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7"/>
  </p:notesMasterIdLst>
  <p:handoutMasterIdLst>
    <p:handoutMasterId r:id="rId118"/>
  </p:handoutMasterIdLst>
  <p:sldIdLst>
    <p:sldId id="256" r:id="rId2"/>
    <p:sldId id="805" r:id="rId3"/>
    <p:sldId id="788" r:id="rId4"/>
    <p:sldId id="897" r:id="rId5"/>
    <p:sldId id="912" r:id="rId6"/>
    <p:sldId id="898" r:id="rId7"/>
    <p:sldId id="333" r:id="rId8"/>
    <p:sldId id="787" r:id="rId9"/>
    <p:sldId id="806" r:id="rId10"/>
    <p:sldId id="857" r:id="rId11"/>
    <p:sldId id="901" r:id="rId12"/>
    <p:sldId id="381" r:id="rId13"/>
    <p:sldId id="823" r:id="rId14"/>
    <p:sldId id="939" r:id="rId15"/>
    <p:sldId id="807" r:id="rId16"/>
    <p:sldId id="902" r:id="rId17"/>
    <p:sldId id="876" r:id="rId18"/>
    <p:sldId id="891" r:id="rId19"/>
    <p:sldId id="907" r:id="rId20"/>
    <p:sldId id="878" r:id="rId21"/>
    <p:sldId id="913" r:id="rId22"/>
    <p:sldId id="859" r:id="rId23"/>
    <p:sldId id="892" r:id="rId24"/>
    <p:sldId id="877" r:id="rId25"/>
    <p:sldId id="401" r:id="rId26"/>
    <p:sldId id="430" r:id="rId27"/>
    <p:sldId id="881" r:id="rId28"/>
    <p:sldId id="442" r:id="rId29"/>
    <p:sldId id="882" r:id="rId30"/>
    <p:sldId id="824" r:id="rId31"/>
    <p:sldId id="827" r:id="rId32"/>
    <p:sldId id="483" r:id="rId33"/>
    <p:sldId id="484" r:id="rId34"/>
    <p:sldId id="444" r:id="rId35"/>
    <p:sldId id="883" r:id="rId36"/>
    <p:sldId id="834" r:id="rId37"/>
    <p:sldId id="884" r:id="rId38"/>
    <p:sldId id="885" r:id="rId39"/>
    <p:sldId id="905" r:id="rId40"/>
    <p:sldId id="906" r:id="rId41"/>
    <p:sldId id="808" r:id="rId42"/>
    <p:sldId id="336" r:id="rId43"/>
    <p:sldId id="447" r:id="rId44"/>
    <p:sldId id="890" r:id="rId45"/>
    <p:sldId id="836" r:id="rId46"/>
    <p:sldId id="893" r:id="rId47"/>
    <p:sldId id="864" r:id="rId48"/>
    <p:sldId id="894" r:id="rId49"/>
    <p:sldId id="886" r:id="rId50"/>
    <p:sldId id="895" r:id="rId51"/>
    <p:sldId id="866" r:id="rId52"/>
    <p:sldId id="452" r:id="rId53"/>
    <p:sldId id="914" r:id="rId54"/>
    <p:sldId id="915" r:id="rId55"/>
    <p:sldId id="837" r:id="rId56"/>
    <p:sldId id="863" r:id="rId57"/>
    <p:sldId id="867" r:id="rId58"/>
    <p:sldId id="453" r:id="rId59"/>
    <p:sldId id="896" r:id="rId60"/>
    <p:sldId id="909" r:id="rId61"/>
    <p:sldId id="910" r:id="rId62"/>
    <p:sldId id="742" r:id="rId63"/>
    <p:sldId id="920" r:id="rId64"/>
    <p:sldId id="921" r:id="rId65"/>
    <p:sldId id="922" r:id="rId66"/>
    <p:sldId id="923" r:id="rId67"/>
    <p:sldId id="924" r:id="rId68"/>
    <p:sldId id="925" r:id="rId69"/>
    <p:sldId id="926" r:id="rId70"/>
    <p:sldId id="927" r:id="rId71"/>
    <p:sldId id="928" r:id="rId72"/>
    <p:sldId id="900" r:id="rId73"/>
    <p:sldId id="839" r:id="rId74"/>
    <p:sldId id="917" r:id="rId75"/>
    <p:sldId id="840" r:id="rId76"/>
    <p:sldId id="916" r:id="rId77"/>
    <p:sldId id="869" r:id="rId78"/>
    <p:sldId id="784" r:id="rId79"/>
    <p:sldId id="789" r:id="rId80"/>
    <p:sldId id="780" r:id="rId81"/>
    <p:sldId id="809" r:id="rId82"/>
    <p:sldId id="435" r:id="rId83"/>
    <p:sldId id="436" r:id="rId84"/>
    <p:sldId id="437" r:id="rId85"/>
    <p:sldId id="918" r:id="rId86"/>
    <p:sldId id="919" r:id="rId87"/>
    <p:sldId id="438" r:id="rId88"/>
    <p:sldId id="449" r:id="rId89"/>
    <p:sldId id="445" r:id="rId90"/>
    <p:sldId id="450" r:id="rId91"/>
    <p:sldId id="439" r:id="rId92"/>
    <p:sldId id="899" r:id="rId93"/>
    <p:sldId id="339" r:id="rId94"/>
    <p:sldId id="936" r:id="rId95"/>
    <p:sldId id="456" r:id="rId96"/>
    <p:sldId id="932" r:id="rId97"/>
    <p:sldId id="457" r:id="rId98"/>
    <p:sldId id="911" r:id="rId99"/>
    <p:sldId id="935" r:id="rId100"/>
    <p:sldId id="937" r:id="rId101"/>
    <p:sldId id="842" r:id="rId102"/>
    <p:sldId id="938" r:id="rId103"/>
    <p:sldId id="929" r:id="rId104"/>
    <p:sldId id="930" r:id="rId105"/>
    <p:sldId id="933" r:id="rId106"/>
    <p:sldId id="931" r:id="rId107"/>
    <p:sldId id="934" r:id="rId108"/>
    <p:sldId id="734" r:id="rId109"/>
    <p:sldId id="735" r:id="rId110"/>
    <p:sldId id="736" r:id="rId111"/>
    <p:sldId id="752" r:id="rId112"/>
    <p:sldId id="753" r:id="rId113"/>
    <p:sldId id="755" r:id="rId114"/>
    <p:sldId id="940" r:id="rId115"/>
    <p:sldId id="941" r:id="rId116"/>
  </p:sldIdLst>
  <p:sldSz cx="9144000" cy="6858000" type="screen4x3"/>
  <p:notesSz cx="6781800" cy="9880600"/>
  <p:defaultTextStyle>
    <a:defPPr>
      <a:defRPr lang="es-E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2">
          <p15:clr>
            <a:srgbClr val="A4A3A4"/>
          </p15:clr>
        </p15:guide>
        <p15:guide id="2" pos="21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00CC00"/>
    <a:srgbClr val="FF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autoAdjust="0"/>
    <p:restoredTop sz="91107" autoAdjust="0"/>
  </p:normalViewPr>
  <p:slideViewPr>
    <p:cSldViewPr>
      <p:cViewPr>
        <p:scale>
          <a:sx n="80" d="100"/>
          <a:sy n="80" d="100"/>
        </p:scale>
        <p:origin x="1195" y="115"/>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100" d="100"/>
        <a:sy n="100" d="100"/>
      </p:scale>
      <p:origin x="0" y="-27562"/>
    </p:cViewPr>
  </p:sorterViewPr>
  <p:notesViewPr>
    <p:cSldViewPr>
      <p:cViewPr varScale="1">
        <p:scale>
          <a:sx n="66" d="100"/>
          <a:sy n="66" d="100"/>
        </p:scale>
        <p:origin x="2362" y="77"/>
      </p:cViewPr>
      <p:guideLst>
        <p:guide orient="horz" pos="3112"/>
        <p:guide pos="2136"/>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notesMaster" Target="notesMasters/notesMaster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_rels/viewProps.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02" name="Rectangle 2"/>
          <p:cNvSpPr>
            <a:spLocks noGrp="1" noChangeArrowheads="1"/>
          </p:cNvSpPr>
          <p:nvPr>
            <p:ph type="hdr" sz="quarter"/>
          </p:nvPr>
        </p:nvSpPr>
        <p:spPr bwMode="auto">
          <a:xfrm>
            <a:off x="0" y="0"/>
            <a:ext cx="2938463" cy="493713"/>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a:defRPr sz="1200"/>
            </a:lvl1pPr>
          </a:lstStyle>
          <a:p>
            <a:pPr>
              <a:defRPr/>
            </a:pPr>
            <a:endParaRPr lang="es-ES"/>
          </a:p>
        </p:txBody>
      </p:sp>
      <p:sp>
        <p:nvSpPr>
          <p:cNvPr id="256003" name="Rectangle 3"/>
          <p:cNvSpPr>
            <a:spLocks noGrp="1" noChangeArrowheads="1"/>
          </p:cNvSpPr>
          <p:nvPr>
            <p:ph type="dt" sz="quarter" idx="1"/>
          </p:nvPr>
        </p:nvSpPr>
        <p:spPr bwMode="auto">
          <a:xfrm>
            <a:off x="3843338" y="0"/>
            <a:ext cx="2938462" cy="493713"/>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algn="r">
              <a:defRPr sz="1200"/>
            </a:lvl1pPr>
          </a:lstStyle>
          <a:p>
            <a:pPr>
              <a:defRPr/>
            </a:pPr>
            <a:endParaRPr lang="es-ES"/>
          </a:p>
        </p:txBody>
      </p:sp>
      <p:sp>
        <p:nvSpPr>
          <p:cNvPr id="256004" name="Rectangle 4"/>
          <p:cNvSpPr>
            <a:spLocks noGrp="1" noChangeArrowheads="1"/>
          </p:cNvSpPr>
          <p:nvPr>
            <p:ph type="ftr" sz="quarter" idx="2"/>
          </p:nvPr>
        </p:nvSpPr>
        <p:spPr bwMode="auto">
          <a:xfrm>
            <a:off x="0" y="9386888"/>
            <a:ext cx="2938463" cy="493712"/>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a:defRPr sz="1200"/>
            </a:lvl1pPr>
          </a:lstStyle>
          <a:p>
            <a:pPr>
              <a:defRPr/>
            </a:pPr>
            <a:endParaRPr lang="es-ES"/>
          </a:p>
        </p:txBody>
      </p:sp>
      <p:sp>
        <p:nvSpPr>
          <p:cNvPr id="256005" name="Rectangle 5"/>
          <p:cNvSpPr>
            <a:spLocks noGrp="1" noChangeArrowheads="1"/>
          </p:cNvSpPr>
          <p:nvPr>
            <p:ph type="sldNum" sz="quarter" idx="3"/>
          </p:nvPr>
        </p:nvSpPr>
        <p:spPr bwMode="auto">
          <a:xfrm>
            <a:off x="3843338" y="9386888"/>
            <a:ext cx="2938462" cy="493712"/>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algn="r">
              <a:defRPr sz="1200"/>
            </a:lvl1pPr>
          </a:lstStyle>
          <a:p>
            <a:pPr>
              <a:defRPr/>
            </a:pPr>
            <a:fld id="{40CDC805-D201-490B-AF23-400099094E29}" type="slidenum">
              <a:rPr lang="es-ES"/>
              <a:pPr>
                <a:defRPr/>
              </a:pPr>
              <a:t>‹Nº›</a:t>
            </a:fld>
            <a:endParaRPr lang="es-ES"/>
          </a:p>
        </p:txBody>
      </p:sp>
    </p:spTree>
    <p:extLst>
      <p:ext uri="{BB962C8B-B14F-4D97-AF65-F5344CB8AC3E}">
        <p14:creationId xmlns:p14="http://schemas.microsoft.com/office/powerpoint/2010/main" val="33912892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0" y="0"/>
            <a:ext cx="3967163" cy="493713"/>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a:defRPr sz="1200"/>
            </a:lvl1pPr>
          </a:lstStyle>
          <a:p>
            <a:pPr>
              <a:defRPr/>
            </a:pPr>
            <a:r>
              <a:rPr lang="es-ES"/>
              <a:t>El Nivel de Red en Internet. Aspectos básicos</a:t>
            </a:r>
          </a:p>
        </p:txBody>
      </p:sp>
      <p:sp>
        <p:nvSpPr>
          <p:cNvPr id="138243" name="Rectangle 3"/>
          <p:cNvSpPr>
            <a:spLocks noGrp="1" noChangeArrowheads="1"/>
          </p:cNvSpPr>
          <p:nvPr>
            <p:ph type="dt" idx="1"/>
          </p:nvPr>
        </p:nvSpPr>
        <p:spPr bwMode="auto">
          <a:xfrm>
            <a:off x="3843338" y="0"/>
            <a:ext cx="2938462" cy="493713"/>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algn="r">
              <a:defRPr sz="1200"/>
            </a:lvl1pPr>
          </a:lstStyle>
          <a:p>
            <a:pPr>
              <a:defRPr/>
            </a:pPr>
            <a:endParaRPr lang="es-ES"/>
          </a:p>
        </p:txBody>
      </p:sp>
      <p:sp>
        <p:nvSpPr>
          <p:cNvPr id="15364" name="Rectangle 4"/>
          <p:cNvSpPr>
            <a:spLocks noGrp="1" noRot="1" noChangeAspect="1" noChangeArrowheads="1" noTextEdit="1"/>
          </p:cNvSpPr>
          <p:nvPr>
            <p:ph type="sldImg" idx="2"/>
          </p:nvPr>
        </p:nvSpPr>
        <p:spPr bwMode="auto">
          <a:xfrm>
            <a:off x="566738" y="487363"/>
            <a:ext cx="5651500" cy="4237037"/>
          </a:xfrm>
          <a:prstGeom prst="rect">
            <a:avLst/>
          </a:prstGeom>
          <a:noFill/>
          <a:ln w="9525">
            <a:solidFill>
              <a:srgbClr val="000000"/>
            </a:solidFill>
            <a:miter lim="800000"/>
            <a:headEnd/>
            <a:tailEnd/>
          </a:ln>
        </p:spPr>
      </p:sp>
      <p:sp>
        <p:nvSpPr>
          <p:cNvPr id="138245" name="Rectangle 5"/>
          <p:cNvSpPr>
            <a:spLocks noGrp="1" noChangeArrowheads="1"/>
          </p:cNvSpPr>
          <p:nvPr>
            <p:ph type="body" sz="quarter" idx="3"/>
          </p:nvPr>
        </p:nvSpPr>
        <p:spPr bwMode="auto">
          <a:xfrm>
            <a:off x="506413" y="4953000"/>
            <a:ext cx="5789612" cy="4451350"/>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138246" name="Rectangle 6"/>
          <p:cNvSpPr>
            <a:spLocks noGrp="1" noChangeArrowheads="1"/>
          </p:cNvSpPr>
          <p:nvPr>
            <p:ph type="ftr" sz="quarter" idx="4"/>
          </p:nvPr>
        </p:nvSpPr>
        <p:spPr bwMode="auto">
          <a:xfrm>
            <a:off x="0" y="9386888"/>
            <a:ext cx="2938463" cy="493712"/>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a:defRPr sz="1200"/>
            </a:lvl1pPr>
          </a:lstStyle>
          <a:p>
            <a:pPr>
              <a:defRPr/>
            </a:pPr>
            <a:r>
              <a:rPr lang="es-ES"/>
              <a:t>Redes</a:t>
            </a:r>
          </a:p>
        </p:txBody>
      </p:sp>
      <p:sp>
        <p:nvSpPr>
          <p:cNvPr id="138247" name="Rectangle 7"/>
          <p:cNvSpPr>
            <a:spLocks noGrp="1" noChangeArrowheads="1"/>
          </p:cNvSpPr>
          <p:nvPr>
            <p:ph type="sldNum" sz="quarter" idx="5"/>
          </p:nvPr>
        </p:nvSpPr>
        <p:spPr bwMode="auto">
          <a:xfrm>
            <a:off x="3843338" y="9386888"/>
            <a:ext cx="2938462" cy="493712"/>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algn="r">
              <a:defRPr sz="1200"/>
            </a:lvl1pPr>
          </a:lstStyle>
          <a:p>
            <a:pPr>
              <a:defRPr/>
            </a:pPr>
            <a:r>
              <a:rPr lang="es-ES"/>
              <a:t>3-</a:t>
            </a:r>
            <a:fld id="{5F940ED5-D39C-4991-B6FC-52A0C22380C9}" type="slidenum">
              <a:rPr lang="es-ES"/>
              <a:pPr>
                <a:defRPr/>
              </a:pPr>
              <a:t>‹Nº›</a:t>
            </a:fld>
            <a:endParaRPr lang="es-ES"/>
          </a:p>
        </p:txBody>
      </p:sp>
    </p:spTree>
    <p:extLst>
      <p:ext uri="{BB962C8B-B14F-4D97-AF65-F5344CB8AC3E}">
        <p14:creationId xmlns:p14="http://schemas.microsoft.com/office/powerpoint/2010/main" val="428996447"/>
      </p:ext>
    </p:extLst>
  </p:cSld>
  <p:clrMap bg1="lt1" tx1="dk1" bg2="lt2" tx2="dk2" accent1="accent1" accent2="accent2" accent3="accent3" accent4="accent4" accent5="accent5" accent6="accent6" hlink="hlink" folHlink="folHlink"/>
  <p:hf dt="0"/>
  <p:notesStyle>
    <a:lvl1pPr algn="just"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just"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just"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just"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just"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a:noFill/>
        </p:spPr>
        <p:txBody>
          <a:bodyPr/>
          <a:lstStyle/>
          <a:p>
            <a:r>
              <a:rPr lang="es-ES" smtClean="0"/>
              <a:t>El Nivel de Red en Internet. Aspectos básicos</a:t>
            </a:r>
          </a:p>
        </p:txBody>
      </p:sp>
      <p:sp>
        <p:nvSpPr>
          <p:cNvPr id="18434" name="Rectangle 6"/>
          <p:cNvSpPr>
            <a:spLocks noGrp="1" noChangeArrowheads="1"/>
          </p:cNvSpPr>
          <p:nvPr>
            <p:ph type="ftr" sz="quarter" idx="4"/>
          </p:nvPr>
        </p:nvSpPr>
        <p:spPr>
          <a:noFill/>
        </p:spPr>
        <p:txBody>
          <a:bodyPr/>
          <a:lstStyle/>
          <a:p>
            <a:r>
              <a:rPr lang="es-ES" smtClean="0"/>
              <a:t>Redes</a:t>
            </a:r>
          </a:p>
        </p:txBody>
      </p:sp>
      <p:sp>
        <p:nvSpPr>
          <p:cNvPr id="18435" name="Rectangle 7"/>
          <p:cNvSpPr>
            <a:spLocks noGrp="1" noChangeArrowheads="1"/>
          </p:cNvSpPr>
          <p:nvPr>
            <p:ph type="sldNum" sz="quarter" idx="5"/>
          </p:nvPr>
        </p:nvSpPr>
        <p:spPr>
          <a:noFill/>
        </p:spPr>
        <p:txBody>
          <a:bodyPr/>
          <a:lstStyle/>
          <a:p>
            <a:r>
              <a:rPr lang="es-ES" smtClean="0"/>
              <a:t>3-</a:t>
            </a:r>
            <a:fld id="{052F9B50-2B1E-4867-91A6-E3C9916F04DB}" type="slidenum">
              <a:rPr lang="es-ES" smtClean="0"/>
              <a:pPr/>
              <a:t>1</a:t>
            </a:fld>
            <a:endParaRPr lang="es-ES" smtClean="0"/>
          </a:p>
        </p:txBody>
      </p:sp>
      <p:sp>
        <p:nvSpPr>
          <p:cNvPr id="18436" name="Rectangle 2"/>
          <p:cNvSpPr>
            <a:spLocks noGrp="1" noRot="1" noChangeAspect="1" noChangeArrowheads="1" noTextEdit="1"/>
          </p:cNvSpPr>
          <p:nvPr>
            <p:ph type="sldImg"/>
          </p:nvPr>
        </p:nvSpPr>
        <p:spPr>
          <a:xfrm>
            <a:off x="582613" y="476250"/>
            <a:ext cx="5648325" cy="4237038"/>
          </a:xfrm>
          <a:ln/>
        </p:spPr>
      </p:sp>
      <p:sp>
        <p:nvSpPr>
          <p:cNvPr id="18437"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37553748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hdr" sz="quarter"/>
          </p:nvPr>
        </p:nvSpPr>
        <p:spPr>
          <a:noFill/>
        </p:spPr>
        <p:txBody>
          <a:bodyPr/>
          <a:lstStyle/>
          <a:p>
            <a:r>
              <a:rPr lang="es-ES" smtClean="0"/>
              <a:t>El Nivel de Red en Internet. Aspectos básicos</a:t>
            </a:r>
          </a:p>
        </p:txBody>
      </p:sp>
      <p:sp>
        <p:nvSpPr>
          <p:cNvPr id="37890" name="Rectangle 6"/>
          <p:cNvSpPr>
            <a:spLocks noGrp="1" noChangeArrowheads="1"/>
          </p:cNvSpPr>
          <p:nvPr>
            <p:ph type="ftr" sz="quarter" idx="4"/>
          </p:nvPr>
        </p:nvSpPr>
        <p:spPr>
          <a:noFill/>
        </p:spPr>
        <p:txBody>
          <a:bodyPr/>
          <a:lstStyle/>
          <a:p>
            <a:r>
              <a:rPr lang="es-ES" smtClean="0"/>
              <a:t>Redes</a:t>
            </a:r>
          </a:p>
        </p:txBody>
      </p:sp>
      <p:sp>
        <p:nvSpPr>
          <p:cNvPr id="37891" name="Rectangle 7"/>
          <p:cNvSpPr>
            <a:spLocks noGrp="1" noChangeArrowheads="1"/>
          </p:cNvSpPr>
          <p:nvPr>
            <p:ph type="sldNum" sz="quarter" idx="5"/>
          </p:nvPr>
        </p:nvSpPr>
        <p:spPr>
          <a:noFill/>
        </p:spPr>
        <p:txBody>
          <a:bodyPr/>
          <a:lstStyle/>
          <a:p>
            <a:r>
              <a:rPr lang="es-ES" smtClean="0"/>
              <a:t>3-</a:t>
            </a:r>
            <a:fld id="{E86E820A-F595-4965-B1A1-65FAF8D2E0D6}" type="slidenum">
              <a:rPr lang="es-ES" smtClean="0"/>
              <a:pPr/>
              <a:t>10</a:t>
            </a:fld>
            <a:endParaRPr lang="es-ES" smtClean="0"/>
          </a:p>
        </p:txBody>
      </p:sp>
      <p:sp>
        <p:nvSpPr>
          <p:cNvPr id="37892" name="Rectangle 2"/>
          <p:cNvSpPr>
            <a:spLocks noGrp="1" noRot="1" noChangeAspect="1" noChangeArrowheads="1" noTextEdit="1"/>
          </p:cNvSpPr>
          <p:nvPr>
            <p:ph type="sldImg"/>
          </p:nvPr>
        </p:nvSpPr>
        <p:spPr>
          <a:xfrm>
            <a:off x="566738" y="487363"/>
            <a:ext cx="5648325" cy="4237037"/>
          </a:xfrm>
          <a:ln/>
        </p:spPr>
      </p:sp>
      <p:sp>
        <p:nvSpPr>
          <p:cNvPr id="37893" name="Rectangle 3"/>
          <p:cNvSpPr>
            <a:spLocks noGrp="1" noChangeArrowheads="1"/>
          </p:cNvSpPr>
          <p:nvPr>
            <p:ph type="body" idx="1"/>
          </p:nvPr>
        </p:nvSpPr>
        <p:spPr>
          <a:noFill/>
          <a:ln/>
        </p:spPr>
        <p:txBody>
          <a:bodyPr/>
          <a:lstStyle/>
          <a:p>
            <a:pPr eaLnBrk="1" hangingPunct="1"/>
            <a:r>
              <a:rPr lang="es-ES" dirty="0" smtClean="0"/>
              <a:t>La primera versión de los protocolos de Internet, publicada en 1974, implementaba los niveles de red y de transporte en un único programa llamado TCP (</a:t>
            </a:r>
            <a:r>
              <a:rPr lang="es-ES" dirty="0" err="1" smtClean="0"/>
              <a:t>Transmission</a:t>
            </a:r>
            <a:r>
              <a:rPr lang="es-ES" dirty="0" smtClean="0"/>
              <a:t> Control </a:t>
            </a:r>
            <a:r>
              <a:rPr lang="es-ES" dirty="0" err="1" smtClean="0"/>
              <a:t>Program</a:t>
            </a:r>
            <a:r>
              <a:rPr lang="es-ES" dirty="0" smtClean="0"/>
              <a:t>).</a:t>
            </a:r>
          </a:p>
          <a:p>
            <a:pPr eaLnBrk="1" hangingPunct="1"/>
            <a:r>
              <a:rPr lang="es-ES" dirty="0" smtClean="0"/>
              <a:t>Posteriores mejoras dieron lugar a la versión 2, publicada en marzo de 1977. </a:t>
            </a:r>
          </a:p>
          <a:p>
            <a:pPr eaLnBrk="1" hangingPunct="1"/>
            <a:r>
              <a:rPr lang="es-ES" dirty="0" smtClean="0"/>
              <a:t>En ese mismo año 1977 Jon </a:t>
            </a:r>
            <a:r>
              <a:rPr lang="es-ES" dirty="0" err="1" smtClean="0"/>
              <a:t>Postel</a:t>
            </a:r>
            <a:r>
              <a:rPr lang="es-ES" dirty="0" smtClean="0"/>
              <a:t>, uno de los pioneros de Internet, señaló que sería conveniente, para evitar futuros problemas, separar las funciones de las capas de red y de transporte en especificaciones independientes, de forma  que se pudieran implementar por separado. Esto dio origen en 1978 a la publicación de la primera versión de los protocolos que hoy conocemos como IP y TCP, aunque por coherencia se les asignó el número de versión 3 (IPv3 y TCPv3).m Además la ‘P’ de TCP pasó a significar ‘</a:t>
            </a:r>
            <a:r>
              <a:rPr lang="es-ES" dirty="0" err="1" smtClean="0"/>
              <a:t>Protocol</a:t>
            </a:r>
            <a:r>
              <a:rPr lang="es-ES" dirty="0" smtClean="0"/>
              <a:t>’, no ‘</a:t>
            </a:r>
            <a:r>
              <a:rPr lang="es-ES" dirty="0" err="1" smtClean="0"/>
              <a:t>Program</a:t>
            </a:r>
            <a:r>
              <a:rPr lang="es-ES" dirty="0" smtClean="0"/>
              <a:t>’.</a:t>
            </a:r>
          </a:p>
          <a:p>
            <a:pPr eaLnBrk="1" hangingPunct="1"/>
            <a:r>
              <a:rPr lang="es-ES" dirty="0" smtClean="0"/>
              <a:t>Posteriores mejoras dieron origen a IPv4 y TCPv4  publicados en dos </a:t>
            </a:r>
            <a:r>
              <a:rPr lang="es-ES" dirty="0" err="1" smtClean="0"/>
              <a:t>RFCs</a:t>
            </a:r>
            <a:r>
              <a:rPr lang="es-ES" dirty="0" smtClean="0"/>
              <a:t> en enero de 1980. Estos son mayoritariamente los protocolos utilizados actualmente.</a:t>
            </a:r>
          </a:p>
          <a:p>
            <a:pPr eaLnBrk="1" hangingPunct="1"/>
            <a:r>
              <a:rPr lang="es-ES" dirty="0" smtClean="0"/>
              <a:t>En octubre de 1990 se publicó la especificación de un protocolo experimental de nivel de red denominado ‘</a:t>
            </a:r>
            <a:r>
              <a:rPr lang="es-ES" dirty="0" err="1" smtClean="0"/>
              <a:t>Stream</a:t>
            </a:r>
            <a:r>
              <a:rPr lang="es-ES" dirty="0" smtClean="0"/>
              <a:t> </a:t>
            </a:r>
            <a:r>
              <a:rPr lang="es-ES" dirty="0" err="1" smtClean="0"/>
              <a:t>Protocol</a:t>
            </a:r>
            <a:r>
              <a:rPr lang="es-ES" dirty="0" smtClean="0"/>
              <a:t>’.  Aunque este protocolo tenía unas aplicaciones concretas y nunca tuvo la intención de reemplazar a IPv4 se el asignó el número de versión 5.</a:t>
            </a:r>
          </a:p>
          <a:p>
            <a:pPr eaLnBrk="1" hangingPunct="1"/>
            <a:r>
              <a:rPr lang="es-ES" dirty="0" smtClean="0"/>
              <a:t>Con el crecimiento de la Internet a principios de los 90 se pusieron de manifiesto diversas limitaciones de IPv4, especialmente las derivadas del uso de direcciones de 32 bits, que dieron origen a una nueva versión del protocolo, denominada IPv6 y publicada en un RFC en diciembre de 1995. Actualmente el uso de IPv6 es todavía minoritario, pero se prevé que en el futuro termine reemplazando por completo a IPv4.</a:t>
            </a:r>
          </a:p>
        </p:txBody>
      </p:sp>
    </p:spTree>
    <p:extLst>
      <p:ext uri="{BB962C8B-B14F-4D97-AF65-F5344CB8AC3E}">
        <p14:creationId xmlns:p14="http://schemas.microsoft.com/office/powerpoint/2010/main" val="1794324172"/>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Rectangle 2"/>
          <p:cNvSpPr>
            <a:spLocks noGrp="1" noChangeArrowheads="1"/>
          </p:cNvSpPr>
          <p:nvPr>
            <p:ph type="hdr" sz="quarter"/>
          </p:nvPr>
        </p:nvSpPr>
        <p:spPr>
          <a:noFill/>
        </p:spPr>
        <p:txBody>
          <a:bodyPr/>
          <a:lstStyle/>
          <a:p>
            <a:r>
              <a:rPr lang="es-ES" smtClean="0"/>
              <a:t>El Nivel de Red en Internet. Aspectos básicos</a:t>
            </a:r>
          </a:p>
        </p:txBody>
      </p:sp>
      <p:sp>
        <p:nvSpPr>
          <p:cNvPr id="183298" name="Rectangle 6"/>
          <p:cNvSpPr>
            <a:spLocks noGrp="1" noChangeArrowheads="1"/>
          </p:cNvSpPr>
          <p:nvPr>
            <p:ph type="ftr" sz="quarter" idx="4"/>
          </p:nvPr>
        </p:nvSpPr>
        <p:spPr>
          <a:noFill/>
        </p:spPr>
        <p:txBody>
          <a:bodyPr/>
          <a:lstStyle/>
          <a:p>
            <a:r>
              <a:rPr lang="es-ES" smtClean="0"/>
              <a:t>Redes</a:t>
            </a:r>
          </a:p>
        </p:txBody>
      </p:sp>
      <p:sp>
        <p:nvSpPr>
          <p:cNvPr id="183299" name="Rectangle 7"/>
          <p:cNvSpPr>
            <a:spLocks noGrp="1" noChangeArrowheads="1"/>
          </p:cNvSpPr>
          <p:nvPr>
            <p:ph type="sldNum" sz="quarter" idx="5"/>
          </p:nvPr>
        </p:nvSpPr>
        <p:spPr>
          <a:noFill/>
        </p:spPr>
        <p:txBody>
          <a:bodyPr/>
          <a:lstStyle/>
          <a:p>
            <a:r>
              <a:rPr lang="es-ES" smtClean="0"/>
              <a:t>3-</a:t>
            </a:r>
            <a:fld id="{F334490A-6289-4C87-B3B5-FEFD5EB2FFE8}" type="slidenum">
              <a:rPr lang="es-ES" smtClean="0"/>
              <a:pPr/>
              <a:t>100</a:t>
            </a:fld>
            <a:endParaRPr lang="es-ES" smtClean="0"/>
          </a:p>
        </p:txBody>
      </p:sp>
      <p:sp>
        <p:nvSpPr>
          <p:cNvPr id="183300" name="Rectangle 2"/>
          <p:cNvSpPr>
            <a:spLocks noGrp="1" noRot="1" noChangeAspect="1" noChangeArrowheads="1" noTextEdit="1"/>
          </p:cNvSpPr>
          <p:nvPr>
            <p:ph type="sldImg"/>
          </p:nvPr>
        </p:nvSpPr>
        <p:spPr>
          <a:xfrm>
            <a:off x="566738" y="487363"/>
            <a:ext cx="5648325" cy="4237037"/>
          </a:xfrm>
          <a:ln/>
        </p:spPr>
      </p:sp>
      <p:sp>
        <p:nvSpPr>
          <p:cNvPr id="183301"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4087909642"/>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Rectangle 2"/>
          <p:cNvSpPr>
            <a:spLocks noGrp="1" noChangeArrowheads="1"/>
          </p:cNvSpPr>
          <p:nvPr>
            <p:ph type="hdr" sz="quarter"/>
          </p:nvPr>
        </p:nvSpPr>
        <p:spPr>
          <a:noFill/>
        </p:spPr>
        <p:txBody>
          <a:bodyPr/>
          <a:lstStyle/>
          <a:p>
            <a:r>
              <a:rPr lang="es-ES" smtClean="0"/>
              <a:t>El Nivel de Red en Internet. Aspectos básicos</a:t>
            </a:r>
          </a:p>
        </p:txBody>
      </p:sp>
      <p:sp>
        <p:nvSpPr>
          <p:cNvPr id="187394" name="Rectangle 6"/>
          <p:cNvSpPr>
            <a:spLocks noGrp="1" noChangeArrowheads="1"/>
          </p:cNvSpPr>
          <p:nvPr>
            <p:ph type="ftr" sz="quarter" idx="4"/>
          </p:nvPr>
        </p:nvSpPr>
        <p:spPr>
          <a:noFill/>
        </p:spPr>
        <p:txBody>
          <a:bodyPr/>
          <a:lstStyle/>
          <a:p>
            <a:r>
              <a:rPr lang="es-ES" smtClean="0"/>
              <a:t>Redes</a:t>
            </a:r>
          </a:p>
        </p:txBody>
      </p:sp>
      <p:sp>
        <p:nvSpPr>
          <p:cNvPr id="187395" name="Rectangle 7"/>
          <p:cNvSpPr>
            <a:spLocks noGrp="1" noChangeArrowheads="1"/>
          </p:cNvSpPr>
          <p:nvPr>
            <p:ph type="sldNum" sz="quarter" idx="5"/>
          </p:nvPr>
        </p:nvSpPr>
        <p:spPr>
          <a:noFill/>
        </p:spPr>
        <p:txBody>
          <a:bodyPr/>
          <a:lstStyle/>
          <a:p>
            <a:r>
              <a:rPr lang="es-ES" smtClean="0"/>
              <a:t>3-</a:t>
            </a:r>
            <a:fld id="{5F2A0DC1-5208-45F4-8411-3164DBFE0DE1}" type="slidenum">
              <a:rPr lang="es-ES" smtClean="0"/>
              <a:pPr/>
              <a:t>101</a:t>
            </a:fld>
            <a:endParaRPr lang="es-ES" smtClean="0"/>
          </a:p>
        </p:txBody>
      </p:sp>
      <p:sp>
        <p:nvSpPr>
          <p:cNvPr id="187396" name="Rectangle 2"/>
          <p:cNvSpPr>
            <a:spLocks noGrp="1" noRot="1" noChangeAspect="1" noChangeArrowheads="1" noTextEdit="1"/>
          </p:cNvSpPr>
          <p:nvPr>
            <p:ph type="sldImg"/>
          </p:nvPr>
        </p:nvSpPr>
        <p:spPr>
          <a:xfrm>
            <a:off x="566738" y="487363"/>
            <a:ext cx="5648325" cy="4237037"/>
          </a:xfrm>
          <a:ln/>
        </p:spPr>
      </p:sp>
      <p:sp>
        <p:nvSpPr>
          <p:cNvPr id="187397" name="Rectangle 3"/>
          <p:cNvSpPr>
            <a:spLocks noGrp="1" noChangeArrowheads="1"/>
          </p:cNvSpPr>
          <p:nvPr>
            <p:ph type="body" idx="1"/>
          </p:nvPr>
        </p:nvSpPr>
        <p:spPr>
          <a:noFill/>
          <a:ln/>
        </p:spPr>
        <p:txBody>
          <a:bodyPr/>
          <a:lstStyle/>
          <a:p>
            <a:pPr eaLnBrk="1" hangingPunct="1"/>
            <a:r>
              <a:rPr lang="es-ES" smtClean="0"/>
              <a:t>Cuando un host tiene que enviar un datagrama IP en una red local lo ha de colocar en una trama, por ejemplo Ethernet, para lo cual sigue el proceso que se muestra en esta diapositiva.</a:t>
            </a:r>
          </a:p>
          <a:p>
            <a:pPr eaLnBrk="1" hangingPunct="1"/>
            <a:r>
              <a:rPr lang="es-ES" smtClean="0"/>
              <a:t>En primer lugar busca si la dirección IP de destino del datagrama se encuentra en su tabla ARP cache. En caso afirmativo coloca como dirección de destino de la trama la dirección MAC correspondiente en la ARP cache. </a:t>
            </a:r>
          </a:p>
          <a:p>
            <a:pPr eaLnBrk="1" hangingPunct="1"/>
            <a:r>
              <a:rPr lang="es-ES" smtClean="0"/>
              <a:t>Si la dirección IP de destino no se encuentra en la ARP cache entonces el host compara la parte red de dicha dirección de destino con la suya propia para saber si se encuentra o no en su propia red. El host puede saber que parte de la dirección es red gracias a la máscara que se le ha asignado al configurarle su dirección IP. Si la IP de destino se encuentra en la misma red el host lanza un mensaje ARP Request y espera un tiempo razonable para que el destinatario responda y se rellene la entrada correspondiente en la ARP Cache. Si pasado ese tiempo no aparece la dirección en la ARP cache el host concluye que el destino buscado está inaccesible por lo que envía un mensaje ICMP Destination Unreachable.</a:t>
            </a:r>
          </a:p>
          <a:p>
            <a:pPr eaLnBrk="1" hangingPunct="1"/>
            <a:r>
              <a:rPr lang="es-ES" smtClean="0"/>
              <a:t>Si la dirección de destino pertenece a otra red el host consultará su tabla de rutas para averiguar la dirección IP del router más adecuado para llegar a ese destino. Una vez averiguada la dirección del router (que necesariamente ha de pertenecer a la misma red) se sigue el mismo proceso que antes, pero ahora buscando la dirección MAC correspondiente a la IP del router, es decir se busca en la ARP cache; si la encuentra la usa en la trama y si no lanza un ARP Request, si hay respuesta se envía la trama a la dirección encontrada y si no se reporta un mensaje ICMP destino inaccesible </a:t>
            </a:r>
          </a:p>
        </p:txBody>
      </p:sp>
    </p:spTree>
    <p:extLst>
      <p:ext uri="{BB962C8B-B14F-4D97-AF65-F5344CB8AC3E}">
        <p14:creationId xmlns:p14="http://schemas.microsoft.com/office/powerpoint/2010/main" val="1987402034"/>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568325" y="487363"/>
            <a:ext cx="5648325" cy="4237037"/>
          </a:xfrm>
        </p:spPr>
      </p:sp>
      <p:sp>
        <p:nvSpPr>
          <p:cNvPr id="3" name="2 Marcador de notas"/>
          <p:cNvSpPr>
            <a:spLocks noGrp="1"/>
          </p:cNvSpPr>
          <p:nvPr>
            <p:ph type="body" idx="1"/>
          </p:nvPr>
        </p:nvSpPr>
        <p:spPr/>
        <p:txBody>
          <a:bodyPr/>
          <a:lstStyle/>
          <a:p>
            <a:endParaRPr lang="es-ES"/>
          </a:p>
        </p:txBody>
      </p:sp>
      <p:sp>
        <p:nvSpPr>
          <p:cNvPr id="4" name="3 Marcador de encabezado"/>
          <p:cNvSpPr>
            <a:spLocks noGrp="1"/>
          </p:cNvSpPr>
          <p:nvPr>
            <p:ph type="hdr" sz="quarter" idx="10"/>
          </p:nvPr>
        </p:nvSpPr>
        <p:spPr/>
        <p:txBody>
          <a:bodyPr/>
          <a:lstStyle/>
          <a:p>
            <a:pPr>
              <a:defRPr/>
            </a:pPr>
            <a:r>
              <a:rPr lang="es-ES" smtClean="0"/>
              <a:t>El Nivel de Red en Internet. Aspectos básicos</a:t>
            </a:r>
            <a:endParaRPr lang="es-ES"/>
          </a:p>
        </p:txBody>
      </p:sp>
      <p:sp>
        <p:nvSpPr>
          <p:cNvPr id="5" name="4 Marcador de pie de página"/>
          <p:cNvSpPr>
            <a:spLocks noGrp="1"/>
          </p:cNvSpPr>
          <p:nvPr>
            <p:ph type="ftr" sz="quarter" idx="11"/>
          </p:nvPr>
        </p:nvSpPr>
        <p:spPr/>
        <p:txBody>
          <a:bodyPr/>
          <a:lstStyle/>
          <a:p>
            <a:pPr>
              <a:defRPr/>
            </a:pPr>
            <a:r>
              <a:rPr lang="es-ES" smtClean="0"/>
              <a:t>Redes</a:t>
            </a:r>
            <a:endParaRPr lang="es-ES"/>
          </a:p>
        </p:txBody>
      </p:sp>
      <p:sp>
        <p:nvSpPr>
          <p:cNvPr id="6" name="5 Marcador de número de diapositiva"/>
          <p:cNvSpPr>
            <a:spLocks noGrp="1"/>
          </p:cNvSpPr>
          <p:nvPr>
            <p:ph type="sldNum" sz="quarter" idx="12"/>
          </p:nvPr>
        </p:nvSpPr>
        <p:spPr/>
        <p:txBody>
          <a:bodyPr/>
          <a:lstStyle/>
          <a:p>
            <a:pPr>
              <a:defRPr/>
            </a:pPr>
            <a:r>
              <a:rPr lang="es-ES" smtClean="0"/>
              <a:t>3-</a:t>
            </a:r>
            <a:fld id="{5F940ED5-D39C-4991-B6FC-52A0C22380C9}" type="slidenum">
              <a:rPr lang="es-ES" smtClean="0"/>
              <a:pPr>
                <a:defRPr/>
              </a:pPr>
              <a:t>102</a:t>
            </a:fld>
            <a:endParaRPr lang="es-ES"/>
          </a:p>
        </p:txBody>
      </p:sp>
    </p:spTree>
    <p:extLst>
      <p:ext uri="{BB962C8B-B14F-4D97-AF65-F5344CB8AC3E}">
        <p14:creationId xmlns:p14="http://schemas.microsoft.com/office/powerpoint/2010/main" val="1670138901"/>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hdr" sz="quarter"/>
          </p:nvPr>
        </p:nvSpPr>
        <p:spPr>
          <a:noFill/>
        </p:spPr>
        <p:txBody>
          <a:bodyPr/>
          <a:lstStyle/>
          <a:p>
            <a:r>
              <a:rPr lang="es-ES" smtClean="0"/>
              <a:t>El Nivel de Red en Internet. Aspectos básicos</a:t>
            </a:r>
          </a:p>
        </p:txBody>
      </p:sp>
      <p:sp>
        <p:nvSpPr>
          <p:cNvPr id="129027" name="Rectangle 6"/>
          <p:cNvSpPr>
            <a:spLocks noGrp="1" noChangeArrowheads="1"/>
          </p:cNvSpPr>
          <p:nvPr>
            <p:ph type="ftr" sz="quarter" idx="4"/>
          </p:nvPr>
        </p:nvSpPr>
        <p:spPr>
          <a:noFill/>
        </p:spPr>
        <p:txBody>
          <a:bodyPr/>
          <a:lstStyle/>
          <a:p>
            <a:r>
              <a:rPr lang="es-ES" smtClean="0"/>
              <a:t>Redes</a:t>
            </a:r>
          </a:p>
        </p:txBody>
      </p:sp>
      <p:sp>
        <p:nvSpPr>
          <p:cNvPr id="129028" name="Rectangle 7"/>
          <p:cNvSpPr>
            <a:spLocks noGrp="1" noChangeArrowheads="1"/>
          </p:cNvSpPr>
          <p:nvPr>
            <p:ph type="sldNum" sz="quarter" idx="5"/>
          </p:nvPr>
        </p:nvSpPr>
        <p:spPr>
          <a:noFill/>
        </p:spPr>
        <p:txBody>
          <a:bodyPr/>
          <a:lstStyle/>
          <a:p>
            <a:r>
              <a:rPr lang="es-ES" smtClean="0"/>
              <a:t>3-</a:t>
            </a:r>
            <a:fld id="{A87FB5E0-634D-4CEF-BB75-71F6BA526394}" type="slidenum">
              <a:rPr lang="es-ES" smtClean="0"/>
              <a:pPr/>
              <a:t>103</a:t>
            </a:fld>
            <a:endParaRPr lang="es-ES" smtClean="0"/>
          </a:p>
        </p:txBody>
      </p:sp>
      <p:sp>
        <p:nvSpPr>
          <p:cNvPr id="129029" name="Rectangle 2"/>
          <p:cNvSpPr>
            <a:spLocks noGrp="1" noRot="1" noChangeAspect="1" noChangeArrowheads="1" noTextEdit="1"/>
          </p:cNvSpPr>
          <p:nvPr>
            <p:ph type="sldImg"/>
          </p:nvPr>
        </p:nvSpPr>
        <p:spPr>
          <a:xfrm>
            <a:off x="568325" y="487363"/>
            <a:ext cx="5648325" cy="4237037"/>
          </a:xfrm>
          <a:ln/>
        </p:spPr>
      </p:sp>
      <p:sp>
        <p:nvSpPr>
          <p:cNvPr id="129030"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3280791276"/>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hdr" sz="quarter"/>
          </p:nvPr>
        </p:nvSpPr>
        <p:spPr>
          <a:noFill/>
        </p:spPr>
        <p:txBody>
          <a:bodyPr/>
          <a:lstStyle/>
          <a:p>
            <a:r>
              <a:rPr lang="es-ES" smtClean="0"/>
              <a:t>El Nivel de Red en Internet. Aspectos básicos</a:t>
            </a:r>
          </a:p>
        </p:txBody>
      </p:sp>
      <p:sp>
        <p:nvSpPr>
          <p:cNvPr id="130051" name="Rectangle 6"/>
          <p:cNvSpPr>
            <a:spLocks noGrp="1" noChangeArrowheads="1"/>
          </p:cNvSpPr>
          <p:nvPr>
            <p:ph type="ftr" sz="quarter" idx="4"/>
          </p:nvPr>
        </p:nvSpPr>
        <p:spPr>
          <a:noFill/>
        </p:spPr>
        <p:txBody>
          <a:bodyPr/>
          <a:lstStyle/>
          <a:p>
            <a:r>
              <a:rPr lang="es-ES" smtClean="0"/>
              <a:t>Redes</a:t>
            </a:r>
          </a:p>
        </p:txBody>
      </p:sp>
      <p:sp>
        <p:nvSpPr>
          <p:cNvPr id="130052" name="Rectangle 7"/>
          <p:cNvSpPr>
            <a:spLocks noGrp="1" noChangeArrowheads="1"/>
          </p:cNvSpPr>
          <p:nvPr>
            <p:ph type="sldNum" sz="quarter" idx="5"/>
          </p:nvPr>
        </p:nvSpPr>
        <p:spPr>
          <a:noFill/>
        </p:spPr>
        <p:txBody>
          <a:bodyPr/>
          <a:lstStyle/>
          <a:p>
            <a:r>
              <a:rPr lang="es-ES" smtClean="0"/>
              <a:t>3-</a:t>
            </a:r>
            <a:fld id="{D0582A8A-A0DC-46AB-B454-56CDCBD51530}" type="slidenum">
              <a:rPr lang="es-ES" smtClean="0"/>
              <a:pPr/>
              <a:t>104</a:t>
            </a:fld>
            <a:endParaRPr lang="es-ES" smtClean="0"/>
          </a:p>
        </p:txBody>
      </p:sp>
      <p:sp>
        <p:nvSpPr>
          <p:cNvPr id="130053" name="Rectangle 2"/>
          <p:cNvSpPr>
            <a:spLocks noGrp="1" noRot="1" noChangeAspect="1" noChangeArrowheads="1" noTextEdit="1"/>
          </p:cNvSpPr>
          <p:nvPr>
            <p:ph type="sldImg"/>
          </p:nvPr>
        </p:nvSpPr>
        <p:spPr>
          <a:xfrm>
            <a:off x="568325" y="487363"/>
            <a:ext cx="5648325" cy="4237037"/>
          </a:xfrm>
          <a:ln/>
        </p:spPr>
      </p:sp>
      <p:sp>
        <p:nvSpPr>
          <p:cNvPr id="130054"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1451808409"/>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hdr" sz="quarter"/>
          </p:nvPr>
        </p:nvSpPr>
        <p:spPr>
          <a:noFill/>
        </p:spPr>
        <p:txBody>
          <a:bodyPr/>
          <a:lstStyle/>
          <a:p>
            <a:r>
              <a:rPr lang="es-ES" smtClean="0"/>
              <a:t>El Nivel de Red en Internet. Aspectos básicos</a:t>
            </a:r>
          </a:p>
        </p:txBody>
      </p:sp>
      <p:sp>
        <p:nvSpPr>
          <p:cNvPr id="130051" name="Rectangle 6"/>
          <p:cNvSpPr>
            <a:spLocks noGrp="1" noChangeArrowheads="1"/>
          </p:cNvSpPr>
          <p:nvPr>
            <p:ph type="ftr" sz="quarter" idx="4"/>
          </p:nvPr>
        </p:nvSpPr>
        <p:spPr>
          <a:noFill/>
        </p:spPr>
        <p:txBody>
          <a:bodyPr/>
          <a:lstStyle/>
          <a:p>
            <a:r>
              <a:rPr lang="es-ES" smtClean="0"/>
              <a:t>Redes</a:t>
            </a:r>
          </a:p>
        </p:txBody>
      </p:sp>
      <p:sp>
        <p:nvSpPr>
          <p:cNvPr id="130052" name="Rectangle 7"/>
          <p:cNvSpPr>
            <a:spLocks noGrp="1" noChangeArrowheads="1"/>
          </p:cNvSpPr>
          <p:nvPr>
            <p:ph type="sldNum" sz="quarter" idx="5"/>
          </p:nvPr>
        </p:nvSpPr>
        <p:spPr>
          <a:noFill/>
        </p:spPr>
        <p:txBody>
          <a:bodyPr/>
          <a:lstStyle/>
          <a:p>
            <a:r>
              <a:rPr lang="es-ES" smtClean="0"/>
              <a:t>3-</a:t>
            </a:r>
            <a:fld id="{D0582A8A-A0DC-46AB-B454-56CDCBD51530}" type="slidenum">
              <a:rPr lang="es-ES" smtClean="0"/>
              <a:pPr/>
              <a:t>105</a:t>
            </a:fld>
            <a:endParaRPr lang="es-ES" smtClean="0"/>
          </a:p>
        </p:txBody>
      </p:sp>
      <p:sp>
        <p:nvSpPr>
          <p:cNvPr id="130053" name="Rectangle 2"/>
          <p:cNvSpPr>
            <a:spLocks noGrp="1" noRot="1" noChangeAspect="1" noChangeArrowheads="1" noTextEdit="1"/>
          </p:cNvSpPr>
          <p:nvPr>
            <p:ph type="sldImg"/>
          </p:nvPr>
        </p:nvSpPr>
        <p:spPr>
          <a:xfrm>
            <a:off x="568325" y="487363"/>
            <a:ext cx="5648325" cy="4237037"/>
          </a:xfrm>
          <a:ln/>
        </p:spPr>
      </p:sp>
      <p:sp>
        <p:nvSpPr>
          <p:cNvPr id="130054"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349034255"/>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hdr" sz="quarter"/>
          </p:nvPr>
        </p:nvSpPr>
        <p:spPr>
          <a:noFill/>
        </p:spPr>
        <p:txBody>
          <a:bodyPr/>
          <a:lstStyle/>
          <a:p>
            <a:r>
              <a:rPr lang="es-ES" smtClean="0"/>
              <a:t>El Nivel de Red en Internet. Aspectos básicos</a:t>
            </a:r>
          </a:p>
        </p:txBody>
      </p:sp>
      <p:sp>
        <p:nvSpPr>
          <p:cNvPr id="131075" name="Rectangle 6"/>
          <p:cNvSpPr>
            <a:spLocks noGrp="1" noChangeArrowheads="1"/>
          </p:cNvSpPr>
          <p:nvPr>
            <p:ph type="ftr" sz="quarter" idx="4"/>
          </p:nvPr>
        </p:nvSpPr>
        <p:spPr>
          <a:noFill/>
        </p:spPr>
        <p:txBody>
          <a:bodyPr/>
          <a:lstStyle/>
          <a:p>
            <a:r>
              <a:rPr lang="es-ES" smtClean="0"/>
              <a:t>Redes</a:t>
            </a:r>
          </a:p>
        </p:txBody>
      </p:sp>
      <p:sp>
        <p:nvSpPr>
          <p:cNvPr id="131076" name="Rectangle 7"/>
          <p:cNvSpPr>
            <a:spLocks noGrp="1" noChangeArrowheads="1"/>
          </p:cNvSpPr>
          <p:nvPr>
            <p:ph type="sldNum" sz="quarter" idx="5"/>
          </p:nvPr>
        </p:nvSpPr>
        <p:spPr>
          <a:noFill/>
        </p:spPr>
        <p:txBody>
          <a:bodyPr/>
          <a:lstStyle/>
          <a:p>
            <a:r>
              <a:rPr lang="es-ES" smtClean="0"/>
              <a:t>3-</a:t>
            </a:r>
            <a:fld id="{2EAC7E9B-D648-4A15-8700-7C98898EF0BB}" type="slidenum">
              <a:rPr lang="es-ES" smtClean="0"/>
              <a:pPr/>
              <a:t>106</a:t>
            </a:fld>
            <a:endParaRPr lang="es-ES" smtClean="0"/>
          </a:p>
        </p:txBody>
      </p:sp>
      <p:sp>
        <p:nvSpPr>
          <p:cNvPr id="131077" name="Rectangle 2"/>
          <p:cNvSpPr>
            <a:spLocks noGrp="1" noRot="1" noChangeAspect="1" noChangeArrowheads="1" noTextEdit="1"/>
          </p:cNvSpPr>
          <p:nvPr>
            <p:ph type="sldImg"/>
          </p:nvPr>
        </p:nvSpPr>
        <p:spPr>
          <a:xfrm>
            <a:off x="568325" y="487363"/>
            <a:ext cx="5648325" cy="4237037"/>
          </a:xfrm>
          <a:ln/>
        </p:spPr>
      </p:sp>
      <p:sp>
        <p:nvSpPr>
          <p:cNvPr id="131078"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98197608"/>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hdr" sz="quarter"/>
          </p:nvPr>
        </p:nvSpPr>
        <p:spPr>
          <a:noFill/>
        </p:spPr>
        <p:txBody>
          <a:bodyPr/>
          <a:lstStyle/>
          <a:p>
            <a:r>
              <a:rPr lang="es-ES" smtClean="0"/>
              <a:t>El Nivel de Red en Internet. Aspectos básicos</a:t>
            </a:r>
          </a:p>
        </p:txBody>
      </p:sp>
      <p:sp>
        <p:nvSpPr>
          <p:cNvPr id="131075" name="Rectangle 6"/>
          <p:cNvSpPr>
            <a:spLocks noGrp="1" noChangeArrowheads="1"/>
          </p:cNvSpPr>
          <p:nvPr>
            <p:ph type="ftr" sz="quarter" idx="4"/>
          </p:nvPr>
        </p:nvSpPr>
        <p:spPr>
          <a:noFill/>
        </p:spPr>
        <p:txBody>
          <a:bodyPr/>
          <a:lstStyle/>
          <a:p>
            <a:r>
              <a:rPr lang="es-ES" smtClean="0"/>
              <a:t>Redes</a:t>
            </a:r>
          </a:p>
        </p:txBody>
      </p:sp>
      <p:sp>
        <p:nvSpPr>
          <p:cNvPr id="131076" name="Rectangle 7"/>
          <p:cNvSpPr>
            <a:spLocks noGrp="1" noChangeArrowheads="1"/>
          </p:cNvSpPr>
          <p:nvPr>
            <p:ph type="sldNum" sz="quarter" idx="5"/>
          </p:nvPr>
        </p:nvSpPr>
        <p:spPr>
          <a:noFill/>
        </p:spPr>
        <p:txBody>
          <a:bodyPr/>
          <a:lstStyle/>
          <a:p>
            <a:r>
              <a:rPr lang="es-ES" smtClean="0"/>
              <a:t>3-</a:t>
            </a:r>
            <a:fld id="{2EAC7E9B-D648-4A15-8700-7C98898EF0BB}" type="slidenum">
              <a:rPr lang="es-ES" smtClean="0"/>
              <a:pPr/>
              <a:t>107</a:t>
            </a:fld>
            <a:endParaRPr lang="es-ES" smtClean="0"/>
          </a:p>
        </p:txBody>
      </p:sp>
      <p:sp>
        <p:nvSpPr>
          <p:cNvPr id="131077" name="Rectangle 2"/>
          <p:cNvSpPr>
            <a:spLocks noGrp="1" noRot="1" noChangeAspect="1" noChangeArrowheads="1" noTextEdit="1"/>
          </p:cNvSpPr>
          <p:nvPr>
            <p:ph type="sldImg"/>
          </p:nvPr>
        </p:nvSpPr>
        <p:spPr>
          <a:xfrm>
            <a:off x="568325" y="487363"/>
            <a:ext cx="5648325" cy="4237037"/>
          </a:xfrm>
          <a:ln/>
        </p:spPr>
      </p:sp>
      <p:sp>
        <p:nvSpPr>
          <p:cNvPr id="131078"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293148362"/>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1" name="Rectangle 2"/>
          <p:cNvSpPr>
            <a:spLocks noGrp="1" noChangeArrowheads="1"/>
          </p:cNvSpPr>
          <p:nvPr>
            <p:ph type="hdr" sz="quarter"/>
          </p:nvPr>
        </p:nvSpPr>
        <p:spPr>
          <a:noFill/>
        </p:spPr>
        <p:txBody>
          <a:bodyPr/>
          <a:lstStyle/>
          <a:p>
            <a:r>
              <a:rPr lang="es-ES" smtClean="0"/>
              <a:t>El Nivel de Red en Internet. Aspectos básicos</a:t>
            </a:r>
          </a:p>
        </p:txBody>
      </p:sp>
      <p:sp>
        <p:nvSpPr>
          <p:cNvPr id="209922" name="Rectangle 6"/>
          <p:cNvSpPr>
            <a:spLocks noGrp="1" noChangeArrowheads="1"/>
          </p:cNvSpPr>
          <p:nvPr>
            <p:ph type="ftr" sz="quarter" idx="4"/>
          </p:nvPr>
        </p:nvSpPr>
        <p:spPr>
          <a:noFill/>
        </p:spPr>
        <p:txBody>
          <a:bodyPr/>
          <a:lstStyle/>
          <a:p>
            <a:r>
              <a:rPr lang="es-ES" smtClean="0"/>
              <a:t>Redes</a:t>
            </a:r>
          </a:p>
        </p:txBody>
      </p:sp>
      <p:sp>
        <p:nvSpPr>
          <p:cNvPr id="209923" name="Rectangle 7"/>
          <p:cNvSpPr>
            <a:spLocks noGrp="1" noChangeArrowheads="1"/>
          </p:cNvSpPr>
          <p:nvPr>
            <p:ph type="sldNum" sz="quarter" idx="5"/>
          </p:nvPr>
        </p:nvSpPr>
        <p:spPr>
          <a:noFill/>
        </p:spPr>
        <p:txBody>
          <a:bodyPr/>
          <a:lstStyle/>
          <a:p>
            <a:r>
              <a:rPr lang="es-ES" smtClean="0"/>
              <a:t>3-</a:t>
            </a:r>
            <a:fld id="{C0C19A1D-17F7-44AB-9D77-B3714EE69399}" type="slidenum">
              <a:rPr lang="es-ES" smtClean="0"/>
              <a:pPr/>
              <a:t>108</a:t>
            </a:fld>
            <a:endParaRPr lang="es-ES" smtClean="0"/>
          </a:p>
        </p:txBody>
      </p:sp>
      <p:sp>
        <p:nvSpPr>
          <p:cNvPr id="209924" name="Rectangle 2"/>
          <p:cNvSpPr>
            <a:spLocks noGrp="1" noRot="1" noChangeAspect="1" noChangeArrowheads="1" noTextEdit="1"/>
          </p:cNvSpPr>
          <p:nvPr>
            <p:ph type="sldImg"/>
          </p:nvPr>
        </p:nvSpPr>
        <p:spPr>
          <a:xfrm>
            <a:off x="566738" y="487363"/>
            <a:ext cx="5648325" cy="4237037"/>
          </a:xfrm>
          <a:ln/>
        </p:spPr>
      </p:sp>
      <p:sp>
        <p:nvSpPr>
          <p:cNvPr id="209925"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3187872370"/>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69" name="Rectangle 2"/>
          <p:cNvSpPr>
            <a:spLocks noGrp="1" noChangeArrowheads="1"/>
          </p:cNvSpPr>
          <p:nvPr>
            <p:ph type="hdr" sz="quarter"/>
          </p:nvPr>
        </p:nvSpPr>
        <p:spPr>
          <a:noFill/>
        </p:spPr>
        <p:txBody>
          <a:bodyPr/>
          <a:lstStyle/>
          <a:p>
            <a:r>
              <a:rPr lang="es-ES" smtClean="0"/>
              <a:t>El Nivel de Red en Internet. Aspectos básicos</a:t>
            </a:r>
          </a:p>
        </p:txBody>
      </p:sp>
      <p:sp>
        <p:nvSpPr>
          <p:cNvPr id="211970" name="Rectangle 6"/>
          <p:cNvSpPr>
            <a:spLocks noGrp="1" noChangeArrowheads="1"/>
          </p:cNvSpPr>
          <p:nvPr>
            <p:ph type="ftr" sz="quarter" idx="4"/>
          </p:nvPr>
        </p:nvSpPr>
        <p:spPr>
          <a:noFill/>
        </p:spPr>
        <p:txBody>
          <a:bodyPr/>
          <a:lstStyle/>
          <a:p>
            <a:r>
              <a:rPr lang="es-ES" smtClean="0"/>
              <a:t>Redes</a:t>
            </a:r>
          </a:p>
        </p:txBody>
      </p:sp>
      <p:sp>
        <p:nvSpPr>
          <p:cNvPr id="211971" name="Rectangle 7"/>
          <p:cNvSpPr>
            <a:spLocks noGrp="1" noChangeArrowheads="1"/>
          </p:cNvSpPr>
          <p:nvPr>
            <p:ph type="sldNum" sz="quarter" idx="5"/>
          </p:nvPr>
        </p:nvSpPr>
        <p:spPr>
          <a:noFill/>
        </p:spPr>
        <p:txBody>
          <a:bodyPr/>
          <a:lstStyle/>
          <a:p>
            <a:r>
              <a:rPr lang="es-ES" smtClean="0"/>
              <a:t>3-</a:t>
            </a:r>
            <a:fld id="{26B29144-CFFE-45C2-88A5-96F35F2C747A}" type="slidenum">
              <a:rPr lang="es-ES" smtClean="0"/>
              <a:pPr/>
              <a:t>109</a:t>
            </a:fld>
            <a:endParaRPr lang="es-ES" smtClean="0"/>
          </a:p>
        </p:txBody>
      </p:sp>
      <p:sp>
        <p:nvSpPr>
          <p:cNvPr id="211972" name="Rectangle 2"/>
          <p:cNvSpPr>
            <a:spLocks noGrp="1" noRot="1" noChangeAspect="1" noChangeArrowheads="1" noTextEdit="1"/>
          </p:cNvSpPr>
          <p:nvPr>
            <p:ph type="sldImg"/>
          </p:nvPr>
        </p:nvSpPr>
        <p:spPr>
          <a:xfrm>
            <a:off x="566738" y="487363"/>
            <a:ext cx="5648325" cy="4237037"/>
          </a:xfrm>
          <a:ln/>
        </p:spPr>
      </p:sp>
      <p:sp>
        <p:nvSpPr>
          <p:cNvPr id="211973"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34604141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hdr" sz="quarter"/>
          </p:nvPr>
        </p:nvSpPr>
        <p:spPr>
          <a:noFill/>
        </p:spPr>
        <p:txBody>
          <a:bodyPr/>
          <a:lstStyle/>
          <a:p>
            <a:r>
              <a:rPr lang="es-ES" smtClean="0"/>
              <a:t>El Nivel de Red en Internet. Aspectos básicos</a:t>
            </a:r>
          </a:p>
        </p:txBody>
      </p:sp>
      <p:sp>
        <p:nvSpPr>
          <p:cNvPr id="39938" name="Rectangle 6"/>
          <p:cNvSpPr>
            <a:spLocks noGrp="1" noChangeArrowheads="1"/>
          </p:cNvSpPr>
          <p:nvPr>
            <p:ph type="ftr" sz="quarter" idx="4"/>
          </p:nvPr>
        </p:nvSpPr>
        <p:spPr>
          <a:noFill/>
        </p:spPr>
        <p:txBody>
          <a:bodyPr/>
          <a:lstStyle/>
          <a:p>
            <a:r>
              <a:rPr lang="es-ES" smtClean="0"/>
              <a:t>Redes</a:t>
            </a:r>
          </a:p>
        </p:txBody>
      </p:sp>
      <p:sp>
        <p:nvSpPr>
          <p:cNvPr id="39939" name="Rectangle 7"/>
          <p:cNvSpPr>
            <a:spLocks noGrp="1" noChangeArrowheads="1"/>
          </p:cNvSpPr>
          <p:nvPr>
            <p:ph type="sldNum" sz="quarter" idx="5"/>
          </p:nvPr>
        </p:nvSpPr>
        <p:spPr>
          <a:noFill/>
        </p:spPr>
        <p:txBody>
          <a:bodyPr/>
          <a:lstStyle/>
          <a:p>
            <a:r>
              <a:rPr lang="es-ES" smtClean="0"/>
              <a:t>3-</a:t>
            </a:r>
            <a:fld id="{47393EA0-AFC4-4FC7-B001-7015DDA28F8A}" type="slidenum">
              <a:rPr lang="es-ES" smtClean="0"/>
              <a:pPr/>
              <a:t>11</a:t>
            </a:fld>
            <a:endParaRPr lang="es-ES" smtClean="0"/>
          </a:p>
        </p:txBody>
      </p:sp>
      <p:sp>
        <p:nvSpPr>
          <p:cNvPr id="39940" name="Rectangle 2"/>
          <p:cNvSpPr>
            <a:spLocks noGrp="1" noRot="1" noChangeAspect="1" noChangeArrowheads="1" noTextEdit="1"/>
          </p:cNvSpPr>
          <p:nvPr>
            <p:ph type="sldImg"/>
          </p:nvPr>
        </p:nvSpPr>
        <p:spPr>
          <a:xfrm>
            <a:off x="565150" y="487363"/>
            <a:ext cx="5651500" cy="4238625"/>
          </a:xfrm>
          <a:ln/>
        </p:spPr>
      </p:sp>
      <p:sp>
        <p:nvSpPr>
          <p:cNvPr id="39941" name="Rectangle 3"/>
          <p:cNvSpPr>
            <a:spLocks noGrp="1" noChangeArrowheads="1"/>
          </p:cNvSpPr>
          <p:nvPr>
            <p:ph type="body" idx="1"/>
          </p:nvPr>
        </p:nvSpPr>
        <p:spPr>
          <a:noFill/>
          <a:ln/>
        </p:spPr>
        <p:txBody>
          <a:bodyPr/>
          <a:lstStyle/>
          <a:p>
            <a:pPr eaLnBrk="1" hangingPunct="1"/>
            <a:r>
              <a:rPr lang="es-ES" dirty="0" smtClean="0"/>
              <a:t>La cabecera del datagrama IP contiene la información que deben interpretar los </a:t>
            </a:r>
            <a:r>
              <a:rPr lang="es-ES" dirty="0" err="1" smtClean="0"/>
              <a:t>routers</a:t>
            </a:r>
            <a:r>
              <a:rPr lang="es-ES" dirty="0" smtClean="0"/>
              <a:t>. El tamaño de la cabecera es normalmente de 20 bytes, pudiendo llegar como máximo a 60 si se utilizan los campos opcionales. </a:t>
            </a:r>
          </a:p>
          <a:p>
            <a:pPr eaLnBrk="1" hangingPunct="1"/>
            <a:r>
              <a:rPr lang="es-ES" dirty="0" smtClean="0"/>
              <a:t>La longitud de la cabecera en bytes siempre ha de ser múltiplo de cuatro, por eso se mide (campo ‘</a:t>
            </a:r>
            <a:r>
              <a:rPr lang="es-ES" dirty="0" err="1" smtClean="0"/>
              <a:t>Lon</a:t>
            </a:r>
            <a:r>
              <a:rPr lang="es-ES" dirty="0" smtClean="0"/>
              <a:t> </a:t>
            </a:r>
            <a:r>
              <a:rPr lang="es-ES" dirty="0" err="1" smtClean="0"/>
              <a:t>Cab</a:t>
            </a:r>
            <a:r>
              <a:rPr lang="es-ES" dirty="0" smtClean="0"/>
              <a:t>’) en palabras de 32 bits. En cambio la longitud total del datagrama completo </a:t>
            </a:r>
            <a:r>
              <a:rPr lang="es-ES" dirty="0" err="1" smtClean="0"/>
              <a:t>incluídos</a:t>
            </a:r>
            <a:r>
              <a:rPr lang="es-ES" dirty="0" smtClean="0"/>
              <a:t> los datos puede ser cualquier número entero de bytes, motivo por el cual se expresa en bytes en el campo ‘Longitud Total’.</a:t>
            </a:r>
          </a:p>
          <a:p>
            <a:pPr eaLnBrk="1" hangingPunct="1"/>
            <a:endParaRPr lang="es-ES" dirty="0" smtClean="0"/>
          </a:p>
        </p:txBody>
      </p:sp>
    </p:spTree>
    <p:extLst>
      <p:ext uri="{BB962C8B-B14F-4D97-AF65-F5344CB8AC3E}">
        <p14:creationId xmlns:p14="http://schemas.microsoft.com/office/powerpoint/2010/main" val="934597035"/>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7" name="Rectangle 2"/>
          <p:cNvSpPr>
            <a:spLocks noGrp="1" noChangeArrowheads="1"/>
          </p:cNvSpPr>
          <p:nvPr>
            <p:ph type="hdr" sz="quarter"/>
          </p:nvPr>
        </p:nvSpPr>
        <p:spPr>
          <a:noFill/>
        </p:spPr>
        <p:txBody>
          <a:bodyPr/>
          <a:lstStyle/>
          <a:p>
            <a:r>
              <a:rPr lang="es-ES" smtClean="0"/>
              <a:t>El Nivel de Red en Internet. Aspectos básicos</a:t>
            </a:r>
          </a:p>
        </p:txBody>
      </p:sp>
      <p:sp>
        <p:nvSpPr>
          <p:cNvPr id="214018" name="Rectangle 6"/>
          <p:cNvSpPr>
            <a:spLocks noGrp="1" noChangeArrowheads="1"/>
          </p:cNvSpPr>
          <p:nvPr>
            <p:ph type="ftr" sz="quarter" idx="4"/>
          </p:nvPr>
        </p:nvSpPr>
        <p:spPr>
          <a:noFill/>
        </p:spPr>
        <p:txBody>
          <a:bodyPr/>
          <a:lstStyle/>
          <a:p>
            <a:r>
              <a:rPr lang="es-ES" smtClean="0"/>
              <a:t>Redes</a:t>
            </a:r>
          </a:p>
        </p:txBody>
      </p:sp>
      <p:sp>
        <p:nvSpPr>
          <p:cNvPr id="214019" name="Rectangle 7"/>
          <p:cNvSpPr>
            <a:spLocks noGrp="1" noChangeArrowheads="1"/>
          </p:cNvSpPr>
          <p:nvPr>
            <p:ph type="sldNum" sz="quarter" idx="5"/>
          </p:nvPr>
        </p:nvSpPr>
        <p:spPr>
          <a:noFill/>
        </p:spPr>
        <p:txBody>
          <a:bodyPr/>
          <a:lstStyle/>
          <a:p>
            <a:r>
              <a:rPr lang="es-ES" smtClean="0"/>
              <a:t>3-</a:t>
            </a:r>
            <a:fld id="{58E9216A-95DA-470F-BE99-ECAF49E7DCD2}" type="slidenum">
              <a:rPr lang="es-ES" smtClean="0"/>
              <a:pPr/>
              <a:t>110</a:t>
            </a:fld>
            <a:endParaRPr lang="es-ES" smtClean="0"/>
          </a:p>
        </p:txBody>
      </p:sp>
      <p:sp>
        <p:nvSpPr>
          <p:cNvPr id="214020" name="Rectangle 2"/>
          <p:cNvSpPr>
            <a:spLocks noGrp="1" noRot="1" noChangeAspect="1" noChangeArrowheads="1" noTextEdit="1"/>
          </p:cNvSpPr>
          <p:nvPr>
            <p:ph type="sldImg"/>
          </p:nvPr>
        </p:nvSpPr>
        <p:spPr>
          <a:xfrm>
            <a:off x="566738" y="487363"/>
            <a:ext cx="5648325" cy="4237037"/>
          </a:xfrm>
          <a:ln/>
        </p:spPr>
      </p:sp>
      <p:sp>
        <p:nvSpPr>
          <p:cNvPr id="214021"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1619688037"/>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09" name="Rectangle 2"/>
          <p:cNvSpPr>
            <a:spLocks noGrp="1" noChangeArrowheads="1"/>
          </p:cNvSpPr>
          <p:nvPr>
            <p:ph type="hdr" sz="quarter"/>
          </p:nvPr>
        </p:nvSpPr>
        <p:spPr>
          <a:noFill/>
        </p:spPr>
        <p:txBody>
          <a:bodyPr/>
          <a:lstStyle/>
          <a:p>
            <a:r>
              <a:rPr lang="es-ES" smtClean="0"/>
              <a:t>El Nivel de Red en Internet. Aspectos básicos</a:t>
            </a:r>
          </a:p>
        </p:txBody>
      </p:sp>
      <p:sp>
        <p:nvSpPr>
          <p:cNvPr id="222210" name="Rectangle 6"/>
          <p:cNvSpPr>
            <a:spLocks noGrp="1" noChangeArrowheads="1"/>
          </p:cNvSpPr>
          <p:nvPr>
            <p:ph type="ftr" sz="quarter" idx="4"/>
          </p:nvPr>
        </p:nvSpPr>
        <p:spPr>
          <a:noFill/>
        </p:spPr>
        <p:txBody>
          <a:bodyPr/>
          <a:lstStyle/>
          <a:p>
            <a:r>
              <a:rPr lang="es-ES" smtClean="0"/>
              <a:t>Redes</a:t>
            </a:r>
          </a:p>
        </p:txBody>
      </p:sp>
      <p:sp>
        <p:nvSpPr>
          <p:cNvPr id="222211" name="Rectangle 7"/>
          <p:cNvSpPr>
            <a:spLocks noGrp="1" noChangeArrowheads="1"/>
          </p:cNvSpPr>
          <p:nvPr>
            <p:ph type="sldNum" sz="quarter" idx="5"/>
          </p:nvPr>
        </p:nvSpPr>
        <p:spPr>
          <a:noFill/>
        </p:spPr>
        <p:txBody>
          <a:bodyPr/>
          <a:lstStyle/>
          <a:p>
            <a:r>
              <a:rPr lang="es-ES" smtClean="0"/>
              <a:t>3-</a:t>
            </a:r>
            <a:fld id="{F44D4B2F-EF16-46C9-858F-5151FB1E51EF}" type="slidenum">
              <a:rPr lang="es-ES" smtClean="0"/>
              <a:pPr/>
              <a:t>111</a:t>
            </a:fld>
            <a:endParaRPr lang="es-ES" smtClean="0"/>
          </a:p>
        </p:txBody>
      </p:sp>
      <p:sp>
        <p:nvSpPr>
          <p:cNvPr id="222212" name="Rectangle 2"/>
          <p:cNvSpPr>
            <a:spLocks noGrp="1" noRot="1" noChangeAspect="1" noChangeArrowheads="1" noTextEdit="1"/>
          </p:cNvSpPr>
          <p:nvPr>
            <p:ph type="sldImg"/>
          </p:nvPr>
        </p:nvSpPr>
        <p:spPr>
          <a:xfrm>
            <a:off x="566738" y="487363"/>
            <a:ext cx="5648325" cy="4237037"/>
          </a:xfrm>
          <a:ln/>
        </p:spPr>
      </p:sp>
      <p:sp>
        <p:nvSpPr>
          <p:cNvPr id="222213"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2157897909"/>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Rectangle 2"/>
          <p:cNvSpPr>
            <a:spLocks noGrp="1" noChangeArrowheads="1"/>
          </p:cNvSpPr>
          <p:nvPr>
            <p:ph type="hdr" sz="quarter"/>
          </p:nvPr>
        </p:nvSpPr>
        <p:spPr>
          <a:noFill/>
        </p:spPr>
        <p:txBody>
          <a:bodyPr/>
          <a:lstStyle/>
          <a:p>
            <a:r>
              <a:rPr lang="es-ES" smtClean="0"/>
              <a:t>El Nivel de Red en Internet. Aspectos básicos</a:t>
            </a:r>
          </a:p>
        </p:txBody>
      </p:sp>
      <p:sp>
        <p:nvSpPr>
          <p:cNvPr id="224258" name="Rectangle 6"/>
          <p:cNvSpPr>
            <a:spLocks noGrp="1" noChangeArrowheads="1"/>
          </p:cNvSpPr>
          <p:nvPr>
            <p:ph type="ftr" sz="quarter" idx="4"/>
          </p:nvPr>
        </p:nvSpPr>
        <p:spPr>
          <a:noFill/>
        </p:spPr>
        <p:txBody>
          <a:bodyPr/>
          <a:lstStyle/>
          <a:p>
            <a:r>
              <a:rPr lang="es-ES" smtClean="0"/>
              <a:t>Redes</a:t>
            </a:r>
          </a:p>
        </p:txBody>
      </p:sp>
      <p:sp>
        <p:nvSpPr>
          <p:cNvPr id="224259" name="Rectangle 7"/>
          <p:cNvSpPr>
            <a:spLocks noGrp="1" noChangeArrowheads="1"/>
          </p:cNvSpPr>
          <p:nvPr>
            <p:ph type="sldNum" sz="quarter" idx="5"/>
          </p:nvPr>
        </p:nvSpPr>
        <p:spPr>
          <a:noFill/>
        </p:spPr>
        <p:txBody>
          <a:bodyPr/>
          <a:lstStyle/>
          <a:p>
            <a:r>
              <a:rPr lang="es-ES" smtClean="0"/>
              <a:t>3-</a:t>
            </a:r>
            <a:fld id="{F24F3182-B6BA-401C-825B-5C429BB50B88}" type="slidenum">
              <a:rPr lang="es-ES" smtClean="0"/>
              <a:pPr/>
              <a:t>112</a:t>
            </a:fld>
            <a:endParaRPr lang="es-ES" smtClean="0"/>
          </a:p>
        </p:txBody>
      </p:sp>
      <p:sp>
        <p:nvSpPr>
          <p:cNvPr id="224260" name="Rectangle 2"/>
          <p:cNvSpPr>
            <a:spLocks noGrp="1" noRot="1" noChangeAspect="1" noChangeArrowheads="1" noTextEdit="1"/>
          </p:cNvSpPr>
          <p:nvPr>
            <p:ph type="sldImg"/>
          </p:nvPr>
        </p:nvSpPr>
        <p:spPr>
          <a:xfrm>
            <a:off x="566738" y="487363"/>
            <a:ext cx="5648325" cy="4237037"/>
          </a:xfrm>
          <a:ln/>
        </p:spPr>
      </p:sp>
      <p:sp>
        <p:nvSpPr>
          <p:cNvPr id="224261"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1807041841"/>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5" name="Rectangle 2"/>
          <p:cNvSpPr>
            <a:spLocks noGrp="1" noChangeArrowheads="1"/>
          </p:cNvSpPr>
          <p:nvPr>
            <p:ph type="hdr" sz="quarter"/>
          </p:nvPr>
        </p:nvSpPr>
        <p:spPr>
          <a:noFill/>
        </p:spPr>
        <p:txBody>
          <a:bodyPr/>
          <a:lstStyle/>
          <a:p>
            <a:r>
              <a:rPr lang="es-ES" smtClean="0"/>
              <a:t>El Nivel de Red en Internet. Aspectos básicos</a:t>
            </a:r>
          </a:p>
        </p:txBody>
      </p:sp>
      <p:sp>
        <p:nvSpPr>
          <p:cNvPr id="236546" name="Rectangle 6"/>
          <p:cNvSpPr>
            <a:spLocks noGrp="1" noChangeArrowheads="1"/>
          </p:cNvSpPr>
          <p:nvPr>
            <p:ph type="ftr" sz="quarter" idx="4"/>
          </p:nvPr>
        </p:nvSpPr>
        <p:spPr>
          <a:noFill/>
        </p:spPr>
        <p:txBody>
          <a:bodyPr/>
          <a:lstStyle/>
          <a:p>
            <a:r>
              <a:rPr lang="es-ES" smtClean="0"/>
              <a:t>Redes</a:t>
            </a:r>
          </a:p>
        </p:txBody>
      </p:sp>
      <p:sp>
        <p:nvSpPr>
          <p:cNvPr id="236547" name="Rectangle 7"/>
          <p:cNvSpPr>
            <a:spLocks noGrp="1" noChangeArrowheads="1"/>
          </p:cNvSpPr>
          <p:nvPr>
            <p:ph type="sldNum" sz="quarter" idx="5"/>
          </p:nvPr>
        </p:nvSpPr>
        <p:spPr>
          <a:noFill/>
        </p:spPr>
        <p:txBody>
          <a:bodyPr/>
          <a:lstStyle/>
          <a:p>
            <a:r>
              <a:rPr lang="es-ES" smtClean="0"/>
              <a:t>3-</a:t>
            </a:r>
            <a:fld id="{61D9F679-5301-4965-A874-E101B21CD320}" type="slidenum">
              <a:rPr lang="es-ES" smtClean="0"/>
              <a:pPr/>
              <a:t>113</a:t>
            </a:fld>
            <a:endParaRPr lang="es-ES" smtClean="0"/>
          </a:p>
        </p:txBody>
      </p:sp>
      <p:sp>
        <p:nvSpPr>
          <p:cNvPr id="236548" name="Rectangle 2"/>
          <p:cNvSpPr>
            <a:spLocks noGrp="1" noRot="1" noChangeAspect="1" noChangeArrowheads="1" noTextEdit="1"/>
          </p:cNvSpPr>
          <p:nvPr>
            <p:ph type="sldImg"/>
          </p:nvPr>
        </p:nvSpPr>
        <p:spPr>
          <a:xfrm>
            <a:off x="566738" y="487363"/>
            <a:ext cx="5648325" cy="4237037"/>
          </a:xfrm>
          <a:ln/>
        </p:spPr>
      </p:sp>
      <p:sp>
        <p:nvSpPr>
          <p:cNvPr id="236549"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1315761187"/>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5" name="Rectangle 2"/>
          <p:cNvSpPr>
            <a:spLocks noGrp="1" noChangeArrowheads="1"/>
          </p:cNvSpPr>
          <p:nvPr>
            <p:ph type="hdr" sz="quarter"/>
          </p:nvPr>
        </p:nvSpPr>
        <p:spPr>
          <a:noFill/>
        </p:spPr>
        <p:txBody>
          <a:bodyPr/>
          <a:lstStyle/>
          <a:p>
            <a:r>
              <a:rPr lang="es-ES" smtClean="0"/>
              <a:t>El Nivel de Red en Internet. Aspectos básicos</a:t>
            </a:r>
          </a:p>
        </p:txBody>
      </p:sp>
      <p:sp>
        <p:nvSpPr>
          <p:cNvPr id="236546" name="Rectangle 6"/>
          <p:cNvSpPr>
            <a:spLocks noGrp="1" noChangeArrowheads="1"/>
          </p:cNvSpPr>
          <p:nvPr>
            <p:ph type="ftr" sz="quarter" idx="4"/>
          </p:nvPr>
        </p:nvSpPr>
        <p:spPr>
          <a:noFill/>
        </p:spPr>
        <p:txBody>
          <a:bodyPr/>
          <a:lstStyle/>
          <a:p>
            <a:r>
              <a:rPr lang="es-ES" smtClean="0"/>
              <a:t>Redes</a:t>
            </a:r>
          </a:p>
        </p:txBody>
      </p:sp>
      <p:sp>
        <p:nvSpPr>
          <p:cNvPr id="236547" name="Rectangle 7"/>
          <p:cNvSpPr>
            <a:spLocks noGrp="1" noChangeArrowheads="1"/>
          </p:cNvSpPr>
          <p:nvPr>
            <p:ph type="sldNum" sz="quarter" idx="5"/>
          </p:nvPr>
        </p:nvSpPr>
        <p:spPr>
          <a:noFill/>
        </p:spPr>
        <p:txBody>
          <a:bodyPr/>
          <a:lstStyle/>
          <a:p>
            <a:r>
              <a:rPr lang="es-ES" smtClean="0"/>
              <a:t>3-</a:t>
            </a:r>
            <a:fld id="{61D9F679-5301-4965-A874-E101B21CD320}" type="slidenum">
              <a:rPr lang="es-ES" smtClean="0"/>
              <a:pPr/>
              <a:t>114</a:t>
            </a:fld>
            <a:endParaRPr lang="es-ES" smtClean="0"/>
          </a:p>
        </p:txBody>
      </p:sp>
      <p:sp>
        <p:nvSpPr>
          <p:cNvPr id="236548" name="Rectangle 2"/>
          <p:cNvSpPr>
            <a:spLocks noGrp="1" noRot="1" noChangeAspect="1" noChangeArrowheads="1" noTextEdit="1"/>
          </p:cNvSpPr>
          <p:nvPr>
            <p:ph type="sldImg"/>
          </p:nvPr>
        </p:nvSpPr>
        <p:spPr>
          <a:xfrm>
            <a:off x="566738" y="487363"/>
            <a:ext cx="5648325" cy="4237037"/>
          </a:xfrm>
          <a:ln/>
        </p:spPr>
      </p:sp>
      <p:sp>
        <p:nvSpPr>
          <p:cNvPr id="236549"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999605000"/>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5" name="Rectangle 2"/>
          <p:cNvSpPr>
            <a:spLocks noGrp="1" noChangeArrowheads="1"/>
          </p:cNvSpPr>
          <p:nvPr>
            <p:ph type="hdr" sz="quarter"/>
          </p:nvPr>
        </p:nvSpPr>
        <p:spPr>
          <a:noFill/>
        </p:spPr>
        <p:txBody>
          <a:bodyPr/>
          <a:lstStyle/>
          <a:p>
            <a:r>
              <a:rPr lang="es-ES" smtClean="0"/>
              <a:t>El Nivel de Red en Internet. Aspectos básicos</a:t>
            </a:r>
          </a:p>
        </p:txBody>
      </p:sp>
      <p:sp>
        <p:nvSpPr>
          <p:cNvPr id="236546" name="Rectangle 6"/>
          <p:cNvSpPr>
            <a:spLocks noGrp="1" noChangeArrowheads="1"/>
          </p:cNvSpPr>
          <p:nvPr>
            <p:ph type="ftr" sz="quarter" idx="4"/>
          </p:nvPr>
        </p:nvSpPr>
        <p:spPr>
          <a:noFill/>
        </p:spPr>
        <p:txBody>
          <a:bodyPr/>
          <a:lstStyle/>
          <a:p>
            <a:r>
              <a:rPr lang="es-ES" smtClean="0"/>
              <a:t>Redes</a:t>
            </a:r>
          </a:p>
        </p:txBody>
      </p:sp>
      <p:sp>
        <p:nvSpPr>
          <p:cNvPr id="236547" name="Rectangle 7"/>
          <p:cNvSpPr>
            <a:spLocks noGrp="1" noChangeArrowheads="1"/>
          </p:cNvSpPr>
          <p:nvPr>
            <p:ph type="sldNum" sz="quarter" idx="5"/>
          </p:nvPr>
        </p:nvSpPr>
        <p:spPr>
          <a:noFill/>
        </p:spPr>
        <p:txBody>
          <a:bodyPr/>
          <a:lstStyle/>
          <a:p>
            <a:r>
              <a:rPr lang="es-ES" smtClean="0"/>
              <a:t>3-</a:t>
            </a:r>
            <a:fld id="{61D9F679-5301-4965-A874-E101B21CD320}" type="slidenum">
              <a:rPr lang="es-ES" smtClean="0"/>
              <a:pPr/>
              <a:t>115</a:t>
            </a:fld>
            <a:endParaRPr lang="es-ES" smtClean="0"/>
          </a:p>
        </p:txBody>
      </p:sp>
      <p:sp>
        <p:nvSpPr>
          <p:cNvPr id="236548" name="Rectangle 2"/>
          <p:cNvSpPr>
            <a:spLocks noGrp="1" noRot="1" noChangeAspect="1" noChangeArrowheads="1" noTextEdit="1"/>
          </p:cNvSpPr>
          <p:nvPr>
            <p:ph type="sldImg"/>
          </p:nvPr>
        </p:nvSpPr>
        <p:spPr>
          <a:xfrm>
            <a:off x="566738" y="487363"/>
            <a:ext cx="5648325" cy="4237037"/>
          </a:xfrm>
          <a:ln/>
        </p:spPr>
      </p:sp>
      <p:sp>
        <p:nvSpPr>
          <p:cNvPr id="236549"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6029893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hdr" sz="quarter"/>
          </p:nvPr>
        </p:nvSpPr>
        <p:spPr>
          <a:noFill/>
        </p:spPr>
        <p:txBody>
          <a:bodyPr/>
          <a:lstStyle/>
          <a:p>
            <a:r>
              <a:rPr lang="es-ES" smtClean="0"/>
              <a:t>El Nivel de Red en Internet. Aspectos básicos</a:t>
            </a:r>
          </a:p>
        </p:txBody>
      </p:sp>
      <p:sp>
        <p:nvSpPr>
          <p:cNvPr id="41986" name="Rectangle 6"/>
          <p:cNvSpPr>
            <a:spLocks noGrp="1" noChangeArrowheads="1"/>
          </p:cNvSpPr>
          <p:nvPr>
            <p:ph type="ftr" sz="quarter" idx="4"/>
          </p:nvPr>
        </p:nvSpPr>
        <p:spPr>
          <a:noFill/>
        </p:spPr>
        <p:txBody>
          <a:bodyPr/>
          <a:lstStyle/>
          <a:p>
            <a:r>
              <a:rPr lang="es-ES" smtClean="0"/>
              <a:t>Redes</a:t>
            </a:r>
          </a:p>
        </p:txBody>
      </p:sp>
      <p:sp>
        <p:nvSpPr>
          <p:cNvPr id="41987" name="Rectangle 7"/>
          <p:cNvSpPr>
            <a:spLocks noGrp="1" noChangeArrowheads="1"/>
          </p:cNvSpPr>
          <p:nvPr>
            <p:ph type="sldNum" sz="quarter" idx="5"/>
          </p:nvPr>
        </p:nvSpPr>
        <p:spPr>
          <a:noFill/>
        </p:spPr>
        <p:txBody>
          <a:bodyPr/>
          <a:lstStyle/>
          <a:p>
            <a:r>
              <a:rPr lang="es-ES" smtClean="0"/>
              <a:t>3-</a:t>
            </a:r>
            <a:fld id="{17B0D894-2F4B-47BE-9EB5-0E7FEC2BD512}" type="slidenum">
              <a:rPr lang="es-ES" smtClean="0"/>
              <a:pPr/>
              <a:t>12</a:t>
            </a:fld>
            <a:endParaRPr lang="es-ES" smtClean="0"/>
          </a:p>
        </p:txBody>
      </p:sp>
      <p:sp>
        <p:nvSpPr>
          <p:cNvPr id="41988" name="Rectangle 2"/>
          <p:cNvSpPr>
            <a:spLocks noGrp="1" noRot="1" noChangeAspect="1" noChangeArrowheads="1" noTextEdit="1"/>
          </p:cNvSpPr>
          <p:nvPr>
            <p:ph type="sldImg"/>
          </p:nvPr>
        </p:nvSpPr>
        <p:spPr>
          <a:xfrm>
            <a:off x="566738" y="487363"/>
            <a:ext cx="5648325" cy="4237037"/>
          </a:xfrm>
          <a:ln/>
        </p:spPr>
      </p:sp>
      <p:sp>
        <p:nvSpPr>
          <p:cNvPr id="41989" name="Rectangle 3"/>
          <p:cNvSpPr>
            <a:spLocks noGrp="1" noChangeArrowheads="1"/>
          </p:cNvSpPr>
          <p:nvPr>
            <p:ph type="body" idx="1"/>
          </p:nvPr>
        </p:nvSpPr>
        <p:spPr>
          <a:noFill/>
          <a:ln/>
        </p:spPr>
        <p:txBody>
          <a:bodyPr/>
          <a:lstStyle/>
          <a:p>
            <a:pPr eaLnBrk="1" hangingPunct="1"/>
            <a:r>
              <a:rPr lang="es-ES" smtClean="0"/>
              <a:t>El objetivo del campo protocolo es indicar que significado tiene la información contenida en el datagrama IP. </a:t>
            </a:r>
          </a:p>
          <a:p>
            <a:pPr eaLnBrk="1" hangingPunct="1"/>
            <a:r>
              <a:rPr lang="es-ES" smtClean="0"/>
              <a:t>En principio el nivel de red tiene como objetivo ofrecer sus servicios al nivel de transporte. En este sentido cabría pensar en principio que el campo protocolo solo especificara los posibles protocolos utilizados a nivel de transporte, que en el caso de Internet son casi exclusivamente TCP y UDP. Sin embargo existen una gran cantidad de protocolos auxiliares que  se utilizan en Internet para diversas tareas y cada uno de ellos se identifica por un valor diferente del campo Protocolo.</a:t>
            </a:r>
          </a:p>
          <a:p>
            <a:pPr eaLnBrk="1" hangingPunct="1"/>
            <a:r>
              <a:rPr lang="es-ES" smtClean="0"/>
              <a:t>La tabla de esta diapositiva recoge algunos ejemplos de los posibles valores utilizados de esos valores, entre los que podemos ver los protocolos de control ICMP e IGMP, y los protocolos de routing OSPF e IGRP/EIGRP.</a:t>
            </a:r>
          </a:p>
        </p:txBody>
      </p:sp>
    </p:spTree>
    <p:extLst>
      <p:ext uri="{BB962C8B-B14F-4D97-AF65-F5344CB8AC3E}">
        <p14:creationId xmlns:p14="http://schemas.microsoft.com/office/powerpoint/2010/main" val="39656299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hdr" sz="quarter"/>
          </p:nvPr>
        </p:nvSpPr>
        <p:spPr>
          <a:noFill/>
        </p:spPr>
        <p:txBody>
          <a:bodyPr/>
          <a:lstStyle/>
          <a:p>
            <a:r>
              <a:rPr lang="es-ES" smtClean="0"/>
              <a:t>El Nivel de Red en Internet. Aspectos básicos</a:t>
            </a:r>
          </a:p>
        </p:txBody>
      </p:sp>
      <p:sp>
        <p:nvSpPr>
          <p:cNvPr id="44034" name="Rectangle 6"/>
          <p:cNvSpPr>
            <a:spLocks noGrp="1" noChangeArrowheads="1"/>
          </p:cNvSpPr>
          <p:nvPr>
            <p:ph type="ftr" sz="quarter" idx="4"/>
          </p:nvPr>
        </p:nvSpPr>
        <p:spPr>
          <a:noFill/>
        </p:spPr>
        <p:txBody>
          <a:bodyPr/>
          <a:lstStyle/>
          <a:p>
            <a:r>
              <a:rPr lang="es-ES" smtClean="0"/>
              <a:t>Redes</a:t>
            </a:r>
          </a:p>
        </p:txBody>
      </p:sp>
      <p:sp>
        <p:nvSpPr>
          <p:cNvPr id="44035" name="Rectangle 7"/>
          <p:cNvSpPr>
            <a:spLocks noGrp="1" noChangeArrowheads="1"/>
          </p:cNvSpPr>
          <p:nvPr>
            <p:ph type="sldNum" sz="quarter" idx="5"/>
          </p:nvPr>
        </p:nvSpPr>
        <p:spPr>
          <a:noFill/>
        </p:spPr>
        <p:txBody>
          <a:bodyPr/>
          <a:lstStyle/>
          <a:p>
            <a:r>
              <a:rPr lang="es-ES" smtClean="0"/>
              <a:t>3-</a:t>
            </a:r>
            <a:fld id="{21692C3A-0C79-4085-A917-0E20A9E2FD88}" type="slidenum">
              <a:rPr lang="es-ES" smtClean="0"/>
              <a:pPr/>
              <a:t>13</a:t>
            </a:fld>
            <a:endParaRPr lang="es-ES" smtClean="0"/>
          </a:p>
        </p:txBody>
      </p:sp>
      <p:sp>
        <p:nvSpPr>
          <p:cNvPr id="44036" name="Rectangle 2"/>
          <p:cNvSpPr>
            <a:spLocks noGrp="1" noRot="1" noChangeAspect="1" noChangeArrowheads="1" noTextEdit="1"/>
          </p:cNvSpPr>
          <p:nvPr>
            <p:ph type="sldImg"/>
          </p:nvPr>
        </p:nvSpPr>
        <p:spPr>
          <a:xfrm>
            <a:off x="566738" y="487363"/>
            <a:ext cx="5648325" cy="4237037"/>
          </a:xfrm>
          <a:ln/>
        </p:spPr>
      </p:sp>
      <p:sp>
        <p:nvSpPr>
          <p:cNvPr id="44037" name="Rectangle 3"/>
          <p:cNvSpPr>
            <a:spLocks noGrp="1" noChangeArrowheads="1"/>
          </p:cNvSpPr>
          <p:nvPr>
            <p:ph type="body" idx="1"/>
          </p:nvPr>
        </p:nvSpPr>
        <p:spPr>
          <a:xfrm>
            <a:off x="510580" y="4953000"/>
            <a:ext cx="5789612" cy="4451350"/>
          </a:xfrm>
          <a:noFill/>
          <a:ln/>
        </p:spPr>
        <p:txBody>
          <a:bodyPr/>
          <a:lstStyle/>
          <a:p>
            <a:pPr eaLnBrk="1" hangingPunct="1"/>
            <a:r>
              <a:rPr lang="es-ES" dirty="0" smtClean="0"/>
              <a:t>La opción ‘record </a:t>
            </a:r>
            <a:r>
              <a:rPr lang="es-ES" dirty="0" err="1" smtClean="0"/>
              <a:t>route</a:t>
            </a:r>
            <a:r>
              <a:rPr lang="es-ES" dirty="0" smtClean="0"/>
              <a:t>’ indica que se debe anotar en la cabecera del datagrama la dirección IP de los </a:t>
            </a:r>
            <a:r>
              <a:rPr lang="es-ES" dirty="0" err="1" smtClean="0"/>
              <a:t>routers</a:t>
            </a:r>
            <a:r>
              <a:rPr lang="es-ES" dirty="0" smtClean="0"/>
              <a:t> por los que va pasando. Para ello es preciso reservar el sitio necesario en el campo opciones de la cabecera en el momento de creación del datagrama. Puesto que cada dirección ocupa cuatro octetos y el tamaño máximo del campo opciones en la cabecera es de 40 cabría pensar que pueden anotarse hasta 10 direcciones, pero la propia opción ‘record </a:t>
            </a:r>
            <a:r>
              <a:rPr lang="es-ES" dirty="0" err="1" smtClean="0"/>
              <a:t>route</a:t>
            </a:r>
            <a:r>
              <a:rPr lang="es-ES" dirty="0" smtClean="0"/>
              <a:t>’ ya ocupa parte del campo opciones, por lo que no es posible anotar más de nueve direcciones cuando se utiliza esta opción.</a:t>
            </a:r>
          </a:p>
          <a:p>
            <a:pPr eaLnBrk="1" hangingPunct="1"/>
            <a:r>
              <a:rPr lang="es-ES" dirty="0" smtClean="0"/>
              <a:t>La opción ‘</a:t>
            </a:r>
            <a:r>
              <a:rPr lang="es-ES" dirty="0" err="1" smtClean="0"/>
              <a:t>timestamp</a:t>
            </a:r>
            <a:r>
              <a:rPr lang="es-ES" dirty="0" smtClean="0"/>
              <a:t>’ es similar a la ‘record </a:t>
            </a:r>
            <a:r>
              <a:rPr lang="es-ES" dirty="0" err="1" smtClean="0"/>
              <a:t>route</a:t>
            </a:r>
            <a:r>
              <a:rPr lang="es-ES" dirty="0" smtClean="0"/>
              <a:t>’, salvo que además de anotar la dirección IP anota el instante en el que pasa el paquete por cada </a:t>
            </a:r>
            <a:r>
              <a:rPr lang="es-ES" dirty="0" err="1" smtClean="0"/>
              <a:t>router</a:t>
            </a:r>
            <a:r>
              <a:rPr lang="es-ES" dirty="0" smtClean="0"/>
              <a:t>, mediante una marca de tiempo o ‘</a:t>
            </a:r>
            <a:r>
              <a:rPr lang="es-ES" dirty="0" err="1" smtClean="0"/>
              <a:t>timestamp</a:t>
            </a:r>
            <a:r>
              <a:rPr lang="es-ES" dirty="0" smtClean="0"/>
              <a:t>’ que ocupa otros cuatro octetos. Puesto que cada anotación ocupa ahora ocho octetos sólo es posible registrar cuatro saltos cuando se utiliza esta opción, lo cual hace que sea  poco útil.</a:t>
            </a:r>
          </a:p>
          <a:p>
            <a:pPr eaLnBrk="1" hangingPunct="1"/>
            <a:r>
              <a:rPr lang="es-ES" dirty="0" smtClean="0"/>
              <a:t>Las opciones ‘</a:t>
            </a:r>
            <a:r>
              <a:rPr lang="es-ES" dirty="0" err="1" smtClean="0"/>
              <a:t>strict</a:t>
            </a:r>
            <a:r>
              <a:rPr lang="es-ES" dirty="0" smtClean="0"/>
              <a:t> </a:t>
            </a:r>
            <a:r>
              <a:rPr lang="es-ES" dirty="0" err="1" smtClean="0"/>
              <a:t>source</a:t>
            </a:r>
            <a:r>
              <a:rPr lang="es-ES" dirty="0" smtClean="0"/>
              <a:t> </a:t>
            </a:r>
            <a:r>
              <a:rPr lang="es-ES" dirty="0" err="1" smtClean="0"/>
              <a:t>routing</a:t>
            </a:r>
            <a:r>
              <a:rPr lang="es-ES" dirty="0" smtClean="0"/>
              <a:t>’ y ‘</a:t>
            </a:r>
            <a:r>
              <a:rPr lang="es-ES" dirty="0" err="1" smtClean="0"/>
              <a:t>loose</a:t>
            </a:r>
            <a:r>
              <a:rPr lang="es-ES" dirty="0" smtClean="0"/>
              <a:t> </a:t>
            </a:r>
            <a:r>
              <a:rPr lang="es-ES" dirty="0" err="1" smtClean="0"/>
              <a:t>source</a:t>
            </a:r>
            <a:r>
              <a:rPr lang="es-ES" dirty="0" smtClean="0"/>
              <a:t> </a:t>
            </a:r>
            <a:r>
              <a:rPr lang="es-ES" dirty="0" err="1" smtClean="0"/>
              <a:t>routing</a:t>
            </a:r>
            <a:r>
              <a:rPr lang="es-ES" dirty="0" smtClean="0"/>
              <a:t>’ sirven para que el host emisor del datagrama indique de antemano la ruta que debe seguirse. Esto lo puede hacer de dos maneras: indicando las direcciones IP de exactamente todos los </a:t>
            </a:r>
            <a:r>
              <a:rPr lang="es-ES" dirty="0" err="1" smtClean="0"/>
              <a:t>routers</a:t>
            </a:r>
            <a:r>
              <a:rPr lang="es-ES" dirty="0" smtClean="0"/>
              <a:t> por los que debe pasar el paquete, cuando se utiliza la opción ‘</a:t>
            </a:r>
            <a:r>
              <a:rPr lang="es-ES" dirty="0" err="1" smtClean="0"/>
              <a:t>strict</a:t>
            </a:r>
            <a:r>
              <a:rPr lang="es-ES" dirty="0" smtClean="0"/>
              <a:t> </a:t>
            </a:r>
            <a:r>
              <a:rPr lang="es-ES" dirty="0" err="1" smtClean="0"/>
              <a:t>source</a:t>
            </a:r>
            <a:r>
              <a:rPr lang="es-ES" dirty="0" smtClean="0"/>
              <a:t> </a:t>
            </a:r>
            <a:r>
              <a:rPr lang="es-ES" dirty="0" err="1" smtClean="0"/>
              <a:t>routing</a:t>
            </a:r>
            <a:r>
              <a:rPr lang="es-ES" dirty="0" smtClean="0"/>
              <a:t>’, o bien indicando una serie de </a:t>
            </a:r>
            <a:r>
              <a:rPr lang="es-ES" dirty="0" err="1" smtClean="0"/>
              <a:t>routers</a:t>
            </a:r>
            <a:r>
              <a:rPr lang="es-ES" dirty="0" smtClean="0"/>
              <a:t> por los que debe pasar, pero permitiendo que el paquete pase además por otros no indicados (opción ‘</a:t>
            </a:r>
            <a:r>
              <a:rPr lang="es-ES" dirty="0" err="1" smtClean="0"/>
              <a:t>source</a:t>
            </a:r>
            <a:r>
              <a:rPr lang="es-ES" dirty="0" smtClean="0"/>
              <a:t> </a:t>
            </a:r>
            <a:r>
              <a:rPr lang="es-ES" dirty="0" err="1" smtClean="0"/>
              <a:t>loose</a:t>
            </a:r>
            <a:r>
              <a:rPr lang="es-ES" dirty="0" smtClean="0"/>
              <a:t> </a:t>
            </a:r>
            <a:r>
              <a:rPr lang="es-ES" dirty="0" err="1" smtClean="0"/>
              <a:t>routing</a:t>
            </a:r>
            <a:r>
              <a:rPr lang="es-ES" dirty="0" smtClean="0"/>
              <a:t>’).</a:t>
            </a:r>
          </a:p>
        </p:txBody>
      </p:sp>
    </p:spTree>
    <p:extLst>
      <p:ext uri="{BB962C8B-B14F-4D97-AF65-F5344CB8AC3E}">
        <p14:creationId xmlns:p14="http://schemas.microsoft.com/office/powerpoint/2010/main" val="12292268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hdr" sz="quarter"/>
          </p:nvPr>
        </p:nvSpPr>
        <p:spPr>
          <a:noFill/>
        </p:spPr>
        <p:txBody>
          <a:bodyPr/>
          <a:lstStyle/>
          <a:p>
            <a:r>
              <a:rPr lang="es-ES" smtClean="0"/>
              <a:t>El Nivel de Red en Internet. Aspectos básicos</a:t>
            </a:r>
          </a:p>
        </p:txBody>
      </p:sp>
      <p:sp>
        <p:nvSpPr>
          <p:cNvPr id="39938" name="Rectangle 6"/>
          <p:cNvSpPr>
            <a:spLocks noGrp="1" noChangeArrowheads="1"/>
          </p:cNvSpPr>
          <p:nvPr>
            <p:ph type="ftr" sz="quarter" idx="4"/>
          </p:nvPr>
        </p:nvSpPr>
        <p:spPr>
          <a:noFill/>
        </p:spPr>
        <p:txBody>
          <a:bodyPr/>
          <a:lstStyle/>
          <a:p>
            <a:r>
              <a:rPr lang="es-ES" smtClean="0"/>
              <a:t>Redes</a:t>
            </a:r>
          </a:p>
        </p:txBody>
      </p:sp>
      <p:sp>
        <p:nvSpPr>
          <p:cNvPr id="39939" name="Rectangle 7"/>
          <p:cNvSpPr>
            <a:spLocks noGrp="1" noChangeArrowheads="1"/>
          </p:cNvSpPr>
          <p:nvPr>
            <p:ph type="sldNum" sz="quarter" idx="5"/>
          </p:nvPr>
        </p:nvSpPr>
        <p:spPr>
          <a:noFill/>
        </p:spPr>
        <p:txBody>
          <a:bodyPr/>
          <a:lstStyle/>
          <a:p>
            <a:r>
              <a:rPr lang="es-ES" smtClean="0"/>
              <a:t>3-</a:t>
            </a:r>
            <a:fld id="{47393EA0-AFC4-4FC7-B001-7015DDA28F8A}" type="slidenum">
              <a:rPr lang="es-ES" smtClean="0"/>
              <a:pPr/>
              <a:t>14</a:t>
            </a:fld>
            <a:endParaRPr lang="es-ES" smtClean="0"/>
          </a:p>
        </p:txBody>
      </p:sp>
      <p:sp>
        <p:nvSpPr>
          <p:cNvPr id="39940" name="Rectangle 2"/>
          <p:cNvSpPr>
            <a:spLocks noGrp="1" noRot="1" noChangeAspect="1" noChangeArrowheads="1" noTextEdit="1"/>
          </p:cNvSpPr>
          <p:nvPr>
            <p:ph type="sldImg"/>
          </p:nvPr>
        </p:nvSpPr>
        <p:spPr>
          <a:xfrm>
            <a:off x="565150" y="487363"/>
            <a:ext cx="5651500" cy="4238625"/>
          </a:xfrm>
          <a:ln/>
        </p:spPr>
      </p:sp>
      <p:sp>
        <p:nvSpPr>
          <p:cNvPr id="39941" name="Rectangle 3"/>
          <p:cNvSpPr>
            <a:spLocks noGrp="1" noChangeArrowheads="1"/>
          </p:cNvSpPr>
          <p:nvPr>
            <p:ph type="body" idx="1"/>
          </p:nvPr>
        </p:nvSpPr>
        <p:spPr>
          <a:noFill/>
          <a:ln/>
        </p:spPr>
        <p:txBody>
          <a:bodyPr/>
          <a:lstStyle/>
          <a:p>
            <a:pPr eaLnBrk="1" hangingPunct="1"/>
            <a:endParaRPr lang="es-ES" dirty="0" smtClean="0"/>
          </a:p>
          <a:p>
            <a:pPr eaLnBrk="1" hangingPunct="1"/>
            <a:endParaRPr lang="es-ES" dirty="0" smtClean="0"/>
          </a:p>
        </p:txBody>
      </p:sp>
      <p:sp>
        <p:nvSpPr>
          <p:cNvPr id="7" name="Rectangle 3"/>
          <p:cNvSpPr txBox="1">
            <a:spLocks noChangeArrowheads="1"/>
          </p:cNvSpPr>
          <p:nvPr/>
        </p:nvSpPr>
        <p:spPr bwMode="auto">
          <a:xfrm>
            <a:off x="510580" y="5012308"/>
            <a:ext cx="5789612" cy="4451350"/>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r>
              <a:rPr kumimoji="0" lang="es-E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Esta diapositiva</a:t>
            </a:r>
            <a:r>
              <a:rPr kumimoji="0" lang="es-ES" sz="1200" b="0" i="0" u="none" strike="noStrike" kern="1200" cap="none" spc="0" normalizeH="0" noProof="0" dirty="0" smtClean="0">
                <a:ln>
                  <a:noFill/>
                </a:ln>
                <a:solidFill>
                  <a:schemeClr val="tx1"/>
                </a:solidFill>
                <a:effectLst/>
                <a:uLnTx/>
                <a:uFillTx/>
                <a:latin typeface="Times New Roman" pitchFamily="18" charset="0"/>
                <a:ea typeface="+mn-ea"/>
                <a:cs typeface="+mn-cs"/>
              </a:rPr>
              <a:t> muestra la </a:t>
            </a:r>
            <a:r>
              <a:rPr lang="es-ES" sz="1200" dirty="0" smtClean="0"/>
              <a:t>estructura de la cabecera IP en el caso de utilizar la opción record </a:t>
            </a:r>
            <a:r>
              <a:rPr lang="es-ES" sz="1200" dirty="0" err="1" smtClean="0"/>
              <a:t>route</a:t>
            </a:r>
            <a:r>
              <a:rPr lang="es-ES" sz="1200" dirty="0" smtClean="0"/>
              <a:t> con el valor máximo en el número de direcciones registradas, que es de 9 direcciones</a:t>
            </a:r>
            <a:r>
              <a:rPr kumimoji="0" lang="es-ES" sz="1200" b="0" i="0" u="none" strike="noStrike" kern="1200" cap="none" spc="0" normalizeH="0" noProof="0" dirty="0" smtClean="0">
                <a:ln>
                  <a:noFill/>
                </a:ln>
                <a:solidFill>
                  <a:schemeClr val="tx1"/>
                </a:solidFill>
                <a:effectLst/>
                <a:uLnTx/>
                <a:uFillTx/>
                <a:latin typeface="Times New Roman" pitchFamily="18" charset="0"/>
                <a:ea typeface="+mn-ea"/>
                <a:cs typeface="+mn-cs"/>
              </a:rPr>
              <a:t>. En el momento de crear el datagrama se debe especificar cuantas direcciones se quieren anotar como máximo, ya que el datagrama ha de llevar el espacio reservado en la cabecera desde el primer momento. </a:t>
            </a:r>
          </a:p>
          <a:p>
            <a:pPr marL="0" marR="0" lvl="0" indent="0" algn="just" defTabSz="914400" rtl="0" eaLnBrk="1" fontAlgn="base" latinLnBrk="0" hangingPunct="1">
              <a:lnSpc>
                <a:spcPct val="100000"/>
              </a:lnSpc>
              <a:spcBef>
                <a:spcPct val="30000"/>
              </a:spcBef>
              <a:spcAft>
                <a:spcPct val="0"/>
              </a:spcAft>
              <a:buClrTx/>
              <a:buSzTx/>
              <a:buFontTx/>
              <a:buNone/>
              <a:tabLst/>
              <a:defRPr/>
            </a:pPr>
            <a:r>
              <a:rPr kumimoji="0" lang="es-ES" sz="1200" b="0" i="0" u="none" strike="noStrike" kern="1200" cap="none" spc="0" normalizeH="0" noProof="0" dirty="0" smtClean="0">
                <a:ln>
                  <a:noFill/>
                </a:ln>
                <a:solidFill>
                  <a:schemeClr val="tx1"/>
                </a:solidFill>
                <a:effectLst/>
                <a:uLnTx/>
                <a:uFillTx/>
                <a:latin typeface="Times New Roman" pitchFamily="18" charset="0"/>
                <a:ea typeface="+mn-ea"/>
                <a:cs typeface="+mn-cs"/>
              </a:rPr>
              <a:t>El primer octeto de los campos opcionales indica la opción que estamos utilizando; en este caso dicho octeto contendrá el valor X’07’ que corresponde a la opción Record </a:t>
            </a:r>
            <a:r>
              <a:rPr kumimoji="0" lang="es-ES" sz="1200" b="0" i="0" u="none" strike="noStrike" kern="1200" cap="none" spc="0" normalizeH="0" noProof="0" dirty="0" err="1" smtClean="0">
                <a:ln>
                  <a:noFill/>
                </a:ln>
                <a:solidFill>
                  <a:schemeClr val="tx1"/>
                </a:solidFill>
                <a:effectLst/>
                <a:uLnTx/>
                <a:uFillTx/>
                <a:latin typeface="Times New Roman" pitchFamily="18" charset="0"/>
                <a:ea typeface="+mn-ea"/>
                <a:cs typeface="+mn-cs"/>
              </a:rPr>
              <a:t>Route</a:t>
            </a:r>
            <a:r>
              <a:rPr kumimoji="0" lang="es-ES" sz="1200" b="0" i="0" u="none" strike="noStrike" kern="1200" cap="none" spc="0" normalizeH="0" noProof="0" dirty="0" smtClean="0">
                <a:ln>
                  <a:noFill/>
                </a:ln>
                <a:solidFill>
                  <a:schemeClr val="tx1"/>
                </a:solidFill>
                <a:effectLst/>
                <a:uLnTx/>
                <a:uFillTx/>
                <a:latin typeface="Times New Roman" pitchFamily="18" charset="0"/>
                <a:ea typeface="+mn-ea"/>
                <a:cs typeface="+mn-cs"/>
              </a:rPr>
              <a:t>. </a:t>
            </a:r>
          </a:p>
          <a:p>
            <a:pPr marL="0" marR="0" lvl="0" indent="0" algn="just" defTabSz="914400" rtl="0" eaLnBrk="1" fontAlgn="base" latinLnBrk="0" hangingPunct="1">
              <a:lnSpc>
                <a:spcPct val="100000"/>
              </a:lnSpc>
              <a:spcBef>
                <a:spcPct val="30000"/>
              </a:spcBef>
              <a:spcAft>
                <a:spcPct val="0"/>
              </a:spcAft>
              <a:buClrTx/>
              <a:buSzTx/>
              <a:buFontTx/>
              <a:buNone/>
              <a:tabLst/>
              <a:defRPr/>
            </a:pPr>
            <a:r>
              <a:rPr kumimoji="0" lang="es-ES" sz="1200" b="0" i="0" u="none" strike="noStrike" kern="1200" cap="none" spc="0" normalizeH="0" noProof="0" dirty="0" smtClean="0">
                <a:ln>
                  <a:noFill/>
                </a:ln>
                <a:solidFill>
                  <a:schemeClr val="tx1"/>
                </a:solidFill>
                <a:effectLst/>
                <a:uLnTx/>
                <a:uFillTx/>
                <a:latin typeface="Times New Roman" pitchFamily="18" charset="0"/>
                <a:ea typeface="+mn-ea"/>
                <a:cs typeface="+mn-cs"/>
              </a:rPr>
              <a:t>El segundo octeto indica la longitud total de la opción record </a:t>
            </a:r>
            <a:r>
              <a:rPr kumimoji="0" lang="es-ES" sz="1200" b="0" i="0" u="none" strike="noStrike" kern="1200" cap="none" spc="0" normalizeH="0" noProof="0" dirty="0" err="1" smtClean="0">
                <a:ln>
                  <a:noFill/>
                </a:ln>
                <a:solidFill>
                  <a:schemeClr val="tx1"/>
                </a:solidFill>
                <a:effectLst/>
                <a:uLnTx/>
                <a:uFillTx/>
                <a:latin typeface="Times New Roman" pitchFamily="18" charset="0"/>
                <a:ea typeface="+mn-ea"/>
                <a:cs typeface="+mn-cs"/>
              </a:rPr>
              <a:t>route</a:t>
            </a:r>
            <a:r>
              <a:rPr kumimoji="0" lang="es-ES" sz="1200" b="0" i="0" u="none" strike="noStrike" kern="1200" cap="none" spc="0" normalizeH="0" noProof="0" dirty="0" smtClean="0">
                <a:ln>
                  <a:noFill/>
                </a:ln>
                <a:solidFill>
                  <a:schemeClr val="tx1"/>
                </a:solidFill>
                <a:effectLst/>
                <a:uLnTx/>
                <a:uFillTx/>
                <a:latin typeface="Times New Roman" pitchFamily="18" charset="0"/>
                <a:ea typeface="+mn-ea"/>
                <a:cs typeface="+mn-cs"/>
              </a:rPr>
              <a:t>, que es siempre </a:t>
            </a:r>
            <a:r>
              <a:rPr lang="es-ES" sz="1200" dirty="0" smtClean="0"/>
              <a:t>el número de octetos ocupados por las direcciones que se pretende registrar más tres, por tanto en este caso serán 9*4 + 3 = 39 octetos.</a:t>
            </a:r>
          </a:p>
          <a:p>
            <a:pPr marL="0" marR="0" lvl="0" indent="0" algn="just" defTabSz="914400" rtl="0" eaLnBrk="1" fontAlgn="base" latinLnBrk="0" hangingPunct="1">
              <a:lnSpc>
                <a:spcPct val="100000"/>
              </a:lnSpc>
              <a:spcBef>
                <a:spcPct val="30000"/>
              </a:spcBef>
              <a:spcAft>
                <a:spcPct val="0"/>
              </a:spcAft>
              <a:buClrTx/>
              <a:buSzTx/>
              <a:buFontTx/>
              <a:buNone/>
              <a:tabLst/>
              <a:defRPr/>
            </a:pPr>
            <a:r>
              <a:rPr kumimoji="0" lang="es-ES" sz="1200" b="0" i="0" u="none" strike="noStrike" kern="1200" cap="none" spc="0" normalizeH="0" noProof="0" dirty="0" smtClean="0">
                <a:ln>
                  <a:noFill/>
                </a:ln>
                <a:solidFill>
                  <a:schemeClr val="tx1"/>
                </a:solidFill>
                <a:effectLst/>
                <a:uLnTx/>
                <a:uFillTx/>
                <a:latin typeface="Times New Roman" pitchFamily="18" charset="0"/>
                <a:ea typeface="+mn-ea"/>
                <a:cs typeface="+mn-cs"/>
              </a:rPr>
              <a:t>El tercer octeto </a:t>
            </a:r>
            <a:r>
              <a:rPr lang="es-ES" sz="1200" dirty="0" smtClean="0"/>
              <a:t>indica cual es en cada momento el siguiente octeto libre de la opción Record </a:t>
            </a:r>
            <a:r>
              <a:rPr lang="es-ES" sz="1200" dirty="0" err="1" smtClean="0"/>
              <a:t>Route</a:t>
            </a:r>
            <a:r>
              <a:rPr lang="es-ES" sz="1200" dirty="0" smtClean="0"/>
              <a:t>; así por ejemplo cuando el datagrama sale del host emisor y no hay registrada todavía ninguna dirección este campo vale 4, indicando que primer octeto libre es el número 4; cuando el datagrama ha registrado 9 direcciones este campo vale 40. Un valor en este campo superior al del campo anterior (longitud de la opción) significa que se ha agotado el espacio disponible para registrar direcciones, por lo que a partir de ese momento ya no se registrarán más.</a:t>
            </a:r>
          </a:p>
          <a:p>
            <a:pPr marL="0" marR="0" lvl="0" indent="0" algn="just" defTabSz="914400" rtl="0" eaLnBrk="1" fontAlgn="base" latinLnBrk="0" hangingPunct="1">
              <a:lnSpc>
                <a:spcPct val="100000"/>
              </a:lnSpc>
              <a:spcBef>
                <a:spcPct val="30000"/>
              </a:spcBef>
              <a:spcAft>
                <a:spcPct val="0"/>
              </a:spcAft>
              <a:buClrTx/>
              <a:buSzTx/>
              <a:buFontTx/>
              <a:buNone/>
              <a:tabLst/>
              <a:defRPr/>
            </a:pPr>
            <a:r>
              <a:rPr lang="es-ES" sz="1200" dirty="0" smtClean="0"/>
              <a:t>Debido a su estructura la longitud de la opción record </a:t>
            </a:r>
            <a:r>
              <a:rPr lang="es-ES" sz="1200" dirty="0" err="1" smtClean="0"/>
              <a:t>route</a:t>
            </a:r>
            <a:r>
              <a:rPr lang="es-ES" sz="1200" dirty="0" smtClean="0"/>
              <a:t> siempre es un múltiplo de 4 menos 1; por tanto cuando esta opción se utiliza sola, como en este ejemplo, es preciso añadir al final un octeto de relleno para cumplir el requisito de que la longitud de la cabecera IP,  contando las opciones, debe ser siempre múltiplo de 4.</a:t>
            </a:r>
          </a:p>
        </p:txBody>
      </p:sp>
    </p:spTree>
    <p:extLst>
      <p:ext uri="{BB962C8B-B14F-4D97-AF65-F5344CB8AC3E}">
        <p14:creationId xmlns:p14="http://schemas.microsoft.com/office/powerpoint/2010/main" val="13009965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hdr" sz="quarter"/>
          </p:nvPr>
        </p:nvSpPr>
        <p:spPr>
          <a:noFill/>
        </p:spPr>
        <p:txBody>
          <a:bodyPr/>
          <a:lstStyle/>
          <a:p>
            <a:r>
              <a:rPr lang="es-ES" smtClean="0"/>
              <a:t>El Nivel de Red en Internet. Aspectos básicos</a:t>
            </a:r>
          </a:p>
        </p:txBody>
      </p:sp>
      <p:sp>
        <p:nvSpPr>
          <p:cNvPr id="46082" name="Rectangle 6"/>
          <p:cNvSpPr>
            <a:spLocks noGrp="1" noChangeArrowheads="1"/>
          </p:cNvSpPr>
          <p:nvPr>
            <p:ph type="ftr" sz="quarter" idx="4"/>
          </p:nvPr>
        </p:nvSpPr>
        <p:spPr>
          <a:noFill/>
        </p:spPr>
        <p:txBody>
          <a:bodyPr/>
          <a:lstStyle/>
          <a:p>
            <a:r>
              <a:rPr lang="es-ES" smtClean="0"/>
              <a:t>Redes</a:t>
            </a:r>
          </a:p>
        </p:txBody>
      </p:sp>
      <p:sp>
        <p:nvSpPr>
          <p:cNvPr id="46083" name="Rectangle 7"/>
          <p:cNvSpPr>
            <a:spLocks noGrp="1" noChangeArrowheads="1"/>
          </p:cNvSpPr>
          <p:nvPr>
            <p:ph type="sldNum" sz="quarter" idx="5"/>
          </p:nvPr>
        </p:nvSpPr>
        <p:spPr>
          <a:noFill/>
        </p:spPr>
        <p:txBody>
          <a:bodyPr/>
          <a:lstStyle/>
          <a:p>
            <a:r>
              <a:rPr lang="es-ES" smtClean="0"/>
              <a:t>3-</a:t>
            </a:r>
            <a:fld id="{FB80ECB3-3A02-4E53-BD00-36C8BEB8914E}" type="slidenum">
              <a:rPr lang="es-ES" smtClean="0"/>
              <a:pPr/>
              <a:t>15</a:t>
            </a:fld>
            <a:endParaRPr lang="es-ES" smtClean="0"/>
          </a:p>
        </p:txBody>
      </p:sp>
      <p:sp>
        <p:nvSpPr>
          <p:cNvPr id="46084" name="Rectangle 2"/>
          <p:cNvSpPr>
            <a:spLocks noGrp="1" noRot="1" noChangeAspect="1" noChangeArrowheads="1" noTextEdit="1"/>
          </p:cNvSpPr>
          <p:nvPr>
            <p:ph type="sldImg"/>
          </p:nvPr>
        </p:nvSpPr>
        <p:spPr>
          <a:xfrm>
            <a:off x="566738" y="487363"/>
            <a:ext cx="5648325" cy="4237037"/>
          </a:xfrm>
          <a:ln/>
        </p:spPr>
      </p:sp>
      <p:sp>
        <p:nvSpPr>
          <p:cNvPr id="46085"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15884469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hdr" sz="quarter"/>
          </p:nvPr>
        </p:nvSpPr>
        <p:spPr>
          <a:noFill/>
        </p:spPr>
        <p:txBody>
          <a:bodyPr/>
          <a:lstStyle/>
          <a:p>
            <a:r>
              <a:rPr lang="es-ES" smtClean="0"/>
              <a:t>El Nivel de Red en Internet. Aspectos básicos</a:t>
            </a:r>
          </a:p>
        </p:txBody>
      </p:sp>
      <p:sp>
        <p:nvSpPr>
          <p:cNvPr id="48130" name="Rectangle 6"/>
          <p:cNvSpPr>
            <a:spLocks noGrp="1" noChangeArrowheads="1"/>
          </p:cNvSpPr>
          <p:nvPr>
            <p:ph type="ftr" sz="quarter" idx="4"/>
          </p:nvPr>
        </p:nvSpPr>
        <p:spPr>
          <a:noFill/>
        </p:spPr>
        <p:txBody>
          <a:bodyPr/>
          <a:lstStyle/>
          <a:p>
            <a:r>
              <a:rPr lang="es-ES" smtClean="0"/>
              <a:t>Redes</a:t>
            </a:r>
          </a:p>
        </p:txBody>
      </p:sp>
      <p:sp>
        <p:nvSpPr>
          <p:cNvPr id="48131" name="Rectangle 7"/>
          <p:cNvSpPr>
            <a:spLocks noGrp="1" noChangeArrowheads="1"/>
          </p:cNvSpPr>
          <p:nvPr>
            <p:ph type="sldNum" sz="quarter" idx="5"/>
          </p:nvPr>
        </p:nvSpPr>
        <p:spPr>
          <a:noFill/>
        </p:spPr>
        <p:txBody>
          <a:bodyPr/>
          <a:lstStyle/>
          <a:p>
            <a:r>
              <a:rPr lang="es-ES" smtClean="0"/>
              <a:t>3-</a:t>
            </a:r>
            <a:fld id="{C63D6955-9F88-4F81-BCD8-74F537C39336}" type="slidenum">
              <a:rPr lang="es-ES" smtClean="0"/>
              <a:pPr/>
              <a:t>16</a:t>
            </a:fld>
            <a:endParaRPr lang="es-ES" smtClean="0"/>
          </a:p>
        </p:txBody>
      </p:sp>
      <p:sp>
        <p:nvSpPr>
          <p:cNvPr id="48132" name="Rectangle 2"/>
          <p:cNvSpPr>
            <a:spLocks noGrp="1" noRot="1" noChangeAspect="1" noChangeArrowheads="1" noTextEdit="1"/>
          </p:cNvSpPr>
          <p:nvPr>
            <p:ph type="sldImg"/>
          </p:nvPr>
        </p:nvSpPr>
        <p:spPr>
          <a:xfrm>
            <a:off x="922338" y="741363"/>
            <a:ext cx="4938712" cy="3703637"/>
          </a:xfrm>
          <a:ln/>
        </p:spPr>
      </p:sp>
      <p:sp>
        <p:nvSpPr>
          <p:cNvPr id="48133" name="Rectangle 3"/>
          <p:cNvSpPr>
            <a:spLocks noGrp="1" noChangeArrowheads="1"/>
          </p:cNvSpPr>
          <p:nvPr>
            <p:ph type="body" idx="1"/>
          </p:nvPr>
        </p:nvSpPr>
        <p:spPr>
          <a:xfrm>
            <a:off x="903288" y="4692650"/>
            <a:ext cx="4975225" cy="4446588"/>
          </a:xfrm>
          <a:noFill/>
          <a:ln/>
        </p:spPr>
        <p:txBody>
          <a:bodyPr/>
          <a:lstStyle/>
          <a:p>
            <a:pPr eaLnBrk="1" hangingPunct="1"/>
            <a:endParaRPr lang="es-ES" smtClean="0"/>
          </a:p>
        </p:txBody>
      </p:sp>
    </p:spTree>
    <p:extLst>
      <p:ext uri="{BB962C8B-B14F-4D97-AF65-F5344CB8AC3E}">
        <p14:creationId xmlns:p14="http://schemas.microsoft.com/office/powerpoint/2010/main" val="20259204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hdr" sz="quarter"/>
          </p:nvPr>
        </p:nvSpPr>
        <p:spPr>
          <a:noFill/>
        </p:spPr>
        <p:txBody>
          <a:bodyPr/>
          <a:lstStyle/>
          <a:p>
            <a:r>
              <a:rPr lang="es-ES" smtClean="0"/>
              <a:t>El Nivel de Red en Internet. Aspectos básicos</a:t>
            </a:r>
          </a:p>
        </p:txBody>
      </p:sp>
      <p:sp>
        <p:nvSpPr>
          <p:cNvPr id="50178" name="Rectangle 6"/>
          <p:cNvSpPr>
            <a:spLocks noGrp="1" noChangeArrowheads="1"/>
          </p:cNvSpPr>
          <p:nvPr>
            <p:ph type="ftr" sz="quarter" idx="4"/>
          </p:nvPr>
        </p:nvSpPr>
        <p:spPr>
          <a:noFill/>
        </p:spPr>
        <p:txBody>
          <a:bodyPr/>
          <a:lstStyle/>
          <a:p>
            <a:r>
              <a:rPr lang="es-ES" smtClean="0"/>
              <a:t>Redes</a:t>
            </a:r>
          </a:p>
        </p:txBody>
      </p:sp>
      <p:sp>
        <p:nvSpPr>
          <p:cNvPr id="50179" name="Rectangle 7"/>
          <p:cNvSpPr>
            <a:spLocks noGrp="1" noChangeArrowheads="1"/>
          </p:cNvSpPr>
          <p:nvPr>
            <p:ph type="sldNum" sz="quarter" idx="5"/>
          </p:nvPr>
        </p:nvSpPr>
        <p:spPr>
          <a:noFill/>
        </p:spPr>
        <p:txBody>
          <a:bodyPr/>
          <a:lstStyle/>
          <a:p>
            <a:r>
              <a:rPr lang="es-ES" smtClean="0"/>
              <a:t>3-</a:t>
            </a:r>
            <a:fld id="{FD3140B9-196F-44F2-AC00-21B193597B2A}" type="slidenum">
              <a:rPr lang="es-ES" smtClean="0"/>
              <a:pPr/>
              <a:t>17</a:t>
            </a:fld>
            <a:endParaRPr lang="es-ES" smtClean="0"/>
          </a:p>
        </p:txBody>
      </p:sp>
      <p:sp>
        <p:nvSpPr>
          <p:cNvPr id="50180" name="Rectangle 2"/>
          <p:cNvSpPr>
            <a:spLocks noGrp="1" noRot="1" noChangeAspect="1" noChangeArrowheads="1" noTextEdit="1"/>
          </p:cNvSpPr>
          <p:nvPr>
            <p:ph type="sldImg"/>
          </p:nvPr>
        </p:nvSpPr>
        <p:spPr>
          <a:xfrm>
            <a:off x="566738" y="487363"/>
            <a:ext cx="5648325" cy="4237037"/>
          </a:xfrm>
          <a:ln/>
        </p:spPr>
      </p:sp>
      <p:sp>
        <p:nvSpPr>
          <p:cNvPr id="50181"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18642089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hdr" sz="quarter"/>
          </p:nvPr>
        </p:nvSpPr>
        <p:spPr>
          <a:noFill/>
        </p:spPr>
        <p:txBody>
          <a:bodyPr/>
          <a:lstStyle/>
          <a:p>
            <a:r>
              <a:rPr lang="es-ES" smtClean="0"/>
              <a:t>El Nivel de Red en Internet. Aspectos básicos</a:t>
            </a:r>
          </a:p>
        </p:txBody>
      </p:sp>
      <p:sp>
        <p:nvSpPr>
          <p:cNvPr id="52226" name="Rectangle 6"/>
          <p:cNvSpPr>
            <a:spLocks noGrp="1" noChangeArrowheads="1"/>
          </p:cNvSpPr>
          <p:nvPr>
            <p:ph type="ftr" sz="quarter" idx="4"/>
          </p:nvPr>
        </p:nvSpPr>
        <p:spPr>
          <a:noFill/>
        </p:spPr>
        <p:txBody>
          <a:bodyPr/>
          <a:lstStyle/>
          <a:p>
            <a:r>
              <a:rPr lang="es-ES" smtClean="0"/>
              <a:t>Redes</a:t>
            </a:r>
          </a:p>
        </p:txBody>
      </p:sp>
      <p:sp>
        <p:nvSpPr>
          <p:cNvPr id="52227" name="Rectangle 7"/>
          <p:cNvSpPr>
            <a:spLocks noGrp="1" noChangeArrowheads="1"/>
          </p:cNvSpPr>
          <p:nvPr>
            <p:ph type="sldNum" sz="quarter" idx="5"/>
          </p:nvPr>
        </p:nvSpPr>
        <p:spPr>
          <a:noFill/>
        </p:spPr>
        <p:txBody>
          <a:bodyPr/>
          <a:lstStyle/>
          <a:p>
            <a:r>
              <a:rPr lang="es-ES" smtClean="0"/>
              <a:t>3-</a:t>
            </a:r>
            <a:fld id="{A97C5522-5364-4259-A60B-D3E7CEFA9BC9}" type="slidenum">
              <a:rPr lang="es-ES" smtClean="0"/>
              <a:pPr/>
              <a:t>18</a:t>
            </a:fld>
            <a:endParaRPr lang="es-ES" smtClean="0"/>
          </a:p>
        </p:txBody>
      </p:sp>
      <p:sp>
        <p:nvSpPr>
          <p:cNvPr id="52228" name="Rectangle 2"/>
          <p:cNvSpPr>
            <a:spLocks noGrp="1" noRot="1" noChangeAspect="1" noChangeArrowheads="1" noTextEdit="1"/>
          </p:cNvSpPr>
          <p:nvPr>
            <p:ph type="sldImg"/>
          </p:nvPr>
        </p:nvSpPr>
        <p:spPr>
          <a:xfrm>
            <a:off x="920750" y="741363"/>
            <a:ext cx="4940300" cy="3705225"/>
          </a:xfrm>
          <a:ln/>
        </p:spPr>
      </p:sp>
      <p:sp>
        <p:nvSpPr>
          <p:cNvPr id="52229" name="Rectangle 3"/>
          <p:cNvSpPr>
            <a:spLocks noGrp="1" noChangeArrowheads="1"/>
          </p:cNvSpPr>
          <p:nvPr>
            <p:ph type="body" idx="1"/>
          </p:nvPr>
        </p:nvSpPr>
        <p:spPr>
          <a:xfrm>
            <a:off x="903288" y="4692650"/>
            <a:ext cx="4975225" cy="4446588"/>
          </a:xfrm>
          <a:noFill/>
          <a:ln/>
        </p:spPr>
        <p:txBody>
          <a:bodyPr/>
          <a:lstStyle/>
          <a:p>
            <a:pPr eaLnBrk="1" hangingPunct="1"/>
            <a:endParaRPr lang="es-ES" smtClean="0"/>
          </a:p>
        </p:txBody>
      </p:sp>
    </p:spTree>
    <p:extLst>
      <p:ext uri="{BB962C8B-B14F-4D97-AF65-F5344CB8AC3E}">
        <p14:creationId xmlns:p14="http://schemas.microsoft.com/office/powerpoint/2010/main" val="25391092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hdr" sz="quarter"/>
          </p:nvPr>
        </p:nvSpPr>
        <p:spPr>
          <a:noFill/>
        </p:spPr>
        <p:txBody>
          <a:bodyPr/>
          <a:lstStyle/>
          <a:p>
            <a:r>
              <a:rPr lang="es-ES" smtClean="0"/>
              <a:t>El Nivel de Red en Internet. Aspectos básicos</a:t>
            </a:r>
          </a:p>
        </p:txBody>
      </p:sp>
      <p:sp>
        <p:nvSpPr>
          <p:cNvPr id="54274" name="Rectangle 6"/>
          <p:cNvSpPr>
            <a:spLocks noGrp="1" noChangeArrowheads="1"/>
          </p:cNvSpPr>
          <p:nvPr>
            <p:ph type="ftr" sz="quarter" idx="4"/>
          </p:nvPr>
        </p:nvSpPr>
        <p:spPr>
          <a:noFill/>
        </p:spPr>
        <p:txBody>
          <a:bodyPr/>
          <a:lstStyle/>
          <a:p>
            <a:r>
              <a:rPr lang="es-ES" smtClean="0"/>
              <a:t>Redes</a:t>
            </a:r>
          </a:p>
        </p:txBody>
      </p:sp>
      <p:sp>
        <p:nvSpPr>
          <p:cNvPr id="54275" name="Rectangle 7"/>
          <p:cNvSpPr>
            <a:spLocks noGrp="1" noChangeArrowheads="1"/>
          </p:cNvSpPr>
          <p:nvPr>
            <p:ph type="sldNum" sz="quarter" idx="5"/>
          </p:nvPr>
        </p:nvSpPr>
        <p:spPr>
          <a:noFill/>
        </p:spPr>
        <p:txBody>
          <a:bodyPr/>
          <a:lstStyle/>
          <a:p>
            <a:r>
              <a:rPr lang="es-ES" smtClean="0"/>
              <a:t>3-</a:t>
            </a:r>
            <a:fld id="{5D2EB3E1-085F-465E-819E-C34505D12AB7}" type="slidenum">
              <a:rPr lang="es-ES" smtClean="0"/>
              <a:pPr/>
              <a:t>19</a:t>
            </a:fld>
            <a:endParaRPr lang="es-ES" smtClean="0"/>
          </a:p>
        </p:txBody>
      </p:sp>
      <p:sp>
        <p:nvSpPr>
          <p:cNvPr id="54276" name="Rectangle 2"/>
          <p:cNvSpPr>
            <a:spLocks noGrp="1" noRot="1" noChangeAspect="1" noChangeArrowheads="1" noTextEdit="1"/>
          </p:cNvSpPr>
          <p:nvPr>
            <p:ph type="sldImg"/>
          </p:nvPr>
        </p:nvSpPr>
        <p:spPr>
          <a:xfrm>
            <a:off x="568325" y="487363"/>
            <a:ext cx="5648325" cy="4237037"/>
          </a:xfrm>
          <a:ln/>
        </p:spPr>
      </p:sp>
      <p:sp>
        <p:nvSpPr>
          <p:cNvPr id="54277"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1682527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hdr" sz="quarter"/>
          </p:nvPr>
        </p:nvSpPr>
        <p:spPr>
          <a:noFill/>
        </p:spPr>
        <p:txBody>
          <a:bodyPr/>
          <a:lstStyle/>
          <a:p>
            <a:r>
              <a:rPr lang="es-ES" smtClean="0"/>
              <a:t>El Nivel de Red en Internet. Aspectos básicos</a:t>
            </a:r>
          </a:p>
        </p:txBody>
      </p:sp>
      <p:sp>
        <p:nvSpPr>
          <p:cNvPr id="20482" name="Rectangle 6"/>
          <p:cNvSpPr>
            <a:spLocks noGrp="1" noChangeArrowheads="1"/>
          </p:cNvSpPr>
          <p:nvPr>
            <p:ph type="ftr" sz="quarter" idx="4"/>
          </p:nvPr>
        </p:nvSpPr>
        <p:spPr>
          <a:noFill/>
        </p:spPr>
        <p:txBody>
          <a:bodyPr/>
          <a:lstStyle/>
          <a:p>
            <a:r>
              <a:rPr lang="es-ES" smtClean="0"/>
              <a:t>Redes</a:t>
            </a:r>
          </a:p>
        </p:txBody>
      </p:sp>
      <p:sp>
        <p:nvSpPr>
          <p:cNvPr id="20483" name="Rectangle 7"/>
          <p:cNvSpPr>
            <a:spLocks noGrp="1" noChangeArrowheads="1"/>
          </p:cNvSpPr>
          <p:nvPr>
            <p:ph type="sldNum" sz="quarter" idx="5"/>
          </p:nvPr>
        </p:nvSpPr>
        <p:spPr>
          <a:noFill/>
        </p:spPr>
        <p:txBody>
          <a:bodyPr/>
          <a:lstStyle/>
          <a:p>
            <a:r>
              <a:rPr lang="es-ES" smtClean="0"/>
              <a:t>3-</a:t>
            </a:r>
            <a:fld id="{653C6B8C-F38C-43E5-B127-71290CBDD4F5}" type="slidenum">
              <a:rPr lang="es-ES" smtClean="0"/>
              <a:pPr/>
              <a:t>2</a:t>
            </a:fld>
            <a:endParaRPr lang="es-ES" smtClean="0"/>
          </a:p>
        </p:txBody>
      </p:sp>
      <p:sp>
        <p:nvSpPr>
          <p:cNvPr id="20484" name="Rectangle 2"/>
          <p:cNvSpPr>
            <a:spLocks noGrp="1" noRot="1" noChangeAspect="1" noChangeArrowheads="1" noTextEdit="1"/>
          </p:cNvSpPr>
          <p:nvPr>
            <p:ph type="sldImg"/>
          </p:nvPr>
        </p:nvSpPr>
        <p:spPr>
          <a:xfrm>
            <a:off x="566738" y="487363"/>
            <a:ext cx="5648325" cy="4237037"/>
          </a:xfrm>
          <a:ln/>
        </p:spPr>
      </p:sp>
      <p:sp>
        <p:nvSpPr>
          <p:cNvPr id="20485"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22831565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hdr" sz="quarter"/>
          </p:nvPr>
        </p:nvSpPr>
        <p:spPr>
          <a:noFill/>
        </p:spPr>
        <p:txBody>
          <a:bodyPr/>
          <a:lstStyle/>
          <a:p>
            <a:r>
              <a:rPr lang="es-ES" smtClean="0"/>
              <a:t>El Nivel de Red en Internet. Aspectos básicos</a:t>
            </a:r>
          </a:p>
        </p:txBody>
      </p:sp>
      <p:sp>
        <p:nvSpPr>
          <p:cNvPr id="58370" name="Rectangle 6"/>
          <p:cNvSpPr>
            <a:spLocks noGrp="1" noChangeArrowheads="1"/>
          </p:cNvSpPr>
          <p:nvPr>
            <p:ph type="ftr" sz="quarter" idx="4"/>
          </p:nvPr>
        </p:nvSpPr>
        <p:spPr>
          <a:noFill/>
        </p:spPr>
        <p:txBody>
          <a:bodyPr/>
          <a:lstStyle/>
          <a:p>
            <a:r>
              <a:rPr lang="es-ES" smtClean="0"/>
              <a:t>Redes</a:t>
            </a:r>
          </a:p>
        </p:txBody>
      </p:sp>
      <p:sp>
        <p:nvSpPr>
          <p:cNvPr id="58371" name="Rectangle 7"/>
          <p:cNvSpPr>
            <a:spLocks noGrp="1" noChangeArrowheads="1"/>
          </p:cNvSpPr>
          <p:nvPr>
            <p:ph type="sldNum" sz="quarter" idx="5"/>
          </p:nvPr>
        </p:nvSpPr>
        <p:spPr>
          <a:noFill/>
        </p:spPr>
        <p:txBody>
          <a:bodyPr/>
          <a:lstStyle/>
          <a:p>
            <a:r>
              <a:rPr lang="es-ES" smtClean="0"/>
              <a:t>3-</a:t>
            </a:r>
            <a:fld id="{B1C36BC3-FCC5-4F7C-A34B-7AD4F66F76F9}" type="slidenum">
              <a:rPr lang="es-ES" smtClean="0"/>
              <a:pPr/>
              <a:t>20</a:t>
            </a:fld>
            <a:endParaRPr lang="es-ES" smtClean="0"/>
          </a:p>
        </p:txBody>
      </p:sp>
      <p:sp>
        <p:nvSpPr>
          <p:cNvPr id="58372" name="Rectangle 2"/>
          <p:cNvSpPr>
            <a:spLocks noGrp="1" noRot="1" noChangeAspect="1" noChangeArrowheads="1" noTextEdit="1"/>
          </p:cNvSpPr>
          <p:nvPr>
            <p:ph type="sldImg"/>
          </p:nvPr>
        </p:nvSpPr>
        <p:spPr>
          <a:xfrm>
            <a:off x="920750" y="741363"/>
            <a:ext cx="4940300" cy="3705225"/>
          </a:xfrm>
          <a:ln/>
        </p:spPr>
      </p:sp>
      <p:sp>
        <p:nvSpPr>
          <p:cNvPr id="58373" name="Rectangle 3"/>
          <p:cNvSpPr>
            <a:spLocks noGrp="1" noChangeArrowheads="1"/>
          </p:cNvSpPr>
          <p:nvPr>
            <p:ph type="body" idx="1"/>
          </p:nvPr>
        </p:nvSpPr>
        <p:spPr>
          <a:xfrm>
            <a:off x="903288" y="4692650"/>
            <a:ext cx="4975225" cy="4446588"/>
          </a:xfrm>
          <a:noFill/>
          <a:ln/>
        </p:spPr>
        <p:txBody>
          <a:bodyPr/>
          <a:lstStyle/>
          <a:p>
            <a:pPr eaLnBrk="1" hangingPunct="1"/>
            <a:endParaRPr lang="es-ES" smtClean="0"/>
          </a:p>
        </p:txBody>
      </p:sp>
    </p:spTree>
    <p:extLst>
      <p:ext uri="{BB962C8B-B14F-4D97-AF65-F5344CB8AC3E}">
        <p14:creationId xmlns:p14="http://schemas.microsoft.com/office/powerpoint/2010/main" val="3966732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txBox="1">
            <a:spLocks noGrp="1" noChangeArrowheads="1"/>
          </p:cNvSpPr>
          <p:nvPr/>
        </p:nvSpPr>
        <p:spPr bwMode="auto">
          <a:xfrm>
            <a:off x="0" y="0"/>
            <a:ext cx="3967163" cy="493713"/>
          </a:xfrm>
          <a:prstGeom prst="rect">
            <a:avLst/>
          </a:prstGeom>
          <a:noFill/>
          <a:ln w="9525">
            <a:noFill/>
            <a:miter lim="800000"/>
            <a:headEnd/>
            <a:tailEnd/>
          </a:ln>
        </p:spPr>
        <p:txBody>
          <a:bodyPr lIns="91430" tIns="45715" rIns="91430" bIns="45715"/>
          <a:lstStyle/>
          <a:p>
            <a:r>
              <a:rPr lang="es-ES" sz="1200"/>
              <a:t>El Nivel de Red en Internet. Aspectos básicos</a:t>
            </a:r>
          </a:p>
        </p:txBody>
      </p:sp>
      <p:sp>
        <p:nvSpPr>
          <p:cNvPr id="238595" name="Rectangle 6"/>
          <p:cNvSpPr txBox="1">
            <a:spLocks noGrp="1" noChangeArrowheads="1"/>
          </p:cNvSpPr>
          <p:nvPr/>
        </p:nvSpPr>
        <p:spPr bwMode="auto">
          <a:xfrm>
            <a:off x="0" y="9386888"/>
            <a:ext cx="2938463" cy="493712"/>
          </a:xfrm>
          <a:prstGeom prst="rect">
            <a:avLst/>
          </a:prstGeom>
          <a:noFill/>
          <a:ln w="9525">
            <a:noFill/>
            <a:miter lim="800000"/>
            <a:headEnd/>
            <a:tailEnd/>
          </a:ln>
        </p:spPr>
        <p:txBody>
          <a:bodyPr lIns="91430" tIns="45715" rIns="91430" bIns="45715" anchor="b"/>
          <a:lstStyle/>
          <a:p>
            <a:r>
              <a:rPr lang="es-ES" sz="1200"/>
              <a:t>Redes</a:t>
            </a:r>
          </a:p>
        </p:txBody>
      </p:sp>
      <p:sp>
        <p:nvSpPr>
          <p:cNvPr id="238596" name="Rectangle 7"/>
          <p:cNvSpPr txBox="1">
            <a:spLocks noGrp="1" noChangeArrowheads="1"/>
          </p:cNvSpPr>
          <p:nvPr/>
        </p:nvSpPr>
        <p:spPr bwMode="auto">
          <a:xfrm>
            <a:off x="3843338" y="9386888"/>
            <a:ext cx="2938462" cy="493712"/>
          </a:xfrm>
          <a:prstGeom prst="rect">
            <a:avLst/>
          </a:prstGeom>
          <a:noFill/>
          <a:ln w="9525">
            <a:noFill/>
            <a:miter lim="800000"/>
            <a:headEnd/>
            <a:tailEnd/>
          </a:ln>
        </p:spPr>
        <p:txBody>
          <a:bodyPr lIns="91430" tIns="45715" rIns="91430" bIns="45715" anchor="b"/>
          <a:lstStyle/>
          <a:p>
            <a:pPr algn="r"/>
            <a:r>
              <a:rPr lang="es-ES" sz="1200"/>
              <a:t>3-</a:t>
            </a:r>
            <a:fld id="{2BBFDD96-F4C3-4B22-81F3-073E6CDD3B57}" type="slidenum">
              <a:rPr lang="es-ES" sz="1200"/>
              <a:pPr algn="r"/>
              <a:t>21</a:t>
            </a:fld>
            <a:endParaRPr lang="es-ES" sz="1200"/>
          </a:p>
        </p:txBody>
      </p:sp>
      <p:sp>
        <p:nvSpPr>
          <p:cNvPr id="238597" name="Rectangle 2"/>
          <p:cNvSpPr>
            <a:spLocks noGrp="1" noRot="1" noChangeAspect="1" noChangeArrowheads="1" noTextEdit="1"/>
          </p:cNvSpPr>
          <p:nvPr>
            <p:ph type="sldImg"/>
          </p:nvPr>
        </p:nvSpPr>
        <p:spPr>
          <a:xfrm>
            <a:off x="920750" y="741363"/>
            <a:ext cx="4940300" cy="3705225"/>
          </a:xfrm>
          <a:ln/>
        </p:spPr>
      </p:sp>
      <p:sp>
        <p:nvSpPr>
          <p:cNvPr id="238598" name="Rectangle 3"/>
          <p:cNvSpPr>
            <a:spLocks noGrp="1" noChangeArrowheads="1"/>
          </p:cNvSpPr>
          <p:nvPr>
            <p:ph type="body" idx="1"/>
          </p:nvPr>
        </p:nvSpPr>
        <p:spPr>
          <a:xfrm>
            <a:off x="903288" y="4692650"/>
            <a:ext cx="4975225" cy="4446588"/>
          </a:xfrm>
          <a:noFill/>
          <a:ln/>
        </p:spPr>
        <p:txBody>
          <a:bodyPr/>
          <a:lstStyle/>
          <a:p>
            <a:pPr eaLnBrk="1" hangingPunct="1"/>
            <a:endParaRPr lang="es-ES" smtClean="0"/>
          </a:p>
        </p:txBody>
      </p:sp>
    </p:spTree>
    <p:extLst>
      <p:ext uri="{BB962C8B-B14F-4D97-AF65-F5344CB8AC3E}">
        <p14:creationId xmlns:p14="http://schemas.microsoft.com/office/powerpoint/2010/main" val="14910811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hdr" sz="quarter"/>
          </p:nvPr>
        </p:nvSpPr>
        <p:spPr>
          <a:noFill/>
        </p:spPr>
        <p:txBody>
          <a:bodyPr/>
          <a:lstStyle/>
          <a:p>
            <a:r>
              <a:rPr lang="es-ES" smtClean="0"/>
              <a:t>El Nivel de Red en Internet. Aspectos básicos</a:t>
            </a:r>
          </a:p>
        </p:txBody>
      </p:sp>
      <p:sp>
        <p:nvSpPr>
          <p:cNvPr id="56322" name="Rectangle 6"/>
          <p:cNvSpPr>
            <a:spLocks noGrp="1" noChangeArrowheads="1"/>
          </p:cNvSpPr>
          <p:nvPr>
            <p:ph type="ftr" sz="quarter" idx="4"/>
          </p:nvPr>
        </p:nvSpPr>
        <p:spPr>
          <a:noFill/>
        </p:spPr>
        <p:txBody>
          <a:bodyPr/>
          <a:lstStyle/>
          <a:p>
            <a:r>
              <a:rPr lang="es-ES" smtClean="0"/>
              <a:t>Redes</a:t>
            </a:r>
          </a:p>
        </p:txBody>
      </p:sp>
      <p:sp>
        <p:nvSpPr>
          <p:cNvPr id="56323" name="Rectangle 7"/>
          <p:cNvSpPr>
            <a:spLocks noGrp="1" noChangeArrowheads="1"/>
          </p:cNvSpPr>
          <p:nvPr>
            <p:ph type="sldNum" sz="quarter" idx="5"/>
          </p:nvPr>
        </p:nvSpPr>
        <p:spPr>
          <a:noFill/>
        </p:spPr>
        <p:txBody>
          <a:bodyPr/>
          <a:lstStyle/>
          <a:p>
            <a:r>
              <a:rPr lang="es-ES" smtClean="0"/>
              <a:t>3-</a:t>
            </a:r>
            <a:fld id="{683DC782-D332-4AC4-823F-5AD1F7F447EF}" type="slidenum">
              <a:rPr lang="es-ES" smtClean="0"/>
              <a:pPr/>
              <a:t>22</a:t>
            </a:fld>
            <a:endParaRPr lang="es-ES" smtClean="0"/>
          </a:p>
        </p:txBody>
      </p:sp>
      <p:sp>
        <p:nvSpPr>
          <p:cNvPr id="56324" name="Rectangle 2"/>
          <p:cNvSpPr>
            <a:spLocks noGrp="1" noRot="1" noChangeAspect="1" noChangeArrowheads="1" noTextEdit="1"/>
          </p:cNvSpPr>
          <p:nvPr>
            <p:ph type="sldImg"/>
          </p:nvPr>
        </p:nvSpPr>
        <p:spPr>
          <a:xfrm>
            <a:off x="566738" y="487363"/>
            <a:ext cx="5648325" cy="4237037"/>
          </a:xfrm>
          <a:ln/>
        </p:spPr>
      </p:sp>
      <p:sp>
        <p:nvSpPr>
          <p:cNvPr id="56325"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13278578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hdr" sz="quarter"/>
          </p:nvPr>
        </p:nvSpPr>
        <p:spPr>
          <a:noFill/>
        </p:spPr>
        <p:txBody>
          <a:bodyPr/>
          <a:lstStyle/>
          <a:p>
            <a:r>
              <a:rPr lang="es-ES" smtClean="0"/>
              <a:t>El Nivel de Red en Internet. Aspectos básicos</a:t>
            </a:r>
          </a:p>
        </p:txBody>
      </p:sp>
      <p:sp>
        <p:nvSpPr>
          <p:cNvPr id="60418" name="Rectangle 6"/>
          <p:cNvSpPr>
            <a:spLocks noGrp="1" noChangeArrowheads="1"/>
          </p:cNvSpPr>
          <p:nvPr>
            <p:ph type="ftr" sz="quarter" idx="4"/>
          </p:nvPr>
        </p:nvSpPr>
        <p:spPr>
          <a:noFill/>
        </p:spPr>
        <p:txBody>
          <a:bodyPr/>
          <a:lstStyle/>
          <a:p>
            <a:r>
              <a:rPr lang="es-ES" smtClean="0"/>
              <a:t>Redes</a:t>
            </a:r>
          </a:p>
        </p:txBody>
      </p:sp>
      <p:sp>
        <p:nvSpPr>
          <p:cNvPr id="60419" name="Rectangle 7"/>
          <p:cNvSpPr>
            <a:spLocks noGrp="1" noChangeArrowheads="1"/>
          </p:cNvSpPr>
          <p:nvPr>
            <p:ph type="sldNum" sz="quarter" idx="5"/>
          </p:nvPr>
        </p:nvSpPr>
        <p:spPr>
          <a:noFill/>
        </p:spPr>
        <p:txBody>
          <a:bodyPr/>
          <a:lstStyle/>
          <a:p>
            <a:r>
              <a:rPr lang="es-ES" smtClean="0"/>
              <a:t>3-</a:t>
            </a:r>
            <a:fld id="{9341E7FC-9D15-4722-90D7-40E7E9B42D7E}" type="slidenum">
              <a:rPr lang="es-ES" smtClean="0"/>
              <a:pPr/>
              <a:t>23</a:t>
            </a:fld>
            <a:endParaRPr lang="es-ES" smtClean="0"/>
          </a:p>
        </p:txBody>
      </p:sp>
      <p:sp>
        <p:nvSpPr>
          <p:cNvPr id="60420" name="Rectangle 2"/>
          <p:cNvSpPr>
            <a:spLocks noGrp="1" noRot="1" noChangeAspect="1" noChangeArrowheads="1" noTextEdit="1"/>
          </p:cNvSpPr>
          <p:nvPr>
            <p:ph type="sldImg"/>
          </p:nvPr>
        </p:nvSpPr>
        <p:spPr>
          <a:xfrm>
            <a:off x="568325" y="487363"/>
            <a:ext cx="5646738" cy="4235450"/>
          </a:xfrm>
          <a:ln/>
        </p:spPr>
      </p:sp>
      <p:sp>
        <p:nvSpPr>
          <p:cNvPr id="60421" name="Rectangle 3"/>
          <p:cNvSpPr>
            <a:spLocks noGrp="1" noChangeArrowheads="1"/>
          </p:cNvSpPr>
          <p:nvPr>
            <p:ph type="body" idx="1"/>
          </p:nvPr>
        </p:nvSpPr>
        <p:spPr>
          <a:xfrm>
            <a:off x="504825" y="4953000"/>
            <a:ext cx="5792788" cy="4451350"/>
          </a:xfrm>
          <a:noFill/>
          <a:ln/>
        </p:spPr>
        <p:txBody>
          <a:bodyPr/>
          <a:lstStyle/>
          <a:p>
            <a:pPr eaLnBrk="1" hangingPunct="1"/>
            <a:endParaRPr lang="es-ES_tradnl" smtClean="0"/>
          </a:p>
        </p:txBody>
      </p:sp>
    </p:spTree>
    <p:extLst>
      <p:ext uri="{BB962C8B-B14F-4D97-AF65-F5344CB8AC3E}">
        <p14:creationId xmlns:p14="http://schemas.microsoft.com/office/powerpoint/2010/main" val="751423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hdr" sz="quarter"/>
          </p:nvPr>
        </p:nvSpPr>
        <p:spPr>
          <a:noFill/>
        </p:spPr>
        <p:txBody>
          <a:bodyPr/>
          <a:lstStyle/>
          <a:p>
            <a:r>
              <a:rPr lang="es-ES" smtClean="0"/>
              <a:t>El Nivel de Red en Internet. Aspectos básicos</a:t>
            </a:r>
          </a:p>
        </p:txBody>
      </p:sp>
      <p:sp>
        <p:nvSpPr>
          <p:cNvPr id="62466" name="Rectangle 6"/>
          <p:cNvSpPr>
            <a:spLocks noGrp="1" noChangeArrowheads="1"/>
          </p:cNvSpPr>
          <p:nvPr>
            <p:ph type="ftr" sz="quarter" idx="4"/>
          </p:nvPr>
        </p:nvSpPr>
        <p:spPr>
          <a:noFill/>
        </p:spPr>
        <p:txBody>
          <a:bodyPr/>
          <a:lstStyle/>
          <a:p>
            <a:r>
              <a:rPr lang="es-ES" smtClean="0"/>
              <a:t>Redes</a:t>
            </a:r>
          </a:p>
        </p:txBody>
      </p:sp>
      <p:sp>
        <p:nvSpPr>
          <p:cNvPr id="62467" name="Rectangle 7"/>
          <p:cNvSpPr>
            <a:spLocks noGrp="1" noChangeArrowheads="1"/>
          </p:cNvSpPr>
          <p:nvPr>
            <p:ph type="sldNum" sz="quarter" idx="5"/>
          </p:nvPr>
        </p:nvSpPr>
        <p:spPr>
          <a:noFill/>
        </p:spPr>
        <p:txBody>
          <a:bodyPr/>
          <a:lstStyle/>
          <a:p>
            <a:r>
              <a:rPr lang="es-ES" smtClean="0"/>
              <a:t>3-</a:t>
            </a:r>
            <a:fld id="{FA02FAD6-B374-4DFF-9950-6BB1D0E9449D}" type="slidenum">
              <a:rPr lang="es-ES" smtClean="0"/>
              <a:pPr/>
              <a:t>24</a:t>
            </a:fld>
            <a:endParaRPr lang="es-ES" smtClean="0"/>
          </a:p>
        </p:txBody>
      </p:sp>
      <p:sp>
        <p:nvSpPr>
          <p:cNvPr id="62468" name="Rectangle 2"/>
          <p:cNvSpPr>
            <a:spLocks noGrp="1" noRot="1" noChangeAspect="1" noChangeArrowheads="1" noTextEdit="1"/>
          </p:cNvSpPr>
          <p:nvPr>
            <p:ph type="sldImg"/>
          </p:nvPr>
        </p:nvSpPr>
        <p:spPr>
          <a:xfrm>
            <a:off x="566738" y="487363"/>
            <a:ext cx="5648325" cy="4237037"/>
          </a:xfrm>
          <a:ln/>
        </p:spPr>
      </p:sp>
      <p:sp>
        <p:nvSpPr>
          <p:cNvPr id="62469"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1684001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ChangeArrowheads="1"/>
          </p:cNvSpPr>
          <p:nvPr>
            <p:ph type="hdr" sz="quarter"/>
          </p:nvPr>
        </p:nvSpPr>
        <p:spPr>
          <a:noFill/>
        </p:spPr>
        <p:txBody>
          <a:bodyPr/>
          <a:lstStyle/>
          <a:p>
            <a:r>
              <a:rPr lang="es-ES" smtClean="0"/>
              <a:t>El Nivel de Red en Internet. Aspectos básicos</a:t>
            </a:r>
          </a:p>
        </p:txBody>
      </p:sp>
      <p:sp>
        <p:nvSpPr>
          <p:cNvPr id="64514" name="Rectangle 6"/>
          <p:cNvSpPr>
            <a:spLocks noGrp="1" noChangeArrowheads="1"/>
          </p:cNvSpPr>
          <p:nvPr>
            <p:ph type="ftr" sz="quarter" idx="4"/>
          </p:nvPr>
        </p:nvSpPr>
        <p:spPr>
          <a:noFill/>
        </p:spPr>
        <p:txBody>
          <a:bodyPr/>
          <a:lstStyle/>
          <a:p>
            <a:r>
              <a:rPr lang="es-ES" smtClean="0"/>
              <a:t>Redes</a:t>
            </a:r>
          </a:p>
        </p:txBody>
      </p:sp>
      <p:sp>
        <p:nvSpPr>
          <p:cNvPr id="64515" name="Rectangle 7"/>
          <p:cNvSpPr>
            <a:spLocks noGrp="1" noChangeArrowheads="1"/>
          </p:cNvSpPr>
          <p:nvPr>
            <p:ph type="sldNum" sz="quarter" idx="5"/>
          </p:nvPr>
        </p:nvSpPr>
        <p:spPr>
          <a:noFill/>
        </p:spPr>
        <p:txBody>
          <a:bodyPr/>
          <a:lstStyle/>
          <a:p>
            <a:r>
              <a:rPr lang="es-ES" smtClean="0"/>
              <a:t>3-</a:t>
            </a:r>
            <a:fld id="{58902AE1-9D5F-430C-9E39-F17EE7D4391F}" type="slidenum">
              <a:rPr lang="es-ES" smtClean="0"/>
              <a:pPr/>
              <a:t>25</a:t>
            </a:fld>
            <a:endParaRPr lang="es-ES" smtClean="0"/>
          </a:p>
        </p:txBody>
      </p:sp>
      <p:sp>
        <p:nvSpPr>
          <p:cNvPr id="64516" name="Rectangle 2"/>
          <p:cNvSpPr>
            <a:spLocks noGrp="1" noRot="1" noChangeAspect="1" noChangeArrowheads="1" noTextEdit="1"/>
          </p:cNvSpPr>
          <p:nvPr>
            <p:ph type="sldImg"/>
          </p:nvPr>
        </p:nvSpPr>
        <p:spPr>
          <a:xfrm>
            <a:off x="566738" y="487363"/>
            <a:ext cx="5648325" cy="4237037"/>
          </a:xfrm>
          <a:ln/>
        </p:spPr>
      </p:sp>
      <p:sp>
        <p:nvSpPr>
          <p:cNvPr id="64517"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12658187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ChangeArrowheads="1"/>
          </p:cNvSpPr>
          <p:nvPr>
            <p:ph type="hdr" sz="quarter"/>
          </p:nvPr>
        </p:nvSpPr>
        <p:spPr>
          <a:noFill/>
        </p:spPr>
        <p:txBody>
          <a:bodyPr/>
          <a:lstStyle/>
          <a:p>
            <a:r>
              <a:rPr lang="es-ES" smtClean="0"/>
              <a:t>El Nivel de Red en Internet. Aspectos básicos</a:t>
            </a:r>
          </a:p>
        </p:txBody>
      </p:sp>
      <p:sp>
        <p:nvSpPr>
          <p:cNvPr id="66562" name="Rectangle 6"/>
          <p:cNvSpPr>
            <a:spLocks noGrp="1" noChangeArrowheads="1"/>
          </p:cNvSpPr>
          <p:nvPr>
            <p:ph type="ftr" sz="quarter" idx="4"/>
          </p:nvPr>
        </p:nvSpPr>
        <p:spPr>
          <a:noFill/>
        </p:spPr>
        <p:txBody>
          <a:bodyPr/>
          <a:lstStyle/>
          <a:p>
            <a:r>
              <a:rPr lang="es-ES" smtClean="0"/>
              <a:t>Redes</a:t>
            </a:r>
          </a:p>
        </p:txBody>
      </p:sp>
      <p:sp>
        <p:nvSpPr>
          <p:cNvPr id="66563" name="Rectangle 7"/>
          <p:cNvSpPr>
            <a:spLocks noGrp="1" noChangeArrowheads="1"/>
          </p:cNvSpPr>
          <p:nvPr>
            <p:ph type="sldNum" sz="quarter" idx="5"/>
          </p:nvPr>
        </p:nvSpPr>
        <p:spPr>
          <a:noFill/>
        </p:spPr>
        <p:txBody>
          <a:bodyPr/>
          <a:lstStyle/>
          <a:p>
            <a:r>
              <a:rPr lang="es-ES" smtClean="0"/>
              <a:t>3-</a:t>
            </a:r>
            <a:fld id="{18B45B39-B337-429F-B252-F5C0CAD56A19}" type="slidenum">
              <a:rPr lang="es-ES" smtClean="0"/>
              <a:pPr/>
              <a:t>26</a:t>
            </a:fld>
            <a:endParaRPr lang="es-ES" smtClean="0"/>
          </a:p>
        </p:txBody>
      </p:sp>
      <p:sp>
        <p:nvSpPr>
          <p:cNvPr id="66564" name="Rectangle 2"/>
          <p:cNvSpPr>
            <a:spLocks noGrp="1" noRot="1" noChangeAspect="1" noChangeArrowheads="1" noTextEdit="1"/>
          </p:cNvSpPr>
          <p:nvPr>
            <p:ph type="sldImg"/>
          </p:nvPr>
        </p:nvSpPr>
        <p:spPr>
          <a:xfrm>
            <a:off x="566738" y="487363"/>
            <a:ext cx="5648325" cy="4237037"/>
          </a:xfrm>
          <a:ln/>
        </p:spPr>
      </p:sp>
      <p:sp>
        <p:nvSpPr>
          <p:cNvPr id="66565" name="Rectangle 3"/>
          <p:cNvSpPr>
            <a:spLocks noGrp="1" noChangeArrowheads="1"/>
          </p:cNvSpPr>
          <p:nvPr>
            <p:ph type="body" idx="1"/>
          </p:nvPr>
        </p:nvSpPr>
        <p:spPr>
          <a:noFill/>
          <a:ln/>
        </p:spPr>
        <p:txBody>
          <a:bodyPr/>
          <a:lstStyle/>
          <a:p>
            <a:pPr eaLnBrk="1" hangingPunct="1"/>
            <a:r>
              <a:rPr lang="es-ES" smtClean="0"/>
              <a:t>En esta figura se muestra una de las configuraciones de router más simples que puede haber. Se tienen tres LANs a las que se han asignado tres redes IP, y un router con tres interfaces que se conectan a las tres LANs y a cada interfaz se le asigna la primera dirección válida (aunque podría haber sido cualquier otra) de cada LAN. Al configurar una interfaz del router, por ejemplo la E0 (Ethernet 0)</a:t>
            </a:r>
            <a:r>
              <a:rPr lang="es-ES" smtClean="0">
                <a:sym typeface="Symbol" pitchFamily="18" charset="2"/>
              </a:rPr>
              <a:t>, con una dirección IP (en este caso la 10.0.0.1) el router deduce inmediatamente que por ese cable puede llegar a cualquier host que pertenezca a dicha red, de modo que si a partir de ese momento recibe un datagrama dirigido a cualquier dirección comprendida en el rango 10.0.0.2 – 10.255.255.255 lo enviará por su interfaz E0 (la dirección 10.255.255.255, que corresponde a un envío broadcast en esa red, no es válida para un host pero sí lo es como dirección de destino de datagramas). De manera análoga procederá en el caso de las interfaces E1 y E2 con los rangos 20.1.0.2 – 20.1.255.255 y 30.1.1.2 – 30.1.1.255, respectivamente. Como en este ejemplo no hay más que las tres redes locales conectadas al router no es necesario acceder a ninguna otra y tampoco es preciso definir ruta alguna en el router. Decimos que en este caso las tres redes están </a:t>
            </a:r>
            <a:r>
              <a:rPr lang="es-ES" b="1" smtClean="0">
                <a:sym typeface="Symbol" pitchFamily="18" charset="2"/>
              </a:rPr>
              <a:t>directamente conectadas</a:t>
            </a:r>
            <a:r>
              <a:rPr lang="es-ES" smtClean="0">
                <a:sym typeface="Symbol" pitchFamily="18" charset="2"/>
              </a:rPr>
              <a:t> al router.</a:t>
            </a:r>
          </a:p>
          <a:p>
            <a:pPr eaLnBrk="1" hangingPunct="1"/>
            <a:r>
              <a:rPr lang="es-ES" smtClean="0">
                <a:sym typeface="Symbol" pitchFamily="18" charset="2"/>
              </a:rPr>
              <a:t>El router podría ser un PC con tres tarjetas Ethernet a las que se les hubiera asignado las direcciones IP correspondientes; en ese caso habría que activar en el PC la conmutación de paquetes a nivel 3 (por ejemplo en Linux esto se consigue activando el ‘IP forwarding’)</a:t>
            </a:r>
          </a:p>
          <a:p>
            <a:pPr eaLnBrk="1" hangingPunct="1"/>
            <a:r>
              <a:rPr lang="es-ES" smtClean="0">
                <a:sym typeface="Symbol" pitchFamily="18" charset="2"/>
              </a:rPr>
              <a:t>Los hosts que se encuentran en cada de las tres LANs reciben direcciones IP de sus rangos respectivos. Cuando tengan que enviar datagramas a otros hosts en su propia red lo harán de forma directa. Además es preciso indicarle a cada uno cual es la máscara de la red y su router por defecto para que puedan enviar datagramas a hosts en las otras dos redes. </a:t>
            </a:r>
            <a:endParaRPr lang="es-ES" smtClean="0"/>
          </a:p>
        </p:txBody>
      </p:sp>
    </p:spTree>
    <p:extLst>
      <p:ext uri="{BB962C8B-B14F-4D97-AF65-F5344CB8AC3E}">
        <p14:creationId xmlns:p14="http://schemas.microsoft.com/office/powerpoint/2010/main" val="36085370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hdr" sz="quarter"/>
          </p:nvPr>
        </p:nvSpPr>
        <p:spPr>
          <a:noFill/>
        </p:spPr>
        <p:txBody>
          <a:bodyPr/>
          <a:lstStyle/>
          <a:p>
            <a:r>
              <a:rPr lang="es-ES" smtClean="0"/>
              <a:t>El Nivel de Red en Internet. Aspectos básicos</a:t>
            </a:r>
          </a:p>
        </p:txBody>
      </p:sp>
      <p:sp>
        <p:nvSpPr>
          <p:cNvPr id="68610" name="Rectangle 6"/>
          <p:cNvSpPr>
            <a:spLocks noGrp="1" noChangeArrowheads="1"/>
          </p:cNvSpPr>
          <p:nvPr>
            <p:ph type="ftr" sz="quarter" idx="4"/>
          </p:nvPr>
        </p:nvSpPr>
        <p:spPr>
          <a:noFill/>
        </p:spPr>
        <p:txBody>
          <a:bodyPr/>
          <a:lstStyle/>
          <a:p>
            <a:r>
              <a:rPr lang="es-ES" smtClean="0"/>
              <a:t>Redes</a:t>
            </a:r>
          </a:p>
        </p:txBody>
      </p:sp>
      <p:sp>
        <p:nvSpPr>
          <p:cNvPr id="68611" name="Rectangle 7"/>
          <p:cNvSpPr>
            <a:spLocks noGrp="1" noChangeArrowheads="1"/>
          </p:cNvSpPr>
          <p:nvPr>
            <p:ph type="sldNum" sz="quarter" idx="5"/>
          </p:nvPr>
        </p:nvSpPr>
        <p:spPr>
          <a:noFill/>
        </p:spPr>
        <p:txBody>
          <a:bodyPr/>
          <a:lstStyle/>
          <a:p>
            <a:r>
              <a:rPr lang="es-ES" smtClean="0"/>
              <a:t>3-</a:t>
            </a:r>
            <a:fld id="{2D9319F0-7035-4F0B-86FF-B8C3EC75A2B6}" type="slidenum">
              <a:rPr lang="es-ES" smtClean="0"/>
              <a:pPr/>
              <a:t>27</a:t>
            </a:fld>
            <a:endParaRPr lang="es-ES" smtClean="0"/>
          </a:p>
        </p:txBody>
      </p:sp>
      <p:sp>
        <p:nvSpPr>
          <p:cNvPr id="68612" name="Rectangle 2"/>
          <p:cNvSpPr>
            <a:spLocks noGrp="1" noRot="1" noChangeAspect="1" noChangeArrowheads="1" noTextEdit="1"/>
          </p:cNvSpPr>
          <p:nvPr>
            <p:ph type="sldImg"/>
          </p:nvPr>
        </p:nvSpPr>
        <p:spPr>
          <a:xfrm>
            <a:off x="920750" y="741363"/>
            <a:ext cx="4940300" cy="3705225"/>
          </a:xfrm>
          <a:ln/>
        </p:spPr>
      </p:sp>
      <p:sp>
        <p:nvSpPr>
          <p:cNvPr id="68613" name="Rectangle 3"/>
          <p:cNvSpPr>
            <a:spLocks noGrp="1" noChangeArrowheads="1"/>
          </p:cNvSpPr>
          <p:nvPr>
            <p:ph type="body" idx="1"/>
          </p:nvPr>
        </p:nvSpPr>
        <p:spPr>
          <a:xfrm>
            <a:off x="903288" y="4692650"/>
            <a:ext cx="4975225" cy="4446588"/>
          </a:xfrm>
          <a:noFill/>
          <a:ln/>
        </p:spPr>
        <p:txBody>
          <a:bodyPr/>
          <a:lstStyle/>
          <a:p>
            <a:pPr eaLnBrk="1" hangingPunct="1"/>
            <a:endParaRPr lang="es-ES" smtClean="0"/>
          </a:p>
        </p:txBody>
      </p:sp>
    </p:spTree>
    <p:extLst>
      <p:ext uri="{BB962C8B-B14F-4D97-AF65-F5344CB8AC3E}">
        <p14:creationId xmlns:p14="http://schemas.microsoft.com/office/powerpoint/2010/main" val="21622972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ChangeArrowheads="1"/>
          </p:cNvSpPr>
          <p:nvPr>
            <p:ph type="hdr" sz="quarter"/>
          </p:nvPr>
        </p:nvSpPr>
        <p:spPr>
          <a:noFill/>
        </p:spPr>
        <p:txBody>
          <a:bodyPr/>
          <a:lstStyle/>
          <a:p>
            <a:r>
              <a:rPr lang="es-ES" smtClean="0"/>
              <a:t>El Nivel de Red en Internet. Aspectos básicos</a:t>
            </a:r>
          </a:p>
        </p:txBody>
      </p:sp>
      <p:sp>
        <p:nvSpPr>
          <p:cNvPr id="70658" name="Rectangle 6"/>
          <p:cNvSpPr>
            <a:spLocks noGrp="1" noChangeArrowheads="1"/>
          </p:cNvSpPr>
          <p:nvPr>
            <p:ph type="ftr" sz="quarter" idx="4"/>
          </p:nvPr>
        </p:nvSpPr>
        <p:spPr>
          <a:noFill/>
        </p:spPr>
        <p:txBody>
          <a:bodyPr/>
          <a:lstStyle/>
          <a:p>
            <a:r>
              <a:rPr lang="es-ES" smtClean="0"/>
              <a:t>Redes</a:t>
            </a:r>
          </a:p>
        </p:txBody>
      </p:sp>
      <p:sp>
        <p:nvSpPr>
          <p:cNvPr id="70659" name="Rectangle 7"/>
          <p:cNvSpPr>
            <a:spLocks noGrp="1" noChangeArrowheads="1"/>
          </p:cNvSpPr>
          <p:nvPr>
            <p:ph type="sldNum" sz="quarter" idx="5"/>
          </p:nvPr>
        </p:nvSpPr>
        <p:spPr>
          <a:noFill/>
        </p:spPr>
        <p:txBody>
          <a:bodyPr/>
          <a:lstStyle/>
          <a:p>
            <a:r>
              <a:rPr lang="es-ES" smtClean="0"/>
              <a:t>3-</a:t>
            </a:r>
            <a:fld id="{3A62A1B8-4405-404E-BE08-7BFBD4F0FDD6}" type="slidenum">
              <a:rPr lang="es-ES" smtClean="0"/>
              <a:pPr/>
              <a:t>28</a:t>
            </a:fld>
            <a:endParaRPr lang="es-ES" smtClean="0"/>
          </a:p>
        </p:txBody>
      </p:sp>
      <p:sp>
        <p:nvSpPr>
          <p:cNvPr id="70660" name="Rectangle 2"/>
          <p:cNvSpPr>
            <a:spLocks noGrp="1" noRot="1" noChangeAspect="1" noChangeArrowheads="1" noTextEdit="1"/>
          </p:cNvSpPr>
          <p:nvPr>
            <p:ph type="sldImg"/>
          </p:nvPr>
        </p:nvSpPr>
        <p:spPr>
          <a:xfrm>
            <a:off x="566738" y="487363"/>
            <a:ext cx="5648325" cy="4237037"/>
          </a:xfrm>
          <a:ln/>
        </p:spPr>
      </p:sp>
      <p:sp>
        <p:nvSpPr>
          <p:cNvPr id="70661" name="Rectangle 3"/>
          <p:cNvSpPr>
            <a:spLocks noGrp="1" noChangeArrowheads="1"/>
          </p:cNvSpPr>
          <p:nvPr>
            <p:ph type="body" idx="1"/>
          </p:nvPr>
        </p:nvSpPr>
        <p:spPr>
          <a:noFill/>
          <a:ln/>
        </p:spPr>
        <p:txBody>
          <a:bodyPr/>
          <a:lstStyle/>
          <a:p>
            <a:pPr eaLnBrk="1" hangingPunct="1"/>
            <a:r>
              <a:rPr lang="es-ES" smtClean="0"/>
              <a:t>Aquí tenemos tres LANs como en el ejemplo anterior, pero en vez de un router con tres interfaces utilizamos dos routers con dos interfaces cada uno. Esto puede deberse a que simplemente no se disponga de un router con tres interfaces o a que físicamente no coincidan las tres LANs en un punto y por tanto no sea factible conectarlas con un solo router.</a:t>
            </a:r>
          </a:p>
          <a:p>
            <a:pPr eaLnBrk="1" hangingPunct="1"/>
            <a:r>
              <a:rPr lang="es-ES" smtClean="0"/>
              <a:t>El router X tiene dos redes directamente conectadas, y el Y otras dos. La red intermedia (la B) está directamente conectada a ambos, y no necesita por tanto definirse para ella ninguna ruta. Sin embargo es preciso definir en cada router una ruta para la red remota, por ejemplo en el router X hay que definir una ruta para acceder a la LAN C. La definición de una ruta puede variar de unos fabricantes a otros, aunque siempre se especifica la red, la máscara y la dirección que se debe utilizar para llegar a dicho destino. Dicha dirección intermedia debe pertenecer a otro equipo (no al propio router) que se encuentre bien en una red directamente conectada o en una red para la se haya definido previamente una ruta.</a:t>
            </a:r>
          </a:p>
          <a:p>
            <a:pPr eaLnBrk="1" hangingPunct="1"/>
            <a:r>
              <a:rPr lang="es-ES" smtClean="0"/>
              <a:t>En este caso la configuración de los hosts de la LAN intermedia (H3 y H4) se puede dejar con el router por defecto ùnicamente, o bien se puede especificar en cada host la ruta que se debe utilizar para llegar a las LANs A y C. Si se deja la ruta por defecto la comunicación con la LAN C dependerá del router X, mientras que si se configuran rutas específicas para la LAN C la comunicación de los hosts con dicha LAN será posible aun en el caso de que el router X no esté operativo.</a:t>
            </a:r>
          </a:p>
        </p:txBody>
      </p:sp>
    </p:spTree>
    <p:extLst>
      <p:ext uri="{BB962C8B-B14F-4D97-AF65-F5344CB8AC3E}">
        <p14:creationId xmlns:p14="http://schemas.microsoft.com/office/powerpoint/2010/main" val="16257357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ChangeArrowheads="1"/>
          </p:cNvSpPr>
          <p:nvPr>
            <p:ph type="hdr" sz="quarter"/>
          </p:nvPr>
        </p:nvSpPr>
        <p:spPr>
          <a:noFill/>
        </p:spPr>
        <p:txBody>
          <a:bodyPr/>
          <a:lstStyle/>
          <a:p>
            <a:r>
              <a:rPr lang="es-ES" smtClean="0"/>
              <a:t>El Nivel de Red en Internet. Aspectos básicos</a:t>
            </a:r>
          </a:p>
        </p:txBody>
      </p:sp>
      <p:sp>
        <p:nvSpPr>
          <p:cNvPr id="72706" name="Rectangle 6"/>
          <p:cNvSpPr>
            <a:spLocks noGrp="1" noChangeArrowheads="1"/>
          </p:cNvSpPr>
          <p:nvPr>
            <p:ph type="ftr" sz="quarter" idx="4"/>
          </p:nvPr>
        </p:nvSpPr>
        <p:spPr>
          <a:noFill/>
        </p:spPr>
        <p:txBody>
          <a:bodyPr/>
          <a:lstStyle/>
          <a:p>
            <a:r>
              <a:rPr lang="es-ES" smtClean="0"/>
              <a:t>Redes</a:t>
            </a:r>
          </a:p>
        </p:txBody>
      </p:sp>
      <p:sp>
        <p:nvSpPr>
          <p:cNvPr id="72707" name="Rectangle 7"/>
          <p:cNvSpPr>
            <a:spLocks noGrp="1" noChangeArrowheads="1"/>
          </p:cNvSpPr>
          <p:nvPr>
            <p:ph type="sldNum" sz="quarter" idx="5"/>
          </p:nvPr>
        </p:nvSpPr>
        <p:spPr>
          <a:noFill/>
        </p:spPr>
        <p:txBody>
          <a:bodyPr/>
          <a:lstStyle/>
          <a:p>
            <a:r>
              <a:rPr lang="es-ES" smtClean="0"/>
              <a:t>3-</a:t>
            </a:r>
            <a:fld id="{D15EBDED-60B6-41E5-9CF5-D688AA722933}" type="slidenum">
              <a:rPr lang="es-ES" smtClean="0"/>
              <a:pPr/>
              <a:t>29</a:t>
            </a:fld>
            <a:endParaRPr lang="es-ES" smtClean="0"/>
          </a:p>
        </p:txBody>
      </p:sp>
      <p:sp>
        <p:nvSpPr>
          <p:cNvPr id="72708" name="Rectangle 2"/>
          <p:cNvSpPr>
            <a:spLocks noGrp="1" noRot="1" noChangeAspect="1" noChangeArrowheads="1" noTextEdit="1"/>
          </p:cNvSpPr>
          <p:nvPr>
            <p:ph type="sldImg"/>
          </p:nvPr>
        </p:nvSpPr>
        <p:spPr>
          <a:xfrm>
            <a:off x="920750" y="741363"/>
            <a:ext cx="4940300" cy="3705225"/>
          </a:xfrm>
          <a:ln/>
        </p:spPr>
      </p:sp>
      <p:sp>
        <p:nvSpPr>
          <p:cNvPr id="72709" name="Rectangle 3"/>
          <p:cNvSpPr>
            <a:spLocks noGrp="1" noChangeArrowheads="1"/>
          </p:cNvSpPr>
          <p:nvPr>
            <p:ph type="body" idx="1"/>
          </p:nvPr>
        </p:nvSpPr>
        <p:spPr>
          <a:xfrm>
            <a:off x="903288" y="4692650"/>
            <a:ext cx="4975225" cy="4446588"/>
          </a:xfrm>
          <a:noFill/>
          <a:ln/>
        </p:spPr>
        <p:txBody>
          <a:bodyPr/>
          <a:lstStyle/>
          <a:p>
            <a:pPr eaLnBrk="1" hangingPunct="1"/>
            <a:endParaRPr lang="es-ES" smtClean="0"/>
          </a:p>
        </p:txBody>
      </p:sp>
    </p:spTree>
    <p:extLst>
      <p:ext uri="{BB962C8B-B14F-4D97-AF65-F5344CB8AC3E}">
        <p14:creationId xmlns:p14="http://schemas.microsoft.com/office/powerpoint/2010/main" val="2993418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p:spPr>
        <p:txBody>
          <a:bodyPr/>
          <a:lstStyle/>
          <a:p>
            <a:r>
              <a:rPr lang="es-ES" smtClean="0"/>
              <a:t>El Nivel de Red en Internet. Aspectos básicos</a:t>
            </a:r>
          </a:p>
        </p:txBody>
      </p:sp>
      <p:sp>
        <p:nvSpPr>
          <p:cNvPr id="22530" name="Rectangle 6"/>
          <p:cNvSpPr>
            <a:spLocks noGrp="1" noChangeArrowheads="1"/>
          </p:cNvSpPr>
          <p:nvPr>
            <p:ph type="ftr" sz="quarter" idx="4"/>
          </p:nvPr>
        </p:nvSpPr>
        <p:spPr>
          <a:noFill/>
        </p:spPr>
        <p:txBody>
          <a:bodyPr/>
          <a:lstStyle/>
          <a:p>
            <a:r>
              <a:rPr lang="es-ES" smtClean="0"/>
              <a:t>Redes</a:t>
            </a:r>
          </a:p>
        </p:txBody>
      </p:sp>
      <p:sp>
        <p:nvSpPr>
          <p:cNvPr id="22531" name="Rectangle 7"/>
          <p:cNvSpPr>
            <a:spLocks noGrp="1" noChangeArrowheads="1"/>
          </p:cNvSpPr>
          <p:nvPr>
            <p:ph type="sldNum" sz="quarter" idx="5"/>
          </p:nvPr>
        </p:nvSpPr>
        <p:spPr>
          <a:noFill/>
        </p:spPr>
        <p:txBody>
          <a:bodyPr/>
          <a:lstStyle/>
          <a:p>
            <a:r>
              <a:rPr lang="es-ES" smtClean="0"/>
              <a:t>3-</a:t>
            </a:r>
            <a:fld id="{43FBA0AC-44EC-41AF-8ED5-E79BDBF3FA99}" type="slidenum">
              <a:rPr lang="es-ES" smtClean="0"/>
              <a:pPr/>
              <a:t>3</a:t>
            </a:fld>
            <a:endParaRPr lang="es-ES" smtClean="0"/>
          </a:p>
        </p:txBody>
      </p:sp>
      <p:sp>
        <p:nvSpPr>
          <p:cNvPr id="22532" name="Rectangle 2"/>
          <p:cNvSpPr>
            <a:spLocks noGrp="1" noRot="1" noChangeAspect="1" noChangeArrowheads="1" noTextEdit="1"/>
          </p:cNvSpPr>
          <p:nvPr>
            <p:ph type="sldImg"/>
          </p:nvPr>
        </p:nvSpPr>
        <p:spPr>
          <a:xfrm>
            <a:off x="566738" y="487363"/>
            <a:ext cx="5648325" cy="4237037"/>
          </a:xfrm>
          <a:ln/>
        </p:spPr>
      </p:sp>
      <p:sp>
        <p:nvSpPr>
          <p:cNvPr id="22533" name="Rectangle 3"/>
          <p:cNvSpPr>
            <a:spLocks noGrp="1" noChangeArrowheads="1"/>
          </p:cNvSpPr>
          <p:nvPr>
            <p:ph type="body" idx="1"/>
          </p:nvPr>
        </p:nvSpPr>
        <p:spPr>
          <a:noFill/>
          <a:ln/>
        </p:spPr>
        <p:txBody>
          <a:bodyPr/>
          <a:lstStyle/>
          <a:p>
            <a:pPr eaLnBrk="1" hangingPunct="1"/>
            <a:r>
              <a:rPr lang="es-ES" dirty="0" smtClean="0"/>
              <a:t>Como su nombre indica, Internet es un conjunto de redes interconectadas. Dichas redes difieren en la tecnología utilizada por debajo (a nivel físico y nivel de enlace), pus hay redes Ethernet, </a:t>
            </a:r>
            <a:r>
              <a:rPr lang="es-ES" dirty="0" err="1" smtClean="0"/>
              <a:t>Token</a:t>
            </a:r>
            <a:r>
              <a:rPr lang="es-ES" dirty="0" smtClean="0"/>
              <a:t> Ring, redes inalámbricas, enlaces punto a punto por cables de cobre </a:t>
            </a:r>
            <a:r>
              <a:rPr lang="es-ES" smtClean="0"/>
              <a:t>o fibra </a:t>
            </a:r>
            <a:r>
              <a:rPr lang="es-ES" dirty="0" smtClean="0"/>
              <a:t>óptica, enlaces vía satélite, etc. También difiere la forma como se organiza la gestión y administración de las diferentes partes de Internet: hay redes corporativas, redes de campus, redes regionales, nacionales e internacionales, hay proveedores de servicios de Internet (también llamados </a:t>
            </a:r>
            <a:r>
              <a:rPr lang="es-ES" dirty="0" err="1" smtClean="0"/>
              <a:t>ISPs</a:t>
            </a:r>
            <a:r>
              <a:rPr lang="es-ES" dirty="0" smtClean="0"/>
              <a:t>) comerciales y otros sin ánimo de lucro (académicos, de investigación o de la administración).</a:t>
            </a:r>
          </a:p>
          <a:p>
            <a:pPr eaLnBrk="1" hangingPunct="1"/>
            <a:r>
              <a:rPr lang="es-ES" dirty="0" smtClean="0"/>
              <a:t>Pero todas esas diversas redes que componen Internet tienen en común el protocolo del nivel de red (IPv4 e IPv6). Sobre él se apoyan los protocolos de las capas superiores (transporte y aplicación). Podemos pues decir que el protocolo IP es el ‘pegamento’ que mantiene unidas las partes que componen la red que denominamos Internet.</a:t>
            </a:r>
          </a:p>
        </p:txBody>
      </p:sp>
    </p:spTree>
    <p:extLst>
      <p:ext uri="{BB962C8B-B14F-4D97-AF65-F5344CB8AC3E}">
        <p14:creationId xmlns:p14="http://schemas.microsoft.com/office/powerpoint/2010/main" val="124712662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ChangeArrowheads="1"/>
          </p:cNvSpPr>
          <p:nvPr>
            <p:ph type="hdr" sz="quarter"/>
          </p:nvPr>
        </p:nvSpPr>
        <p:spPr>
          <a:noFill/>
        </p:spPr>
        <p:txBody>
          <a:bodyPr/>
          <a:lstStyle/>
          <a:p>
            <a:r>
              <a:rPr lang="es-ES" smtClean="0"/>
              <a:t>El Nivel de Red en Internet. Aspectos básicos</a:t>
            </a:r>
          </a:p>
        </p:txBody>
      </p:sp>
      <p:sp>
        <p:nvSpPr>
          <p:cNvPr id="74754" name="Rectangle 6"/>
          <p:cNvSpPr>
            <a:spLocks noGrp="1" noChangeArrowheads="1"/>
          </p:cNvSpPr>
          <p:nvPr>
            <p:ph type="ftr" sz="quarter" idx="4"/>
          </p:nvPr>
        </p:nvSpPr>
        <p:spPr>
          <a:noFill/>
        </p:spPr>
        <p:txBody>
          <a:bodyPr/>
          <a:lstStyle/>
          <a:p>
            <a:r>
              <a:rPr lang="es-ES" smtClean="0"/>
              <a:t>Redes</a:t>
            </a:r>
          </a:p>
        </p:txBody>
      </p:sp>
      <p:sp>
        <p:nvSpPr>
          <p:cNvPr id="74755" name="Rectangle 7"/>
          <p:cNvSpPr>
            <a:spLocks noGrp="1" noChangeArrowheads="1"/>
          </p:cNvSpPr>
          <p:nvPr>
            <p:ph type="sldNum" sz="quarter" idx="5"/>
          </p:nvPr>
        </p:nvSpPr>
        <p:spPr>
          <a:noFill/>
        </p:spPr>
        <p:txBody>
          <a:bodyPr/>
          <a:lstStyle/>
          <a:p>
            <a:r>
              <a:rPr lang="es-ES" smtClean="0"/>
              <a:t>3-</a:t>
            </a:r>
            <a:fld id="{A8346910-B982-453D-8919-A1DBAB55C170}" type="slidenum">
              <a:rPr lang="es-ES" smtClean="0"/>
              <a:pPr/>
              <a:t>30</a:t>
            </a:fld>
            <a:endParaRPr lang="es-ES" smtClean="0"/>
          </a:p>
        </p:txBody>
      </p:sp>
      <p:sp>
        <p:nvSpPr>
          <p:cNvPr id="74756" name="Rectangle 2"/>
          <p:cNvSpPr>
            <a:spLocks noGrp="1" noRot="1" noChangeAspect="1" noChangeArrowheads="1" noTextEdit="1"/>
          </p:cNvSpPr>
          <p:nvPr>
            <p:ph type="sldImg"/>
          </p:nvPr>
        </p:nvSpPr>
        <p:spPr>
          <a:xfrm>
            <a:off x="566738" y="487363"/>
            <a:ext cx="5648325" cy="4237037"/>
          </a:xfrm>
          <a:ln/>
        </p:spPr>
      </p:sp>
      <p:sp>
        <p:nvSpPr>
          <p:cNvPr id="74757"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6801161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ChangeArrowheads="1"/>
          </p:cNvSpPr>
          <p:nvPr>
            <p:ph type="hdr" sz="quarter"/>
          </p:nvPr>
        </p:nvSpPr>
        <p:spPr>
          <a:noFill/>
        </p:spPr>
        <p:txBody>
          <a:bodyPr/>
          <a:lstStyle/>
          <a:p>
            <a:r>
              <a:rPr lang="es-ES" smtClean="0"/>
              <a:t>El Nivel de Red en Internet. Aspectos básicos</a:t>
            </a:r>
          </a:p>
        </p:txBody>
      </p:sp>
      <p:sp>
        <p:nvSpPr>
          <p:cNvPr id="76802" name="Rectangle 6"/>
          <p:cNvSpPr>
            <a:spLocks noGrp="1" noChangeArrowheads="1"/>
          </p:cNvSpPr>
          <p:nvPr>
            <p:ph type="ftr" sz="quarter" idx="4"/>
          </p:nvPr>
        </p:nvSpPr>
        <p:spPr>
          <a:noFill/>
        </p:spPr>
        <p:txBody>
          <a:bodyPr/>
          <a:lstStyle/>
          <a:p>
            <a:r>
              <a:rPr lang="es-ES" smtClean="0"/>
              <a:t>Redes</a:t>
            </a:r>
          </a:p>
        </p:txBody>
      </p:sp>
      <p:sp>
        <p:nvSpPr>
          <p:cNvPr id="76803" name="Rectangle 7"/>
          <p:cNvSpPr>
            <a:spLocks noGrp="1" noChangeArrowheads="1"/>
          </p:cNvSpPr>
          <p:nvPr>
            <p:ph type="sldNum" sz="quarter" idx="5"/>
          </p:nvPr>
        </p:nvSpPr>
        <p:spPr>
          <a:noFill/>
        </p:spPr>
        <p:txBody>
          <a:bodyPr/>
          <a:lstStyle/>
          <a:p>
            <a:r>
              <a:rPr lang="es-ES" smtClean="0"/>
              <a:t>3-</a:t>
            </a:r>
            <a:fld id="{EF960A8F-AA44-4E70-A12E-DD61E902B744}" type="slidenum">
              <a:rPr lang="es-ES" smtClean="0"/>
              <a:pPr/>
              <a:t>31</a:t>
            </a:fld>
            <a:endParaRPr lang="es-ES" smtClean="0"/>
          </a:p>
        </p:txBody>
      </p:sp>
      <p:sp>
        <p:nvSpPr>
          <p:cNvPr id="76804" name="Rectangle 2"/>
          <p:cNvSpPr>
            <a:spLocks noGrp="1" noRot="1" noChangeAspect="1" noChangeArrowheads="1" noTextEdit="1"/>
          </p:cNvSpPr>
          <p:nvPr>
            <p:ph type="sldImg"/>
          </p:nvPr>
        </p:nvSpPr>
        <p:spPr>
          <a:xfrm>
            <a:off x="566738" y="487363"/>
            <a:ext cx="5648325" cy="4237037"/>
          </a:xfrm>
          <a:ln/>
        </p:spPr>
      </p:sp>
      <p:sp>
        <p:nvSpPr>
          <p:cNvPr id="76805"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178686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ChangeArrowheads="1"/>
          </p:cNvSpPr>
          <p:nvPr>
            <p:ph type="hdr" sz="quarter"/>
          </p:nvPr>
        </p:nvSpPr>
        <p:spPr>
          <a:noFill/>
        </p:spPr>
        <p:txBody>
          <a:bodyPr/>
          <a:lstStyle/>
          <a:p>
            <a:r>
              <a:rPr lang="es-ES" smtClean="0"/>
              <a:t>El Nivel de Red en Internet. Aspectos básicos</a:t>
            </a:r>
          </a:p>
        </p:txBody>
      </p:sp>
      <p:sp>
        <p:nvSpPr>
          <p:cNvPr id="78850" name="Rectangle 6"/>
          <p:cNvSpPr>
            <a:spLocks noGrp="1" noChangeArrowheads="1"/>
          </p:cNvSpPr>
          <p:nvPr>
            <p:ph type="ftr" sz="quarter" idx="4"/>
          </p:nvPr>
        </p:nvSpPr>
        <p:spPr>
          <a:noFill/>
        </p:spPr>
        <p:txBody>
          <a:bodyPr/>
          <a:lstStyle/>
          <a:p>
            <a:r>
              <a:rPr lang="es-ES" smtClean="0"/>
              <a:t>Redes</a:t>
            </a:r>
          </a:p>
        </p:txBody>
      </p:sp>
      <p:sp>
        <p:nvSpPr>
          <p:cNvPr id="78851" name="Rectangle 7"/>
          <p:cNvSpPr>
            <a:spLocks noGrp="1" noChangeArrowheads="1"/>
          </p:cNvSpPr>
          <p:nvPr>
            <p:ph type="sldNum" sz="quarter" idx="5"/>
          </p:nvPr>
        </p:nvSpPr>
        <p:spPr>
          <a:noFill/>
        </p:spPr>
        <p:txBody>
          <a:bodyPr/>
          <a:lstStyle/>
          <a:p>
            <a:r>
              <a:rPr lang="es-ES" smtClean="0"/>
              <a:t>3-</a:t>
            </a:r>
            <a:fld id="{0F42879C-D4D8-42CE-AC2E-F59E73218BC0}" type="slidenum">
              <a:rPr lang="es-ES" smtClean="0"/>
              <a:pPr/>
              <a:t>32</a:t>
            </a:fld>
            <a:endParaRPr lang="es-ES" smtClean="0"/>
          </a:p>
        </p:txBody>
      </p:sp>
      <p:sp>
        <p:nvSpPr>
          <p:cNvPr id="78852" name="Rectangle 2"/>
          <p:cNvSpPr>
            <a:spLocks noGrp="1" noRot="1" noChangeAspect="1" noChangeArrowheads="1" noTextEdit="1"/>
          </p:cNvSpPr>
          <p:nvPr>
            <p:ph type="sldImg"/>
          </p:nvPr>
        </p:nvSpPr>
        <p:spPr>
          <a:xfrm>
            <a:off x="566738" y="487363"/>
            <a:ext cx="5648325" cy="4237037"/>
          </a:xfrm>
          <a:ln/>
        </p:spPr>
      </p:sp>
      <p:sp>
        <p:nvSpPr>
          <p:cNvPr id="78853" name="Rectangle 3"/>
          <p:cNvSpPr>
            <a:spLocks noGrp="1" noChangeArrowheads="1"/>
          </p:cNvSpPr>
          <p:nvPr>
            <p:ph type="body" idx="1"/>
          </p:nvPr>
        </p:nvSpPr>
        <p:spPr>
          <a:noFill/>
          <a:ln/>
        </p:spPr>
        <p:txBody>
          <a:bodyPr/>
          <a:lstStyle/>
          <a:p>
            <a:pPr eaLnBrk="1" hangingPunct="1"/>
            <a:r>
              <a:rPr lang="es-ES" smtClean="0"/>
              <a:t>En este ejemplo tenemos un host (H6) conectado a dos redes simultáneamente. El host deberá tener evidentemente dos tarjetas LAN y le asignaremos dos direcciones IP, una perteneciente a cada LAN. Esto es lo que se denomina un host ‘multihomed’.</a:t>
            </a:r>
          </a:p>
          <a:p>
            <a:pPr eaLnBrk="1" hangingPunct="1"/>
            <a:r>
              <a:rPr lang="es-ES" smtClean="0"/>
              <a:t>Dado que el host no actúa de router la comunicación entre las LANs A y C ha de discurrir necesariamente a través de los routers X e Y, el host multihomed no permitirá que se le utilice como vía de tránsito para el tráfico entre A y C.</a:t>
            </a:r>
          </a:p>
          <a:p>
            <a:pPr eaLnBrk="1" hangingPunct="1"/>
            <a:r>
              <a:rPr lang="es-ES" smtClean="0"/>
              <a:t>En caso de que un usuario de la LAN A desee acceder a H6 debería utilizar la dirección 12.0.0.4; si utiliza la dirección 14.0.0.4 accederá atravesando X e Y.</a:t>
            </a:r>
          </a:p>
          <a:p>
            <a:pPr eaLnBrk="1" hangingPunct="1"/>
            <a:r>
              <a:rPr lang="es-ES" smtClean="0"/>
              <a:t>Como hemos definido X como router por defecto de H6 los paquetes que H6 envíe a H5 se mandarán por su interfaz E0</a:t>
            </a:r>
            <a:r>
              <a:rPr lang="es-ES" smtClean="0">
                <a:cs typeface="Times New Roman" pitchFamily="18" charset="0"/>
              </a:rPr>
              <a:t> vía X. Si en algún momento X queda fuera de servicio H6 no podrá comunicar con H5, aunque en principio haya una ruta posible, entretanto no se modifique su router por defecto.</a:t>
            </a:r>
            <a:r>
              <a:rPr lang="es-ES" smtClean="0"/>
              <a:t> </a:t>
            </a:r>
          </a:p>
          <a:p>
            <a:pPr eaLnBrk="1" hangingPunct="1"/>
            <a:r>
              <a:rPr lang="es-ES" smtClean="0"/>
              <a:t>En el caso H5 para poder acceder a las LANs A y C yendo directamente al router X o Y es preciso definir dos rutas. En este sentido la situaíón es equivalentre a la de la red anterior con tres LANs conectadas mediante dos routers.</a:t>
            </a:r>
          </a:p>
        </p:txBody>
      </p:sp>
    </p:spTree>
    <p:extLst>
      <p:ext uri="{BB962C8B-B14F-4D97-AF65-F5344CB8AC3E}">
        <p14:creationId xmlns:p14="http://schemas.microsoft.com/office/powerpoint/2010/main" val="28416018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hdr" sz="quarter"/>
          </p:nvPr>
        </p:nvSpPr>
        <p:spPr>
          <a:noFill/>
        </p:spPr>
        <p:txBody>
          <a:bodyPr/>
          <a:lstStyle/>
          <a:p>
            <a:r>
              <a:rPr lang="es-ES" smtClean="0"/>
              <a:t>El Nivel de Red en Internet. Aspectos básicos</a:t>
            </a:r>
          </a:p>
        </p:txBody>
      </p:sp>
      <p:sp>
        <p:nvSpPr>
          <p:cNvPr id="80898" name="Rectangle 6"/>
          <p:cNvSpPr>
            <a:spLocks noGrp="1" noChangeArrowheads="1"/>
          </p:cNvSpPr>
          <p:nvPr>
            <p:ph type="ftr" sz="quarter" idx="4"/>
          </p:nvPr>
        </p:nvSpPr>
        <p:spPr>
          <a:noFill/>
        </p:spPr>
        <p:txBody>
          <a:bodyPr/>
          <a:lstStyle/>
          <a:p>
            <a:r>
              <a:rPr lang="es-ES" smtClean="0"/>
              <a:t>Redes</a:t>
            </a:r>
          </a:p>
        </p:txBody>
      </p:sp>
      <p:sp>
        <p:nvSpPr>
          <p:cNvPr id="80899" name="Rectangle 7"/>
          <p:cNvSpPr>
            <a:spLocks noGrp="1" noChangeArrowheads="1"/>
          </p:cNvSpPr>
          <p:nvPr>
            <p:ph type="sldNum" sz="quarter" idx="5"/>
          </p:nvPr>
        </p:nvSpPr>
        <p:spPr>
          <a:noFill/>
        </p:spPr>
        <p:txBody>
          <a:bodyPr/>
          <a:lstStyle/>
          <a:p>
            <a:r>
              <a:rPr lang="es-ES" smtClean="0"/>
              <a:t>3-</a:t>
            </a:r>
            <a:fld id="{23E52CAC-A447-4F79-A2A0-450CFFF15C2F}" type="slidenum">
              <a:rPr lang="es-ES" smtClean="0"/>
              <a:pPr/>
              <a:t>33</a:t>
            </a:fld>
            <a:endParaRPr lang="es-ES" smtClean="0"/>
          </a:p>
        </p:txBody>
      </p:sp>
      <p:sp>
        <p:nvSpPr>
          <p:cNvPr id="80900" name="Rectangle 2"/>
          <p:cNvSpPr>
            <a:spLocks noGrp="1" noRot="1" noChangeAspect="1" noChangeArrowheads="1" noTextEdit="1"/>
          </p:cNvSpPr>
          <p:nvPr>
            <p:ph type="sldImg"/>
          </p:nvPr>
        </p:nvSpPr>
        <p:spPr>
          <a:xfrm>
            <a:off x="566738" y="487363"/>
            <a:ext cx="5648325" cy="4237037"/>
          </a:xfrm>
          <a:ln/>
        </p:spPr>
      </p:sp>
      <p:sp>
        <p:nvSpPr>
          <p:cNvPr id="80901" name="Rectangle 3"/>
          <p:cNvSpPr>
            <a:spLocks noGrp="1" noChangeArrowheads="1"/>
          </p:cNvSpPr>
          <p:nvPr>
            <p:ph type="body" idx="1"/>
          </p:nvPr>
        </p:nvSpPr>
        <p:spPr>
          <a:noFill/>
          <a:ln/>
        </p:spPr>
        <p:txBody>
          <a:bodyPr/>
          <a:lstStyle/>
          <a:p>
            <a:pPr eaLnBrk="1" hangingPunct="1"/>
            <a:r>
              <a:rPr lang="es-ES" smtClean="0"/>
              <a:t>Aquí hemos reemplazado el host multihomed por un tercer router, con lo que hemos creado una red en anillo. Esto no es problema pues por la forma como están definidas las rutas no existe un camino circular por el que puedan discurrir los datagramas, es decir hemos creado un bucle a nivel físico pero no a nivel de red.</a:t>
            </a:r>
          </a:p>
          <a:p>
            <a:pPr eaLnBrk="1" hangingPunct="1"/>
            <a:r>
              <a:rPr lang="es-ES" smtClean="0"/>
              <a:t>Cada router tiene declarada una ruta para que pueda acceder a la LAN que no tiene directamente conectada. Por ejemplo el router X tiene declarada una ruta para acceder a la LAN C. Aunque existen dos caminos posibles para la comunicación, al declarar la ruta se está optando por uno de ellos (en este caso por el que pasa a través de LAN B y del router Y). Si mas tarde fallara la comunicación por esa vía (por ejemplo fallara el router Y) se podría restablecer la comunicación de X con LAN C a través de Z, pero para esto habría que modificar la ruta definida en X.</a:t>
            </a:r>
          </a:p>
          <a:p>
            <a:pPr eaLnBrk="1" hangingPunct="1"/>
            <a:r>
              <a:rPr lang="es-ES" smtClean="0"/>
              <a:t>En cuanto a los hosts en este caso se ha elegido un router por defecto diferente para cada uno. Por ejemplo en la LAN A H1 utiliza </a:t>
            </a:r>
            <a:r>
              <a:rPr lang="es-ES" smtClean="0">
                <a:sym typeface="Symbol" pitchFamily="18" charset="2"/>
              </a:rPr>
              <a:t>el router X, mientras que H2 utiliza el router Z. Análogamente ocurre con H3 y H4 en la LAN C. En cuanto a H5 en la la LAN B seguimos declarando dos rutas, una para LAN A y otra para LAN C.</a:t>
            </a:r>
            <a:endParaRPr lang="es-ES" smtClean="0"/>
          </a:p>
          <a:p>
            <a:pPr eaLnBrk="1" hangingPunct="1"/>
            <a:r>
              <a:rPr lang="es-ES" smtClean="0"/>
              <a:t>La forma de declarar las rutas puede dar lugar a rutas asimétricas. Por ejemplo en este caso el camino de H2 a H3 es diferente al de H3 hacia H2, cosa que podría comprobarse con la opción record route, por ejemplo usando el ping –r en windows o ping –R en linux.</a:t>
            </a:r>
          </a:p>
        </p:txBody>
      </p:sp>
    </p:spTree>
    <p:extLst>
      <p:ext uri="{BB962C8B-B14F-4D97-AF65-F5344CB8AC3E}">
        <p14:creationId xmlns:p14="http://schemas.microsoft.com/office/powerpoint/2010/main" val="364840540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hdr" sz="quarter"/>
          </p:nvPr>
        </p:nvSpPr>
        <p:spPr>
          <a:noFill/>
        </p:spPr>
        <p:txBody>
          <a:bodyPr/>
          <a:lstStyle/>
          <a:p>
            <a:r>
              <a:rPr lang="es-ES" smtClean="0"/>
              <a:t>El Nivel de Red en Internet. Aspectos básicos</a:t>
            </a:r>
          </a:p>
        </p:txBody>
      </p:sp>
      <p:sp>
        <p:nvSpPr>
          <p:cNvPr id="82946" name="Rectangle 6"/>
          <p:cNvSpPr>
            <a:spLocks noGrp="1" noChangeArrowheads="1"/>
          </p:cNvSpPr>
          <p:nvPr>
            <p:ph type="ftr" sz="quarter" idx="4"/>
          </p:nvPr>
        </p:nvSpPr>
        <p:spPr>
          <a:noFill/>
        </p:spPr>
        <p:txBody>
          <a:bodyPr/>
          <a:lstStyle/>
          <a:p>
            <a:r>
              <a:rPr lang="es-ES" smtClean="0"/>
              <a:t>Redes</a:t>
            </a:r>
          </a:p>
        </p:txBody>
      </p:sp>
      <p:sp>
        <p:nvSpPr>
          <p:cNvPr id="82947" name="Rectangle 7"/>
          <p:cNvSpPr>
            <a:spLocks noGrp="1" noChangeArrowheads="1"/>
          </p:cNvSpPr>
          <p:nvPr>
            <p:ph type="sldNum" sz="quarter" idx="5"/>
          </p:nvPr>
        </p:nvSpPr>
        <p:spPr>
          <a:noFill/>
        </p:spPr>
        <p:txBody>
          <a:bodyPr/>
          <a:lstStyle/>
          <a:p>
            <a:r>
              <a:rPr lang="es-ES" smtClean="0"/>
              <a:t>3-</a:t>
            </a:r>
            <a:fld id="{619F4544-C928-43A2-A672-82E41AF98275}" type="slidenum">
              <a:rPr lang="es-ES" smtClean="0"/>
              <a:pPr/>
              <a:t>34</a:t>
            </a:fld>
            <a:endParaRPr lang="es-ES" smtClean="0"/>
          </a:p>
        </p:txBody>
      </p:sp>
      <p:sp>
        <p:nvSpPr>
          <p:cNvPr id="82948" name="Rectangle 2"/>
          <p:cNvSpPr>
            <a:spLocks noGrp="1" noRot="1" noChangeAspect="1" noChangeArrowheads="1" noTextEdit="1"/>
          </p:cNvSpPr>
          <p:nvPr>
            <p:ph type="sldImg"/>
          </p:nvPr>
        </p:nvSpPr>
        <p:spPr>
          <a:xfrm>
            <a:off x="566738" y="487363"/>
            <a:ext cx="5648325" cy="4237037"/>
          </a:xfrm>
          <a:ln/>
        </p:spPr>
      </p:sp>
      <p:sp>
        <p:nvSpPr>
          <p:cNvPr id="82949" name="Rectangle 3"/>
          <p:cNvSpPr>
            <a:spLocks noGrp="1" noChangeArrowheads="1"/>
          </p:cNvSpPr>
          <p:nvPr>
            <p:ph type="body" idx="1"/>
          </p:nvPr>
        </p:nvSpPr>
        <p:spPr>
          <a:xfrm>
            <a:off x="506413" y="4953000"/>
            <a:ext cx="5303837" cy="4446588"/>
          </a:xfrm>
          <a:noFill/>
          <a:ln/>
        </p:spPr>
        <p:txBody>
          <a:bodyPr/>
          <a:lstStyle/>
          <a:p>
            <a:pPr eaLnBrk="1" hangingPunct="1"/>
            <a:r>
              <a:rPr lang="es-ES" smtClean="0"/>
              <a:t>Aquí vemos un ejemplo de cómo se realiza normalmente una conexión entre dos routers a través de un enlace punto a punto. </a:t>
            </a:r>
          </a:p>
          <a:p>
            <a:pPr eaLnBrk="1" hangingPunct="1"/>
            <a:r>
              <a:rPr lang="es-ES" smtClean="0"/>
              <a:t>Para el enlace punto a punto (normalmente denominado línea serie en este contexto) se utiliza una red, de forma análoga a como se procede con una LAN. La diferencia es que en este caso solo se utilizan dos direcciones, pues la línea serie no tendrá hosts conectados. Nosotros hemos utilizado direcciones consecutivas, aunque podríamos haber colocado dos direcciones cualesquiera de la red en cuestión.</a:t>
            </a:r>
          </a:p>
          <a:p>
            <a:pPr eaLnBrk="1" hangingPunct="1"/>
            <a:r>
              <a:rPr lang="es-ES" smtClean="0"/>
              <a:t>Para que haya conectividad entre LANs es preciso definir en ambos routers una ruta para la LAN remota. Por ejemplo para llegar a la LAN B desde el router X se ha definido una ruta que apunta a la dirección IP 90.0.0.2, que corresponde a la interfaz serie de Y. X ya sabe como llegar a esa dirección, pues al tener su interfaz serie el número 90.0.0.1 la ve directamente conectada. Obsérvese que la ruta especifica la dirección IP del extremo remoto de la línea, no la local; de hacerlo así no habríamos resuelto el problema del routing. Aunque en este caso concreto al tratarse de una línea punto a punto se podría pensar que solo hay un destino posible ese mecanismo no funcionaría si hubiera varios, como en el caso de dos routers conectando tres LANs que hemos visto antes.</a:t>
            </a:r>
          </a:p>
          <a:p>
            <a:pPr eaLnBrk="1" hangingPunct="1"/>
            <a:r>
              <a:rPr lang="es-ES" smtClean="0"/>
              <a:t>En cuanto a los hosts la única configuración a introducir es la correspondiente al router por defecto, que será la interfaz LAN de X para los de LAN A y la de Y para los de LAN B.</a:t>
            </a:r>
          </a:p>
        </p:txBody>
      </p:sp>
    </p:spTree>
    <p:extLst>
      <p:ext uri="{BB962C8B-B14F-4D97-AF65-F5344CB8AC3E}">
        <p14:creationId xmlns:p14="http://schemas.microsoft.com/office/powerpoint/2010/main" val="33470041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hdr" sz="quarter"/>
          </p:nvPr>
        </p:nvSpPr>
        <p:spPr>
          <a:noFill/>
        </p:spPr>
        <p:txBody>
          <a:bodyPr/>
          <a:lstStyle/>
          <a:p>
            <a:r>
              <a:rPr lang="es-ES" smtClean="0"/>
              <a:t>El Nivel de Red en Internet. Aspectos básicos</a:t>
            </a:r>
          </a:p>
        </p:txBody>
      </p:sp>
      <p:sp>
        <p:nvSpPr>
          <p:cNvPr id="84994" name="Rectangle 6"/>
          <p:cNvSpPr>
            <a:spLocks noGrp="1" noChangeArrowheads="1"/>
          </p:cNvSpPr>
          <p:nvPr>
            <p:ph type="ftr" sz="quarter" idx="4"/>
          </p:nvPr>
        </p:nvSpPr>
        <p:spPr>
          <a:noFill/>
        </p:spPr>
        <p:txBody>
          <a:bodyPr/>
          <a:lstStyle/>
          <a:p>
            <a:r>
              <a:rPr lang="es-ES" smtClean="0"/>
              <a:t>Redes</a:t>
            </a:r>
          </a:p>
        </p:txBody>
      </p:sp>
      <p:sp>
        <p:nvSpPr>
          <p:cNvPr id="84995" name="Rectangle 7"/>
          <p:cNvSpPr>
            <a:spLocks noGrp="1" noChangeArrowheads="1"/>
          </p:cNvSpPr>
          <p:nvPr>
            <p:ph type="sldNum" sz="quarter" idx="5"/>
          </p:nvPr>
        </p:nvSpPr>
        <p:spPr>
          <a:noFill/>
        </p:spPr>
        <p:txBody>
          <a:bodyPr/>
          <a:lstStyle/>
          <a:p>
            <a:r>
              <a:rPr lang="es-ES" smtClean="0"/>
              <a:t>3-</a:t>
            </a:r>
            <a:fld id="{B3AC6139-1815-4596-BC3B-D4C2032D5B11}" type="slidenum">
              <a:rPr lang="es-ES" smtClean="0"/>
              <a:pPr/>
              <a:t>35</a:t>
            </a:fld>
            <a:endParaRPr lang="es-ES" smtClean="0"/>
          </a:p>
        </p:txBody>
      </p:sp>
      <p:sp>
        <p:nvSpPr>
          <p:cNvPr id="84996" name="Rectangle 2"/>
          <p:cNvSpPr>
            <a:spLocks noGrp="1" noRot="1" noChangeAspect="1" noChangeArrowheads="1" noTextEdit="1"/>
          </p:cNvSpPr>
          <p:nvPr>
            <p:ph type="sldImg"/>
          </p:nvPr>
        </p:nvSpPr>
        <p:spPr>
          <a:xfrm>
            <a:off x="566738" y="487363"/>
            <a:ext cx="5648325" cy="4237037"/>
          </a:xfrm>
          <a:ln/>
        </p:spPr>
      </p:sp>
      <p:sp>
        <p:nvSpPr>
          <p:cNvPr id="84997"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217513880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ChangeArrowheads="1"/>
          </p:cNvSpPr>
          <p:nvPr>
            <p:ph type="hdr" sz="quarter"/>
          </p:nvPr>
        </p:nvSpPr>
        <p:spPr>
          <a:noFill/>
        </p:spPr>
        <p:txBody>
          <a:bodyPr/>
          <a:lstStyle/>
          <a:p>
            <a:r>
              <a:rPr lang="es-ES" smtClean="0"/>
              <a:t>El Nivel de Red en Internet. Aspectos básicos</a:t>
            </a:r>
          </a:p>
        </p:txBody>
      </p:sp>
      <p:sp>
        <p:nvSpPr>
          <p:cNvPr id="87042" name="Rectangle 6"/>
          <p:cNvSpPr>
            <a:spLocks noGrp="1" noChangeArrowheads="1"/>
          </p:cNvSpPr>
          <p:nvPr>
            <p:ph type="ftr" sz="quarter" idx="4"/>
          </p:nvPr>
        </p:nvSpPr>
        <p:spPr>
          <a:noFill/>
        </p:spPr>
        <p:txBody>
          <a:bodyPr/>
          <a:lstStyle/>
          <a:p>
            <a:r>
              <a:rPr lang="es-ES" smtClean="0"/>
              <a:t>Redes</a:t>
            </a:r>
          </a:p>
        </p:txBody>
      </p:sp>
      <p:sp>
        <p:nvSpPr>
          <p:cNvPr id="87043" name="Rectangle 7"/>
          <p:cNvSpPr>
            <a:spLocks noGrp="1" noChangeArrowheads="1"/>
          </p:cNvSpPr>
          <p:nvPr>
            <p:ph type="sldNum" sz="quarter" idx="5"/>
          </p:nvPr>
        </p:nvSpPr>
        <p:spPr>
          <a:noFill/>
        </p:spPr>
        <p:txBody>
          <a:bodyPr/>
          <a:lstStyle/>
          <a:p>
            <a:r>
              <a:rPr lang="es-ES" smtClean="0"/>
              <a:t>3-</a:t>
            </a:r>
            <a:fld id="{6F411549-CE40-49F1-814C-D7CE12547E50}" type="slidenum">
              <a:rPr lang="es-ES" smtClean="0"/>
              <a:pPr/>
              <a:t>36</a:t>
            </a:fld>
            <a:endParaRPr lang="es-ES" smtClean="0"/>
          </a:p>
        </p:txBody>
      </p:sp>
      <p:sp>
        <p:nvSpPr>
          <p:cNvPr id="87044" name="Rectangle 2"/>
          <p:cNvSpPr>
            <a:spLocks noGrp="1" noRot="1" noChangeAspect="1" noChangeArrowheads="1" noTextEdit="1"/>
          </p:cNvSpPr>
          <p:nvPr>
            <p:ph type="sldImg"/>
          </p:nvPr>
        </p:nvSpPr>
        <p:spPr>
          <a:xfrm>
            <a:off x="566738" y="487363"/>
            <a:ext cx="5648325" cy="4237037"/>
          </a:xfrm>
          <a:ln/>
        </p:spPr>
      </p:sp>
      <p:sp>
        <p:nvSpPr>
          <p:cNvPr id="87045"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306650719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ChangeArrowheads="1"/>
          </p:cNvSpPr>
          <p:nvPr>
            <p:ph type="hdr" sz="quarter"/>
          </p:nvPr>
        </p:nvSpPr>
        <p:spPr>
          <a:noFill/>
        </p:spPr>
        <p:txBody>
          <a:bodyPr/>
          <a:lstStyle/>
          <a:p>
            <a:r>
              <a:rPr lang="es-ES" smtClean="0"/>
              <a:t>El Nivel de Red en Internet. Aspectos básicos</a:t>
            </a:r>
          </a:p>
        </p:txBody>
      </p:sp>
      <p:sp>
        <p:nvSpPr>
          <p:cNvPr id="89090" name="Rectangle 6"/>
          <p:cNvSpPr>
            <a:spLocks noGrp="1" noChangeArrowheads="1"/>
          </p:cNvSpPr>
          <p:nvPr>
            <p:ph type="ftr" sz="quarter" idx="4"/>
          </p:nvPr>
        </p:nvSpPr>
        <p:spPr>
          <a:noFill/>
        </p:spPr>
        <p:txBody>
          <a:bodyPr/>
          <a:lstStyle/>
          <a:p>
            <a:r>
              <a:rPr lang="es-ES" smtClean="0"/>
              <a:t>Redes</a:t>
            </a:r>
          </a:p>
        </p:txBody>
      </p:sp>
      <p:sp>
        <p:nvSpPr>
          <p:cNvPr id="89091" name="Rectangle 7"/>
          <p:cNvSpPr>
            <a:spLocks noGrp="1" noChangeArrowheads="1"/>
          </p:cNvSpPr>
          <p:nvPr>
            <p:ph type="sldNum" sz="quarter" idx="5"/>
          </p:nvPr>
        </p:nvSpPr>
        <p:spPr>
          <a:noFill/>
        </p:spPr>
        <p:txBody>
          <a:bodyPr/>
          <a:lstStyle/>
          <a:p>
            <a:r>
              <a:rPr lang="es-ES" smtClean="0"/>
              <a:t>3-</a:t>
            </a:r>
            <a:fld id="{77A1EB4E-1A3A-4508-B491-C90F922830ED}" type="slidenum">
              <a:rPr lang="es-ES" smtClean="0"/>
              <a:pPr/>
              <a:t>37</a:t>
            </a:fld>
            <a:endParaRPr lang="es-ES" smtClean="0"/>
          </a:p>
        </p:txBody>
      </p:sp>
      <p:sp>
        <p:nvSpPr>
          <p:cNvPr id="89092" name="Rectangle 2"/>
          <p:cNvSpPr>
            <a:spLocks noGrp="1" noRot="1" noChangeAspect="1" noChangeArrowheads="1" noTextEdit="1"/>
          </p:cNvSpPr>
          <p:nvPr>
            <p:ph type="sldImg"/>
          </p:nvPr>
        </p:nvSpPr>
        <p:spPr>
          <a:xfrm>
            <a:off x="566738" y="487363"/>
            <a:ext cx="5648325" cy="4237037"/>
          </a:xfrm>
          <a:ln/>
        </p:spPr>
      </p:sp>
      <p:sp>
        <p:nvSpPr>
          <p:cNvPr id="89093"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11293962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ChangeArrowheads="1"/>
          </p:cNvSpPr>
          <p:nvPr>
            <p:ph type="hdr" sz="quarter"/>
          </p:nvPr>
        </p:nvSpPr>
        <p:spPr>
          <a:noFill/>
        </p:spPr>
        <p:txBody>
          <a:bodyPr/>
          <a:lstStyle/>
          <a:p>
            <a:r>
              <a:rPr lang="es-ES" smtClean="0"/>
              <a:t>El Nivel de Red en Internet. Aspectos básicos</a:t>
            </a:r>
          </a:p>
        </p:txBody>
      </p:sp>
      <p:sp>
        <p:nvSpPr>
          <p:cNvPr id="91138" name="Rectangle 6"/>
          <p:cNvSpPr>
            <a:spLocks noGrp="1" noChangeArrowheads="1"/>
          </p:cNvSpPr>
          <p:nvPr>
            <p:ph type="ftr" sz="quarter" idx="4"/>
          </p:nvPr>
        </p:nvSpPr>
        <p:spPr>
          <a:noFill/>
        </p:spPr>
        <p:txBody>
          <a:bodyPr/>
          <a:lstStyle/>
          <a:p>
            <a:r>
              <a:rPr lang="es-ES" smtClean="0"/>
              <a:t>Redes</a:t>
            </a:r>
          </a:p>
        </p:txBody>
      </p:sp>
      <p:sp>
        <p:nvSpPr>
          <p:cNvPr id="91139" name="Rectangle 7"/>
          <p:cNvSpPr>
            <a:spLocks noGrp="1" noChangeArrowheads="1"/>
          </p:cNvSpPr>
          <p:nvPr>
            <p:ph type="sldNum" sz="quarter" idx="5"/>
          </p:nvPr>
        </p:nvSpPr>
        <p:spPr>
          <a:noFill/>
        </p:spPr>
        <p:txBody>
          <a:bodyPr/>
          <a:lstStyle/>
          <a:p>
            <a:r>
              <a:rPr lang="es-ES" smtClean="0"/>
              <a:t>3-</a:t>
            </a:r>
            <a:fld id="{866BE305-39B1-4305-87D3-E4B30EEBED60}" type="slidenum">
              <a:rPr lang="es-ES" smtClean="0"/>
              <a:pPr/>
              <a:t>38</a:t>
            </a:fld>
            <a:endParaRPr lang="es-ES" smtClean="0"/>
          </a:p>
        </p:txBody>
      </p:sp>
      <p:sp>
        <p:nvSpPr>
          <p:cNvPr id="91140" name="Rectangle 2"/>
          <p:cNvSpPr>
            <a:spLocks noGrp="1" noRot="1" noChangeAspect="1" noChangeArrowheads="1" noTextEdit="1"/>
          </p:cNvSpPr>
          <p:nvPr>
            <p:ph type="sldImg"/>
          </p:nvPr>
        </p:nvSpPr>
        <p:spPr>
          <a:xfrm>
            <a:off x="566738" y="487363"/>
            <a:ext cx="5648325" cy="4237037"/>
          </a:xfrm>
          <a:ln/>
        </p:spPr>
      </p:sp>
      <p:sp>
        <p:nvSpPr>
          <p:cNvPr id="91141" name="Rectangle 3"/>
          <p:cNvSpPr>
            <a:spLocks noGrp="1" noChangeArrowheads="1"/>
          </p:cNvSpPr>
          <p:nvPr>
            <p:ph type="body" idx="1"/>
          </p:nvPr>
        </p:nvSpPr>
        <p:spPr>
          <a:xfrm>
            <a:off x="506413" y="4953000"/>
            <a:ext cx="5303837" cy="4446588"/>
          </a:xfrm>
          <a:noFill/>
          <a:ln/>
        </p:spPr>
        <p:txBody>
          <a:bodyPr/>
          <a:lstStyle/>
          <a:p>
            <a:pPr eaLnBrk="1" hangingPunct="1"/>
            <a:r>
              <a:rPr lang="es-ES" smtClean="0"/>
              <a:t>Esta figura muestra un ejemplo de la utilidad de las direcciones privadas.</a:t>
            </a:r>
          </a:p>
          <a:p>
            <a:pPr eaLnBrk="1" hangingPunct="1"/>
            <a:r>
              <a:rPr lang="es-ES" smtClean="0"/>
              <a:t>Supongamos que dos empresas, X e Y, deciden establecer una red local basada en los protocolos TCP/IP. En principio ninguna de ambas redes estará conectada a Internet, aunque esta es una posibilidad que debe preverse para el futuro.</a:t>
            </a:r>
          </a:p>
          <a:p>
            <a:pPr eaLnBrk="1" hangingPunct="1"/>
            <a:r>
              <a:rPr lang="es-ES" smtClean="0"/>
              <a:t>La empresa X decide utilizar para el direccionamiento IP la red privada 172.16.0.0. En cambio la empresa Y utiliza la 147.156.0.0, que es una red pública asignada en Internet. Después de todo al no estar conectada a Internet la empresa Y puede utilizar cualquier red sin causar conflicto.</a:t>
            </a:r>
          </a:p>
          <a:p>
            <a:pPr eaLnBrk="1" hangingPunct="1"/>
            <a:r>
              <a:rPr lang="es-ES" smtClean="0"/>
              <a:t>Más tarde las dos empresas deciden conectarse a Internet mediante un router. Para evitar modificar las direcciones IP de los hosts las dos empresas deciden implementar en el router de salida la función NAT (Network Address Translation) que traduce las direcciones internas en la dirección pública asignada por el ISP (Internet Service Provider). Cuando intentan acceder al servidor A (152.48.7.5) tanto los usuarios de la empresa X como los de la empresa Y pueden intercambiar tráfico. Sin embargo cuando intentan acceder al servidor B (147.156.1.10) los usuarios de la empresa X pueden acceder, pero no los de la empresa Y ya que existe un host dentro de su propia LAN que tiene esa dirección y los paquetes dirigidos a 147.156.1.10 no son enviados al router.</a:t>
            </a:r>
          </a:p>
          <a:p>
            <a:pPr eaLnBrk="1" hangingPunct="1"/>
            <a:r>
              <a:rPr lang="es-ES" smtClean="0"/>
              <a:t>Para resolver el problema la empresa Y deberá cambiar a una red privada, lo cual requiere renumerar todos sus ordenadores  </a:t>
            </a:r>
          </a:p>
        </p:txBody>
      </p:sp>
    </p:spTree>
    <p:extLst>
      <p:ext uri="{BB962C8B-B14F-4D97-AF65-F5344CB8AC3E}">
        <p14:creationId xmlns:p14="http://schemas.microsoft.com/office/powerpoint/2010/main" val="38818619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ChangeArrowheads="1"/>
          </p:cNvSpPr>
          <p:nvPr>
            <p:ph type="hdr" sz="quarter"/>
          </p:nvPr>
        </p:nvSpPr>
        <p:spPr>
          <a:noFill/>
        </p:spPr>
        <p:txBody>
          <a:bodyPr/>
          <a:lstStyle/>
          <a:p>
            <a:r>
              <a:rPr lang="es-ES" smtClean="0"/>
              <a:t>El Nivel de Red en Internet. Aspectos básicos</a:t>
            </a:r>
          </a:p>
        </p:txBody>
      </p:sp>
      <p:sp>
        <p:nvSpPr>
          <p:cNvPr id="93186" name="Rectangle 6"/>
          <p:cNvSpPr>
            <a:spLocks noGrp="1" noChangeArrowheads="1"/>
          </p:cNvSpPr>
          <p:nvPr>
            <p:ph type="ftr" sz="quarter" idx="4"/>
          </p:nvPr>
        </p:nvSpPr>
        <p:spPr>
          <a:noFill/>
        </p:spPr>
        <p:txBody>
          <a:bodyPr/>
          <a:lstStyle/>
          <a:p>
            <a:r>
              <a:rPr lang="es-ES" smtClean="0"/>
              <a:t>Redes</a:t>
            </a:r>
          </a:p>
        </p:txBody>
      </p:sp>
      <p:sp>
        <p:nvSpPr>
          <p:cNvPr id="93187" name="Rectangle 7"/>
          <p:cNvSpPr>
            <a:spLocks noGrp="1" noChangeArrowheads="1"/>
          </p:cNvSpPr>
          <p:nvPr>
            <p:ph type="sldNum" sz="quarter" idx="5"/>
          </p:nvPr>
        </p:nvSpPr>
        <p:spPr>
          <a:noFill/>
        </p:spPr>
        <p:txBody>
          <a:bodyPr/>
          <a:lstStyle/>
          <a:p>
            <a:r>
              <a:rPr lang="es-ES" smtClean="0"/>
              <a:t>3-</a:t>
            </a:r>
            <a:fld id="{CA78649B-D263-49EB-AFD7-894AC5180BB2}" type="slidenum">
              <a:rPr lang="es-ES" smtClean="0"/>
              <a:pPr/>
              <a:t>39</a:t>
            </a:fld>
            <a:endParaRPr lang="es-ES" smtClean="0"/>
          </a:p>
        </p:txBody>
      </p:sp>
      <p:sp>
        <p:nvSpPr>
          <p:cNvPr id="93188" name="Rectangle 2"/>
          <p:cNvSpPr>
            <a:spLocks noGrp="1" noRot="1" noChangeAspect="1" noChangeArrowheads="1" noTextEdit="1"/>
          </p:cNvSpPr>
          <p:nvPr>
            <p:ph type="sldImg"/>
          </p:nvPr>
        </p:nvSpPr>
        <p:spPr>
          <a:xfrm>
            <a:off x="568325" y="487363"/>
            <a:ext cx="5648325" cy="4237037"/>
          </a:xfrm>
          <a:ln/>
        </p:spPr>
      </p:sp>
      <p:sp>
        <p:nvSpPr>
          <p:cNvPr id="93189"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2697528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hdr" sz="quarter"/>
          </p:nvPr>
        </p:nvSpPr>
        <p:spPr>
          <a:noFill/>
        </p:spPr>
        <p:txBody>
          <a:bodyPr/>
          <a:lstStyle/>
          <a:p>
            <a:r>
              <a:rPr lang="es-ES" smtClean="0"/>
              <a:t>El Nivel de Red en Internet. Aspectos básicos</a:t>
            </a:r>
          </a:p>
        </p:txBody>
      </p:sp>
      <p:sp>
        <p:nvSpPr>
          <p:cNvPr id="24578" name="Rectangle 6"/>
          <p:cNvSpPr>
            <a:spLocks noGrp="1" noChangeArrowheads="1"/>
          </p:cNvSpPr>
          <p:nvPr>
            <p:ph type="ftr" sz="quarter" idx="4"/>
          </p:nvPr>
        </p:nvSpPr>
        <p:spPr>
          <a:noFill/>
        </p:spPr>
        <p:txBody>
          <a:bodyPr/>
          <a:lstStyle/>
          <a:p>
            <a:r>
              <a:rPr lang="es-ES" smtClean="0"/>
              <a:t>Redes</a:t>
            </a:r>
          </a:p>
        </p:txBody>
      </p:sp>
      <p:sp>
        <p:nvSpPr>
          <p:cNvPr id="24579" name="Rectangle 7"/>
          <p:cNvSpPr>
            <a:spLocks noGrp="1" noChangeArrowheads="1"/>
          </p:cNvSpPr>
          <p:nvPr>
            <p:ph type="sldNum" sz="quarter" idx="5"/>
          </p:nvPr>
        </p:nvSpPr>
        <p:spPr>
          <a:noFill/>
        </p:spPr>
        <p:txBody>
          <a:bodyPr/>
          <a:lstStyle/>
          <a:p>
            <a:r>
              <a:rPr lang="es-ES" smtClean="0"/>
              <a:t>3-</a:t>
            </a:r>
            <a:fld id="{09E69ED6-F6D7-40F5-BA06-A560BA8D8A9B}" type="slidenum">
              <a:rPr lang="es-ES" smtClean="0"/>
              <a:pPr/>
              <a:t>4</a:t>
            </a:fld>
            <a:endParaRPr lang="es-ES" smtClean="0"/>
          </a:p>
        </p:txBody>
      </p:sp>
      <p:sp>
        <p:nvSpPr>
          <p:cNvPr id="24580" name="Rectangle 2"/>
          <p:cNvSpPr>
            <a:spLocks noGrp="1" noRot="1" noChangeAspect="1" noChangeArrowheads="1" noTextEdit="1"/>
          </p:cNvSpPr>
          <p:nvPr>
            <p:ph type="sldImg"/>
          </p:nvPr>
        </p:nvSpPr>
        <p:spPr>
          <a:xfrm>
            <a:off x="922338" y="741363"/>
            <a:ext cx="4938712" cy="3703637"/>
          </a:xfrm>
          <a:ln/>
        </p:spPr>
      </p:sp>
      <p:sp>
        <p:nvSpPr>
          <p:cNvPr id="24581" name="Rectangle 3"/>
          <p:cNvSpPr>
            <a:spLocks noGrp="1" noChangeArrowheads="1"/>
          </p:cNvSpPr>
          <p:nvPr>
            <p:ph type="body" idx="1"/>
          </p:nvPr>
        </p:nvSpPr>
        <p:spPr>
          <a:xfrm>
            <a:off x="903288" y="4692650"/>
            <a:ext cx="4975225" cy="4446588"/>
          </a:xfrm>
          <a:noFill/>
          <a:ln/>
        </p:spPr>
        <p:txBody>
          <a:bodyPr/>
          <a:lstStyle/>
          <a:p>
            <a:pPr eaLnBrk="1" hangingPunct="1"/>
            <a:endParaRPr lang="es-ES" smtClean="0"/>
          </a:p>
        </p:txBody>
      </p:sp>
    </p:spTree>
    <p:extLst>
      <p:ext uri="{BB962C8B-B14F-4D97-AF65-F5344CB8AC3E}">
        <p14:creationId xmlns:p14="http://schemas.microsoft.com/office/powerpoint/2010/main" val="185055853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ChangeArrowheads="1"/>
          </p:cNvSpPr>
          <p:nvPr>
            <p:ph type="hdr" sz="quarter"/>
          </p:nvPr>
        </p:nvSpPr>
        <p:spPr>
          <a:noFill/>
        </p:spPr>
        <p:txBody>
          <a:bodyPr/>
          <a:lstStyle/>
          <a:p>
            <a:r>
              <a:rPr lang="es-ES" smtClean="0"/>
              <a:t>El Nivel de Red en Internet. Aspectos básicos</a:t>
            </a:r>
          </a:p>
        </p:txBody>
      </p:sp>
      <p:sp>
        <p:nvSpPr>
          <p:cNvPr id="95234" name="Rectangle 6"/>
          <p:cNvSpPr>
            <a:spLocks noGrp="1" noChangeArrowheads="1"/>
          </p:cNvSpPr>
          <p:nvPr>
            <p:ph type="ftr" sz="quarter" idx="4"/>
          </p:nvPr>
        </p:nvSpPr>
        <p:spPr>
          <a:noFill/>
        </p:spPr>
        <p:txBody>
          <a:bodyPr/>
          <a:lstStyle/>
          <a:p>
            <a:r>
              <a:rPr lang="es-ES" smtClean="0"/>
              <a:t>Redes</a:t>
            </a:r>
          </a:p>
        </p:txBody>
      </p:sp>
      <p:sp>
        <p:nvSpPr>
          <p:cNvPr id="95235" name="Rectangle 7"/>
          <p:cNvSpPr>
            <a:spLocks noGrp="1" noChangeArrowheads="1"/>
          </p:cNvSpPr>
          <p:nvPr>
            <p:ph type="sldNum" sz="quarter" idx="5"/>
          </p:nvPr>
        </p:nvSpPr>
        <p:spPr>
          <a:noFill/>
        </p:spPr>
        <p:txBody>
          <a:bodyPr/>
          <a:lstStyle/>
          <a:p>
            <a:r>
              <a:rPr lang="es-ES" smtClean="0"/>
              <a:t>3-</a:t>
            </a:r>
            <a:fld id="{1C7FAA04-F838-4D06-917F-C9721ECFDC2D}" type="slidenum">
              <a:rPr lang="es-ES" smtClean="0"/>
              <a:pPr/>
              <a:t>40</a:t>
            </a:fld>
            <a:endParaRPr lang="es-ES" smtClean="0"/>
          </a:p>
        </p:txBody>
      </p:sp>
      <p:sp>
        <p:nvSpPr>
          <p:cNvPr id="95236" name="Rectangle 2"/>
          <p:cNvSpPr>
            <a:spLocks noGrp="1" noRot="1" noChangeAspect="1" noChangeArrowheads="1" noTextEdit="1"/>
          </p:cNvSpPr>
          <p:nvPr>
            <p:ph type="sldImg"/>
          </p:nvPr>
        </p:nvSpPr>
        <p:spPr>
          <a:xfrm>
            <a:off x="568325" y="487363"/>
            <a:ext cx="5648325" cy="4237037"/>
          </a:xfrm>
          <a:ln/>
        </p:spPr>
      </p:sp>
      <p:sp>
        <p:nvSpPr>
          <p:cNvPr id="95237" name="Rectangle 3"/>
          <p:cNvSpPr>
            <a:spLocks noGrp="1" noChangeArrowheads="1"/>
          </p:cNvSpPr>
          <p:nvPr>
            <p:ph type="body" idx="1"/>
          </p:nvPr>
        </p:nvSpPr>
        <p:spPr>
          <a:xfrm>
            <a:off x="504825" y="4953000"/>
            <a:ext cx="5792788" cy="4451350"/>
          </a:xfrm>
          <a:noFill/>
          <a:ln/>
        </p:spPr>
        <p:txBody>
          <a:bodyPr/>
          <a:lstStyle/>
          <a:p>
            <a:pPr eaLnBrk="1" hangingPunct="1"/>
            <a:endParaRPr lang="es-ES" smtClean="0"/>
          </a:p>
        </p:txBody>
      </p:sp>
    </p:spTree>
    <p:extLst>
      <p:ext uri="{BB962C8B-B14F-4D97-AF65-F5344CB8AC3E}">
        <p14:creationId xmlns:p14="http://schemas.microsoft.com/office/powerpoint/2010/main" val="368818716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ChangeArrowheads="1"/>
          </p:cNvSpPr>
          <p:nvPr>
            <p:ph type="hdr" sz="quarter"/>
          </p:nvPr>
        </p:nvSpPr>
        <p:spPr>
          <a:noFill/>
        </p:spPr>
        <p:txBody>
          <a:bodyPr/>
          <a:lstStyle/>
          <a:p>
            <a:r>
              <a:rPr lang="es-ES" smtClean="0"/>
              <a:t>El Nivel de Red en Internet. Aspectos básicos</a:t>
            </a:r>
          </a:p>
        </p:txBody>
      </p:sp>
      <p:sp>
        <p:nvSpPr>
          <p:cNvPr id="97282" name="Rectangle 6"/>
          <p:cNvSpPr>
            <a:spLocks noGrp="1" noChangeArrowheads="1"/>
          </p:cNvSpPr>
          <p:nvPr>
            <p:ph type="ftr" sz="quarter" idx="4"/>
          </p:nvPr>
        </p:nvSpPr>
        <p:spPr>
          <a:noFill/>
        </p:spPr>
        <p:txBody>
          <a:bodyPr/>
          <a:lstStyle/>
          <a:p>
            <a:r>
              <a:rPr lang="es-ES" smtClean="0"/>
              <a:t>Redes</a:t>
            </a:r>
          </a:p>
        </p:txBody>
      </p:sp>
      <p:sp>
        <p:nvSpPr>
          <p:cNvPr id="97283" name="Rectangle 7"/>
          <p:cNvSpPr>
            <a:spLocks noGrp="1" noChangeArrowheads="1"/>
          </p:cNvSpPr>
          <p:nvPr>
            <p:ph type="sldNum" sz="quarter" idx="5"/>
          </p:nvPr>
        </p:nvSpPr>
        <p:spPr>
          <a:noFill/>
        </p:spPr>
        <p:txBody>
          <a:bodyPr/>
          <a:lstStyle/>
          <a:p>
            <a:r>
              <a:rPr lang="es-ES" smtClean="0"/>
              <a:t>3-</a:t>
            </a:r>
            <a:fld id="{8CE2B9BA-0FB8-49F4-8163-8666333C56EC}" type="slidenum">
              <a:rPr lang="es-ES" smtClean="0"/>
              <a:pPr/>
              <a:t>41</a:t>
            </a:fld>
            <a:endParaRPr lang="es-ES" smtClean="0"/>
          </a:p>
        </p:txBody>
      </p:sp>
      <p:sp>
        <p:nvSpPr>
          <p:cNvPr id="97284" name="Rectangle 2"/>
          <p:cNvSpPr>
            <a:spLocks noGrp="1" noRot="1" noChangeAspect="1" noChangeArrowheads="1" noTextEdit="1"/>
          </p:cNvSpPr>
          <p:nvPr>
            <p:ph type="sldImg"/>
          </p:nvPr>
        </p:nvSpPr>
        <p:spPr>
          <a:xfrm>
            <a:off x="566738" y="487363"/>
            <a:ext cx="5648325" cy="4237037"/>
          </a:xfrm>
          <a:ln/>
        </p:spPr>
      </p:sp>
      <p:sp>
        <p:nvSpPr>
          <p:cNvPr id="97285"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32153704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p:cNvSpPr>
            <a:spLocks noGrp="1" noChangeArrowheads="1"/>
          </p:cNvSpPr>
          <p:nvPr>
            <p:ph type="hdr" sz="quarter"/>
          </p:nvPr>
        </p:nvSpPr>
        <p:spPr>
          <a:noFill/>
        </p:spPr>
        <p:txBody>
          <a:bodyPr/>
          <a:lstStyle/>
          <a:p>
            <a:r>
              <a:rPr lang="es-ES" smtClean="0"/>
              <a:t>El Nivel de Red en Internet. Aspectos básicos</a:t>
            </a:r>
          </a:p>
        </p:txBody>
      </p:sp>
      <p:sp>
        <p:nvSpPr>
          <p:cNvPr id="99330" name="Rectangle 6"/>
          <p:cNvSpPr>
            <a:spLocks noGrp="1" noChangeArrowheads="1"/>
          </p:cNvSpPr>
          <p:nvPr>
            <p:ph type="ftr" sz="quarter" idx="4"/>
          </p:nvPr>
        </p:nvSpPr>
        <p:spPr>
          <a:noFill/>
        </p:spPr>
        <p:txBody>
          <a:bodyPr/>
          <a:lstStyle/>
          <a:p>
            <a:r>
              <a:rPr lang="es-ES" smtClean="0"/>
              <a:t>Redes</a:t>
            </a:r>
          </a:p>
        </p:txBody>
      </p:sp>
      <p:sp>
        <p:nvSpPr>
          <p:cNvPr id="99331" name="Rectangle 7"/>
          <p:cNvSpPr>
            <a:spLocks noGrp="1" noChangeArrowheads="1"/>
          </p:cNvSpPr>
          <p:nvPr>
            <p:ph type="sldNum" sz="quarter" idx="5"/>
          </p:nvPr>
        </p:nvSpPr>
        <p:spPr>
          <a:noFill/>
        </p:spPr>
        <p:txBody>
          <a:bodyPr/>
          <a:lstStyle/>
          <a:p>
            <a:r>
              <a:rPr lang="es-ES" smtClean="0"/>
              <a:t>3-</a:t>
            </a:r>
            <a:fld id="{8B133E64-D862-4441-A1CD-BCBA75E73F0E}" type="slidenum">
              <a:rPr lang="es-ES" smtClean="0"/>
              <a:pPr/>
              <a:t>42</a:t>
            </a:fld>
            <a:endParaRPr lang="es-ES" smtClean="0"/>
          </a:p>
        </p:txBody>
      </p:sp>
      <p:sp>
        <p:nvSpPr>
          <p:cNvPr id="99332" name="Rectangle 1026"/>
          <p:cNvSpPr>
            <a:spLocks noGrp="1" noRot="1" noChangeAspect="1" noChangeArrowheads="1" noTextEdit="1"/>
          </p:cNvSpPr>
          <p:nvPr>
            <p:ph type="sldImg"/>
          </p:nvPr>
        </p:nvSpPr>
        <p:spPr>
          <a:xfrm>
            <a:off x="566738" y="487363"/>
            <a:ext cx="5648325" cy="4237037"/>
          </a:xfrm>
          <a:ln/>
        </p:spPr>
      </p:sp>
      <p:sp>
        <p:nvSpPr>
          <p:cNvPr id="99333" name="Rectangle 1027"/>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174942395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noChangeArrowheads="1"/>
          </p:cNvSpPr>
          <p:nvPr>
            <p:ph type="hdr" sz="quarter"/>
          </p:nvPr>
        </p:nvSpPr>
        <p:spPr>
          <a:noFill/>
        </p:spPr>
        <p:txBody>
          <a:bodyPr/>
          <a:lstStyle/>
          <a:p>
            <a:r>
              <a:rPr lang="es-ES" smtClean="0"/>
              <a:t>El Nivel de Red en Internet. Aspectos básicos</a:t>
            </a:r>
          </a:p>
        </p:txBody>
      </p:sp>
      <p:sp>
        <p:nvSpPr>
          <p:cNvPr id="101378" name="Rectangle 6"/>
          <p:cNvSpPr>
            <a:spLocks noGrp="1" noChangeArrowheads="1"/>
          </p:cNvSpPr>
          <p:nvPr>
            <p:ph type="ftr" sz="quarter" idx="4"/>
          </p:nvPr>
        </p:nvSpPr>
        <p:spPr>
          <a:noFill/>
        </p:spPr>
        <p:txBody>
          <a:bodyPr/>
          <a:lstStyle/>
          <a:p>
            <a:r>
              <a:rPr lang="es-ES" smtClean="0"/>
              <a:t>Redes</a:t>
            </a:r>
          </a:p>
        </p:txBody>
      </p:sp>
      <p:sp>
        <p:nvSpPr>
          <p:cNvPr id="101379" name="Rectangle 7"/>
          <p:cNvSpPr>
            <a:spLocks noGrp="1" noChangeArrowheads="1"/>
          </p:cNvSpPr>
          <p:nvPr>
            <p:ph type="sldNum" sz="quarter" idx="5"/>
          </p:nvPr>
        </p:nvSpPr>
        <p:spPr>
          <a:noFill/>
        </p:spPr>
        <p:txBody>
          <a:bodyPr/>
          <a:lstStyle/>
          <a:p>
            <a:r>
              <a:rPr lang="es-ES" smtClean="0"/>
              <a:t>3-</a:t>
            </a:r>
            <a:fld id="{2DBA948B-8FBC-4919-B54E-A97215DD41C9}" type="slidenum">
              <a:rPr lang="es-ES" smtClean="0"/>
              <a:pPr/>
              <a:t>43</a:t>
            </a:fld>
            <a:endParaRPr lang="es-ES" smtClean="0"/>
          </a:p>
        </p:txBody>
      </p:sp>
      <p:sp>
        <p:nvSpPr>
          <p:cNvPr id="101380" name="Rectangle 1026"/>
          <p:cNvSpPr>
            <a:spLocks noGrp="1" noRot="1" noChangeAspect="1" noChangeArrowheads="1" noTextEdit="1"/>
          </p:cNvSpPr>
          <p:nvPr>
            <p:ph type="sldImg"/>
          </p:nvPr>
        </p:nvSpPr>
        <p:spPr>
          <a:xfrm>
            <a:off x="566738" y="487363"/>
            <a:ext cx="5648325" cy="4237037"/>
          </a:xfrm>
          <a:ln/>
        </p:spPr>
      </p:sp>
      <p:sp>
        <p:nvSpPr>
          <p:cNvPr id="101381" name="Rectangle 1027"/>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290703094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p:cNvSpPr>
            <a:spLocks noGrp="1" noChangeArrowheads="1"/>
          </p:cNvSpPr>
          <p:nvPr>
            <p:ph type="hdr" sz="quarter"/>
          </p:nvPr>
        </p:nvSpPr>
        <p:spPr>
          <a:noFill/>
        </p:spPr>
        <p:txBody>
          <a:bodyPr/>
          <a:lstStyle/>
          <a:p>
            <a:r>
              <a:rPr lang="es-ES" smtClean="0"/>
              <a:t>El Nivel de Red en Internet. Aspectos básicos</a:t>
            </a:r>
          </a:p>
        </p:txBody>
      </p:sp>
      <p:sp>
        <p:nvSpPr>
          <p:cNvPr id="103426" name="Rectangle 6"/>
          <p:cNvSpPr>
            <a:spLocks noGrp="1" noChangeArrowheads="1"/>
          </p:cNvSpPr>
          <p:nvPr>
            <p:ph type="ftr" sz="quarter" idx="4"/>
          </p:nvPr>
        </p:nvSpPr>
        <p:spPr>
          <a:noFill/>
        </p:spPr>
        <p:txBody>
          <a:bodyPr/>
          <a:lstStyle/>
          <a:p>
            <a:r>
              <a:rPr lang="es-ES" smtClean="0"/>
              <a:t>Redes</a:t>
            </a:r>
          </a:p>
        </p:txBody>
      </p:sp>
      <p:sp>
        <p:nvSpPr>
          <p:cNvPr id="103427" name="Rectangle 7"/>
          <p:cNvSpPr>
            <a:spLocks noGrp="1" noChangeArrowheads="1"/>
          </p:cNvSpPr>
          <p:nvPr>
            <p:ph type="sldNum" sz="quarter" idx="5"/>
          </p:nvPr>
        </p:nvSpPr>
        <p:spPr>
          <a:noFill/>
        </p:spPr>
        <p:txBody>
          <a:bodyPr/>
          <a:lstStyle/>
          <a:p>
            <a:r>
              <a:rPr lang="es-ES" smtClean="0"/>
              <a:t>3-</a:t>
            </a:r>
            <a:fld id="{CA257EAE-F0B6-4EB2-B9BC-A93FCE7C397A}" type="slidenum">
              <a:rPr lang="es-ES" smtClean="0"/>
              <a:pPr/>
              <a:t>44</a:t>
            </a:fld>
            <a:endParaRPr lang="es-ES" smtClean="0"/>
          </a:p>
        </p:txBody>
      </p:sp>
      <p:sp>
        <p:nvSpPr>
          <p:cNvPr id="103428" name="Rectangle 2"/>
          <p:cNvSpPr>
            <a:spLocks noGrp="1" noRot="1" noChangeAspect="1" noChangeArrowheads="1" noTextEdit="1"/>
          </p:cNvSpPr>
          <p:nvPr>
            <p:ph type="sldImg"/>
          </p:nvPr>
        </p:nvSpPr>
        <p:spPr>
          <a:xfrm>
            <a:off x="920750" y="741363"/>
            <a:ext cx="4940300" cy="3705225"/>
          </a:xfrm>
          <a:ln/>
        </p:spPr>
      </p:sp>
      <p:sp>
        <p:nvSpPr>
          <p:cNvPr id="103429" name="Rectangle 3"/>
          <p:cNvSpPr>
            <a:spLocks noGrp="1" noChangeArrowheads="1"/>
          </p:cNvSpPr>
          <p:nvPr>
            <p:ph type="body" idx="1"/>
          </p:nvPr>
        </p:nvSpPr>
        <p:spPr>
          <a:xfrm>
            <a:off x="903288" y="4692650"/>
            <a:ext cx="4975225" cy="4446588"/>
          </a:xfrm>
          <a:noFill/>
          <a:ln/>
        </p:spPr>
        <p:txBody>
          <a:bodyPr/>
          <a:lstStyle/>
          <a:p>
            <a:pPr eaLnBrk="1" hangingPunct="1"/>
            <a:endParaRPr lang="es-ES" smtClean="0"/>
          </a:p>
        </p:txBody>
      </p:sp>
    </p:spTree>
    <p:extLst>
      <p:ext uri="{BB962C8B-B14F-4D97-AF65-F5344CB8AC3E}">
        <p14:creationId xmlns:p14="http://schemas.microsoft.com/office/powerpoint/2010/main" val="107797742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noChangeArrowheads="1"/>
          </p:cNvSpPr>
          <p:nvPr>
            <p:ph type="hdr" sz="quarter"/>
          </p:nvPr>
        </p:nvSpPr>
        <p:spPr>
          <a:noFill/>
        </p:spPr>
        <p:txBody>
          <a:bodyPr/>
          <a:lstStyle/>
          <a:p>
            <a:r>
              <a:rPr lang="es-ES" smtClean="0"/>
              <a:t>El Nivel de Red en Internet. Aspectos básicos</a:t>
            </a:r>
          </a:p>
        </p:txBody>
      </p:sp>
      <p:sp>
        <p:nvSpPr>
          <p:cNvPr id="105474" name="Rectangle 6"/>
          <p:cNvSpPr>
            <a:spLocks noGrp="1" noChangeArrowheads="1"/>
          </p:cNvSpPr>
          <p:nvPr>
            <p:ph type="ftr" sz="quarter" idx="4"/>
          </p:nvPr>
        </p:nvSpPr>
        <p:spPr>
          <a:noFill/>
        </p:spPr>
        <p:txBody>
          <a:bodyPr/>
          <a:lstStyle/>
          <a:p>
            <a:r>
              <a:rPr lang="es-ES" smtClean="0"/>
              <a:t>Redes</a:t>
            </a:r>
          </a:p>
        </p:txBody>
      </p:sp>
      <p:sp>
        <p:nvSpPr>
          <p:cNvPr id="105475" name="Rectangle 7"/>
          <p:cNvSpPr>
            <a:spLocks noGrp="1" noChangeArrowheads="1"/>
          </p:cNvSpPr>
          <p:nvPr>
            <p:ph type="sldNum" sz="quarter" idx="5"/>
          </p:nvPr>
        </p:nvSpPr>
        <p:spPr>
          <a:noFill/>
        </p:spPr>
        <p:txBody>
          <a:bodyPr/>
          <a:lstStyle/>
          <a:p>
            <a:r>
              <a:rPr lang="es-ES" smtClean="0"/>
              <a:t>3-</a:t>
            </a:r>
            <a:fld id="{8A22FE15-E464-4626-8078-F33614270D04}" type="slidenum">
              <a:rPr lang="es-ES" smtClean="0"/>
              <a:pPr/>
              <a:t>45</a:t>
            </a:fld>
            <a:endParaRPr lang="es-ES" smtClean="0"/>
          </a:p>
        </p:txBody>
      </p:sp>
      <p:sp>
        <p:nvSpPr>
          <p:cNvPr id="105476" name="Rectangle 2"/>
          <p:cNvSpPr>
            <a:spLocks noGrp="1" noRot="1" noChangeAspect="1" noChangeArrowheads="1" noTextEdit="1"/>
          </p:cNvSpPr>
          <p:nvPr>
            <p:ph type="sldImg"/>
          </p:nvPr>
        </p:nvSpPr>
        <p:spPr>
          <a:xfrm>
            <a:off x="566738" y="487363"/>
            <a:ext cx="5648325" cy="4237037"/>
          </a:xfrm>
          <a:ln/>
        </p:spPr>
      </p:sp>
      <p:sp>
        <p:nvSpPr>
          <p:cNvPr id="105477"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146790975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Grp="1" noChangeArrowheads="1"/>
          </p:cNvSpPr>
          <p:nvPr>
            <p:ph type="hdr" sz="quarter"/>
          </p:nvPr>
        </p:nvSpPr>
        <p:spPr>
          <a:noFill/>
        </p:spPr>
        <p:txBody>
          <a:bodyPr/>
          <a:lstStyle/>
          <a:p>
            <a:r>
              <a:rPr lang="es-ES" smtClean="0"/>
              <a:t>El Nivel de Red en Internet. Aspectos básicos</a:t>
            </a:r>
          </a:p>
        </p:txBody>
      </p:sp>
      <p:sp>
        <p:nvSpPr>
          <p:cNvPr id="107522" name="Rectangle 6"/>
          <p:cNvSpPr>
            <a:spLocks noGrp="1" noChangeArrowheads="1"/>
          </p:cNvSpPr>
          <p:nvPr>
            <p:ph type="ftr" sz="quarter" idx="4"/>
          </p:nvPr>
        </p:nvSpPr>
        <p:spPr>
          <a:noFill/>
        </p:spPr>
        <p:txBody>
          <a:bodyPr/>
          <a:lstStyle/>
          <a:p>
            <a:r>
              <a:rPr lang="es-ES" smtClean="0"/>
              <a:t>Redes</a:t>
            </a:r>
          </a:p>
        </p:txBody>
      </p:sp>
      <p:sp>
        <p:nvSpPr>
          <p:cNvPr id="107523" name="Rectangle 7"/>
          <p:cNvSpPr>
            <a:spLocks noGrp="1" noChangeArrowheads="1"/>
          </p:cNvSpPr>
          <p:nvPr>
            <p:ph type="sldNum" sz="quarter" idx="5"/>
          </p:nvPr>
        </p:nvSpPr>
        <p:spPr>
          <a:noFill/>
        </p:spPr>
        <p:txBody>
          <a:bodyPr/>
          <a:lstStyle/>
          <a:p>
            <a:r>
              <a:rPr lang="es-ES" smtClean="0"/>
              <a:t>3-</a:t>
            </a:r>
            <a:fld id="{412B3194-D7AF-4B49-A982-F760D34D6639}" type="slidenum">
              <a:rPr lang="es-ES" smtClean="0"/>
              <a:pPr/>
              <a:t>46</a:t>
            </a:fld>
            <a:endParaRPr lang="es-ES" smtClean="0"/>
          </a:p>
        </p:txBody>
      </p:sp>
      <p:sp>
        <p:nvSpPr>
          <p:cNvPr id="107524" name="Rectangle 2"/>
          <p:cNvSpPr>
            <a:spLocks noGrp="1" noRot="1" noChangeAspect="1" noChangeArrowheads="1" noTextEdit="1"/>
          </p:cNvSpPr>
          <p:nvPr>
            <p:ph type="sldImg"/>
          </p:nvPr>
        </p:nvSpPr>
        <p:spPr>
          <a:xfrm>
            <a:off x="566738" y="487363"/>
            <a:ext cx="5648325" cy="4237037"/>
          </a:xfrm>
          <a:ln/>
        </p:spPr>
      </p:sp>
      <p:sp>
        <p:nvSpPr>
          <p:cNvPr id="107525"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22830429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p:cNvSpPr>
            <a:spLocks noGrp="1" noChangeArrowheads="1"/>
          </p:cNvSpPr>
          <p:nvPr>
            <p:ph type="hdr" sz="quarter"/>
          </p:nvPr>
        </p:nvSpPr>
        <p:spPr>
          <a:noFill/>
        </p:spPr>
        <p:txBody>
          <a:bodyPr/>
          <a:lstStyle/>
          <a:p>
            <a:r>
              <a:rPr lang="es-ES" smtClean="0"/>
              <a:t>El Nivel de Red en Internet. Aspectos básicos</a:t>
            </a:r>
          </a:p>
        </p:txBody>
      </p:sp>
      <p:sp>
        <p:nvSpPr>
          <p:cNvPr id="109570" name="Rectangle 6"/>
          <p:cNvSpPr>
            <a:spLocks noGrp="1" noChangeArrowheads="1"/>
          </p:cNvSpPr>
          <p:nvPr>
            <p:ph type="ftr" sz="quarter" idx="4"/>
          </p:nvPr>
        </p:nvSpPr>
        <p:spPr>
          <a:noFill/>
        </p:spPr>
        <p:txBody>
          <a:bodyPr/>
          <a:lstStyle/>
          <a:p>
            <a:r>
              <a:rPr lang="es-ES" smtClean="0"/>
              <a:t>Redes</a:t>
            </a:r>
          </a:p>
        </p:txBody>
      </p:sp>
      <p:sp>
        <p:nvSpPr>
          <p:cNvPr id="109571" name="Rectangle 7"/>
          <p:cNvSpPr>
            <a:spLocks noGrp="1" noChangeArrowheads="1"/>
          </p:cNvSpPr>
          <p:nvPr>
            <p:ph type="sldNum" sz="quarter" idx="5"/>
          </p:nvPr>
        </p:nvSpPr>
        <p:spPr>
          <a:noFill/>
        </p:spPr>
        <p:txBody>
          <a:bodyPr/>
          <a:lstStyle/>
          <a:p>
            <a:r>
              <a:rPr lang="es-ES" smtClean="0"/>
              <a:t>3-</a:t>
            </a:r>
            <a:fld id="{1835C120-8666-4AA3-A745-9081124AD9A6}" type="slidenum">
              <a:rPr lang="es-ES" smtClean="0"/>
              <a:pPr/>
              <a:t>47</a:t>
            </a:fld>
            <a:endParaRPr lang="es-ES" smtClean="0"/>
          </a:p>
        </p:txBody>
      </p:sp>
      <p:sp>
        <p:nvSpPr>
          <p:cNvPr id="109572" name="Rectangle 2"/>
          <p:cNvSpPr>
            <a:spLocks noGrp="1" noRot="1" noChangeAspect="1" noChangeArrowheads="1" noTextEdit="1"/>
          </p:cNvSpPr>
          <p:nvPr>
            <p:ph type="sldImg"/>
          </p:nvPr>
        </p:nvSpPr>
        <p:spPr>
          <a:xfrm>
            <a:off x="566738" y="487363"/>
            <a:ext cx="5648325" cy="4237037"/>
          </a:xfrm>
          <a:ln/>
        </p:spPr>
      </p:sp>
      <p:sp>
        <p:nvSpPr>
          <p:cNvPr id="109573"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367322913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2"/>
          <p:cNvSpPr>
            <a:spLocks noGrp="1" noChangeArrowheads="1"/>
          </p:cNvSpPr>
          <p:nvPr>
            <p:ph type="hdr" sz="quarter"/>
          </p:nvPr>
        </p:nvSpPr>
        <p:spPr>
          <a:noFill/>
        </p:spPr>
        <p:txBody>
          <a:bodyPr/>
          <a:lstStyle/>
          <a:p>
            <a:r>
              <a:rPr lang="es-ES" smtClean="0"/>
              <a:t>El Nivel de Red en Internet. Aspectos básicos</a:t>
            </a:r>
          </a:p>
        </p:txBody>
      </p:sp>
      <p:sp>
        <p:nvSpPr>
          <p:cNvPr id="111618" name="Rectangle 6"/>
          <p:cNvSpPr>
            <a:spLocks noGrp="1" noChangeArrowheads="1"/>
          </p:cNvSpPr>
          <p:nvPr>
            <p:ph type="ftr" sz="quarter" idx="4"/>
          </p:nvPr>
        </p:nvSpPr>
        <p:spPr>
          <a:noFill/>
        </p:spPr>
        <p:txBody>
          <a:bodyPr/>
          <a:lstStyle/>
          <a:p>
            <a:r>
              <a:rPr lang="es-ES" smtClean="0"/>
              <a:t>Redes</a:t>
            </a:r>
          </a:p>
        </p:txBody>
      </p:sp>
      <p:sp>
        <p:nvSpPr>
          <p:cNvPr id="111619" name="Rectangle 7"/>
          <p:cNvSpPr>
            <a:spLocks noGrp="1" noChangeArrowheads="1"/>
          </p:cNvSpPr>
          <p:nvPr>
            <p:ph type="sldNum" sz="quarter" idx="5"/>
          </p:nvPr>
        </p:nvSpPr>
        <p:spPr>
          <a:noFill/>
        </p:spPr>
        <p:txBody>
          <a:bodyPr/>
          <a:lstStyle/>
          <a:p>
            <a:r>
              <a:rPr lang="es-ES" smtClean="0"/>
              <a:t>3-</a:t>
            </a:r>
            <a:fld id="{961BCA72-7295-4C6B-AF91-6F6C3EC97A55}" type="slidenum">
              <a:rPr lang="es-ES" smtClean="0"/>
              <a:pPr/>
              <a:t>48</a:t>
            </a:fld>
            <a:endParaRPr lang="es-ES" smtClean="0"/>
          </a:p>
        </p:txBody>
      </p:sp>
      <p:sp>
        <p:nvSpPr>
          <p:cNvPr id="111620" name="Rectangle 2"/>
          <p:cNvSpPr>
            <a:spLocks noGrp="1" noRot="1" noChangeAspect="1" noChangeArrowheads="1" noTextEdit="1"/>
          </p:cNvSpPr>
          <p:nvPr>
            <p:ph type="sldImg"/>
          </p:nvPr>
        </p:nvSpPr>
        <p:spPr>
          <a:xfrm>
            <a:off x="568325" y="487363"/>
            <a:ext cx="5648325" cy="4237037"/>
          </a:xfrm>
          <a:ln/>
        </p:spPr>
      </p:sp>
      <p:sp>
        <p:nvSpPr>
          <p:cNvPr id="111621"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341697274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2"/>
          <p:cNvSpPr>
            <a:spLocks noGrp="1" noChangeArrowheads="1"/>
          </p:cNvSpPr>
          <p:nvPr>
            <p:ph type="hdr" sz="quarter"/>
          </p:nvPr>
        </p:nvSpPr>
        <p:spPr>
          <a:noFill/>
        </p:spPr>
        <p:txBody>
          <a:bodyPr/>
          <a:lstStyle/>
          <a:p>
            <a:r>
              <a:rPr lang="es-ES" smtClean="0"/>
              <a:t>El Nivel de Red en Internet. Aspectos básicos</a:t>
            </a:r>
          </a:p>
        </p:txBody>
      </p:sp>
      <p:sp>
        <p:nvSpPr>
          <p:cNvPr id="113666" name="Rectangle 6"/>
          <p:cNvSpPr>
            <a:spLocks noGrp="1" noChangeArrowheads="1"/>
          </p:cNvSpPr>
          <p:nvPr>
            <p:ph type="ftr" sz="quarter" idx="4"/>
          </p:nvPr>
        </p:nvSpPr>
        <p:spPr>
          <a:noFill/>
        </p:spPr>
        <p:txBody>
          <a:bodyPr/>
          <a:lstStyle/>
          <a:p>
            <a:r>
              <a:rPr lang="es-ES" smtClean="0"/>
              <a:t>Redes</a:t>
            </a:r>
          </a:p>
        </p:txBody>
      </p:sp>
      <p:sp>
        <p:nvSpPr>
          <p:cNvPr id="113667" name="Rectangle 7"/>
          <p:cNvSpPr>
            <a:spLocks noGrp="1" noChangeArrowheads="1"/>
          </p:cNvSpPr>
          <p:nvPr>
            <p:ph type="sldNum" sz="quarter" idx="5"/>
          </p:nvPr>
        </p:nvSpPr>
        <p:spPr>
          <a:noFill/>
        </p:spPr>
        <p:txBody>
          <a:bodyPr/>
          <a:lstStyle/>
          <a:p>
            <a:r>
              <a:rPr lang="es-ES" smtClean="0"/>
              <a:t>3-</a:t>
            </a:r>
            <a:fld id="{29E597A6-8ABB-4CC5-A334-D66029E168C3}" type="slidenum">
              <a:rPr lang="es-ES" smtClean="0"/>
              <a:pPr/>
              <a:t>49</a:t>
            </a:fld>
            <a:endParaRPr lang="es-ES" smtClean="0"/>
          </a:p>
        </p:txBody>
      </p:sp>
      <p:sp>
        <p:nvSpPr>
          <p:cNvPr id="113668" name="Rectangle 2"/>
          <p:cNvSpPr>
            <a:spLocks noGrp="1" noRot="1" noChangeAspect="1" noChangeArrowheads="1" noTextEdit="1"/>
          </p:cNvSpPr>
          <p:nvPr>
            <p:ph type="sldImg"/>
          </p:nvPr>
        </p:nvSpPr>
        <p:spPr>
          <a:xfrm>
            <a:off x="566738" y="487363"/>
            <a:ext cx="5648325" cy="4237037"/>
          </a:xfrm>
          <a:ln/>
        </p:spPr>
      </p:sp>
      <p:sp>
        <p:nvSpPr>
          <p:cNvPr id="113669" name="Rectangle 3"/>
          <p:cNvSpPr>
            <a:spLocks noGrp="1" noChangeArrowheads="1"/>
          </p:cNvSpPr>
          <p:nvPr>
            <p:ph type="body" idx="1"/>
          </p:nvPr>
        </p:nvSpPr>
        <p:spPr>
          <a:noFill/>
          <a:ln/>
        </p:spPr>
        <p:txBody>
          <a:bodyPr/>
          <a:lstStyle/>
          <a:p>
            <a:pPr eaLnBrk="1" hangingPunct="1"/>
            <a:r>
              <a:rPr lang="es-ES" smtClean="0"/>
              <a:t>En este caso tenemos una topología en estrella en la que tres routers se conectan a uno central mediante líneas punto a punto. Cada router dispone además de una LAN.</a:t>
            </a:r>
          </a:p>
          <a:p>
            <a:pPr eaLnBrk="1" hangingPunct="1"/>
            <a:r>
              <a:rPr lang="es-ES" smtClean="0"/>
              <a:t>Se utiliza una red diferente (del rango privado RFC 1918) para cada uno de los tres enlaces punto a punto. Hay que definir rutas en el router principal (X) para cada una de las tres LANs remotas (B, C y D), dirigiéndolas a las direcciones correspondientes.</a:t>
            </a:r>
          </a:p>
          <a:p>
            <a:pPr eaLnBrk="1" hangingPunct="1"/>
            <a:r>
              <a:rPr lang="es-ES" smtClean="0"/>
              <a:t>En cuanto los tres routers periféricos en principio habría que definir en cada uno de ellos tres rutas para cada una de las tres redes remotas, y todas apuntando a la dirección de la interfaz serie correspondiente en X. Otra posibilidad, que es la que usamos en este ejemplo, es definir lo que se conoce como una ruta por defecto, que consiste en especificar una ruta para la red 0.0.0.0. Dicha ruta se entiende por convenio que se debe utilizar para todos los datagramas, excepto los dirigidos a las redes directamente conectadas o a las otras rutas que hubiera definidas.</a:t>
            </a:r>
          </a:p>
        </p:txBody>
      </p:sp>
    </p:spTree>
    <p:extLst>
      <p:ext uri="{BB962C8B-B14F-4D97-AF65-F5344CB8AC3E}">
        <p14:creationId xmlns:p14="http://schemas.microsoft.com/office/powerpoint/2010/main" val="1650176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568325" y="487363"/>
            <a:ext cx="5648325" cy="4237037"/>
          </a:xfrm>
        </p:spPr>
      </p:sp>
      <p:sp>
        <p:nvSpPr>
          <p:cNvPr id="3" name="2 Marcador de notas"/>
          <p:cNvSpPr>
            <a:spLocks noGrp="1"/>
          </p:cNvSpPr>
          <p:nvPr>
            <p:ph type="body" idx="1"/>
          </p:nvPr>
        </p:nvSpPr>
        <p:spPr/>
        <p:txBody>
          <a:bodyPr>
            <a:normAutofit/>
          </a:bodyPr>
          <a:lstStyle/>
          <a:p>
            <a:endParaRPr lang="es-ES"/>
          </a:p>
        </p:txBody>
      </p:sp>
      <p:sp>
        <p:nvSpPr>
          <p:cNvPr id="4" name="3 Marcador de encabezado"/>
          <p:cNvSpPr>
            <a:spLocks noGrp="1"/>
          </p:cNvSpPr>
          <p:nvPr>
            <p:ph type="hdr" sz="quarter" idx="10"/>
          </p:nvPr>
        </p:nvSpPr>
        <p:spPr/>
        <p:txBody>
          <a:bodyPr/>
          <a:lstStyle/>
          <a:p>
            <a:pPr>
              <a:defRPr/>
            </a:pPr>
            <a:r>
              <a:rPr lang="es-ES" smtClean="0"/>
              <a:t>El Nivel de Red en Internet. Aspectos básicos</a:t>
            </a:r>
            <a:endParaRPr lang="es-ES"/>
          </a:p>
        </p:txBody>
      </p:sp>
      <p:sp>
        <p:nvSpPr>
          <p:cNvPr id="5" name="4 Marcador de pie de página"/>
          <p:cNvSpPr>
            <a:spLocks noGrp="1"/>
          </p:cNvSpPr>
          <p:nvPr>
            <p:ph type="ftr" sz="quarter" idx="11"/>
          </p:nvPr>
        </p:nvSpPr>
        <p:spPr/>
        <p:txBody>
          <a:bodyPr/>
          <a:lstStyle/>
          <a:p>
            <a:pPr>
              <a:defRPr/>
            </a:pPr>
            <a:r>
              <a:rPr lang="es-ES" smtClean="0"/>
              <a:t>Redes</a:t>
            </a:r>
            <a:endParaRPr lang="es-ES"/>
          </a:p>
        </p:txBody>
      </p:sp>
      <p:sp>
        <p:nvSpPr>
          <p:cNvPr id="6" name="5 Marcador de número de diapositiva"/>
          <p:cNvSpPr>
            <a:spLocks noGrp="1"/>
          </p:cNvSpPr>
          <p:nvPr>
            <p:ph type="sldNum" sz="quarter" idx="12"/>
          </p:nvPr>
        </p:nvSpPr>
        <p:spPr/>
        <p:txBody>
          <a:bodyPr/>
          <a:lstStyle/>
          <a:p>
            <a:pPr>
              <a:defRPr/>
            </a:pPr>
            <a:r>
              <a:rPr lang="es-ES" smtClean="0"/>
              <a:t>3-</a:t>
            </a:r>
            <a:fld id="{5F940ED5-D39C-4991-B6FC-52A0C22380C9}" type="slidenum">
              <a:rPr lang="es-ES" smtClean="0"/>
              <a:pPr>
                <a:defRPr/>
              </a:pPr>
              <a:t>5</a:t>
            </a:fld>
            <a:endParaRPr lang="es-ES"/>
          </a:p>
        </p:txBody>
      </p:sp>
    </p:spTree>
    <p:extLst>
      <p:ext uri="{BB962C8B-B14F-4D97-AF65-F5344CB8AC3E}">
        <p14:creationId xmlns:p14="http://schemas.microsoft.com/office/powerpoint/2010/main" val="245676226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2"/>
          <p:cNvSpPr>
            <a:spLocks noGrp="1" noChangeArrowheads="1"/>
          </p:cNvSpPr>
          <p:nvPr>
            <p:ph type="hdr" sz="quarter"/>
          </p:nvPr>
        </p:nvSpPr>
        <p:spPr>
          <a:noFill/>
        </p:spPr>
        <p:txBody>
          <a:bodyPr/>
          <a:lstStyle/>
          <a:p>
            <a:r>
              <a:rPr lang="es-ES" smtClean="0"/>
              <a:t>El Nivel de Red en Internet. Aspectos básicos</a:t>
            </a:r>
          </a:p>
        </p:txBody>
      </p:sp>
      <p:sp>
        <p:nvSpPr>
          <p:cNvPr id="115714" name="Rectangle 6"/>
          <p:cNvSpPr>
            <a:spLocks noGrp="1" noChangeArrowheads="1"/>
          </p:cNvSpPr>
          <p:nvPr>
            <p:ph type="ftr" sz="quarter" idx="4"/>
          </p:nvPr>
        </p:nvSpPr>
        <p:spPr>
          <a:noFill/>
        </p:spPr>
        <p:txBody>
          <a:bodyPr/>
          <a:lstStyle/>
          <a:p>
            <a:r>
              <a:rPr lang="es-ES" smtClean="0"/>
              <a:t>Redes</a:t>
            </a:r>
          </a:p>
        </p:txBody>
      </p:sp>
      <p:sp>
        <p:nvSpPr>
          <p:cNvPr id="115715" name="Rectangle 7"/>
          <p:cNvSpPr>
            <a:spLocks noGrp="1" noChangeArrowheads="1"/>
          </p:cNvSpPr>
          <p:nvPr>
            <p:ph type="sldNum" sz="quarter" idx="5"/>
          </p:nvPr>
        </p:nvSpPr>
        <p:spPr>
          <a:noFill/>
        </p:spPr>
        <p:txBody>
          <a:bodyPr/>
          <a:lstStyle/>
          <a:p>
            <a:r>
              <a:rPr lang="es-ES" smtClean="0"/>
              <a:t>3-</a:t>
            </a:r>
            <a:fld id="{4D01F4BC-4CDB-45AC-863A-34AE4EC23933}" type="slidenum">
              <a:rPr lang="es-ES" smtClean="0"/>
              <a:pPr/>
              <a:t>50</a:t>
            </a:fld>
            <a:endParaRPr lang="es-ES" smtClean="0"/>
          </a:p>
        </p:txBody>
      </p:sp>
      <p:sp>
        <p:nvSpPr>
          <p:cNvPr id="115716" name="Rectangle 2"/>
          <p:cNvSpPr>
            <a:spLocks noGrp="1" noRot="1" noChangeAspect="1" noChangeArrowheads="1" noTextEdit="1"/>
          </p:cNvSpPr>
          <p:nvPr>
            <p:ph type="sldImg"/>
          </p:nvPr>
        </p:nvSpPr>
        <p:spPr>
          <a:xfrm>
            <a:off x="566738" y="487363"/>
            <a:ext cx="5648325" cy="4237037"/>
          </a:xfrm>
          <a:ln/>
        </p:spPr>
      </p:sp>
      <p:sp>
        <p:nvSpPr>
          <p:cNvPr id="115717" name="Rectangle 3"/>
          <p:cNvSpPr>
            <a:spLocks noGrp="1" noChangeArrowheads="1"/>
          </p:cNvSpPr>
          <p:nvPr>
            <p:ph type="body" idx="1"/>
          </p:nvPr>
        </p:nvSpPr>
        <p:spPr>
          <a:noFill/>
          <a:ln/>
        </p:spPr>
        <p:txBody>
          <a:bodyPr/>
          <a:lstStyle/>
          <a:p>
            <a:pPr eaLnBrk="1" hangingPunct="1"/>
            <a:r>
              <a:rPr lang="es-ES" dirty="0" smtClean="0"/>
              <a:t>Supongamos</a:t>
            </a:r>
            <a:r>
              <a:rPr lang="es-ES" baseline="0" dirty="0" smtClean="0"/>
              <a:t> que en la configuración del </a:t>
            </a:r>
            <a:r>
              <a:rPr lang="es-ES" baseline="0" dirty="0" err="1" smtClean="0"/>
              <a:t>router</a:t>
            </a:r>
            <a:r>
              <a:rPr lang="es-ES" baseline="0" dirty="0" smtClean="0"/>
              <a:t> X ponemos por error como dirección de la ruta por defecto la del </a:t>
            </a:r>
            <a:r>
              <a:rPr lang="es-ES" baseline="0" dirty="0" err="1" smtClean="0"/>
              <a:t>router</a:t>
            </a:r>
            <a:r>
              <a:rPr lang="es-ES" baseline="0" dirty="0" smtClean="0"/>
              <a:t> W, en vez de la del </a:t>
            </a:r>
            <a:r>
              <a:rPr lang="es-ES" baseline="0" dirty="0" err="1" smtClean="0"/>
              <a:t>router</a:t>
            </a:r>
            <a:r>
              <a:rPr lang="es-ES" baseline="0" dirty="0" smtClean="0"/>
              <a:t> de salida a Internet. En ese caso cualquier paquete enviado a una dirección de Internet desde W será enviado hacia X y desde X hacia W, dando vueltas entre ambos </a:t>
            </a:r>
            <a:r>
              <a:rPr lang="es-ES" baseline="0" dirty="0" err="1" smtClean="0"/>
              <a:t>routers</a:t>
            </a:r>
            <a:r>
              <a:rPr lang="es-ES" baseline="0" dirty="0" smtClean="0"/>
              <a:t> hasta que su TTL valga cero. En ese caso no solo el paquete no llegará a su destino, sino que además observaremos un tráfico inusualmente elevado en el enlace serie entre X y W.</a:t>
            </a:r>
            <a:endParaRPr lang="es-ES" dirty="0" smtClean="0"/>
          </a:p>
        </p:txBody>
      </p:sp>
    </p:spTree>
    <p:extLst>
      <p:ext uri="{BB962C8B-B14F-4D97-AF65-F5344CB8AC3E}">
        <p14:creationId xmlns:p14="http://schemas.microsoft.com/office/powerpoint/2010/main" val="235093254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2"/>
          <p:cNvSpPr>
            <a:spLocks noGrp="1" noChangeArrowheads="1"/>
          </p:cNvSpPr>
          <p:nvPr>
            <p:ph type="hdr" sz="quarter"/>
          </p:nvPr>
        </p:nvSpPr>
        <p:spPr>
          <a:noFill/>
        </p:spPr>
        <p:txBody>
          <a:bodyPr/>
          <a:lstStyle/>
          <a:p>
            <a:r>
              <a:rPr lang="es-ES" smtClean="0"/>
              <a:t>El Nivel de Red en Internet. Aspectos básicos</a:t>
            </a:r>
          </a:p>
        </p:txBody>
      </p:sp>
      <p:sp>
        <p:nvSpPr>
          <p:cNvPr id="117762" name="Rectangle 6"/>
          <p:cNvSpPr>
            <a:spLocks noGrp="1" noChangeArrowheads="1"/>
          </p:cNvSpPr>
          <p:nvPr>
            <p:ph type="ftr" sz="quarter" idx="4"/>
          </p:nvPr>
        </p:nvSpPr>
        <p:spPr>
          <a:noFill/>
        </p:spPr>
        <p:txBody>
          <a:bodyPr/>
          <a:lstStyle/>
          <a:p>
            <a:r>
              <a:rPr lang="es-ES" smtClean="0"/>
              <a:t>Redes</a:t>
            </a:r>
          </a:p>
        </p:txBody>
      </p:sp>
      <p:sp>
        <p:nvSpPr>
          <p:cNvPr id="117763" name="Rectangle 7"/>
          <p:cNvSpPr>
            <a:spLocks noGrp="1" noChangeArrowheads="1"/>
          </p:cNvSpPr>
          <p:nvPr>
            <p:ph type="sldNum" sz="quarter" idx="5"/>
          </p:nvPr>
        </p:nvSpPr>
        <p:spPr>
          <a:noFill/>
        </p:spPr>
        <p:txBody>
          <a:bodyPr/>
          <a:lstStyle/>
          <a:p>
            <a:r>
              <a:rPr lang="es-ES" smtClean="0"/>
              <a:t>3-</a:t>
            </a:r>
            <a:fld id="{06ECB8B6-4197-4321-BFBD-F3577366AAB6}" type="slidenum">
              <a:rPr lang="es-ES" smtClean="0"/>
              <a:pPr/>
              <a:t>51</a:t>
            </a:fld>
            <a:endParaRPr lang="es-ES" smtClean="0"/>
          </a:p>
        </p:txBody>
      </p:sp>
      <p:sp>
        <p:nvSpPr>
          <p:cNvPr id="117764" name="Rectangle 2"/>
          <p:cNvSpPr>
            <a:spLocks noGrp="1" noRot="1" noChangeAspect="1" noChangeArrowheads="1" noTextEdit="1"/>
          </p:cNvSpPr>
          <p:nvPr>
            <p:ph type="sldImg"/>
          </p:nvPr>
        </p:nvSpPr>
        <p:spPr>
          <a:xfrm>
            <a:off x="566738" y="487363"/>
            <a:ext cx="5648325" cy="4237037"/>
          </a:xfrm>
          <a:ln/>
        </p:spPr>
      </p:sp>
      <p:sp>
        <p:nvSpPr>
          <p:cNvPr id="117765"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257199159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2"/>
          <p:cNvSpPr>
            <a:spLocks noGrp="1" noChangeArrowheads="1"/>
          </p:cNvSpPr>
          <p:nvPr>
            <p:ph type="hdr" sz="quarter"/>
          </p:nvPr>
        </p:nvSpPr>
        <p:spPr>
          <a:noFill/>
        </p:spPr>
        <p:txBody>
          <a:bodyPr/>
          <a:lstStyle/>
          <a:p>
            <a:r>
              <a:rPr lang="es-ES" smtClean="0"/>
              <a:t>El Nivel de Red en Internet. Aspectos básicos</a:t>
            </a:r>
          </a:p>
        </p:txBody>
      </p:sp>
      <p:sp>
        <p:nvSpPr>
          <p:cNvPr id="119810" name="Rectangle 6"/>
          <p:cNvSpPr>
            <a:spLocks noGrp="1" noChangeArrowheads="1"/>
          </p:cNvSpPr>
          <p:nvPr>
            <p:ph type="ftr" sz="quarter" idx="4"/>
          </p:nvPr>
        </p:nvSpPr>
        <p:spPr>
          <a:noFill/>
        </p:spPr>
        <p:txBody>
          <a:bodyPr/>
          <a:lstStyle/>
          <a:p>
            <a:r>
              <a:rPr lang="es-ES" smtClean="0"/>
              <a:t>Redes</a:t>
            </a:r>
          </a:p>
        </p:txBody>
      </p:sp>
      <p:sp>
        <p:nvSpPr>
          <p:cNvPr id="119811" name="Rectangle 7"/>
          <p:cNvSpPr>
            <a:spLocks noGrp="1" noChangeArrowheads="1"/>
          </p:cNvSpPr>
          <p:nvPr>
            <p:ph type="sldNum" sz="quarter" idx="5"/>
          </p:nvPr>
        </p:nvSpPr>
        <p:spPr>
          <a:noFill/>
        </p:spPr>
        <p:txBody>
          <a:bodyPr/>
          <a:lstStyle/>
          <a:p>
            <a:r>
              <a:rPr lang="es-ES" smtClean="0"/>
              <a:t>3-</a:t>
            </a:r>
            <a:fld id="{B0F930FA-9F0B-47BA-AACA-950F9A6F0373}" type="slidenum">
              <a:rPr lang="es-ES" smtClean="0"/>
              <a:pPr/>
              <a:t>52</a:t>
            </a:fld>
            <a:endParaRPr lang="es-ES" smtClean="0"/>
          </a:p>
        </p:txBody>
      </p:sp>
      <p:sp>
        <p:nvSpPr>
          <p:cNvPr id="119812" name="Rectangle 2"/>
          <p:cNvSpPr>
            <a:spLocks noGrp="1" noRot="1" noChangeAspect="1" noChangeArrowheads="1" noTextEdit="1"/>
          </p:cNvSpPr>
          <p:nvPr>
            <p:ph type="sldImg"/>
          </p:nvPr>
        </p:nvSpPr>
        <p:spPr>
          <a:xfrm>
            <a:off x="566738" y="487363"/>
            <a:ext cx="5648325" cy="4237037"/>
          </a:xfrm>
          <a:ln/>
        </p:spPr>
      </p:sp>
      <p:sp>
        <p:nvSpPr>
          <p:cNvPr id="119813" name="Rectangle 3"/>
          <p:cNvSpPr>
            <a:spLocks noGrp="1" noChangeArrowheads="1"/>
          </p:cNvSpPr>
          <p:nvPr>
            <p:ph type="body" idx="1"/>
          </p:nvPr>
        </p:nvSpPr>
        <p:spPr>
          <a:noFill/>
          <a:ln/>
        </p:spPr>
        <p:txBody>
          <a:bodyPr/>
          <a:lstStyle/>
          <a:p>
            <a:pPr eaLnBrk="1" hangingPunct="1"/>
            <a:r>
              <a:rPr lang="es-ES" smtClean="0"/>
              <a:t>En todos los ejemplos anteriores hemos supuesto implícitamente que la división entre parte red y parte host venía marcada según el tipo de red, clase A, B o C. A partir de ahora la separación vendrá indicada mediante una máscara que acompañará a la especificación de dirección IP de cualquier interfaz de router o host. Asimismo las rutas tendrán asociada una máscara que permitirá saber la parte red y la parte host.</a:t>
            </a:r>
          </a:p>
          <a:p>
            <a:pPr eaLnBrk="1" hangingPunct="1"/>
            <a:r>
              <a:rPr lang="es-ES" smtClean="0"/>
              <a:t>Esta figura nos muestra un ejemplo de configuración de equipos con subredes. La LAN A tiene la subred 158.42.20.0 255.255.255.0, que abarca desde la dirección 158.42.20.0 hasta la 158.42.20.255. Una subred análoga corresponde a la LAN B, la 158.42.30.0 255.255.255.0. En cambio las dos interfaces serie tienen una subred mucho más pequeña, formada únicamente por cuatro direcciones que van desde la 192.168.1.0 hasta la 192.168.1.3. La primera dirección está reservada para identificar a la subred misma, y la última está reservada para realizar envíos broadcast a la subred; por tanto solo hay disponibles para hosts las dos direcciones intermedias, que son las que se han utilizado para las interfaces de los routers.</a:t>
            </a:r>
          </a:p>
          <a:p>
            <a:pPr eaLnBrk="1" hangingPunct="1"/>
            <a:r>
              <a:rPr lang="es-ES" smtClean="0"/>
              <a:t>Las rutas también van acompañadas de máscaras. Esto permite especificar su rango de validez. Por ejemplo el router X tiene una ruta que puede utilizar para encaminar datagramas cuya dirección de destino se encuentre en el rango 158.42.30.1 - 158.42.30.255. Esa ruta no se utilizará para otros destinos.</a:t>
            </a:r>
          </a:p>
        </p:txBody>
      </p:sp>
    </p:spTree>
    <p:extLst>
      <p:ext uri="{BB962C8B-B14F-4D97-AF65-F5344CB8AC3E}">
        <p14:creationId xmlns:p14="http://schemas.microsoft.com/office/powerpoint/2010/main" val="345484195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568325" y="487363"/>
            <a:ext cx="5648325" cy="4237037"/>
          </a:xfrm>
        </p:spPr>
      </p:sp>
      <p:sp>
        <p:nvSpPr>
          <p:cNvPr id="3" name="2 Marcador de notas"/>
          <p:cNvSpPr>
            <a:spLocks noGrp="1"/>
          </p:cNvSpPr>
          <p:nvPr>
            <p:ph type="body" idx="1"/>
          </p:nvPr>
        </p:nvSpPr>
        <p:spPr/>
        <p:txBody>
          <a:bodyPr>
            <a:normAutofit/>
          </a:bodyPr>
          <a:lstStyle/>
          <a:p>
            <a:endParaRPr lang="es-ES"/>
          </a:p>
        </p:txBody>
      </p:sp>
      <p:sp>
        <p:nvSpPr>
          <p:cNvPr id="4" name="3 Marcador de encabezado"/>
          <p:cNvSpPr>
            <a:spLocks noGrp="1"/>
          </p:cNvSpPr>
          <p:nvPr>
            <p:ph type="hdr" sz="quarter" idx="10"/>
          </p:nvPr>
        </p:nvSpPr>
        <p:spPr/>
        <p:txBody>
          <a:bodyPr/>
          <a:lstStyle/>
          <a:p>
            <a:pPr>
              <a:defRPr/>
            </a:pPr>
            <a:r>
              <a:rPr lang="es-ES" smtClean="0"/>
              <a:t>El Nivel de Red en Internet. Aspectos básicos</a:t>
            </a:r>
            <a:endParaRPr lang="es-ES"/>
          </a:p>
        </p:txBody>
      </p:sp>
      <p:sp>
        <p:nvSpPr>
          <p:cNvPr id="5" name="4 Marcador de pie de página"/>
          <p:cNvSpPr>
            <a:spLocks noGrp="1"/>
          </p:cNvSpPr>
          <p:nvPr>
            <p:ph type="ftr" sz="quarter" idx="11"/>
          </p:nvPr>
        </p:nvSpPr>
        <p:spPr/>
        <p:txBody>
          <a:bodyPr/>
          <a:lstStyle/>
          <a:p>
            <a:pPr>
              <a:defRPr/>
            </a:pPr>
            <a:r>
              <a:rPr lang="es-ES" smtClean="0"/>
              <a:t>Redes</a:t>
            </a:r>
            <a:endParaRPr lang="es-ES"/>
          </a:p>
        </p:txBody>
      </p:sp>
      <p:sp>
        <p:nvSpPr>
          <p:cNvPr id="6" name="5 Marcador de número de diapositiva"/>
          <p:cNvSpPr>
            <a:spLocks noGrp="1"/>
          </p:cNvSpPr>
          <p:nvPr>
            <p:ph type="sldNum" sz="quarter" idx="12"/>
          </p:nvPr>
        </p:nvSpPr>
        <p:spPr/>
        <p:txBody>
          <a:bodyPr/>
          <a:lstStyle/>
          <a:p>
            <a:pPr>
              <a:defRPr/>
            </a:pPr>
            <a:r>
              <a:rPr lang="es-ES" smtClean="0"/>
              <a:t>3-</a:t>
            </a:r>
            <a:fld id="{5F940ED5-D39C-4991-B6FC-52A0C22380C9}" type="slidenum">
              <a:rPr lang="es-ES" smtClean="0"/>
              <a:pPr>
                <a:defRPr/>
              </a:pPr>
              <a:t>53</a:t>
            </a:fld>
            <a:endParaRPr lang="es-ES"/>
          </a:p>
        </p:txBody>
      </p:sp>
    </p:spTree>
    <p:extLst>
      <p:ext uri="{BB962C8B-B14F-4D97-AF65-F5344CB8AC3E}">
        <p14:creationId xmlns:p14="http://schemas.microsoft.com/office/powerpoint/2010/main" val="396497195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568325" y="487363"/>
            <a:ext cx="5648325" cy="4237037"/>
          </a:xfrm>
        </p:spPr>
      </p:sp>
      <p:sp>
        <p:nvSpPr>
          <p:cNvPr id="3" name="2 Marcador de notas"/>
          <p:cNvSpPr>
            <a:spLocks noGrp="1"/>
          </p:cNvSpPr>
          <p:nvPr>
            <p:ph type="body" idx="1"/>
          </p:nvPr>
        </p:nvSpPr>
        <p:spPr/>
        <p:txBody>
          <a:bodyPr>
            <a:normAutofit/>
          </a:bodyPr>
          <a:lstStyle/>
          <a:p>
            <a:endParaRPr lang="es-ES"/>
          </a:p>
        </p:txBody>
      </p:sp>
      <p:sp>
        <p:nvSpPr>
          <p:cNvPr id="4" name="3 Marcador de encabezado"/>
          <p:cNvSpPr>
            <a:spLocks noGrp="1"/>
          </p:cNvSpPr>
          <p:nvPr>
            <p:ph type="hdr" sz="quarter" idx="10"/>
          </p:nvPr>
        </p:nvSpPr>
        <p:spPr/>
        <p:txBody>
          <a:bodyPr/>
          <a:lstStyle/>
          <a:p>
            <a:pPr>
              <a:defRPr/>
            </a:pPr>
            <a:r>
              <a:rPr lang="es-ES" smtClean="0"/>
              <a:t>El Nivel de Red en Internet. Aspectos básicos</a:t>
            </a:r>
            <a:endParaRPr lang="es-ES"/>
          </a:p>
        </p:txBody>
      </p:sp>
      <p:sp>
        <p:nvSpPr>
          <p:cNvPr id="5" name="4 Marcador de pie de página"/>
          <p:cNvSpPr>
            <a:spLocks noGrp="1"/>
          </p:cNvSpPr>
          <p:nvPr>
            <p:ph type="ftr" sz="quarter" idx="11"/>
          </p:nvPr>
        </p:nvSpPr>
        <p:spPr/>
        <p:txBody>
          <a:bodyPr/>
          <a:lstStyle/>
          <a:p>
            <a:pPr>
              <a:defRPr/>
            </a:pPr>
            <a:r>
              <a:rPr lang="es-ES" smtClean="0"/>
              <a:t>Redes</a:t>
            </a:r>
            <a:endParaRPr lang="es-ES"/>
          </a:p>
        </p:txBody>
      </p:sp>
      <p:sp>
        <p:nvSpPr>
          <p:cNvPr id="6" name="5 Marcador de número de diapositiva"/>
          <p:cNvSpPr>
            <a:spLocks noGrp="1"/>
          </p:cNvSpPr>
          <p:nvPr>
            <p:ph type="sldNum" sz="quarter" idx="12"/>
          </p:nvPr>
        </p:nvSpPr>
        <p:spPr/>
        <p:txBody>
          <a:bodyPr/>
          <a:lstStyle/>
          <a:p>
            <a:pPr>
              <a:defRPr/>
            </a:pPr>
            <a:r>
              <a:rPr lang="es-ES" smtClean="0"/>
              <a:t>3-</a:t>
            </a:r>
            <a:fld id="{5F940ED5-D39C-4991-B6FC-52A0C22380C9}" type="slidenum">
              <a:rPr lang="es-ES" smtClean="0"/>
              <a:pPr>
                <a:defRPr/>
              </a:pPr>
              <a:t>54</a:t>
            </a:fld>
            <a:endParaRPr lang="es-ES"/>
          </a:p>
        </p:txBody>
      </p:sp>
    </p:spTree>
    <p:extLst>
      <p:ext uri="{BB962C8B-B14F-4D97-AF65-F5344CB8AC3E}">
        <p14:creationId xmlns:p14="http://schemas.microsoft.com/office/powerpoint/2010/main" val="245824269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2"/>
          <p:cNvSpPr>
            <a:spLocks noGrp="1" noChangeArrowheads="1"/>
          </p:cNvSpPr>
          <p:nvPr>
            <p:ph type="hdr" sz="quarter"/>
          </p:nvPr>
        </p:nvSpPr>
        <p:spPr>
          <a:noFill/>
        </p:spPr>
        <p:txBody>
          <a:bodyPr/>
          <a:lstStyle/>
          <a:p>
            <a:r>
              <a:rPr lang="es-ES" smtClean="0"/>
              <a:t>El Nivel de Red en Internet. Aspectos básicos</a:t>
            </a:r>
          </a:p>
        </p:txBody>
      </p:sp>
      <p:sp>
        <p:nvSpPr>
          <p:cNvPr id="121858" name="Rectangle 6"/>
          <p:cNvSpPr>
            <a:spLocks noGrp="1" noChangeArrowheads="1"/>
          </p:cNvSpPr>
          <p:nvPr>
            <p:ph type="ftr" sz="quarter" idx="4"/>
          </p:nvPr>
        </p:nvSpPr>
        <p:spPr>
          <a:noFill/>
        </p:spPr>
        <p:txBody>
          <a:bodyPr/>
          <a:lstStyle/>
          <a:p>
            <a:r>
              <a:rPr lang="es-ES" smtClean="0"/>
              <a:t>Redes</a:t>
            </a:r>
          </a:p>
        </p:txBody>
      </p:sp>
      <p:sp>
        <p:nvSpPr>
          <p:cNvPr id="121859" name="Rectangle 7"/>
          <p:cNvSpPr>
            <a:spLocks noGrp="1" noChangeArrowheads="1"/>
          </p:cNvSpPr>
          <p:nvPr>
            <p:ph type="sldNum" sz="quarter" idx="5"/>
          </p:nvPr>
        </p:nvSpPr>
        <p:spPr>
          <a:noFill/>
        </p:spPr>
        <p:txBody>
          <a:bodyPr/>
          <a:lstStyle/>
          <a:p>
            <a:r>
              <a:rPr lang="es-ES" smtClean="0"/>
              <a:t>3-</a:t>
            </a:r>
            <a:fld id="{E1FF0197-2CC8-4395-AF80-1D4405908C8E}" type="slidenum">
              <a:rPr lang="es-ES" smtClean="0"/>
              <a:pPr/>
              <a:t>55</a:t>
            </a:fld>
            <a:endParaRPr lang="es-ES" smtClean="0"/>
          </a:p>
        </p:txBody>
      </p:sp>
      <p:sp>
        <p:nvSpPr>
          <p:cNvPr id="121860" name="Rectangle 2"/>
          <p:cNvSpPr>
            <a:spLocks noGrp="1" noRot="1" noChangeAspect="1" noChangeArrowheads="1" noTextEdit="1"/>
          </p:cNvSpPr>
          <p:nvPr>
            <p:ph type="sldImg"/>
          </p:nvPr>
        </p:nvSpPr>
        <p:spPr>
          <a:xfrm>
            <a:off x="566738" y="487363"/>
            <a:ext cx="5648325" cy="4237037"/>
          </a:xfrm>
          <a:ln/>
        </p:spPr>
      </p:sp>
      <p:sp>
        <p:nvSpPr>
          <p:cNvPr id="121861"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238650429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2"/>
          <p:cNvSpPr>
            <a:spLocks noGrp="1" noChangeArrowheads="1"/>
          </p:cNvSpPr>
          <p:nvPr>
            <p:ph type="hdr" sz="quarter"/>
          </p:nvPr>
        </p:nvSpPr>
        <p:spPr>
          <a:noFill/>
        </p:spPr>
        <p:txBody>
          <a:bodyPr/>
          <a:lstStyle/>
          <a:p>
            <a:r>
              <a:rPr lang="es-ES" smtClean="0"/>
              <a:t>El Nivel de Red en Internet. Aspectos básicos</a:t>
            </a:r>
          </a:p>
        </p:txBody>
      </p:sp>
      <p:sp>
        <p:nvSpPr>
          <p:cNvPr id="123906" name="Rectangle 6"/>
          <p:cNvSpPr>
            <a:spLocks noGrp="1" noChangeArrowheads="1"/>
          </p:cNvSpPr>
          <p:nvPr>
            <p:ph type="ftr" sz="quarter" idx="4"/>
          </p:nvPr>
        </p:nvSpPr>
        <p:spPr>
          <a:noFill/>
        </p:spPr>
        <p:txBody>
          <a:bodyPr/>
          <a:lstStyle/>
          <a:p>
            <a:r>
              <a:rPr lang="es-ES" smtClean="0"/>
              <a:t>Redes</a:t>
            </a:r>
          </a:p>
        </p:txBody>
      </p:sp>
      <p:sp>
        <p:nvSpPr>
          <p:cNvPr id="123907" name="Rectangle 7"/>
          <p:cNvSpPr>
            <a:spLocks noGrp="1" noChangeArrowheads="1"/>
          </p:cNvSpPr>
          <p:nvPr>
            <p:ph type="sldNum" sz="quarter" idx="5"/>
          </p:nvPr>
        </p:nvSpPr>
        <p:spPr>
          <a:noFill/>
        </p:spPr>
        <p:txBody>
          <a:bodyPr/>
          <a:lstStyle/>
          <a:p>
            <a:r>
              <a:rPr lang="es-ES" smtClean="0"/>
              <a:t>3-</a:t>
            </a:r>
            <a:fld id="{581EA546-7FCC-4431-BB85-4D46CC43D125}" type="slidenum">
              <a:rPr lang="es-ES" smtClean="0"/>
              <a:pPr/>
              <a:t>56</a:t>
            </a:fld>
            <a:endParaRPr lang="es-ES" smtClean="0"/>
          </a:p>
        </p:txBody>
      </p:sp>
      <p:sp>
        <p:nvSpPr>
          <p:cNvPr id="123908" name="Rectangle 2"/>
          <p:cNvSpPr>
            <a:spLocks noGrp="1" noRot="1" noChangeAspect="1" noChangeArrowheads="1" noTextEdit="1"/>
          </p:cNvSpPr>
          <p:nvPr>
            <p:ph type="sldImg"/>
          </p:nvPr>
        </p:nvSpPr>
        <p:spPr>
          <a:xfrm>
            <a:off x="566738" y="487363"/>
            <a:ext cx="5648325" cy="4237037"/>
          </a:xfrm>
          <a:ln/>
        </p:spPr>
      </p:sp>
      <p:sp>
        <p:nvSpPr>
          <p:cNvPr id="123909" name="Rectangle 3"/>
          <p:cNvSpPr>
            <a:spLocks noGrp="1" noChangeArrowheads="1"/>
          </p:cNvSpPr>
          <p:nvPr>
            <p:ph type="body" idx="1"/>
          </p:nvPr>
        </p:nvSpPr>
        <p:spPr>
          <a:noFill/>
          <a:ln/>
        </p:spPr>
        <p:txBody>
          <a:bodyPr/>
          <a:lstStyle/>
          <a:p>
            <a:pPr eaLnBrk="1" hangingPunct="1">
              <a:spcBef>
                <a:spcPct val="20000"/>
              </a:spcBef>
            </a:pPr>
            <a:r>
              <a:rPr lang="es-ES_tradnl" smtClean="0"/>
              <a:t>En el ejemplo de esta figura se supone que una empresa u organización se ha conectado a Internet desde su router principal (A) con el router (X) de un proveedor cualquiera. A la empresa se le ha asignado la red 40.0.0.0/16. Sobre esta red la empresa ha realizado una división en subredes de acuerdo al tamaño de cada una de ellas. En concreto la LAN de A tiene una subred /22 (1024 direcciones), las LANs de B y C tienen subredes /23 (512 direcciones) y las LANs de D y E subredes /24 (256 direcciones)</a:t>
            </a:r>
          </a:p>
          <a:p>
            <a:pPr eaLnBrk="1" hangingPunct="1">
              <a:spcBef>
                <a:spcPct val="20000"/>
              </a:spcBef>
            </a:pPr>
            <a:r>
              <a:rPr lang="es-ES_tradnl" smtClean="0"/>
              <a:t>Además de asignar subredes del tamaño adecuado se ha buscado que las subredes sean agregables de acuerdo con la topología de la red. Así por ejemplo las subredes de B y C se pueden considerar conjuntamente como la subred 40.0.4.0/22. Análogamente las subredes de D y E se pueden referenciar conjuntamente como la subred 40.0.8.0/23. Esto permite reducir el número de rutas a definir en A al mínimo posible, puesto que hay defindias dos rutas que vayan por la misma interfaz. Esto es lo que se conoce como la agregación de rutas.</a:t>
            </a:r>
          </a:p>
          <a:p>
            <a:pPr eaLnBrk="1" hangingPunct="1">
              <a:spcBef>
                <a:spcPct val="20000"/>
              </a:spcBef>
            </a:pPr>
            <a:r>
              <a:rPr lang="es-ES_tradnl" smtClean="0"/>
              <a:t>Obsérvese que para conseguir la agregación de rutas no basta con asignar dos subredes contiguas cualesquiera. Por ejemplo en el caso de D y E, si en vez de las subredes 8 y 9 se les hubiera asignado las subredes 9 y 10 no habría sido posible englobarlas en una subred /23 común, ya que la mínima subred que las englobaría en ese caso caso es la 40.0.8.0/22, que también incluye la 8 y las 11. Y si en vez de elegir la 9 y la 10 se hubiera utilizado la 15 y la 16 la mínima subred que las englobara sería la 40.0.0.0/19, que incluye a muchas otras subredes diferentes.(todas las comprendidas entre 0 31). Por tanto la adecuada elección de los números de subred resulta fundamental para poder realizar correctamente la agregación de rutas.</a:t>
            </a:r>
            <a:endParaRPr lang="es-ES" smtClean="0"/>
          </a:p>
        </p:txBody>
      </p:sp>
    </p:spTree>
    <p:extLst>
      <p:ext uri="{BB962C8B-B14F-4D97-AF65-F5344CB8AC3E}">
        <p14:creationId xmlns:p14="http://schemas.microsoft.com/office/powerpoint/2010/main" val="384555511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2"/>
          <p:cNvSpPr>
            <a:spLocks noGrp="1" noChangeArrowheads="1"/>
          </p:cNvSpPr>
          <p:nvPr>
            <p:ph type="hdr" sz="quarter"/>
          </p:nvPr>
        </p:nvSpPr>
        <p:spPr>
          <a:noFill/>
        </p:spPr>
        <p:txBody>
          <a:bodyPr/>
          <a:lstStyle/>
          <a:p>
            <a:r>
              <a:rPr lang="es-ES" smtClean="0"/>
              <a:t>El Nivel de Red en Internet. Aspectos básicos</a:t>
            </a:r>
          </a:p>
        </p:txBody>
      </p:sp>
      <p:sp>
        <p:nvSpPr>
          <p:cNvPr id="125954" name="Rectangle 6"/>
          <p:cNvSpPr>
            <a:spLocks noGrp="1" noChangeArrowheads="1"/>
          </p:cNvSpPr>
          <p:nvPr>
            <p:ph type="ftr" sz="quarter" idx="4"/>
          </p:nvPr>
        </p:nvSpPr>
        <p:spPr>
          <a:noFill/>
        </p:spPr>
        <p:txBody>
          <a:bodyPr/>
          <a:lstStyle/>
          <a:p>
            <a:r>
              <a:rPr lang="es-ES" smtClean="0"/>
              <a:t>Redes</a:t>
            </a:r>
          </a:p>
        </p:txBody>
      </p:sp>
      <p:sp>
        <p:nvSpPr>
          <p:cNvPr id="125955" name="Rectangle 7"/>
          <p:cNvSpPr>
            <a:spLocks noGrp="1" noChangeArrowheads="1"/>
          </p:cNvSpPr>
          <p:nvPr>
            <p:ph type="sldNum" sz="quarter" idx="5"/>
          </p:nvPr>
        </p:nvSpPr>
        <p:spPr>
          <a:noFill/>
        </p:spPr>
        <p:txBody>
          <a:bodyPr/>
          <a:lstStyle/>
          <a:p>
            <a:r>
              <a:rPr lang="es-ES" smtClean="0"/>
              <a:t>3-</a:t>
            </a:r>
            <a:fld id="{B252DC90-5CDC-4106-9130-62C8B1C6AD35}" type="slidenum">
              <a:rPr lang="es-ES" smtClean="0"/>
              <a:pPr/>
              <a:t>57</a:t>
            </a:fld>
            <a:endParaRPr lang="es-ES" smtClean="0"/>
          </a:p>
        </p:txBody>
      </p:sp>
      <p:sp>
        <p:nvSpPr>
          <p:cNvPr id="125956" name="Rectangle 2"/>
          <p:cNvSpPr>
            <a:spLocks noGrp="1" noRot="1" noChangeAspect="1" noChangeArrowheads="1" noTextEdit="1"/>
          </p:cNvSpPr>
          <p:nvPr>
            <p:ph type="sldImg"/>
          </p:nvPr>
        </p:nvSpPr>
        <p:spPr>
          <a:xfrm>
            <a:off x="566738" y="487363"/>
            <a:ext cx="5648325" cy="4237037"/>
          </a:xfrm>
          <a:ln/>
        </p:spPr>
      </p:sp>
      <p:sp>
        <p:nvSpPr>
          <p:cNvPr id="125957"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159575358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2"/>
          <p:cNvSpPr>
            <a:spLocks noGrp="1" noChangeArrowheads="1"/>
          </p:cNvSpPr>
          <p:nvPr>
            <p:ph type="hdr" sz="quarter"/>
          </p:nvPr>
        </p:nvSpPr>
        <p:spPr>
          <a:noFill/>
        </p:spPr>
        <p:txBody>
          <a:bodyPr/>
          <a:lstStyle/>
          <a:p>
            <a:r>
              <a:rPr lang="es-ES" smtClean="0"/>
              <a:t>El Nivel de Red en Internet. Aspectos básicos</a:t>
            </a:r>
          </a:p>
        </p:txBody>
      </p:sp>
      <p:sp>
        <p:nvSpPr>
          <p:cNvPr id="128002" name="Rectangle 6"/>
          <p:cNvSpPr>
            <a:spLocks noGrp="1" noChangeArrowheads="1"/>
          </p:cNvSpPr>
          <p:nvPr>
            <p:ph type="ftr" sz="quarter" idx="4"/>
          </p:nvPr>
        </p:nvSpPr>
        <p:spPr>
          <a:noFill/>
        </p:spPr>
        <p:txBody>
          <a:bodyPr/>
          <a:lstStyle/>
          <a:p>
            <a:r>
              <a:rPr lang="es-ES" smtClean="0"/>
              <a:t>Redes</a:t>
            </a:r>
          </a:p>
        </p:txBody>
      </p:sp>
      <p:sp>
        <p:nvSpPr>
          <p:cNvPr id="128003" name="Rectangle 7"/>
          <p:cNvSpPr>
            <a:spLocks noGrp="1" noChangeArrowheads="1"/>
          </p:cNvSpPr>
          <p:nvPr>
            <p:ph type="sldNum" sz="quarter" idx="5"/>
          </p:nvPr>
        </p:nvSpPr>
        <p:spPr>
          <a:noFill/>
        </p:spPr>
        <p:txBody>
          <a:bodyPr/>
          <a:lstStyle/>
          <a:p>
            <a:r>
              <a:rPr lang="es-ES" smtClean="0"/>
              <a:t>3-</a:t>
            </a:r>
            <a:fld id="{58CA3827-3054-4FB1-88CF-F410134EFED2}" type="slidenum">
              <a:rPr lang="es-ES" smtClean="0"/>
              <a:pPr/>
              <a:t>58</a:t>
            </a:fld>
            <a:endParaRPr lang="es-ES" smtClean="0"/>
          </a:p>
        </p:txBody>
      </p:sp>
      <p:sp>
        <p:nvSpPr>
          <p:cNvPr id="128004" name="Rectangle 2"/>
          <p:cNvSpPr>
            <a:spLocks noGrp="1" noRot="1" noChangeAspect="1" noChangeArrowheads="1" noTextEdit="1"/>
          </p:cNvSpPr>
          <p:nvPr>
            <p:ph type="sldImg"/>
          </p:nvPr>
        </p:nvSpPr>
        <p:spPr>
          <a:xfrm>
            <a:off x="566738" y="487363"/>
            <a:ext cx="5648325" cy="4237037"/>
          </a:xfrm>
          <a:ln/>
        </p:spPr>
      </p:sp>
      <p:sp>
        <p:nvSpPr>
          <p:cNvPr id="128005" name="Rectangle 3"/>
          <p:cNvSpPr>
            <a:spLocks noGrp="1" noChangeArrowheads="1"/>
          </p:cNvSpPr>
          <p:nvPr>
            <p:ph type="body" idx="1"/>
          </p:nvPr>
        </p:nvSpPr>
        <p:spPr>
          <a:noFill/>
          <a:ln/>
        </p:spPr>
        <p:txBody>
          <a:bodyPr/>
          <a:lstStyle/>
          <a:p>
            <a:pPr eaLnBrk="1" hangingPunct="1"/>
            <a:r>
              <a:rPr lang="es-ES" smtClean="0"/>
              <a:t>La subred más pequeña que se puede crear es la de máscara de 30 bits, que corresponde a cuatro direcciones. No tiene sentido crear subredes con máscara de 31 bits pues solo tendrían dos direcciones una de las cuales sería la subred misma y la otra broadcast dentro de la subred; en este caso no quedaría ninguna dirección útil para hosts.</a:t>
            </a:r>
          </a:p>
          <a:p>
            <a:pPr eaLnBrk="1" hangingPunct="1"/>
            <a:r>
              <a:rPr lang="es-ES" smtClean="0"/>
              <a:t>A diferencia de las máscaras de 31 bits las de 32 bits sí que tienen una aplicación concreta. Estas máscaras se utilizan para especificar rutas que solo encaminan tráfico a un host concreto, por lo que se las denomina </a:t>
            </a:r>
            <a:r>
              <a:rPr lang="es-ES" b="1" smtClean="0"/>
              <a:t>rutas host</a:t>
            </a:r>
            <a:r>
              <a:rPr lang="es-ES" smtClean="0"/>
              <a:t>. Las rutas host se utilizan en diversas circunstancias, por ejemplo cuando se quiere acceder a un host que no se encuentra en su ubicación habitual; es preciso en este caso contemplar el enrutamiento hacia ese host como una ‘excepción a la regla establecida para el resto de hosts de su subred. Es entonces cuando resulta útil la ruta host.</a:t>
            </a:r>
          </a:p>
          <a:p>
            <a:pPr eaLnBrk="1" hangingPunct="1"/>
            <a:r>
              <a:rPr lang="es-ES" smtClean="0"/>
              <a:t>En el ejemplo de la figura se supone que el host W tenía su ubicación habitual en la LAN B, pero por alguna razón ha tenido que trasladarse a la LAN C (la red Token Ring). La definición de una ruta host como se muestra en la figura permite mantener la accesibilidad de dicho host como si siguiera en su red local inicial.</a:t>
            </a:r>
          </a:p>
        </p:txBody>
      </p:sp>
    </p:spTree>
    <p:extLst>
      <p:ext uri="{BB962C8B-B14F-4D97-AF65-F5344CB8AC3E}">
        <p14:creationId xmlns:p14="http://schemas.microsoft.com/office/powerpoint/2010/main" val="33698825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2"/>
          <p:cNvSpPr>
            <a:spLocks noGrp="1" noChangeArrowheads="1"/>
          </p:cNvSpPr>
          <p:nvPr>
            <p:ph type="hdr" sz="quarter"/>
          </p:nvPr>
        </p:nvSpPr>
        <p:spPr>
          <a:noFill/>
        </p:spPr>
        <p:txBody>
          <a:bodyPr/>
          <a:lstStyle/>
          <a:p>
            <a:r>
              <a:rPr lang="es-ES" smtClean="0"/>
              <a:t>El Nivel de Red en Internet. Aspectos básicos</a:t>
            </a:r>
          </a:p>
        </p:txBody>
      </p:sp>
      <p:sp>
        <p:nvSpPr>
          <p:cNvPr id="130050" name="Rectangle 6"/>
          <p:cNvSpPr>
            <a:spLocks noGrp="1" noChangeArrowheads="1"/>
          </p:cNvSpPr>
          <p:nvPr>
            <p:ph type="ftr" sz="quarter" idx="4"/>
          </p:nvPr>
        </p:nvSpPr>
        <p:spPr>
          <a:noFill/>
        </p:spPr>
        <p:txBody>
          <a:bodyPr/>
          <a:lstStyle/>
          <a:p>
            <a:r>
              <a:rPr lang="es-ES" smtClean="0"/>
              <a:t>Redes</a:t>
            </a:r>
          </a:p>
        </p:txBody>
      </p:sp>
      <p:sp>
        <p:nvSpPr>
          <p:cNvPr id="130051" name="Rectangle 7"/>
          <p:cNvSpPr>
            <a:spLocks noGrp="1" noChangeArrowheads="1"/>
          </p:cNvSpPr>
          <p:nvPr>
            <p:ph type="sldNum" sz="quarter" idx="5"/>
          </p:nvPr>
        </p:nvSpPr>
        <p:spPr>
          <a:noFill/>
        </p:spPr>
        <p:txBody>
          <a:bodyPr/>
          <a:lstStyle/>
          <a:p>
            <a:r>
              <a:rPr lang="es-ES" smtClean="0"/>
              <a:t>3-</a:t>
            </a:r>
            <a:fld id="{AFCBE8A2-2849-4A6E-B734-3757E7F96469}" type="slidenum">
              <a:rPr lang="es-ES" smtClean="0"/>
              <a:pPr/>
              <a:t>59</a:t>
            </a:fld>
            <a:endParaRPr lang="es-ES" smtClean="0"/>
          </a:p>
        </p:txBody>
      </p:sp>
      <p:sp>
        <p:nvSpPr>
          <p:cNvPr id="130052" name="Rectangle 2"/>
          <p:cNvSpPr>
            <a:spLocks noGrp="1" noRot="1" noChangeAspect="1" noChangeArrowheads="1" noTextEdit="1"/>
          </p:cNvSpPr>
          <p:nvPr>
            <p:ph type="sldImg"/>
          </p:nvPr>
        </p:nvSpPr>
        <p:spPr>
          <a:xfrm>
            <a:off x="568325" y="487363"/>
            <a:ext cx="5648325" cy="4237037"/>
          </a:xfrm>
          <a:ln/>
        </p:spPr>
      </p:sp>
      <p:sp>
        <p:nvSpPr>
          <p:cNvPr id="130053"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162183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hdr" sz="quarter"/>
          </p:nvPr>
        </p:nvSpPr>
        <p:spPr>
          <a:noFill/>
        </p:spPr>
        <p:txBody>
          <a:bodyPr/>
          <a:lstStyle/>
          <a:p>
            <a:r>
              <a:rPr lang="es-ES" smtClean="0"/>
              <a:t>El Nivel de Red en Internet. Aspectos básicos</a:t>
            </a:r>
          </a:p>
        </p:txBody>
      </p:sp>
      <p:sp>
        <p:nvSpPr>
          <p:cNvPr id="27650" name="Rectangle 6"/>
          <p:cNvSpPr>
            <a:spLocks noGrp="1" noChangeArrowheads="1"/>
          </p:cNvSpPr>
          <p:nvPr>
            <p:ph type="ftr" sz="quarter" idx="4"/>
          </p:nvPr>
        </p:nvSpPr>
        <p:spPr>
          <a:noFill/>
        </p:spPr>
        <p:txBody>
          <a:bodyPr/>
          <a:lstStyle/>
          <a:p>
            <a:r>
              <a:rPr lang="es-ES" smtClean="0"/>
              <a:t>Redes</a:t>
            </a:r>
          </a:p>
        </p:txBody>
      </p:sp>
      <p:sp>
        <p:nvSpPr>
          <p:cNvPr id="27651" name="Rectangle 7"/>
          <p:cNvSpPr>
            <a:spLocks noGrp="1" noChangeArrowheads="1"/>
          </p:cNvSpPr>
          <p:nvPr>
            <p:ph type="sldNum" sz="quarter" idx="5"/>
          </p:nvPr>
        </p:nvSpPr>
        <p:spPr>
          <a:noFill/>
        </p:spPr>
        <p:txBody>
          <a:bodyPr/>
          <a:lstStyle/>
          <a:p>
            <a:r>
              <a:rPr lang="es-ES" smtClean="0"/>
              <a:t>3-</a:t>
            </a:r>
            <a:fld id="{B343C8FE-BEAE-4811-AA50-F5504D97B81D}" type="slidenum">
              <a:rPr lang="es-ES" smtClean="0"/>
              <a:pPr/>
              <a:t>6</a:t>
            </a:fld>
            <a:endParaRPr lang="es-ES" smtClean="0"/>
          </a:p>
        </p:txBody>
      </p:sp>
      <p:sp>
        <p:nvSpPr>
          <p:cNvPr id="27652" name="Rectangle 2"/>
          <p:cNvSpPr>
            <a:spLocks noGrp="1" noRot="1" noChangeAspect="1" noChangeArrowheads="1" noTextEdit="1"/>
          </p:cNvSpPr>
          <p:nvPr>
            <p:ph type="sldImg"/>
          </p:nvPr>
        </p:nvSpPr>
        <p:spPr>
          <a:xfrm>
            <a:off x="922338" y="741363"/>
            <a:ext cx="4938712" cy="3703637"/>
          </a:xfrm>
          <a:ln/>
        </p:spPr>
      </p:sp>
      <p:sp>
        <p:nvSpPr>
          <p:cNvPr id="27653" name="Rectangle 3"/>
          <p:cNvSpPr>
            <a:spLocks noGrp="1" noChangeArrowheads="1"/>
          </p:cNvSpPr>
          <p:nvPr>
            <p:ph type="body" idx="1"/>
          </p:nvPr>
        </p:nvSpPr>
        <p:spPr>
          <a:xfrm>
            <a:off x="903288" y="4692650"/>
            <a:ext cx="4975225" cy="4446588"/>
          </a:xfrm>
          <a:noFill/>
          <a:ln/>
        </p:spPr>
        <p:txBody>
          <a:bodyPr/>
          <a:lstStyle/>
          <a:p>
            <a:pPr eaLnBrk="1" hangingPunct="1"/>
            <a:endParaRPr lang="es-ES" smtClean="0"/>
          </a:p>
        </p:txBody>
      </p:sp>
    </p:spTree>
    <p:extLst>
      <p:ext uri="{BB962C8B-B14F-4D97-AF65-F5344CB8AC3E}">
        <p14:creationId xmlns:p14="http://schemas.microsoft.com/office/powerpoint/2010/main" val="130142040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2"/>
          <p:cNvSpPr>
            <a:spLocks noGrp="1" noChangeArrowheads="1"/>
          </p:cNvSpPr>
          <p:nvPr>
            <p:ph type="hdr" sz="quarter"/>
          </p:nvPr>
        </p:nvSpPr>
        <p:spPr>
          <a:noFill/>
        </p:spPr>
        <p:txBody>
          <a:bodyPr/>
          <a:lstStyle/>
          <a:p>
            <a:r>
              <a:rPr lang="es-ES" smtClean="0"/>
              <a:t>El Nivel de Red en Internet. Aspectos básicos</a:t>
            </a:r>
          </a:p>
        </p:txBody>
      </p:sp>
      <p:sp>
        <p:nvSpPr>
          <p:cNvPr id="132098" name="Rectangle 6"/>
          <p:cNvSpPr>
            <a:spLocks noGrp="1" noChangeArrowheads="1"/>
          </p:cNvSpPr>
          <p:nvPr>
            <p:ph type="ftr" sz="quarter" idx="4"/>
          </p:nvPr>
        </p:nvSpPr>
        <p:spPr>
          <a:noFill/>
        </p:spPr>
        <p:txBody>
          <a:bodyPr/>
          <a:lstStyle/>
          <a:p>
            <a:r>
              <a:rPr lang="es-ES" smtClean="0"/>
              <a:t>Redes</a:t>
            </a:r>
          </a:p>
        </p:txBody>
      </p:sp>
      <p:sp>
        <p:nvSpPr>
          <p:cNvPr id="132099" name="Rectangle 7"/>
          <p:cNvSpPr>
            <a:spLocks noGrp="1" noChangeArrowheads="1"/>
          </p:cNvSpPr>
          <p:nvPr>
            <p:ph type="sldNum" sz="quarter" idx="5"/>
          </p:nvPr>
        </p:nvSpPr>
        <p:spPr>
          <a:noFill/>
        </p:spPr>
        <p:txBody>
          <a:bodyPr/>
          <a:lstStyle/>
          <a:p>
            <a:r>
              <a:rPr lang="es-ES" smtClean="0"/>
              <a:t>3-</a:t>
            </a:r>
            <a:fld id="{565C4001-D3E4-4ECF-ABB4-749145403143}" type="slidenum">
              <a:rPr lang="es-ES" smtClean="0"/>
              <a:pPr/>
              <a:t>60</a:t>
            </a:fld>
            <a:endParaRPr lang="es-ES" smtClean="0"/>
          </a:p>
        </p:txBody>
      </p:sp>
      <p:sp>
        <p:nvSpPr>
          <p:cNvPr id="132100" name="Rectangle 2"/>
          <p:cNvSpPr>
            <a:spLocks noGrp="1" noRot="1" noChangeAspect="1" noChangeArrowheads="1" noTextEdit="1"/>
          </p:cNvSpPr>
          <p:nvPr>
            <p:ph type="sldImg"/>
          </p:nvPr>
        </p:nvSpPr>
        <p:spPr>
          <a:xfrm>
            <a:off x="920750" y="741363"/>
            <a:ext cx="4940300" cy="3705225"/>
          </a:xfrm>
          <a:ln/>
        </p:spPr>
      </p:sp>
      <p:sp>
        <p:nvSpPr>
          <p:cNvPr id="132101" name="Rectangle 3"/>
          <p:cNvSpPr>
            <a:spLocks noGrp="1" noChangeArrowheads="1"/>
          </p:cNvSpPr>
          <p:nvPr>
            <p:ph type="body" idx="1"/>
          </p:nvPr>
        </p:nvSpPr>
        <p:spPr>
          <a:xfrm>
            <a:off x="903288" y="4692650"/>
            <a:ext cx="4975225" cy="4446588"/>
          </a:xfrm>
          <a:noFill/>
          <a:ln/>
        </p:spPr>
        <p:txBody>
          <a:bodyPr/>
          <a:lstStyle/>
          <a:p>
            <a:pPr eaLnBrk="1" hangingPunct="1"/>
            <a:r>
              <a:rPr lang="es-ES" smtClean="0"/>
              <a:t>En esta diapositiva y la siguiente vamos a hacer un análisis de la configuración de un ordenador con Windows que tiene dos interfaces de red, una ethernet y una inalámbrica.</a:t>
            </a:r>
          </a:p>
          <a:p>
            <a:pPr eaLnBrk="1" hangingPunct="1"/>
            <a:r>
              <a:rPr lang="es-ES" smtClean="0"/>
              <a:t>El comando ipconfig/all nos muestra toda la información de interés relativa a dichas interfaces. En aras a la claridad omitimos aquí la parte no relevante de la salida generada por dicho comando.</a:t>
            </a:r>
          </a:p>
          <a:p>
            <a:pPr eaLnBrk="1" hangingPunct="1"/>
            <a:r>
              <a:rPr lang="es-ES" smtClean="0"/>
              <a:t>Aunque no mostrada en el ipconfig/all el host tiene una tercera interfaz que es la interfaz loopback. Esta es en realidad una interfaz virtual no asociada con ninguna de las dos interfaces reales que posee el host. Dicha interfaz tiene siempre la dirección IP 127.0.0.1.</a:t>
            </a:r>
          </a:p>
          <a:p>
            <a:pPr eaLnBrk="1" hangingPunct="1"/>
            <a:r>
              <a:rPr lang="es-ES" smtClean="0"/>
              <a:t>Cuando se configura una interfaz se le asigna una métrica. Normalmente se utiliza métrica automática, con lo que el sistema asigna una métrica que depende de la velocidad de la interfaz, así `por ejemplo una interfaz Ethernet 10/100/1000 Mb/s recibe una métrica de 30, 20 o 10 según la velocidad negociada de la conexión. Una interfaz inalámbrica de 54 Mb/s recibe una métrica de 25. Es posible también asignar métricas manualmente en la configuración de las interfaces. Las métricas tienen su importancia como veremos en la siguiente diapositiva para el cálculo de la tabla de rutas del host, sobre todo en el caso de hosts multihomed como el que nos ocupa.</a:t>
            </a:r>
          </a:p>
          <a:p>
            <a:pPr eaLnBrk="1" hangingPunct="1"/>
            <a:r>
              <a:rPr lang="es-ES" smtClean="0"/>
              <a:t>En nuestro caso la interfaz ethernet es 10/100/100 aunque está conectada a 100 Mb/s. La interfaz inalámbrica está conectada a 54 Mb/s</a:t>
            </a:r>
          </a:p>
          <a:p>
            <a:pPr eaLnBrk="1" hangingPunct="1"/>
            <a:endParaRPr lang="es-ES" smtClean="0"/>
          </a:p>
        </p:txBody>
      </p:sp>
    </p:spTree>
    <p:extLst>
      <p:ext uri="{BB962C8B-B14F-4D97-AF65-F5344CB8AC3E}">
        <p14:creationId xmlns:p14="http://schemas.microsoft.com/office/powerpoint/2010/main" val="194953589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2"/>
          <p:cNvSpPr>
            <a:spLocks noGrp="1" noChangeArrowheads="1"/>
          </p:cNvSpPr>
          <p:nvPr>
            <p:ph type="hdr" sz="quarter"/>
          </p:nvPr>
        </p:nvSpPr>
        <p:spPr>
          <a:noFill/>
        </p:spPr>
        <p:txBody>
          <a:bodyPr/>
          <a:lstStyle/>
          <a:p>
            <a:r>
              <a:rPr lang="es-ES" smtClean="0"/>
              <a:t>El Nivel de Red en Internet. Aspectos básicos</a:t>
            </a:r>
          </a:p>
        </p:txBody>
      </p:sp>
      <p:sp>
        <p:nvSpPr>
          <p:cNvPr id="134146" name="Rectangle 6"/>
          <p:cNvSpPr>
            <a:spLocks noGrp="1" noChangeArrowheads="1"/>
          </p:cNvSpPr>
          <p:nvPr>
            <p:ph type="ftr" sz="quarter" idx="4"/>
          </p:nvPr>
        </p:nvSpPr>
        <p:spPr>
          <a:noFill/>
        </p:spPr>
        <p:txBody>
          <a:bodyPr/>
          <a:lstStyle/>
          <a:p>
            <a:r>
              <a:rPr lang="es-ES" smtClean="0"/>
              <a:t>Redes</a:t>
            </a:r>
          </a:p>
        </p:txBody>
      </p:sp>
      <p:sp>
        <p:nvSpPr>
          <p:cNvPr id="134147" name="Rectangle 7"/>
          <p:cNvSpPr>
            <a:spLocks noGrp="1" noChangeArrowheads="1"/>
          </p:cNvSpPr>
          <p:nvPr>
            <p:ph type="sldNum" sz="quarter" idx="5"/>
          </p:nvPr>
        </p:nvSpPr>
        <p:spPr>
          <a:noFill/>
        </p:spPr>
        <p:txBody>
          <a:bodyPr/>
          <a:lstStyle/>
          <a:p>
            <a:r>
              <a:rPr lang="es-ES" smtClean="0"/>
              <a:t>3-</a:t>
            </a:r>
            <a:fld id="{FC1ABBED-DE9B-406D-9EA2-AC060CDFA41B}" type="slidenum">
              <a:rPr lang="es-ES" smtClean="0"/>
              <a:pPr/>
              <a:t>61</a:t>
            </a:fld>
            <a:endParaRPr lang="es-ES" smtClean="0"/>
          </a:p>
        </p:txBody>
      </p:sp>
      <p:sp>
        <p:nvSpPr>
          <p:cNvPr id="134148" name="Rectangle 2"/>
          <p:cNvSpPr>
            <a:spLocks noGrp="1" noRot="1" noChangeAspect="1" noChangeArrowheads="1" noTextEdit="1"/>
          </p:cNvSpPr>
          <p:nvPr>
            <p:ph type="sldImg"/>
          </p:nvPr>
        </p:nvSpPr>
        <p:spPr>
          <a:xfrm>
            <a:off x="920750" y="741363"/>
            <a:ext cx="4940300" cy="3705225"/>
          </a:xfrm>
          <a:ln/>
        </p:spPr>
      </p:sp>
      <p:sp>
        <p:nvSpPr>
          <p:cNvPr id="134149" name="Rectangle 3"/>
          <p:cNvSpPr>
            <a:spLocks noGrp="1" noChangeArrowheads="1"/>
          </p:cNvSpPr>
          <p:nvPr>
            <p:ph type="body" idx="1"/>
          </p:nvPr>
        </p:nvSpPr>
        <p:spPr>
          <a:xfrm>
            <a:off x="366713" y="4581525"/>
            <a:ext cx="6119812" cy="5164138"/>
          </a:xfrm>
          <a:noFill/>
          <a:ln/>
        </p:spPr>
        <p:txBody>
          <a:bodyPr/>
          <a:lstStyle/>
          <a:p>
            <a:pPr eaLnBrk="1" hangingPunct="1">
              <a:lnSpc>
                <a:spcPct val="80000"/>
              </a:lnSpc>
            </a:pPr>
            <a:r>
              <a:rPr lang="es-ES" sz="1000" smtClean="0"/>
              <a:t>El comando ‘route print’ muestra la tabla de rutas de un host. Con los comandos ‘route add’, ‘route change’ y ‘route delete’ es posible modificar su contenido. Aquí mostramos la tabla de rutas del host multihomed de la diapositiva anterior con las rutas generadas por el sistema, sin haber hecho ningún cambio.</a:t>
            </a:r>
          </a:p>
          <a:p>
            <a:pPr eaLnBrk="1" hangingPunct="1">
              <a:lnSpc>
                <a:spcPct val="80000"/>
              </a:lnSpc>
            </a:pPr>
            <a:r>
              <a:rPr lang="es-ES" sz="1000" smtClean="0"/>
              <a:t>Primero se muestra la lista de interfaces del equipo: 1 (loopback), 2 (WiFi) y 3 (Ethernet). La tabla de rutas está organizada en cinco columnas, las dos primeras especifican la dirección y la máscara de la red. La tercera columna indica la puerta de acceso, es decir la dirección IP a través de la cual se llega a dicha red. La cuarta columna muestra la interfaz por la que se llega a dicha puerta de acceso, utilizando para ello la dirección IP de las interfaces (el comando ipconfig nos permite saber la dirección IP de las interfaces WiFi y ethernet, y en cuanto a la interfaz loopback siempre tiene la dirección 127.0.0.1). Por último la quinta columna indica la métrica asignada a la ruta que, salvo algunas excepciones, es 25 para las rutas que salen por la interfaz WiFi de 54 Mb/s y 20 para las que salen por la ethernet de 100 Mb/s.</a:t>
            </a:r>
          </a:p>
          <a:p>
            <a:pPr eaLnBrk="1" hangingPunct="1">
              <a:lnSpc>
                <a:spcPct val="80000"/>
              </a:lnSpc>
            </a:pPr>
            <a:r>
              <a:rPr lang="es-ES" sz="1000" smtClean="0"/>
              <a:t>Las denominadas ‘rutas propias’ son rutas host para las direcciones IP de las interfaces físicas (147.156.135.22/32 y 147.156.248.19/32) que apuntan a la interfaz loopback, de forma que si por ejemplo hacemos ‘ping 147.156.135.22’ no salen paquetes por la interfaz ethernet sino que el ping se resuelve y responde localmente. Pero si desconectamos el cable ethernet esta ruta desaparece y el ping deja de funcionar.</a:t>
            </a:r>
          </a:p>
          <a:p>
            <a:pPr eaLnBrk="1" hangingPunct="1">
              <a:lnSpc>
                <a:spcPct val="80000"/>
              </a:lnSpc>
            </a:pPr>
            <a:r>
              <a:rPr lang="es-ES" sz="1000" smtClean="0"/>
              <a:t>También funcionan como rutas host las direcciones broadcast, tanto la de la red clase B (147.156.255.255/32) como la genérica (255.255.255.255/32). En el caso de 147.156.135.22/32 las rutas tienen una métrica diferente, por lo que los envíos a esta dirección utilizan la interfaz ethernet. En cambio en el caso de 255.255.255.255/32 las dos rutas tienen la misma métrica.</a:t>
            </a:r>
          </a:p>
          <a:p>
            <a:pPr eaLnBrk="1" hangingPunct="1">
              <a:lnSpc>
                <a:spcPct val="80000"/>
              </a:lnSpc>
            </a:pPr>
            <a:r>
              <a:rPr lang="es-ES" sz="1000" smtClean="0"/>
              <a:t>Existen rutas para las redes de las interfaces propias, de forma que cualquier paquete dirigido a la 147.156.135.0/24 saldrá por la interfaz ethernet y si va a la 147.156.248.0/22 saldrá por la interfaz WiFi.</a:t>
            </a:r>
          </a:p>
          <a:p>
            <a:pPr eaLnBrk="1" hangingPunct="1">
              <a:lnSpc>
                <a:spcPct val="80000"/>
              </a:lnSpc>
            </a:pPr>
            <a:r>
              <a:rPr lang="es-ES" sz="1000" smtClean="0"/>
              <a:t>Hay una ruta para las direcciones de enlace (169.254.0.0/16) que apunta a la interfaz mas rápida (la ethernet en este caso) aunque aquí se utiliza una métrica de 30, algo mayor de lo habitual.</a:t>
            </a:r>
          </a:p>
          <a:p>
            <a:pPr eaLnBrk="1" hangingPunct="1">
              <a:lnSpc>
                <a:spcPct val="80000"/>
              </a:lnSpc>
            </a:pPr>
            <a:r>
              <a:rPr lang="es-ES" sz="1000" smtClean="0"/>
              <a:t>La ruta de la red loopback (127.0.0.0/8) apunta a la interfaz loopback, como es natural. Cualquier dirección que empiece por 127 será dirigida a la interfaz loppback</a:t>
            </a:r>
          </a:p>
          <a:p>
            <a:pPr eaLnBrk="1" hangingPunct="1">
              <a:lnSpc>
                <a:spcPct val="80000"/>
              </a:lnSpc>
            </a:pPr>
            <a:r>
              <a:rPr lang="es-ES" sz="1000" smtClean="0"/>
              <a:t>Las direcciones clase D o multicast (224.0.0.0/4) tienen una ruta por la interfaz ethernet y otra por la WiFi, aunque como la ethernet tiene una métrica menor saldrán solo por esta. Lo mismo ocurre con las rutas por defecto, que tienen métricas de 20 y 25 respectivamente. En ambos casos si la interfaz ethernet quedara fuera de servicio la WiFi tomaría rápidamente el relevo.</a:t>
            </a:r>
          </a:p>
          <a:p>
            <a:pPr eaLnBrk="1" hangingPunct="1">
              <a:lnSpc>
                <a:spcPct val="80000"/>
              </a:lnSpc>
            </a:pPr>
            <a:r>
              <a:rPr lang="es-ES" sz="1000" smtClean="0"/>
              <a:t>La ‘Puerta de enlace predeterminada’ que aparece al final de la tabla refleja simplemente la puerta de enlace correspondiente a la ruta por defecto con métrica más baja.</a:t>
            </a:r>
          </a:p>
          <a:p>
            <a:pPr eaLnBrk="1" hangingPunct="1">
              <a:lnSpc>
                <a:spcPct val="80000"/>
              </a:lnSpc>
            </a:pPr>
            <a:r>
              <a:rPr lang="es-ES" sz="1000" smtClean="0"/>
              <a:t>Si en vez de conectar la interfaz ethernet a 100 Mb/s la hubiéramos conectado a 10 Mb/s la tabla sería la misma salvo que las rutas que tienen métrica 20 tendrían todas métrica 30. Esto cambiaría drásticamente el comportamiento del host que ahora usa al interfaz ethernet como ruta por defecto y que en ese caso pasaría a utilizar la WiFi</a:t>
            </a:r>
          </a:p>
          <a:p>
            <a:pPr eaLnBrk="1" hangingPunct="1">
              <a:lnSpc>
                <a:spcPct val="80000"/>
              </a:lnSpc>
            </a:pPr>
            <a:r>
              <a:rPr lang="es-ES" sz="1000" smtClean="0"/>
              <a:t> </a:t>
            </a:r>
          </a:p>
        </p:txBody>
      </p:sp>
    </p:spTree>
    <p:extLst>
      <p:ext uri="{BB962C8B-B14F-4D97-AF65-F5344CB8AC3E}">
        <p14:creationId xmlns:p14="http://schemas.microsoft.com/office/powerpoint/2010/main" val="392344778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5" name="Rectangle 2"/>
          <p:cNvSpPr>
            <a:spLocks noGrp="1" noChangeArrowheads="1"/>
          </p:cNvSpPr>
          <p:nvPr>
            <p:ph type="hdr" sz="quarter"/>
          </p:nvPr>
        </p:nvSpPr>
        <p:spPr>
          <a:noFill/>
        </p:spPr>
        <p:txBody>
          <a:bodyPr/>
          <a:lstStyle/>
          <a:p>
            <a:r>
              <a:rPr lang="es-ES" smtClean="0"/>
              <a:t>El Nivel de Red en Internet. Aspectos básicos</a:t>
            </a:r>
          </a:p>
        </p:txBody>
      </p:sp>
      <p:sp>
        <p:nvSpPr>
          <p:cNvPr id="195586" name="Rectangle 6"/>
          <p:cNvSpPr>
            <a:spLocks noGrp="1" noChangeArrowheads="1"/>
          </p:cNvSpPr>
          <p:nvPr>
            <p:ph type="ftr" sz="quarter" idx="4"/>
          </p:nvPr>
        </p:nvSpPr>
        <p:spPr>
          <a:noFill/>
        </p:spPr>
        <p:txBody>
          <a:bodyPr/>
          <a:lstStyle/>
          <a:p>
            <a:r>
              <a:rPr lang="es-ES" smtClean="0"/>
              <a:t>Redes</a:t>
            </a:r>
          </a:p>
        </p:txBody>
      </p:sp>
      <p:sp>
        <p:nvSpPr>
          <p:cNvPr id="195587" name="Rectangle 7"/>
          <p:cNvSpPr>
            <a:spLocks noGrp="1" noChangeArrowheads="1"/>
          </p:cNvSpPr>
          <p:nvPr>
            <p:ph type="sldNum" sz="quarter" idx="5"/>
          </p:nvPr>
        </p:nvSpPr>
        <p:spPr>
          <a:noFill/>
        </p:spPr>
        <p:txBody>
          <a:bodyPr/>
          <a:lstStyle/>
          <a:p>
            <a:r>
              <a:rPr lang="es-ES" smtClean="0"/>
              <a:t>3-</a:t>
            </a:r>
            <a:fld id="{886B9CC1-A6C8-4F93-A083-7CE5CCB3FB3D}" type="slidenum">
              <a:rPr lang="es-ES" smtClean="0"/>
              <a:pPr/>
              <a:t>62</a:t>
            </a:fld>
            <a:endParaRPr lang="es-ES" smtClean="0"/>
          </a:p>
        </p:txBody>
      </p:sp>
      <p:sp>
        <p:nvSpPr>
          <p:cNvPr id="195588" name="Rectangle 2"/>
          <p:cNvSpPr>
            <a:spLocks noGrp="1" noRot="1" noChangeAspect="1" noChangeArrowheads="1" noTextEdit="1"/>
          </p:cNvSpPr>
          <p:nvPr>
            <p:ph type="sldImg"/>
          </p:nvPr>
        </p:nvSpPr>
        <p:spPr>
          <a:xfrm>
            <a:off x="566738" y="487363"/>
            <a:ext cx="5648325" cy="4237037"/>
          </a:xfrm>
          <a:ln/>
        </p:spPr>
      </p:sp>
      <p:sp>
        <p:nvSpPr>
          <p:cNvPr id="195589"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147623237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3" name="Rectangle 2"/>
          <p:cNvSpPr>
            <a:spLocks noGrp="1" noChangeArrowheads="1"/>
          </p:cNvSpPr>
          <p:nvPr>
            <p:ph type="hdr" sz="quarter"/>
          </p:nvPr>
        </p:nvSpPr>
        <p:spPr>
          <a:noFill/>
        </p:spPr>
        <p:txBody>
          <a:bodyPr/>
          <a:lstStyle/>
          <a:p>
            <a:r>
              <a:rPr lang="es-ES" smtClean="0"/>
              <a:t>El Nivel de Red en Internet. Aspectos básicos</a:t>
            </a:r>
          </a:p>
        </p:txBody>
      </p:sp>
      <p:sp>
        <p:nvSpPr>
          <p:cNvPr id="197634" name="Rectangle 6"/>
          <p:cNvSpPr>
            <a:spLocks noGrp="1" noChangeArrowheads="1"/>
          </p:cNvSpPr>
          <p:nvPr>
            <p:ph type="ftr" sz="quarter" idx="4"/>
          </p:nvPr>
        </p:nvSpPr>
        <p:spPr>
          <a:noFill/>
        </p:spPr>
        <p:txBody>
          <a:bodyPr/>
          <a:lstStyle/>
          <a:p>
            <a:r>
              <a:rPr lang="es-ES" smtClean="0"/>
              <a:t>Redes</a:t>
            </a:r>
          </a:p>
        </p:txBody>
      </p:sp>
      <p:sp>
        <p:nvSpPr>
          <p:cNvPr id="197635" name="Rectangle 7"/>
          <p:cNvSpPr>
            <a:spLocks noGrp="1" noChangeArrowheads="1"/>
          </p:cNvSpPr>
          <p:nvPr>
            <p:ph type="sldNum" sz="quarter" idx="5"/>
          </p:nvPr>
        </p:nvSpPr>
        <p:spPr>
          <a:noFill/>
        </p:spPr>
        <p:txBody>
          <a:bodyPr/>
          <a:lstStyle/>
          <a:p>
            <a:r>
              <a:rPr lang="es-ES" smtClean="0"/>
              <a:t>3-</a:t>
            </a:r>
            <a:fld id="{140B7CBE-FF83-4BF5-91D7-2971E0356D76}" type="slidenum">
              <a:rPr lang="es-ES" smtClean="0"/>
              <a:pPr/>
              <a:t>63</a:t>
            </a:fld>
            <a:endParaRPr lang="es-ES" smtClean="0"/>
          </a:p>
        </p:txBody>
      </p:sp>
      <p:sp>
        <p:nvSpPr>
          <p:cNvPr id="197636" name="Rectangle 1026"/>
          <p:cNvSpPr>
            <a:spLocks noGrp="1" noRot="1" noChangeAspect="1" noChangeArrowheads="1" noTextEdit="1"/>
          </p:cNvSpPr>
          <p:nvPr>
            <p:ph type="sldImg"/>
          </p:nvPr>
        </p:nvSpPr>
        <p:spPr>
          <a:xfrm>
            <a:off x="566738" y="487363"/>
            <a:ext cx="5648325" cy="4237037"/>
          </a:xfrm>
          <a:ln/>
        </p:spPr>
      </p:sp>
      <p:sp>
        <p:nvSpPr>
          <p:cNvPr id="197637" name="Rectangle 1027"/>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68422175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Rectangle 2"/>
          <p:cNvSpPr>
            <a:spLocks noGrp="1" noChangeArrowheads="1"/>
          </p:cNvSpPr>
          <p:nvPr>
            <p:ph type="hdr" sz="quarter"/>
          </p:nvPr>
        </p:nvSpPr>
        <p:spPr>
          <a:noFill/>
        </p:spPr>
        <p:txBody>
          <a:bodyPr/>
          <a:lstStyle/>
          <a:p>
            <a:r>
              <a:rPr lang="es-ES" smtClean="0"/>
              <a:t>El Nivel de Red en Internet. Aspectos básicos</a:t>
            </a:r>
          </a:p>
        </p:txBody>
      </p:sp>
      <p:sp>
        <p:nvSpPr>
          <p:cNvPr id="199682" name="Rectangle 6"/>
          <p:cNvSpPr>
            <a:spLocks noGrp="1" noChangeArrowheads="1"/>
          </p:cNvSpPr>
          <p:nvPr>
            <p:ph type="ftr" sz="quarter" idx="4"/>
          </p:nvPr>
        </p:nvSpPr>
        <p:spPr>
          <a:noFill/>
        </p:spPr>
        <p:txBody>
          <a:bodyPr/>
          <a:lstStyle/>
          <a:p>
            <a:r>
              <a:rPr lang="es-ES" smtClean="0"/>
              <a:t>Redes</a:t>
            </a:r>
          </a:p>
        </p:txBody>
      </p:sp>
      <p:sp>
        <p:nvSpPr>
          <p:cNvPr id="199683" name="Rectangle 7"/>
          <p:cNvSpPr>
            <a:spLocks noGrp="1" noChangeArrowheads="1"/>
          </p:cNvSpPr>
          <p:nvPr>
            <p:ph type="sldNum" sz="quarter" idx="5"/>
          </p:nvPr>
        </p:nvSpPr>
        <p:spPr>
          <a:noFill/>
        </p:spPr>
        <p:txBody>
          <a:bodyPr/>
          <a:lstStyle/>
          <a:p>
            <a:r>
              <a:rPr lang="es-ES" smtClean="0"/>
              <a:t>3-</a:t>
            </a:r>
            <a:fld id="{90DA5B5B-F34D-4001-AD0E-8EC6A70D0B1B}" type="slidenum">
              <a:rPr lang="es-ES" smtClean="0"/>
              <a:pPr/>
              <a:t>64</a:t>
            </a:fld>
            <a:endParaRPr lang="es-ES" smtClean="0"/>
          </a:p>
        </p:txBody>
      </p:sp>
      <p:sp>
        <p:nvSpPr>
          <p:cNvPr id="199684" name="Rectangle 2"/>
          <p:cNvSpPr>
            <a:spLocks noGrp="1" noRot="1" noChangeAspect="1" noChangeArrowheads="1" noTextEdit="1"/>
          </p:cNvSpPr>
          <p:nvPr>
            <p:ph type="sldImg"/>
          </p:nvPr>
        </p:nvSpPr>
        <p:spPr>
          <a:xfrm>
            <a:off x="566738" y="487363"/>
            <a:ext cx="5648325" cy="4237037"/>
          </a:xfrm>
          <a:ln/>
        </p:spPr>
      </p:sp>
      <p:sp>
        <p:nvSpPr>
          <p:cNvPr id="199685" name="Rectangle 3"/>
          <p:cNvSpPr>
            <a:spLocks noGrp="1" noChangeArrowheads="1"/>
          </p:cNvSpPr>
          <p:nvPr>
            <p:ph type="body" idx="1"/>
          </p:nvPr>
        </p:nvSpPr>
        <p:spPr>
          <a:noFill/>
          <a:ln/>
        </p:spPr>
        <p:txBody>
          <a:bodyPr/>
          <a:lstStyle/>
          <a:p>
            <a:pPr eaLnBrk="1" hangingPunct="1"/>
            <a:r>
              <a:rPr lang="es-ES" dirty="0" smtClean="0"/>
              <a:t>En la asignación de direcciones a las </a:t>
            </a:r>
            <a:r>
              <a:rPr lang="es-ES" dirty="0" err="1" smtClean="0"/>
              <a:t>LANs</a:t>
            </a:r>
            <a:r>
              <a:rPr lang="es-ES" dirty="0" smtClean="0"/>
              <a:t> consumimos</a:t>
            </a:r>
            <a:r>
              <a:rPr lang="es-ES" baseline="0" dirty="0" smtClean="0"/>
              <a:t> todo el rango de direcciones públicas disponible, por lo que para las líneas serie utilizaremos direccionamiento privado.</a:t>
            </a:r>
            <a:endParaRPr lang="es-ES" dirty="0" smtClean="0"/>
          </a:p>
        </p:txBody>
      </p:sp>
    </p:spTree>
    <p:extLst>
      <p:ext uri="{BB962C8B-B14F-4D97-AF65-F5344CB8AC3E}">
        <p14:creationId xmlns:p14="http://schemas.microsoft.com/office/powerpoint/2010/main" val="180550405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29" name="Rectangle 2"/>
          <p:cNvSpPr>
            <a:spLocks noGrp="1" noChangeArrowheads="1"/>
          </p:cNvSpPr>
          <p:nvPr>
            <p:ph type="hdr" sz="quarter"/>
          </p:nvPr>
        </p:nvSpPr>
        <p:spPr>
          <a:noFill/>
        </p:spPr>
        <p:txBody>
          <a:bodyPr/>
          <a:lstStyle/>
          <a:p>
            <a:r>
              <a:rPr lang="es-ES" smtClean="0"/>
              <a:t>El Nivel de Red en Internet. Aspectos básicos</a:t>
            </a:r>
          </a:p>
        </p:txBody>
      </p:sp>
      <p:sp>
        <p:nvSpPr>
          <p:cNvPr id="201730" name="Rectangle 6"/>
          <p:cNvSpPr>
            <a:spLocks noGrp="1" noChangeArrowheads="1"/>
          </p:cNvSpPr>
          <p:nvPr>
            <p:ph type="ftr" sz="quarter" idx="4"/>
          </p:nvPr>
        </p:nvSpPr>
        <p:spPr>
          <a:noFill/>
        </p:spPr>
        <p:txBody>
          <a:bodyPr/>
          <a:lstStyle/>
          <a:p>
            <a:r>
              <a:rPr lang="es-ES" smtClean="0"/>
              <a:t>Redes</a:t>
            </a:r>
          </a:p>
        </p:txBody>
      </p:sp>
      <p:sp>
        <p:nvSpPr>
          <p:cNvPr id="201731" name="Rectangle 7"/>
          <p:cNvSpPr>
            <a:spLocks noGrp="1" noChangeArrowheads="1"/>
          </p:cNvSpPr>
          <p:nvPr>
            <p:ph type="sldNum" sz="quarter" idx="5"/>
          </p:nvPr>
        </p:nvSpPr>
        <p:spPr>
          <a:noFill/>
        </p:spPr>
        <p:txBody>
          <a:bodyPr/>
          <a:lstStyle/>
          <a:p>
            <a:r>
              <a:rPr lang="es-ES" smtClean="0"/>
              <a:t>3-</a:t>
            </a:r>
            <a:fld id="{1BFEB361-953A-459D-8EBC-109E0D981C97}" type="slidenum">
              <a:rPr lang="es-ES" smtClean="0"/>
              <a:pPr/>
              <a:t>65</a:t>
            </a:fld>
            <a:endParaRPr lang="es-ES" smtClean="0"/>
          </a:p>
        </p:txBody>
      </p:sp>
      <p:sp>
        <p:nvSpPr>
          <p:cNvPr id="201732" name="Rectangle 2"/>
          <p:cNvSpPr>
            <a:spLocks noGrp="1" noRot="1" noChangeAspect="1" noChangeArrowheads="1" noTextEdit="1"/>
          </p:cNvSpPr>
          <p:nvPr>
            <p:ph type="sldImg"/>
          </p:nvPr>
        </p:nvSpPr>
        <p:spPr>
          <a:xfrm>
            <a:off x="566738" y="487363"/>
            <a:ext cx="5648325" cy="4237037"/>
          </a:xfrm>
          <a:ln/>
        </p:spPr>
      </p:sp>
      <p:sp>
        <p:nvSpPr>
          <p:cNvPr id="201733"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97318321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7" name="Rectangle 2"/>
          <p:cNvSpPr>
            <a:spLocks noGrp="1" noChangeArrowheads="1"/>
          </p:cNvSpPr>
          <p:nvPr>
            <p:ph type="hdr" sz="quarter"/>
          </p:nvPr>
        </p:nvSpPr>
        <p:spPr>
          <a:noFill/>
        </p:spPr>
        <p:txBody>
          <a:bodyPr/>
          <a:lstStyle/>
          <a:p>
            <a:r>
              <a:rPr lang="es-ES" smtClean="0"/>
              <a:t>El Nivel de Red en Internet. Aspectos básicos</a:t>
            </a:r>
          </a:p>
        </p:txBody>
      </p:sp>
      <p:sp>
        <p:nvSpPr>
          <p:cNvPr id="203778" name="Rectangle 6"/>
          <p:cNvSpPr>
            <a:spLocks noGrp="1" noChangeArrowheads="1"/>
          </p:cNvSpPr>
          <p:nvPr>
            <p:ph type="ftr" sz="quarter" idx="4"/>
          </p:nvPr>
        </p:nvSpPr>
        <p:spPr>
          <a:noFill/>
        </p:spPr>
        <p:txBody>
          <a:bodyPr/>
          <a:lstStyle/>
          <a:p>
            <a:r>
              <a:rPr lang="es-ES" smtClean="0"/>
              <a:t>Redes</a:t>
            </a:r>
          </a:p>
        </p:txBody>
      </p:sp>
      <p:sp>
        <p:nvSpPr>
          <p:cNvPr id="203779" name="Rectangle 7"/>
          <p:cNvSpPr>
            <a:spLocks noGrp="1" noChangeArrowheads="1"/>
          </p:cNvSpPr>
          <p:nvPr>
            <p:ph type="sldNum" sz="quarter" idx="5"/>
          </p:nvPr>
        </p:nvSpPr>
        <p:spPr>
          <a:noFill/>
        </p:spPr>
        <p:txBody>
          <a:bodyPr/>
          <a:lstStyle/>
          <a:p>
            <a:r>
              <a:rPr lang="es-ES" smtClean="0"/>
              <a:t>3-</a:t>
            </a:r>
            <a:fld id="{4F4965D8-5CA4-4C2E-B8EE-D6E4BBF3361B}" type="slidenum">
              <a:rPr lang="es-ES" smtClean="0"/>
              <a:pPr/>
              <a:t>66</a:t>
            </a:fld>
            <a:endParaRPr lang="es-ES" smtClean="0"/>
          </a:p>
        </p:txBody>
      </p:sp>
      <p:sp>
        <p:nvSpPr>
          <p:cNvPr id="203780" name="Rectangle 2"/>
          <p:cNvSpPr>
            <a:spLocks noGrp="1" noRot="1" noChangeAspect="1" noChangeArrowheads="1" noTextEdit="1"/>
          </p:cNvSpPr>
          <p:nvPr>
            <p:ph type="sldImg"/>
          </p:nvPr>
        </p:nvSpPr>
        <p:spPr>
          <a:xfrm>
            <a:off x="566738" y="487363"/>
            <a:ext cx="5648325" cy="4237037"/>
          </a:xfrm>
          <a:ln/>
        </p:spPr>
      </p:sp>
      <p:sp>
        <p:nvSpPr>
          <p:cNvPr id="203781"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424550049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5" name="Rectangle 2"/>
          <p:cNvSpPr>
            <a:spLocks noGrp="1" noChangeArrowheads="1"/>
          </p:cNvSpPr>
          <p:nvPr>
            <p:ph type="hdr" sz="quarter"/>
          </p:nvPr>
        </p:nvSpPr>
        <p:spPr>
          <a:noFill/>
        </p:spPr>
        <p:txBody>
          <a:bodyPr/>
          <a:lstStyle/>
          <a:p>
            <a:r>
              <a:rPr lang="es-ES" smtClean="0"/>
              <a:t>El Nivel de Red en Internet. Aspectos básicos</a:t>
            </a:r>
          </a:p>
        </p:txBody>
      </p:sp>
      <p:sp>
        <p:nvSpPr>
          <p:cNvPr id="205826" name="Rectangle 6"/>
          <p:cNvSpPr>
            <a:spLocks noGrp="1" noChangeArrowheads="1"/>
          </p:cNvSpPr>
          <p:nvPr>
            <p:ph type="ftr" sz="quarter" idx="4"/>
          </p:nvPr>
        </p:nvSpPr>
        <p:spPr>
          <a:noFill/>
        </p:spPr>
        <p:txBody>
          <a:bodyPr/>
          <a:lstStyle/>
          <a:p>
            <a:r>
              <a:rPr lang="es-ES" smtClean="0"/>
              <a:t>Redes</a:t>
            </a:r>
          </a:p>
        </p:txBody>
      </p:sp>
      <p:sp>
        <p:nvSpPr>
          <p:cNvPr id="205827" name="Rectangle 7"/>
          <p:cNvSpPr>
            <a:spLocks noGrp="1" noChangeArrowheads="1"/>
          </p:cNvSpPr>
          <p:nvPr>
            <p:ph type="sldNum" sz="quarter" idx="5"/>
          </p:nvPr>
        </p:nvSpPr>
        <p:spPr>
          <a:noFill/>
        </p:spPr>
        <p:txBody>
          <a:bodyPr/>
          <a:lstStyle/>
          <a:p>
            <a:r>
              <a:rPr lang="es-ES" smtClean="0"/>
              <a:t>3-</a:t>
            </a:r>
            <a:fld id="{3623A3D8-2061-47F5-B6ED-AB125EAEE70B}" type="slidenum">
              <a:rPr lang="es-ES" smtClean="0"/>
              <a:pPr/>
              <a:t>67</a:t>
            </a:fld>
            <a:endParaRPr lang="es-ES" smtClean="0"/>
          </a:p>
        </p:txBody>
      </p:sp>
      <p:sp>
        <p:nvSpPr>
          <p:cNvPr id="205828" name="Rectangle 2"/>
          <p:cNvSpPr>
            <a:spLocks noGrp="1" noRot="1" noChangeAspect="1" noChangeArrowheads="1" noTextEdit="1"/>
          </p:cNvSpPr>
          <p:nvPr>
            <p:ph type="sldImg"/>
          </p:nvPr>
        </p:nvSpPr>
        <p:spPr>
          <a:xfrm>
            <a:off x="566738" y="487363"/>
            <a:ext cx="5648325" cy="4237037"/>
          </a:xfrm>
          <a:ln/>
        </p:spPr>
      </p:sp>
      <p:sp>
        <p:nvSpPr>
          <p:cNvPr id="205829"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33260552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3" name="Rectangle 2"/>
          <p:cNvSpPr>
            <a:spLocks noGrp="1" noChangeArrowheads="1"/>
          </p:cNvSpPr>
          <p:nvPr>
            <p:ph type="hdr" sz="quarter"/>
          </p:nvPr>
        </p:nvSpPr>
        <p:spPr>
          <a:noFill/>
        </p:spPr>
        <p:txBody>
          <a:bodyPr/>
          <a:lstStyle/>
          <a:p>
            <a:r>
              <a:rPr lang="es-ES" smtClean="0"/>
              <a:t>El Nivel de Red en Internet. Aspectos básicos</a:t>
            </a:r>
          </a:p>
        </p:txBody>
      </p:sp>
      <p:sp>
        <p:nvSpPr>
          <p:cNvPr id="207874" name="Rectangle 6"/>
          <p:cNvSpPr>
            <a:spLocks noGrp="1" noChangeArrowheads="1"/>
          </p:cNvSpPr>
          <p:nvPr>
            <p:ph type="ftr" sz="quarter" idx="4"/>
          </p:nvPr>
        </p:nvSpPr>
        <p:spPr>
          <a:noFill/>
        </p:spPr>
        <p:txBody>
          <a:bodyPr/>
          <a:lstStyle/>
          <a:p>
            <a:r>
              <a:rPr lang="es-ES" smtClean="0"/>
              <a:t>Redes</a:t>
            </a:r>
          </a:p>
        </p:txBody>
      </p:sp>
      <p:sp>
        <p:nvSpPr>
          <p:cNvPr id="207875" name="Rectangle 7"/>
          <p:cNvSpPr>
            <a:spLocks noGrp="1" noChangeArrowheads="1"/>
          </p:cNvSpPr>
          <p:nvPr>
            <p:ph type="sldNum" sz="quarter" idx="5"/>
          </p:nvPr>
        </p:nvSpPr>
        <p:spPr>
          <a:noFill/>
        </p:spPr>
        <p:txBody>
          <a:bodyPr/>
          <a:lstStyle/>
          <a:p>
            <a:r>
              <a:rPr lang="es-ES" smtClean="0"/>
              <a:t>3-</a:t>
            </a:r>
            <a:fld id="{B24A6920-666B-4602-AC4D-5390B8499DC3}" type="slidenum">
              <a:rPr lang="es-ES" smtClean="0"/>
              <a:pPr/>
              <a:t>68</a:t>
            </a:fld>
            <a:endParaRPr lang="es-ES" smtClean="0"/>
          </a:p>
        </p:txBody>
      </p:sp>
      <p:sp>
        <p:nvSpPr>
          <p:cNvPr id="207876" name="Rectangle 2"/>
          <p:cNvSpPr>
            <a:spLocks noGrp="1" noRot="1" noChangeAspect="1" noChangeArrowheads="1" noTextEdit="1"/>
          </p:cNvSpPr>
          <p:nvPr>
            <p:ph type="sldImg"/>
          </p:nvPr>
        </p:nvSpPr>
        <p:spPr>
          <a:xfrm>
            <a:off x="566738" y="487363"/>
            <a:ext cx="5648325" cy="4237037"/>
          </a:xfrm>
          <a:ln/>
        </p:spPr>
      </p:sp>
      <p:sp>
        <p:nvSpPr>
          <p:cNvPr id="207877"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1724722529"/>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5" name="Rectangle 2"/>
          <p:cNvSpPr>
            <a:spLocks noGrp="1" noChangeArrowheads="1"/>
          </p:cNvSpPr>
          <p:nvPr>
            <p:ph type="hdr" sz="quarter"/>
          </p:nvPr>
        </p:nvSpPr>
        <p:spPr>
          <a:noFill/>
        </p:spPr>
        <p:txBody>
          <a:bodyPr/>
          <a:lstStyle/>
          <a:p>
            <a:r>
              <a:rPr lang="es-ES" smtClean="0"/>
              <a:t>El Nivel de Red en Internet. Aspectos básicos</a:t>
            </a:r>
          </a:p>
        </p:txBody>
      </p:sp>
      <p:sp>
        <p:nvSpPr>
          <p:cNvPr id="216066" name="Rectangle 6"/>
          <p:cNvSpPr>
            <a:spLocks noGrp="1" noChangeArrowheads="1"/>
          </p:cNvSpPr>
          <p:nvPr>
            <p:ph type="ftr" sz="quarter" idx="4"/>
          </p:nvPr>
        </p:nvSpPr>
        <p:spPr>
          <a:noFill/>
        </p:spPr>
        <p:txBody>
          <a:bodyPr/>
          <a:lstStyle/>
          <a:p>
            <a:r>
              <a:rPr lang="es-ES" smtClean="0"/>
              <a:t>Redes</a:t>
            </a:r>
          </a:p>
        </p:txBody>
      </p:sp>
      <p:sp>
        <p:nvSpPr>
          <p:cNvPr id="216067" name="Rectangle 7"/>
          <p:cNvSpPr>
            <a:spLocks noGrp="1" noChangeArrowheads="1"/>
          </p:cNvSpPr>
          <p:nvPr>
            <p:ph type="sldNum" sz="quarter" idx="5"/>
          </p:nvPr>
        </p:nvSpPr>
        <p:spPr>
          <a:noFill/>
        </p:spPr>
        <p:txBody>
          <a:bodyPr/>
          <a:lstStyle/>
          <a:p>
            <a:r>
              <a:rPr lang="es-ES" smtClean="0"/>
              <a:t>3-</a:t>
            </a:r>
            <a:fld id="{7262F5E1-900E-497C-9454-A13097752010}" type="slidenum">
              <a:rPr lang="es-ES" smtClean="0"/>
              <a:pPr/>
              <a:t>69</a:t>
            </a:fld>
            <a:endParaRPr lang="es-ES" smtClean="0"/>
          </a:p>
        </p:txBody>
      </p:sp>
      <p:sp>
        <p:nvSpPr>
          <p:cNvPr id="216068" name="Rectangle 2"/>
          <p:cNvSpPr>
            <a:spLocks noGrp="1" noRot="1" noChangeAspect="1" noChangeArrowheads="1" noTextEdit="1"/>
          </p:cNvSpPr>
          <p:nvPr>
            <p:ph type="sldImg"/>
          </p:nvPr>
        </p:nvSpPr>
        <p:spPr>
          <a:xfrm>
            <a:off x="566738" y="487363"/>
            <a:ext cx="5648325" cy="4237037"/>
          </a:xfrm>
          <a:ln/>
        </p:spPr>
      </p:sp>
      <p:sp>
        <p:nvSpPr>
          <p:cNvPr id="216069"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1481540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hdr" sz="quarter"/>
          </p:nvPr>
        </p:nvSpPr>
        <p:spPr>
          <a:noFill/>
        </p:spPr>
        <p:txBody>
          <a:bodyPr/>
          <a:lstStyle/>
          <a:p>
            <a:r>
              <a:rPr lang="es-ES" smtClean="0"/>
              <a:t>El Nivel de Red en Internet. Aspectos básicos</a:t>
            </a:r>
          </a:p>
        </p:txBody>
      </p:sp>
      <p:sp>
        <p:nvSpPr>
          <p:cNvPr id="29698" name="Rectangle 6"/>
          <p:cNvSpPr>
            <a:spLocks noGrp="1" noChangeArrowheads="1"/>
          </p:cNvSpPr>
          <p:nvPr>
            <p:ph type="ftr" sz="quarter" idx="4"/>
          </p:nvPr>
        </p:nvSpPr>
        <p:spPr>
          <a:noFill/>
        </p:spPr>
        <p:txBody>
          <a:bodyPr/>
          <a:lstStyle/>
          <a:p>
            <a:r>
              <a:rPr lang="es-ES" smtClean="0"/>
              <a:t>Redes</a:t>
            </a:r>
          </a:p>
        </p:txBody>
      </p:sp>
      <p:sp>
        <p:nvSpPr>
          <p:cNvPr id="29699" name="Rectangle 7"/>
          <p:cNvSpPr>
            <a:spLocks noGrp="1" noChangeArrowheads="1"/>
          </p:cNvSpPr>
          <p:nvPr>
            <p:ph type="sldNum" sz="quarter" idx="5"/>
          </p:nvPr>
        </p:nvSpPr>
        <p:spPr>
          <a:noFill/>
        </p:spPr>
        <p:txBody>
          <a:bodyPr/>
          <a:lstStyle/>
          <a:p>
            <a:r>
              <a:rPr lang="es-ES" smtClean="0"/>
              <a:t>3-</a:t>
            </a:r>
            <a:fld id="{BC3B9E2D-822C-4CD6-AD61-2E410CF8CD73}" type="slidenum">
              <a:rPr lang="es-ES" smtClean="0"/>
              <a:pPr/>
              <a:t>7</a:t>
            </a:fld>
            <a:endParaRPr lang="es-ES" smtClean="0"/>
          </a:p>
        </p:txBody>
      </p:sp>
      <p:sp>
        <p:nvSpPr>
          <p:cNvPr id="29700" name="Rectangle 2"/>
          <p:cNvSpPr>
            <a:spLocks noGrp="1" noRot="1" noChangeAspect="1" noChangeArrowheads="1" noTextEdit="1"/>
          </p:cNvSpPr>
          <p:nvPr>
            <p:ph type="sldImg"/>
          </p:nvPr>
        </p:nvSpPr>
        <p:spPr>
          <a:xfrm>
            <a:off x="566738" y="487363"/>
            <a:ext cx="5648325" cy="4237037"/>
          </a:xfrm>
          <a:ln/>
        </p:spPr>
      </p:sp>
      <p:sp>
        <p:nvSpPr>
          <p:cNvPr id="29701"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2072348989"/>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3" name="Rectangle 2"/>
          <p:cNvSpPr>
            <a:spLocks noGrp="1" noChangeArrowheads="1"/>
          </p:cNvSpPr>
          <p:nvPr>
            <p:ph type="hdr" sz="quarter"/>
          </p:nvPr>
        </p:nvSpPr>
        <p:spPr>
          <a:noFill/>
        </p:spPr>
        <p:txBody>
          <a:bodyPr/>
          <a:lstStyle/>
          <a:p>
            <a:r>
              <a:rPr lang="es-ES" smtClean="0"/>
              <a:t>El Nivel de Red en Internet. Aspectos básicos</a:t>
            </a:r>
          </a:p>
        </p:txBody>
      </p:sp>
      <p:sp>
        <p:nvSpPr>
          <p:cNvPr id="218114" name="Rectangle 6"/>
          <p:cNvSpPr>
            <a:spLocks noGrp="1" noChangeArrowheads="1"/>
          </p:cNvSpPr>
          <p:nvPr>
            <p:ph type="ftr" sz="quarter" idx="4"/>
          </p:nvPr>
        </p:nvSpPr>
        <p:spPr>
          <a:noFill/>
        </p:spPr>
        <p:txBody>
          <a:bodyPr/>
          <a:lstStyle/>
          <a:p>
            <a:r>
              <a:rPr lang="es-ES" smtClean="0"/>
              <a:t>Redes</a:t>
            </a:r>
          </a:p>
        </p:txBody>
      </p:sp>
      <p:sp>
        <p:nvSpPr>
          <p:cNvPr id="218115" name="Rectangle 7"/>
          <p:cNvSpPr>
            <a:spLocks noGrp="1" noChangeArrowheads="1"/>
          </p:cNvSpPr>
          <p:nvPr>
            <p:ph type="sldNum" sz="quarter" idx="5"/>
          </p:nvPr>
        </p:nvSpPr>
        <p:spPr>
          <a:noFill/>
        </p:spPr>
        <p:txBody>
          <a:bodyPr/>
          <a:lstStyle/>
          <a:p>
            <a:r>
              <a:rPr lang="es-ES" smtClean="0"/>
              <a:t>3-</a:t>
            </a:r>
            <a:fld id="{41EA97CF-5FB5-4286-A544-169353E329EA}" type="slidenum">
              <a:rPr lang="es-ES" smtClean="0"/>
              <a:pPr/>
              <a:t>70</a:t>
            </a:fld>
            <a:endParaRPr lang="es-ES" smtClean="0"/>
          </a:p>
        </p:txBody>
      </p:sp>
      <p:sp>
        <p:nvSpPr>
          <p:cNvPr id="218116" name="Rectangle 2"/>
          <p:cNvSpPr>
            <a:spLocks noGrp="1" noRot="1" noChangeAspect="1" noChangeArrowheads="1" noTextEdit="1"/>
          </p:cNvSpPr>
          <p:nvPr>
            <p:ph type="sldImg"/>
          </p:nvPr>
        </p:nvSpPr>
        <p:spPr>
          <a:xfrm>
            <a:off x="566738" y="487363"/>
            <a:ext cx="5648325" cy="4237037"/>
          </a:xfrm>
          <a:ln/>
        </p:spPr>
      </p:sp>
      <p:sp>
        <p:nvSpPr>
          <p:cNvPr id="218117"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68034050"/>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1" name="Rectangle 2"/>
          <p:cNvSpPr>
            <a:spLocks noGrp="1" noChangeArrowheads="1"/>
          </p:cNvSpPr>
          <p:nvPr>
            <p:ph type="hdr" sz="quarter"/>
          </p:nvPr>
        </p:nvSpPr>
        <p:spPr>
          <a:noFill/>
        </p:spPr>
        <p:txBody>
          <a:bodyPr/>
          <a:lstStyle/>
          <a:p>
            <a:r>
              <a:rPr lang="es-ES" smtClean="0"/>
              <a:t>El Nivel de Red en Internet. Aspectos básicos</a:t>
            </a:r>
          </a:p>
        </p:txBody>
      </p:sp>
      <p:sp>
        <p:nvSpPr>
          <p:cNvPr id="220162" name="Rectangle 6"/>
          <p:cNvSpPr>
            <a:spLocks noGrp="1" noChangeArrowheads="1"/>
          </p:cNvSpPr>
          <p:nvPr>
            <p:ph type="ftr" sz="quarter" idx="4"/>
          </p:nvPr>
        </p:nvSpPr>
        <p:spPr>
          <a:noFill/>
        </p:spPr>
        <p:txBody>
          <a:bodyPr/>
          <a:lstStyle/>
          <a:p>
            <a:r>
              <a:rPr lang="es-ES" smtClean="0"/>
              <a:t>Redes</a:t>
            </a:r>
          </a:p>
        </p:txBody>
      </p:sp>
      <p:sp>
        <p:nvSpPr>
          <p:cNvPr id="220163" name="Rectangle 7"/>
          <p:cNvSpPr>
            <a:spLocks noGrp="1" noChangeArrowheads="1"/>
          </p:cNvSpPr>
          <p:nvPr>
            <p:ph type="sldNum" sz="quarter" idx="5"/>
          </p:nvPr>
        </p:nvSpPr>
        <p:spPr>
          <a:noFill/>
        </p:spPr>
        <p:txBody>
          <a:bodyPr/>
          <a:lstStyle/>
          <a:p>
            <a:r>
              <a:rPr lang="es-ES" smtClean="0"/>
              <a:t>3-</a:t>
            </a:r>
            <a:fld id="{B3060ABC-B970-4161-AACC-05C8F4016626}" type="slidenum">
              <a:rPr lang="es-ES" smtClean="0"/>
              <a:pPr/>
              <a:t>71</a:t>
            </a:fld>
            <a:endParaRPr lang="es-ES" smtClean="0"/>
          </a:p>
        </p:txBody>
      </p:sp>
      <p:sp>
        <p:nvSpPr>
          <p:cNvPr id="220164" name="Rectangle 2"/>
          <p:cNvSpPr>
            <a:spLocks noGrp="1" noRot="1" noChangeAspect="1" noChangeArrowheads="1" noTextEdit="1"/>
          </p:cNvSpPr>
          <p:nvPr>
            <p:ph type="sldImg"/>
          </p:nvPr>
        </p:nvSpPr>
        <p:spPr>
          <a:xfrm>
            <a:off x="566738" y="487363"/>
            <a:ext cx="5648325" cy="4237037"/>
          </a:xfrm>
          <a:ln/>
        </p:spPr>
      </p:sp>
      <p:sp>
        <p:nvSpPr>
          <p:cNvPr id="220165"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214077390"/>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2"/>
          <p:cNvSpPr>
            <a:spLocks noGrp="1" noChangeArrowheads="1"/>
          </p:cNvSpPr>
          <p:nvPr>
            <p:ph type="hdr" sz="quarter"/>
          </p:nvPr>
        </p:nvSpPr>
        <p:spPr>
          <a:noFill/>
        </p:spPr>
        <p:txBody>
          <a:bodyPr/>
          <a:lstStyle/>
          <a:p>
            <a:r>
              <a:rPr lang="es-ES" smtClean="0"/>
              <a:t>El Nivel de Red en Internet. Aspectos básicos</a:t>
            </a:r>
          </a:p>
        </p:txBody>
      </p:sp>
      <p:sp>
        <p:nvSpPr>
          <p:cNvPr id="136194" name="Rectangle 6"/>
          <p:cNvSpPr>
            <a:spLocks noGrp="1" noChangeArrowheads="1"/>
          </p:cNvSpPr>
          <p:nvPr>
            <p:ph type="ftr" sz="quarter" idx="4"/>
          </p:nvPr>
        </p:nvSpPr>
        <p:spPr>
          <a:noFill/>
        </p:spPr>
        <p:txBody>
          <a:bodyPr/>
          <a:lstStyle/>
          <a:p>
            <a:r>
              <a:rPr lang="es-ES" smtClean="0"/>
              <a:t>Redes</a:t>
            </a:r>
          </a:p>
        </p:txBody>
      </p:sp>
      <p:sp>
        <p:nvSpPr>
          <p:cNvPr id="136195" name="Rectangle 7"/>
          <p:cNvSpPr>
            <a:spLocks noGrp="1" noChangeArrowheads="1"/>
          </p:cNvSpPr>
          <p:nvPr>
            <p:ph type="sldNum" sz="quarter" idx="5"/>
          </p:nvPr>
        </p:nvSpPr>
        <p:spPr>
          <a:noFill/>
        </p:spPr>
        <p:txBody>
          <a:bodyPr/>
          <a:lstStyle/>
          <a:p>
            <a:r>
              <a:rPr lang="es-ES" smtClean="0"/>
              <a:t>3-</a:t>
            </a:r>
            <a:fld id="{33D19D38-2503-4849-AAB8-7A33F91484FF}" type="slidenum">
              <a:rPr lang="es-ES" smtClean="0"/>
              <a:pPr/>
              <a:t>72</a:t>
            </a:fld>
            <a:endParaRPr lang="es-ES" smtClean="0"/>
          </a:p>
        </p:txBody>
      </p:sp>
      <p:sp>
        <p:nvSpPr>
          <p:cNvPr id="136196" name="Rectangle 2"/>
          <p:cNvSpPr>
            <a:spLocks noGrp="1" noRot="1" noChangeAspect="1" noChangeArrowheads="1" noTextEdit="1"/>
          </p:cNvSpPr>
          <p:nvPr>
            <p:ph type="sldImg"/>
          </p:nvPr>
        </p:nvSpPr>
        <p:spPr>
          <a:xfrm>
            <a:off x="566738" y="487363"/>
            <a:ext cx="5648325" cy="4237037"/>
          </a:xfrm>
          <a:ln/>
        </p:spPr>
      </p:sp>
      <p:sp>
        <p:nvSpPr>
          <p:cNvPr id="136197"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1038732815"/>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2"/>
          <p:cNvSpPr>
            <a:spLocks noGrp="1" noChangeArrowheads="1"/>
          </p:cNvSpPr>
          <p:nvPr>
            <p:ph type="hdr" sz="quarter"/>
          </p:nvPr>
        </p:nvSpPr>
        <p:spPr>
          <a:noFill/>
        </p:spPr>
        <p:txBody>
          <a:bodyPr/>
          <a:lstStyle/>
          <a:p>
            <a:r>
              <a:rPr lang="es-ES" smtClean="0"/>
              <a:t>El Nivel de Red en Internet. Aspectos básicos</a:t>
            </a:r>
          </a:p>
        </p:txBody>
      </p:sp>
      <p:sp>
        <p:nvSpPr>
          <p:cNvPr id="138242" name="Rectangle 6"/>
          <p:cNvSpPr>
            <a:spLocks noGrp="1" noChangeArrowheads="1"/>
          </p:cNvSpPr>
          <p:nvPr>
            <p:ph type="ftr" sz="quarter" idx="4"/>
          </p:nvPr>
        </p:nvSpPr>
        <p:spPr>
          <a:noFill/>
        </p:spPr>
        <p:txBody>
          <a:bodyPr/>
          <a:lstStyle/>
          <a:p>
            <a:r>
              <a:rPr lang="es-ES" smtClean="0"/>
              <a:t>Redes</a:t>
            </a:r>
          </a:p>
        </p:txBody>
      </p:sp>
      <p:sp>
        <p:nvSpPr>
          <p:cNvPr id="138243" name="Rectangle 7"/>
          <p:cNvSpPr>
            <a:spLocks noGrp="1" noChangeArrowheads="1"/>
          </p:cNvSpPr>
          <p:nvPr>
            <p:ph type="sldNum" sz="quarter" idx="5"/>
          </p:nvPr>
        </p:nvSpPr>
        <p:spPr>
          <a:noFill/>
        </p:spPr>
        <p:txBody>
          <a:bodyPr/>
          <a:lstStyle/>
          <a:p>
            <a:r>
              <a:rPr lang="es-ES" smtClean="0"/>
              <a:t>3-</a:t>
            </a:r>
            <a:fld id="{A75855ED-00A7-4BC0-BCB7-062CE24E0C57}" type="slidenum">
              <a:rPr lang="es-ES" smtClean="0"/>
              <a:pPr/>
              <a:t>73</a:t>
            </a:fld>
            <a:endParaRPr lang="es-ES" smtClean="0"/>
          </a:p>
        </p:txBody>
      </p:sp>
      <p:sp>
        <p:nvSpPr>
          <p:cNvPr id="138244" name="Rectangle 2"/>
          <p:cNvSpPr>
            <a:spLocks noGrp="1" noRot="1" noChangeAspect="1" noChangeArrowheads="1" noTextEdit="1"/>
          </p:cNvSpPr>
          <p:nvPr>
            <p:ph type="sldImg"/>
          </p:nvPr>
        </p:nvSpPr>
        <p:spPr>
          <a:xfrm>
            <a:off x="566738" y="487363"/>
            <a:ext cx="5648325" cy="4237037"/>
          </a:xfrm>
          <a:ln/>
        </p:spPr>
      </p:sp>
      <p:sp>
        <p:nvSpPr>
          <p:cNvPr id="138245"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1959555299"/>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txBox="1">
            <a:spLocks noGrp="1" noChangeArrowheads="1"/>
          </p:cNvSpPr>
          <p:nvPr/>
        </p:nvSpPr>
        <p:spPr bwMode="auto">
          <a:xfrm>
            <a:off x="0" y="0"/>
            <a:ext cx="3967163" cy="493713"/>
          </a:xfrm>
          <a:prstGeom prst="rect">
            <a:avLst/>
          </a:prstGeom>
          <a:noFill/>
          <a:ln w="9525">
            <a:noFill/>
            <a:miter lim="800000"/>
            <a:headEnd/>
            <a:tailEnd/>
          </a:ln>
        </p:spPr>
        <p:txBody>
          <a:bodyPr lIns="91430" tIns="45715" rIns="91430" bIns="45715"/>
          <a:lstStyle/>
          <a:p>
            <a:r>
              <a:rPr lang="es-ES" sz="1200"/>
              <a:t>El Nivel de Red en Internet. Aspectos básicos</a:t>
            </a:r>
          </a:p>
        </p:txBody>
      </p:sp>
      <p:sp>
        <p:nvSpPr>
          <p:cNvPr id="244739" name="Rectangle 6"/>
          <p:cNvSpPr txBox="1">
            <a:spLocks noGrp="1" noChangeArrowheads="1"/>
          </p:cNvSpPr>
          <p:nvPr/>
        </p:nvSpPr>
        <p:spPr bwMode="auto">
          <a:xfrm>
            <a:off x="0" y="9386888"/>
            <a:ext cx="2938463" cy="493712"/>
          </a:xfrm>
          <a:prstGeom prst="rect">
            <a:avLst/>
          </a:prstGeom>
          <a:noFill/>
          <a:ln w="9525">
            <a:noFill/>
            <a:miter lim="800000"/>
            <a:headEnd/>
            <a:tailEnd/>
          </a:ln>
        </p:spPr>
        <p:txBody>
          <a:bodyPr lIns="91430" tIns="45715" rIns="91430" bIns="45715" anchor="b"/>
          <a:lstStyle/>
          <a:p>
            <a:r>
              <a:rPr lang="es-ES" sz="1200"/>
              <a:t>Redes</a:t>
            </a:r>
          </a:p>
        </p:txBody>
      </p:sp>
      <p:sp>
        <p:nvSpPr>
          <p:cNvPr id="244740" name="Rectangle 7"/>
          <p:cNvSpPr txBox="1">
            <a:spLocks noGrp="1" noChangeArrowheads="1"/>
          </p:cNvSpPr>
          <p:nvPr/>
        </p:nvSpPr>
        <p:spPr bwMode="auto">
          <a:xfrm>
            <a:off x="3843338" y="9386888"/>
            <a:ext cx="2938462" cy="493712"/>
          </a:xfrm>
          <a:prstGeom prst="rect">
            <a:avLst/>
          </a:prstGeom>
          <a:noFill/>
          <a:ln w="9525">
            <a:noFill/>
            <a:miter lim="800000"/>
            <a:headEnd/>
            <a:tailEnd/>
          </a:ln>
        </p:spPr>
        <p:txBody>
          <a:bodyPr lIns="91430" tIns="45715" rIns="91430" bIns="45715" anchor="b"/>
          <a:lstStyle/>
          <a:p>
            <a:pPr algn="r"/>
            <a:r>
              <a:rPr lang="es-ES" sz="1200"/>
              <a:t>3-</a:t>
            </a:r>
            <a:fld id="{9774C9CF-FFBD-4130-8F5B-3077C0A5A1E9}" type="slidenum">
              <a:rPr lang="es-ES" sz="1200"/>
              <a:pPr algn="r"/>
              <a:t>74</a:t>
            </a:fld>
            <a:endParaRPr lang="es-ES" sz="1200"/>
          </a:p>
        </p:txBody>
      </p:sp>
      <p:sp>
        <p:nvSpPr>
          <p:cNvPr id="244741" name="Rectangle 2"/>
          <p:cNvSpPr>
            <a:spLocks noGrp="1" noRot="1" noChangeAspect="1" noChangeArrowheads="1" noTextEdit="1"/>
          </p:cNvSpPr>
          <p:nvPr>
            <p:ph type="sldImg"/>
          </p:nvPr>
        </p:nvSpPr>
        <p:spPr>
          <a:xfrm>
            <a:off x="566738" y="487363"/>
            <a:ext cx="5648325" cy="4237037"/>
          </a:xfrm>
          <a:ln/>
        </p:spPr>
      </p:sp>
      <p:sp>
        <p:nvSpPr>
          <p:cNvPr id="244742"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2122694750"/>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Rectangle 2"/>
          <p:cNvSpPr>
            <a:spLocks noGrp="1" noChangeArrowheads="1"/>
          </p:cNvSpPr>
          <p:nvPr>
            <p:ph type="hdr" sz="quarter"/>
          </p:nvPr>
        </p:nvSpPr>
        <p:spPr>
          <a:noFill/>
        </p:spPr>
        <p:txBody>
          <a:bodyPr/>
          <a:lstStyle/>
          <a:p>
            <a:r>
              <a:rPr lang="es-ES" smtClean="0"/>
              <a:t>El Nivel de Red en Internet. Aspectos básicos</a:t>
            </a:r>
          </a:p>
        </p:txBody>
      </p:sp>
      <p:sp>
        <p:nvSpPr>
          <p:cNvPr id="140290" name="Rectangle 6"/>
          <p:cNvSpPr>
            <a:spLocks noGrp="1" noChangeArrowheads="1"/>
          </p:cNvSpPr>
          <p:nvPr>
            <p:ph type="ftr" sz="quarter" idx="4"/>
          </p:nvPr>
        </p:nvSpPr>
        <p:spPr>
          <a:noFill/>
        </p:spPr>
        <p:txBody>
          <a:bodyPr/>
          <a:lstStyle/>
          <a:p>
            <a:r>
              <a:rPr lang="es-ES" smtClean="0"/>
              <a:t>Redes</a:t>
            </a:r>
          </a:p>
        </p:txBody>
      </p:sp>
      <p:sp>
        <p:nvSpPr>
          <p:cNvPr id="140291" name="Rectangle 7"/>
          <p:cNvSpPr>
            <a:spLocks noGrp="1" noChangeArrowheads="1"/>
          </p:cNvSpPr>
          <p:nvPr>
            <p:ph type="sldNum" sz="quarter" idx="5"/>
          </p:nvPr>
        </p:nvSpPr>
        <p:spPr>
          <a:noFill/>
        </p:spPr>
        <p:txBody>
          <a:bodyPr/>
          <a:lstStyle/>
          <a:p>
            <a:r>
              <a:rPr lang="es-ES" smtClean="0"/>
              <a:t>3-</a:t>
            </a:r>
            <a:fld id="{A07FA676-C065-483E-B8F3-146C0F2416D3}" type="slidenum">
              <a:rPr lang="es-ES" smtClean="0"/>
              <a:pPr/>
              <a:t>75</a:t>
            </a:fld>
            <a:endParaRPr lang="es-ES" smtClean="0"/>
          </a:p>
        </p:txBody>
      </p:sp>
      <p:sp>
        <p:nvSpPr>
          <p:cNvPr id="140292" name="Rectangle 2"/>
          <p:cNvSpPr>
            <a:spLocks noGrp="1" noRot="1" noChangeAspect="1" noChangeArrowheads="1" noTextEdit="1"/>
          </p:cNvSpPr>
          <p:nvPr>
            <p:ph type="sldImg"/>
          </p:nvPr>
        </p:nvSpPr>
        <p:spPr>
          <a:xfrm>
            <a:off x="566738" y="487363"/>
            <a:ext cx="5648325" cy="4237037"/>
          </a:xfrm>
          <a:ln/>
        </p:spPr>
      </p:sp>
      <p:sp>
        <p:nvSpPr>
          <p:cNvPr id="140293"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1150155794"/>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txBox="1">
            <a:spLocks noGrp="1" noChangeArrowheads="1"/>
          </p:cNvSpPr>
          <p:nvPr/>
        </p:nvSpPr>
        <p:spPr bwMode="auto">
          <a:xfrm>
            <a:off x="0" y="0"/>
            <a:ext cx="3967163" cy="493713"/>
          </a:xfrm>
          <a:prstGeom prst="rect">
            <a:avLst/>
          </a:prstGeom>
          <a:noFill/>
          <a:ln w="9525">
            <a:noFill/>
            <a:miter lim="800000"/>
            <a:headEnd/>
            <a:tailEnd/>
          </a:ln>
        </p:spPr>
        <p:txBody>
          <a:bodyPr lIns="91430" tIns="45715" rIns="91430" bIns="45715"/>
          <a:lstStyle/>
          <a:p>
            <a:r>
              <a:rPr lang="es-ES" sz="1200"/>
              <a:t>El Nivel de Red en Internet. Aspectos básicos</a:t>
            </a:r>
          </a:p>
        </p:txBody>
      </p:sp>
      <p:sp>
        <p:nvSpPr>
          <p:cNvPr id="242691" name="Rectangle 6"/>
          <p:cNvSpPr txBox="1">
            <a:spLocks noGrp="1" noChangeArrowheads="1"/>
          </p:cNvSpPr>
          <p:nvPr/>
        </p:nvSpPr>
        <p:spPr bwMode="auto">
          <a:xfrm>
            <a:off x="0" y="9386888"/>
            <a:ext cx="2938463" cy="493712"/>
          </a:xfrm>
          <a:prstGeom prst="rect">
            <a:avLst/>
          </a:prstGeom>
          <a:noFill/>
          <a:ln w="9525">
            <a:noFill/>
            <a:miter lim="800000"/>
            <a:headEnd/>
            <a:tailEnd/>
          </a:ln>
        </p:spPr>
        <p:txBody>
          <a:bodyPr lIns="91430" tIns="45715" rIns="91430" bIns="45715" anchor="b"/>
          <a:lstStyle/>
          <a:p>
            <a:r>
              <a:rPr lang="es-ES" sz="1200"/>
              <a:t>Redes</a:t>
            </a:r>
          </a:p>
        </p:txBody>
      </p:sp>
      <p:sp>
        <p:nvSpPr>
          <p:cNvPr id="242692" name="Rectangle 7"/>
          <p:cNvSpPr txBox="1">
            <a:spLocks noGrp="1" noChangeArrowheads="1"/>
          </p:cNvSpPr>
          <p:nvPr/>
        </p:nvSpPr>
        <p:spPr bwMode="auto">
          <a:xfrm>
            <a:off x="3843338" y="9386888"/>
            <a:ext cx="2938462" cy="493712"/>
          </a:xfrm>
          <a:prstGeom prst="rect">
            <a:avLst/>
          </a:prstGeom>
          <a:noFill/>
          <a:ln w="9525">
            <a:noFill/>
            <a:miter lim="800000"/>
            <a:headEnd/>
            <a:tailEnd/>
          </a:ln>
        </p:spPr>
        <p:txBody>
          <a:bodyPr lIns="91430" tIns="45715" rIns="91430" bIns="45715" anchor="b"/>
          <a:lstStyle/>
          <a:p>
            <a:pPr algn="r"/>
            <a:r>
              <a:rPr lang="es-ES" sz="1200"/>
              <a:t>3-</a:t>
            </a:r>
            <a:fld id="{BBB064E6-E0F7-4357-818A-36A106AE3D31}" type="slidenum">
              <a:rPr lang="es-ES" sz="1200"/>
              <a:pPr algn="r"/>
              <a:t>76</a:t>
            </a:fld>
            <a:endParaRPr lang="es-ES" sz="1200"/>
          </a:p>
        </p:txBody>
      </p:sp>
      <p:sp>
        <p:nvSpPr>
          <p:cNvPr id="242693" name="Rectangle 2"/>
          <p:cNvSpPr>
            <a:spLocks noGrp="1" noRot="1" noChangeAspect="1" noChangeArrowheads="1" noTextEdit="1"/>
          </p:cNvSpPr>
          <p:nvPr>
            <p:ph type="sldImg"/>
          </p:nvPr>
        </p:nvSpPr>
        <p:spPr>
          <a:xfrm>
            <a:off x="566738" y="487363"/>
            <a:ext cx="5648325" cy="4237037"/>
          </a:xfrm>
          <a:ln/>
        </p:spPr>
      </p:sp>
      <p:sp>
        <p:nvSpPr>
          <p:cNvPr id="242694"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3316460475"/>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Rectangle 2"/>
          <p:cNvSpPr>
            <a:spLocks noGrp="1" noChangeArrowheads="1"/>
          </p:cNvSpPr>
          <p:nvPr>
            <p:ph type="hdr" sz="quarter"/>
          </p:nvPr>
        </p:nvSpPr>
        <p:spPr>
          <a:noFill/>
        </p:spPr>
        <p:txBody>
          <a:bodyPr/>
          <a:lstStyle/>
          <a:p>
            <a:r>
              <a:rPr lang="es-ES" smtClean="0"/>
              <a:t>El Nivel de Red en Internet. Aspectos básicos</a:t>
            </a:r>
          </a:p>
        </p:txBody>
      </p:sp>
      <p:sp>
        <p:nvSpPr>
          <p:cNvPr id="144386" name="Rectangle 6"/>
          <p:cNvSpPr>
            <a:spLocks noGrp="1" noChangeArrowheads="1"/>
          </p:cNvSpPr>
          <p:nvPr>
            <p:ph type="ftr" sz="quarter" idx="4"/>
          </p:nvPr>
        </p:nvSpPr>
        <p:spPr>
          <a:noFill/>
        </p:spPr>
        <p:txBody>
          <a:bodyPr/>
          <a:lstStyle/>
          <a:p>
            <a:r>
              <a:rPr lang="es-ES" smtClean="0"/>
              <a:t>Redes</a:t>
            </a:r>
          </a:p>
        </p:txBody>
      </p:sp>
      <p:sp>
        <p:nvSpPr>
          <p:cNvPr id="144387" name="Rectangle 7"/>
          <p:cNvSpPr>
            <a:spLocks noGrp="1" noChangeArrowheads="1"/>
          </p:cNvSpPr>
          <p:nvPr>
            <p:ph type="sldNum" sz="quarter" idx="5"/>
          </p:nvPr>
        </p:nvSpPr>
        <p:spPr>
          <a:noFill/>
        </p:spPr>
        <p:txBody>
          <a:bodyPr/>
          <a:lstStyle/>
          <a:p>
            <a:r>
              <a:rPr lang="es-ES" smtClean="0"/>
              <a:t>3-</a:t>
            </a:r>
            <a:fld id="{9C22B016-9604-4604-AB69-E3F238F4D3B1}" type="slidenum">
              <a:rPr lang="es-ES" smtClean="0"/>
              <a:pPr/>
              <a:t>77</a:t>
            </a:fld>
            <a:endParaRPr lang="es-ES" smtClean="0"/>
          </a:p>
        </p:txBody>
      </p:sp>
      <p:sp>
        <p:nvSpPr>
          <p:cNvPr id="144388" name="Rectangle 2"/>
          <p:cNvSpPr>
            <a:spLocks noGrp="1" noRot="1" noChangeAspect="1" noChangeArrowheads="1" noTextEdit="1"/>
          </p:cNvSpPr>
          <p:nvPr>
            <p:ph type="sldImg"/>
          </p:nvPr>
        </p:nvSpPr>
        <p:spPr>
          <a:xfrm>
            <a:off x="566738" y="487363"/>
            <a:ext cx="5648325" cy="4237037"/>
          </a:xfrm>
          <a:ln/>
        </p:spPr>
      </p:sp>
      <p:sp>
        <p:nvSpPr>
          <p:cNvPr id="144389"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3030979082"/>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Rectangle 2"/>
          <p:cNvSpPr>
            <a:spLocks noGrp="1" noChangeArrowheads="1"/>
          </p:cNvSpPr>
          <p:nvPr>
            <p:ph type="hdr" sz="quarter"/>
          </p:nvPr>
        </p:nvSpPr>
        <p:spPr>
          <a:noFill/>
        </p:spPr>
        <p:txBody>
          <a:bodyPr/>
          <a:lstStyle/>
          <a:p>
            <a:r>
              <a:rPr lang="es-ES" smtClean="0"/>
              <a:t>El Nivel de Red en Internet. Aspectos básicos</a:t>
            </a:r>
          </a:p>
        </p:txBody>
      </p:sp>
      <p:sp>
        <p:nvSpPr>
          <p:cNvPr id="148482" name="Rectangle 6"/>
          <p:cNvSpPr>
            <a:spLocks noGrp="1" noChangeArrowheads="1"/>
          </p:cNvSpPr>
          <p:nvPr>
            <p:ph type="ftr" sz="quarter" idx="4"/>
          </p:nvPr>
        </p:nvSpPr>
        <p:spPr>
          <a:noFill/>
        </p:spPr>
        <p:txBody>
          <a:bodyPr/>
          <a:lstStyle/>
          <a:p>
            <a:r>
              <a:rPr lang="es-ES" smtClean="0"/>
              <a:t>Redes</a:t>
            </a:r>
          </a:p>
        </p:txBody>
      </p:sp>
      <p:sp>
        <p:nvSpPr>
          <p:cNvPr id="148483" name="Rectangle 7"/>
          <p:cNvSpPr>
            <a:spLocks noGrp="1" noChangeArrowheads="1"/>
          </p:cNvSpPr>
          <p:nvPr>
            <p:ph type="sldNum" sz="quarter" idx="5"/>
          </p:nvPr>
        </p:nvSpPr>
        <p:spPr>
          <a:noFill/>
        </p:spPr>
        <p:txBody>
          <a:bodyPr/>
          <a:lstStyle/>
          <a:p>
            <a:r>
              <a:rPr lang="es-ES" smtClean="0"/>
              <a:t>3-</a:t>
            </a:r>
            <a:fld id="{EB2F93B4-CC6D-467B-8A11-4A44E89DD3FA}" type="slidenum">
              <a:rPr lang="es-ES" smtClean="0"/>
              <a:pPr/>
              <a:t>78</a:t>
            </a:fld>
            <a:endParaRPr lang="es-ES" smtClean="0"/>
          </a:p>
        </p:txBody>
      </p:sp>
      <p:sp>
        <p:nvSpPr>
          <p:cNvPr id="148484" name="Rectangle 2"/>
          <p:cNvSpPr>
            <a:spLocks noGrp="1" noRot="1" noChangeAspect="1" noChangeArrowheads="1" noTextEdit="1"/>
          </p:cNvSpPr>
          <p:nvPr>
            <p:ph type="sldImg"/>
          </p:nvPr>
        </p:nvSpPr>
        <p:spPr>
          <a:xfrm>
            <a:off x="566738" y="487363"/>
            <a:ext cx="5648325" cy="4237037"/>
          </a:xfrm>
          <a:ln/>
        </p:spPr>
      </p:sp>
      <p:sp>
        <p:nvSpPr>
          <p:cNvPr id="148485"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208018899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Rectangle 2"/>
          <p:cNvSpPr>
            <a:spLocks noGrp="1" noChangeArrowheads="1"/>
          </p:cNvSpPr>
          <p:nvPr>
            <p:ph type="hdr" sz="quarter"/>
          </p:nvPr>
        </p:nvSpPr>
        <p:spPr>
          <a:noFill/>
        </p:spPr>
        <p:txBody>
          <a:bodyPr/>
          <a:lstStyle/>
          <a:p>
            <a:r>
              <a:rPr lang="es-ES" smtClean="0"/>
              <a:t>El Nivel de Red en Internet. Aspectos básicos</a:t>
            </a:r>
          </a:p>
        </p:txBody>
      </p:sp>
      <p:sp>
        <p:nvSpPr>
          <p:cNvPr id="152578" name="Rectangle 6"/>
          <p:cNvSpPr>
            <a:spLocks noGrp="1" noChangeArrowheads="1"/>
          </p:cNvSpPr>
          <p:nvPr>
            <p:ph type="ftr" sz="quarter" idx="4"/>
          </p:nvPr>
        </p:nvSpPr>
        <p:spPr>
          <a:noFill/>
        </p:spPr>
        <p:txBody>
          <a:bodyPr/>
          <a:lstStyle/>
          <a:p>
            <a:r>
              <a:rPr lang="es-ES" smtClean="0"/>
              <a:t>Redes</a:t>
            </a:r>
          </a:p>
        </p:txBody>
      </p:sp>
      <p:sp>
        <p:nvSpPr>
          <p:cNvPr id="152579" name="Rectangle 7"/>
          <p:cNvSpPr>
            <a:spLocks noGrp="1" noChangeArrowheads="1"/>
          </p:cNvSpPr>
          <p:nvPr>
            <p:ph type="sldNum" sz="quarter" idx="5"/>
          </p:nvPr>
        </p:nvSpPr>
        <p:spPr>
          <a:noFill/>
        </p:spPr>
        <p:txBody>
          <a:bodyPr/>
          <a:lstStyle/>
          <a:p>
            <a:r>
              <a:rPr lang="es-ES" smtClean="0"/>
              <a:t>3-</a:t>
            </a:r>
            <a:fld id="{456BC945-B53E-4AD2-924E-6FB9ACF76F93}" type="slidenum">
              <a:rPr lang="es-ES" smtClean="0"/>
              <a:pPr/>
              <a:t>79</a:t>
            </a:fld>
            <a:endParaRPr lang="es-ES" smtClean="0"/>
          </a:p>
        </p:txBody>
      </p:sp>
      <p:sp>
        <p:nvSpPr>
          <p:cNvPr id="152580" name="Rectangle 2"/>
          <p:cNvSpPr>
            <a:spLocks noGrp="1" noRot="1" noChangeAspect="1" noChangeArrowheads="1" noTextEdit="1"/>
          </p:cNvSpPr>
          <p:nvPr>
            <p:ph type="sldImg"/>
          </p:nvPr>
        </p:nvSpPr>
        <p:spPr>
          <a:xfrm>
            <a:off x="566738" y="487363"/>
            <a:ext cx="5648325" cy="4237037"/>
          </a:xfrm>
          <a:ln/>
        </p:spPr>
      </p:sp>
      <p:sp>
        <p:nvSpPr>
          <p:cNvPr id="152581" name="Rectangle 3"/>
          <p:cNvSpPr>
            <a:spLocks noGrp="1" noChangeArrowheads="1"/>
          </p:cNvSpPr>
          <p:nvPr>
            <p:ph type="body" idx="1"/>
          </p:nvPr>
        </p:nvSpPr>
        <p:spPr>
          <a:xfrm>
            <a:off x="503238" y="4953000"/>
            <a:ext cx="5746750" cy="4451350"/>
          </a:xfrm>
          <a:noFill/>
          <a:ln/>
        </p:spPr>
        <p:txBody>
          <a:bodyPr/>
          <a:lstStyle/>
          <a:p>
            <a:pPr eaLnBrk="1" hangingPunct="1"/>
            <a:endParaRPr lang="es-ES" smtClean="0"/>
          </a:p>
        </p:txBody>
      </p:sp>
    </p:spTree>
    <p:extLst>
      <p:ext uri="{BB962C8B-B14F-4D97-AF65-F5344CB8AC3E}">
        <p14:creationId xmlns:p14="http://schemas.microsoft.com/office/powerpoint/2010/main" val="9392522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hdr" sz="quarter"/>
          </p:nvPr>
        </p:nvSpPr>
        <p:spPr>
          <a:noFill/>
        </p:spPr>
        <p:txBody>
          <a:bodyPr/>
          <a:lstStyle/>
          <a:p>
            <a:r>
              <a:rPr lang="es-ES" smtClean="0"/>
              <a:t>El Nivel de Red en Internet. Aspectos básicos</a:t>
            </a:r>
          </a:p>
        </p:txBody>
      </p:sp>
      <p:sp>
        <p:nvSpPr>
          <p:cNvPr id="31746" name="Rectangle 6"/>
          <p:cNvSpPr>
            <a:spLocks noGrp="1" noChangeArrowheads="1"/>
          </p:cNvSpPr>
          <p:nvPr>
            <p:ph type="ftr" sz="quarter" idx="4"/>
          </p:nvPr>
        </p:nvSpPr>
        <p:spPr>
          <a:noFill/>
        </p:spPr>
        <p:txBody>
          <a:bodyPr/>
          <a:lstStyle/>
          <a:p>
            <a:r>
              <a:rPr lang="es-ES" smtClean="0"/>
              <a:t>Redes</a:t>
            </a:r>
          </a:p>
        </p:txBody>
      </p:sp>
      <p:sp>
        <p:nvSpPr>
          <p:cNvPr id="31747" name="Rectangle 7"/>
          <p:cNvSpPr>
            <a:spLocks noGrp="1" noChangeArrowheads="1"/>
          </p:cNvSpPr>
          <p:nvPr>
            <p:ph type="sldNum" sz="quarter" idx="5"/>
          </p:nvPr>
        </p:nvSpPr>
        <p:spPr>
          <a:noFill/>
        </p:spPr>
        <p:txBody>
          <a:bodyPr/>
          <a:lstStyle/>
          <a:p>
            <a:r>
              <a:rPr lang="es-ES" smtClean="0"/>
              <a:t>3-</a:t>
            </a:r>
            <a:fld id="{460CF2E4-D62D-402D-88D2-9F62397DDDB3}" type="slidenum">
              <a:rPr lang="es-ES" smtClean="0"/>
              <a:pPr/>
              <a:t>8</a:t>
            </a:fld>
            <a:endParaRPr lang="es-ES" smtClean="0"/>
          </a:p>
        </p:txBody>
      </p:sp>
      <p:sp>
        <p:nvSpPr>
          <p:cNvPr id="31748" name="Rectangle 2"/>
          <p:cNvSpPr>
            <a:spLocks noGrp="1" noRot="1" noChangeAspect="1" noChangeArrowheads="1" noTextEdit="1"/>
          </p:cNvSpPr>
          <p:nvPr>
            <p:ph type="sldImg"/>
          </p:nvPr>
        </p:nvSpPr>
        <p:spPr>
          <a:xfrm>
            <a:off x="566738" y="487363"/>
            <a:ext cx="5648325" cy="4237037"/>
          </a:xfrm>
          <a:ln/>
        </p:spPr>
      </p:sp>
      <p:sp>
        <p:nvSpPr>
          <p:cNvPr id="31749" name="Rectangle 3"/>
          <p:cNvSpPr>
            <a:spLocks noGrp="1" noChangeArrowheads="1"/>
          </p:cNvSpPr>
          <p:nvPr>
            <p:ph type="body" idx="1"/>
          </p:nvPr>
        </p:nvSpPr>
        <p:spPr>
          <a:noFill/>
          <a:ln/>
        </p:spPr>
        <p:txBody>
          <a:bodyPr/>
          <a:lstStyle/>
          <a:p>
            <a:pPr eaLnBrk="1" hangingPunct="1"/>
            <a:r>
              <a:rPr lang="es-ES" smtClean="0"/>
              <a:t>De todos los principios que aparecen en esta lista el último es sin duda el más improtante. El rigor a la hora de generar un datagrama y la flexibilidad a la hora de recibirlo es la mejor manera de garantizar la compatibilidad entre diferentes implementaciones de un mismo protocolo hechas por diferentes personas.</a:t>
            </a:r>
          </a:p>
        </p:txBody>
      </p:sp>
    </p:spTree>
    <p:extLst>
      <p:ext uri="{BB962C8B-B14F-4D97-AF65-F5344CB8AC3E}">
        <p14:creationId xmlns:p14="http://schemas.microsoft.com/office/powerpoint/2010/main" val="2873783031"/>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p:cNvSpPr>
            <a:spLocks noGrp="1" noChangeArrowheads="1"/>
          </p:cNvSpPr>
          <p:nvPr>
            <p:ph type="hdr" sz="quarter"/>
          </p:nvPr>
        </p:nvSpPr>
        <p:spPr>
          <a:noFill/>
        </p:spPr>
        <p:txBody>
          <a:bodyPr/>
          <a:lstStyle/>
          <a:p>
            <a:r>
              <a:rPr lang="es-ES" smtClean="0"/>
              <a:t>El Nivel de Red en Internet. Aspectos básicos</a:t>
            </a:r>
          </a:p>
        </p:txBody>
      </p:sp>
      <p:sp>
        <p:nvSpPr>
          <p:cNvPr id="154626" name="Rectangle 6"/>
          <p:cNvSpPr>
            <a:spLocks noGrp="1" noChangeArrowheads="1"/>
          </p:cNvSpPr>
          <p:nvPr>
            <p:ph type="ftr" sz="quarter" idx="4"/>
          </p:nvPr>
        </p:nvSpPr>
        <p:spPr>
          <a:noFill/>
        </p:spPr>
        <p:txBody>
          <a:bodyPr/>
          <a:lstStyle/>
          <a:p>
            <a:r>
              <a:rPr lang="es-ES" smtClean="0"/>
              <a:t>Redes</a:t>
            </a:r>
          </a:p>
        </p:txBody>
      </p:sp>
      <p:sp>
        <p:nvSpPr>
          <p:cNvPr id="154627" name="Rectangle 7"/>
          <p:cNvSpPr>
            <a:spLocks noGrp="1" noChangeArrowheads="1"/>
          </p:cNvSpPr>
          <p:nvPr>
            <p:ph type="sldNum" sz="quarter" idx="5"/>
          </p:nvPr>
        </p:nvSpPr>
        <p:spPr>
          <a:noFill/>
        </p:spPr>
        <p:txBody>
          <a:bodyPr/>
          <a:lstStyle/>
          <a:p>
            <a:r>
              <a:rPr lang="es-ES" smtClean="0"/>
              <a:t>3-</a:t>
            </a:r>
            <a:fld id="{0E307403-353E-44C7-972F-B718C17D5192}" type="slidenum">
              <a:rPr lang="es-ES" smtClean="0"/>
              <a:pPr/>
              <a:t>80</a:t>
            </a:fld>
            <a:endParaRPr lang="es-ES" smtClean="0"/>
          </a:p>
        </p:txBody>
      </p:sp>
      <p:sp>
        <p:nvSpPr>
          <p:cNvPr id="154628" name="Rectangle 2"/>
          <p:cNvSpPr>
            <a:spLocks noGrp="1" noRot="1" noChangeAspect="1" noChangeArrowheads="1" noTextEdit="1"/>
          </p:cNvSpPr>
          <p:nvPr>
            <p:ph type="sldImg"/>
          </p:nvPr>
        </p:nvSpPr>
        <p:spPr>
          <a:xfrm>
            <a:off x="566738" y="487363"/>
            <a:ext cx="5648325" cy="4237037"/>
          </a:xfrm>
          <a:ln/>
        </p:spPr>
      </p:sp>
      <p:sp>
        <p:nvSpPr>
          <p:cNvPr id="154629" name="Rectangle 3"/>
          <p:cNvSpPr>
            <a:spLocks noGrp="1" noChangeArrowheads="1"/>
          </p:cNvSpPr>
          <p:nvPr>
            <p:ph type="body" idx="1"/>
          </p:nvPr>
        </p:nvSpPr>
        <p:spPr>
          <a:noFill/>
          <a:ln/>
        </p:spPr>
        <p:txBody>
          <a:bodyPr/>
          <a:lstStyle/>
          <a:p>
            <a:pPr eaLnBrk="1" hangingPunct="1"/>
            <a:r>
              <a:rPr lang="es-ES_tradnl" smtClean="0"/>
              <a:t>4/1969 (RFC 1): 5 bits</a:t>
            </a:r>
          </a:p>
          <a:p>
            <a:pPr eaLnBrk="1" hangingPunct="1"/>
            <a:r>
              <a:rPr lang="es-ES_tradnl" smtClean="0"/>
              <a:t>9/1969: 6 bits</a:t>
            </a:r>
          </a:p>
          <a:p>
            <a:pPr eaLnBrk="1" hangingPunct="1"/>
            <a:r>
              <a:rPr lang="es-ES_tradnl" smtClean="0"/>
              <a:t>1972: 8 bits</a:t>
            </a:r>
          </a:p>
          <a:p>
            <a:pPr eaLnBrk="1" hangingPunct="1"/>
            <a:r>
              <a:rPr lang="es-ES_tradnl" smtClean="0"/>
              <a:t>12/1974: TCP con 32 bits (RFC 675, Vinton Cerf)</a:t>
            </a:r>
          </a:p>
          <a:p>
            <a:pPr eaLnBrk="1" hangingPunct="1"/>
            <a:r>
              <a:rPr lang="es-ES_tradnl" smtClean="0"/>
              <a:t>1/1976: 63 hosts en ARPANET</a:t>
            </a:r>
          </a:p>
          <a:p>
            <a:pPr eaLnBrk="1" hangingPunct="1"/>
            <a:r>
              <a:rPr lang="es-ES_tradnl" smtClean="0"/>
              <a:t>1/1980: IP con 32 bits (RFC 760, Jon Postel)</a:t>
            </a:r>
          </a:p>
          <a:p>
            <a:pPr eaLnBrk="1" hangingPunct="1"/>
            <a:r>
              <a:rPr lang="es-ES_tradnl" smtClean="0"/>
              <a:t>9/1981: clase A, B, C (RFC 790, Jon Postel)</a:t>
            </a:r>
          </a:p>
          <a:p>
            <a:pPr eaLnBrk="1" hangingPunct="1"/>
            <a:r>
              <a:rPr lang="es-ES_tradnl" smtClean="0"/>
              <a:t>9/1993: CIDR (RFC 1518 y 1519)</a:t>
            </a:r>
            <a:endParaRPr lang="es-ES" smtClean="0"/>
          </a:p>
          <a:p>
            <a:pPr eaLnBrk="1" hangingPunct="1"/>
            <a:endParaRPr lang="es-ES" smtClean="0"/>
          </a:p>
        </p:txBody>
      </p:sp>
    </p:spTree>
    <p:extLst>
      <p:ext uri="{BB962C8B-B14F-4D97-AF65-F5344CB8AC3E}">
        <p14:creationId xmlns:p14="http://schemas.microsoft.com/office/powerpoint/2010/main" val="637426781"/>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Rectangle 2"/>
          <p:cNvSpPr>
            <a:spLocks noGrp="1" noChangeArrowheads="1"/>
          </p:cNvSpPr>
          <p:nvPr>
            <p:ph type="hdr" sz="quarter"/>
          </p:nvPr>
        </p:nvSpPr>
        <p:spPr>
          <a:noFill/>
        </p:spPr>
        <p:txBody>
          <a:bodyPr/>
          <a:lstStyle/>
          <a:p>
            <a:r>
              <a:rPr lang="es-ES" smtClean="0"/>
              <a:t>El Nivel de Red en Internet. Aspectos básicos</a:t>
            </a:r>
          </a:p>
        </p:txBody>
      </p:sp>
      <p:sp>
        <p:nvSpPr>
          <p:cNvPr id="156674" name="Rectangle 6"/>
          <p:cNvSpPr>
            <a:spLocks noGrp="1" noChangeArrowheads="1"/>
          </p:cNvSpPr>
          <p:nvPr>
            <p:ph type="ftr" sz="quarter" idx="4"/>
          </p:nvPr>
        </p:nvSpPr>
        <p:spPr>
          <a:noFill/>
        </p:spPr>
        <p:txBody>
          <a:bodyPr/>
          <a:lstStyle/>
          <a:p>
            <a:r>
              <a:rPr lang="es-ES" smtClean="0"/>
              <a:t>Redes</a:t>
            </a:r>
          </a:p>
        </p:txBody>
      </p:sp>
      <p:sp>
        <p:nvSpPr>
          <p:cNvPr id="156675" name="Rectangle 7"/>
          <p:cNvSpPr>
            <a:spLocks noGrp="1" noChangeArrowheads="1"/>
          </p:cNvSpPr>
          <p:nvPr>
            <p:ph type="sldNum" sz="quarter" idx="5"/>
          </p:nvPr>
        </p:nvSpPr>
        <p:spPr>
          <a:noFill/>
        </p:spPr>
        <p:txBody>
          <a:bodyPr/>
          <a:lstStyle/>
          <a:p>
            <a:r>
              <a:rPr lang="es-ES" smtClean="0"/>
              <a:t>3-</a:t>
            </a:r>
            <a:fld id="{7EF77434-8B1F-4099-AD91-7BAB42D072B4}" type="slidenum">
              <a:rPr lang="es-ES" smtClean="0"/>
              <a:pPr/>
              <a:t>81</a:t>
            </a:fld>
            <a:endParaRPr lang="es-ES" smtClean="0"/>
          </a:p>
        </p:txBody>
      </p:sp>
      <p:sp>
        <p:nvSpPr>
          <p:cNvPr id="156676" name="Rectangle 2"/>
          <p:cNvSpPr>
            <a:spLocks noGrp="1" noRot="1" noChangeAspect="1" noChangeArrowheads="1" noTextEdit="1"/>
          </p:cNvSpPr>
          <p:nvPr>
            <p:ph type="sldImg"/>
          </p:nvPr>
        </p:nvSpPr>
        <p:spPr>
          <a:xfrm>
            <a:off x="566738" y="487363"/>
            <a:ext cx="5648325" cy="4237037"/>
          </a:xfrm>
          <a:ln/>
        </p:spPr>
      </p:sp>
      <p:sp>
        <p:nvSpPr>
          <p:cNvPr id="156677"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3081030494"/>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1" name="Rectangle 2"/>
          <p:cNvSpPr>
            <a:spLocks noGrp="1" noChangeArrowheads="1"/>
          </p:cNvSpPr>
          <p:nvPr>
            <p:ph type="hdr" sz="quarter"/>
          </p:nvPr>
        </p:nvSpPr>
        <p:spPr>
          <a:noFill/>
        </p:spPr>
        <p:txBody>
          <a:bodyPr/>
          <a:lstStyle/>
          <a:p>
            <a:r>
              <a:rPr lang="es-ES" smtClean="0"/>
              <a:t>El Nivel de Red en Internet. Aspectos básicos</a:t>
            </a:r>
          </a:p>
        </p:txBody>
      </p:sp>
      <p:sp>
        <p:nvSpPr>
          <p:cNvPr id="158722" name="Rectangle 6"/>
          <p:cNvSpPr>
            <a:spLocks noGrp="1" noChangeArrowheads="1"/>
          </p:cNvSpPr>
          <p:nvPr>
            <p:ph type="ftr" sz="quarter" idx="4"/>
          </p:nvPr>
        </p:nvSpPr>
        <p:spPr>
          <a:noFill/>
        </p:spPr>
        <p:txBody>
          <a:bodyPr/>
          <a:lstStyle/>
          <a:p>
            <a:r>
              <a:rPr lang="es-ES" smtClean="0"/>
              <a:t>Redes</a:t>
            </a:r>
          </a:p>
        </p:txBody>
      </p:sp>
      <p:sp>
        <p:nvSpPr>
          <p:cNvPr id="158723" name="Rectangle 7"/>
          <p:cNvSpPr>
            <a:spLocks noGrp="1" noChangeArrowheads="1"/>
          </p:cNvSpPr>
          <p:nvPr>
            <p:ph type="sldNum" sz="quarter" idx="5"/>
          </p:nvPr>
        </p:nvSpPr>
        <p:spPr>
          <a:noFill/>
        </p:spPr>
        <p:txBody>
          <a:bodyPr/>
          <a:lstStyle/>
          <a:p>
            <a:r>
              <a:rPr lang="es-ES" smtClean="0"/>
              <a:t>3-</a:t>
            </a:r>
            <a:fld id="{3A0980A6-8B5B-4875-9B6A-D6741A55759C}" type="slidenum">
              <a:rPr lang="es-ES" smtClean="0"/>
              <a:pPr/>
              <a:t>82</a:t>
            </a:fld>
            <a:endParaRPr lang="es-ES" smtClean="0"/>
          </a:p>
        </p:txBody>
      </p:sp>
      <p:sp>
        <p:nvSpPr>
          <p:cNvPr id="158724" name="Rectangle 2"/>
          <p:cNvSpPr>
            <a:spLocks noGrp="1" noRot="1" noChangeAspect="1" noChangeArrowheads="1" noTextEdit="1"/>
          </p:cNvSpPr>
          <p:nvPr>
            <p:ph type="sldImg"/>
          </p:nvPr>
        </p:nvSpPr>
        <p:spPr>
          <a:xfrm>
            <a:off x="566738" y="487363"/>
            <a:ext cx="5648325" cy="4237037"/>
          </a:xfrm>
          <a:ln/>
        </p:spPr>
      </p:sp>
      <p:sp>
        <p:nvSpPr>
          <p:cNvPr id="158725"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66699872"/>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Rectangle 2"/>
          <p:cNvSpPr>
            <a:spLocks noGrp="1" noChangeArrowheads="1"/>
          </p:cNvSpPr>
          <p:nvPr>
            <p:ph type="hdr" sz="quarter"/>
          </p:nvPr>
        </p:nvSpPr>
        <p:spPr>
          <a:noFill/>
        </p:spPr>
        <p:txBody>
          <a:bodyPr/>
          <a:lstStyle/>
          <a:p>
            <a:r>
              <a:rPr lang="es-ES" smtClean="0"/>
              <a:t>El Nivel de Red en Internet. Aspectos básicos</a:t>
            </a:r>
          </a:p>
        </p:txBody>
      </p:sp>
      <p:sp>
        <p:nvSpPr>
          <p:cNvPr id="160770" name="Rectangle 6"/>
          <p:cNvSpPr>
            <a:spLocks noGrp="1" noChangeArrowheads="1"/>
          </p:cNvSpPr>
          <p:nvPr>
            <p:ph type="ftr" sz="quarter" idx="4"/>
          </p:nvPr>
        </p:nvSpPr>
        <p:spPr>
          <a:noFill/>
        </p:spPr>
        <p:txBody>
          <a:bodyPr/>
          <a:lstStyle/>
          <a:p>
            <a:r>
              <a:rPr lang="es-ES" smtClean="0"/>
              <a:t>Redes</a:t>
            </a:r>
          </a:p>
        </p:txBody>
      </p:sp>
      <p:sp>
        <p:nvSpPr>
          <p:cNvPr id="160771" name="Rectangle 7"/>
          <p:cNvSpPr>
            <a:spLocks noGrp="1" noChangeArrowheads="1"/>
          </p:cNvSpPr>
          <p:nvPr>
            <p:ph type="sldNum" sz="quarter" idx="5"/>
          </p:nvPr>
        </p:nvSpPr>
        <p:spPr>
          <a:noFill/>
        </p:spPr>
        <p:txBody>
          <a:bodyPr/>
          <a:lstStyle/>
          <a:p>
            <a:r>
              <a:rPr lang="es-ES" smtClean="0"/>
              <a:t>3-</a:t>
            </a:r>
            <a:fld id="{14574310-206D-4F5A-94D7-E2A54BACB881}" type="slidenum">
              <a:rPr lang="es-ES" smtClean="0"/>
              <a:pPr/>
              <a:t>83</a:t>
            </a:fld>
            <a:endParaRPr lang="es-ES" smtClean="0"/>
          </a:p>
        </p:txBody>
      </p:sp>
      <p:sp>
        <p:nvSpPr>
          <p:cNvPr id="160772" name="Rectangle 2"/>
          <p:cNvSpPr>
            <a:spLocks noGrp="1" noRot="1" noChangeAspect="1" noChangeArrowheads="1" noTextEdit="1"/>
          </p:cNvSpPr>
          <p:nvPr>
            <p:ph type="sldImg"/>
          </p:nvPr>
        </p:nvSpPr>
        <p:spPr>
          <a:xfrm>
            <a:off x="566738" y="487363"/>
            <a:ext cx="5648325" cy="4237037"/>
          </a:xfrm>
          <a:ln/>
        </p:spPr>
      </p:sp>
      <p:sp>
        <p:nvSpPr>
          <p:cNvPr id="160773"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198801141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Rectangle 2"/>
          <p:cNvSpPr>
            <a:spLocks noGrp="1" noChangeArrowheads="1"/>
          </p:cNvSpPr>
          <p:nvPr>
            <p:ph type="hdr" sz="quarter"/>
          </p:nvPr>
        </p:nvSpPr>
        <p:spPr>
          <a:noFill/>
        </p:spPr>
        <p:txBody>
          <a:bodyPr/>
          <a:lstStyle/>
          <a:p>
            <a:r>
              <a:rPr lang="es-ES" smtClean="0"/>
              <a:t>El Nivel de Red en Internet. Aspectos básicos</a:t>
            </a:r>
          </a:p>
        </p:txBody>
      </p:sp>
      <p:sp>
        <p:nvSpPr>
          <p:cNvPr id="162818" name="Rectangle 6"/>
          <p:cNvSpPr>
            <a:spLocks noGrp="1" noChangeArrowheads="1"/>
          </p:cNvSpPr>
          <p:nvPr>
            <p:ph type="ftr" sz="quarter" idx="4"/>
          </p:nvPr>
        </p:nvSpPr>
        <p:spPr>
          <a:noFill/>
        </p:spPr>
        <p:txBody>
          <a:bodyPr/>
          <a:lstStyle/>
          <a:p>
            <a:r>
              <a:rPr lang="es-ES" smtClean="0"/>
              <a:t>Redes</a:t>
            </a:r>
          </a:p>
        </p:txBody>
      </p:sp>
      <p:sp>
        <p:nvSpPr>
          <p:cNvPr id="162819" name="Rectangle 7"/>
          <p:cNvSpPr>
            <a:spLocks noGrp="1" noChangeArrowheads="1"/>
          </p:cNvSpPr>
          <p:nvPr>
            <p:ph type="sldNum" sz="quarter" idx="5"/>
          </p:nvPr>
        </p:nvSpPr>
        <p:spPr>
          <a:noFill/>
        </p:spPr>
        <p:txBody>
          <a:bodyPr/>
          <a:lstStyle/>
          <a:p>
            <a:r>
              <a:rPr lang="es-ES" smtClean="0"/>
              <a:t>3-</a:t>
            </a:r>
            <a:fld id="{D5596377-EF58-487F-A1F7-B531AB1AD0A1}" type="slidenum">
              <a:rPr lang="es-ES" smtClean="0"/>
              <a:pPr/>
              <a:t>84</a:t>
            </a:fld>
            <a:endParaRPr lang="es-ES" smtClean="0"/>
          </a:p>
        </p:txBody>
      </p:sp>
      <p:sp>
        <p:nvSpPr>
          <p:cNvPr id="162820" name="Rectangle 2"/>
          <p:cNvSpPr>
            <a:spLocks noGrp="1" noRot="1" noChangeAspect="1" noChangeArrowheads="1" noTextEdit="1"/>
          </p:cNvSpPr>
          <p:nvPr>
            <p:ph type="sldImg"/>
          </p:nvPr>
        </p:nvSpPr>
        <p:spPr>
          <a:xfrm>
            <a:off x="566738" y="487363"/>
            <a:ext cx="5648325" cy="4237037"/>
          </a:xfrm>
          <a:ln/>
        </p:spPr>
      </p:sp>
      <p:sp>
        <p:nvSpPr>
          <p:cNvPr id="162821"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245979740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2"/>
          <p:cNvSpPr>
            <a:spLocks noGrp="1" noChangeArrowheads="1"/>
          </p:cNvSpPr>
          <p:nvPr>
            <p:ph type="hdr" sz="quarter"/>
          </p:nvPr>
        </p:nvSpPr>
        <p:spPr>
          <a:noFill/>
        </p:spPr>
        <p:txBody>
          <a:bodyPr/>
          <a:lstStyle/>
          <a:p>
            <a:r>
              <a:rPr lang="es-ES" smtClean="0"/>
              <a:t>El Nivel de Red en Internet. Aspectos básicos</a:t>
            </a:r>
          </a:p>
        </p:txBody>
      </p:sp>
      <p:sp>
        <p:nvSpPr>
          <p:cNvPr id="138242" name="Rectangle 6"/>
          <p:cNvSpPr>
            <a:spLocks noGrp="1" noChangeArrowheads="1"/>
          </p:cNvSpPr>
          <p:nvPr>
            <p:ph type="ftr" sz="quarter" idx="4"/>
          </p:nvPr>
        </p:nvSpPr>
        <p:spPr>
          <a:noFill/>
        </p:spPr>
        <p:txBody>
          <a:bodyPr/>
          <a:lstStyle/>
          <a:p>
            <a:r>
              <a:rPr lang="es-ES" smtClean="0"/>
              <a:t>Redes</a:t>
            </a:r>
          </a:p>
        </p:txBody>
      </p:sp>
      <p:sp>
        <p:nvSpPr>
          <p:cNvPr id="138243" name="Rectangle 7"/>
          <p:cNvSpPr>
            <a:spLocks noGrp="1" noChangeArrowheads="1"/>
          </p:cNvSpPr>
          <p:nvPr>
            <p:ph type="sldNum" sz="quarter" idx="5"/>
          </p:nvPr>
        </p:nvSpPr>
        <p:spPr>
          <a:noFill/>
        </p:spPr>
        <p:txBody>
          <a:bodyPr/>
          <a:lstStyle/>
          <a:p>
            <a:r>
              <a:rPr lang="es-ES" smtClean="0"/>
              <a:t>3-</a:t>
            </a:r>
            <a:fld id="{A75855ED-00A7-4BC0-BCB7-062CE24E0C57}" type="slidenum">
              <a:rPr lang="es-ES" smtClean="0"/>
              <a:pPr/>
              <a:t>85</a:t>
            </a:fld>
            <a:endParaRPr lang="es-ES" smtClean="0"/>
          </a:p>
        </p:txBody>
      </p:sp>
      <p:sp>
        <p:nvSpPr>
          <p:cNvPr id="138244" name="Rectangle 2"/>
          <p:cNvSpPr>
            <a:spLocks noGrp="1" noRot="1" noChangeAspect="1" noChangeArrowheads="1" noTextEdit="1"/>
          </p:cNvSpPr>
          <p:nvPr>
            <p:ph type="sldImg"/>
          </p:nvPr>
        </p:nvSpPr>
        <p:spPr>
          <a:xfrm>
            <a:off x="566738" y="487363"/>
            <a:ext cx="5648325" cy="4237037"/>
          </a:xfrm>
          <a:ln/>
        </p:spPr>
      </p:sp>
      <p:sp>
        <p:nvSpPr>
          <p:cNvPr id="138245"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665939676"/>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2"/>
          <p:cNvSpPr>
            <a:spLocks noGrp="1" noChangeArrowheads="1"/>
          </p:cNvSpPr>
          <p:nvPr>
            <p:ph type="hdr" sz="quarter"/>
          </p:nvPr>
        </p:nvSpPr>
        <p:spPr>
          <a:noFill/>
        </p:spPr>
        <p:txBody>
          <a:bodyPr/>
          <a:lstStyle/>
          <a:p>
            <a:r>
              <a:rPr lang="es-ES" smtClean="0"/>
              <a:t>El Nivel de Red en Internet. Aspectos básicos</a:t>
            </a:r>
          </a:p>
        </p:txBody>
      </p:sp>
      <p:sp>
        <p:nvSpPr>
          <p:cNvPr id="138242" name="Rectangle 6"/>
          <p:cNvSpPr>
            <a:spLocks noGrp="1" noChangeArrowheads="1"/>
          </p:cNvSpPr>
          <p:nvPr>
            <p:ph type="ftr" sz="quarter" idx="4"/>
          </p:nvPr>
        </p:nvSpPr>
        <p:spPr>
          <a:noFill/>
        </p:spPr>
        <p:txBody>
          <a:bodyPr/>
          <a:lstStyle/>
          <a:p>
            <a:r>
              <a:rPr lang="es-ES" smtClean="0"/>
              <a:t>Redes</a:t>
            </a:r>
          </a:p>
        </p:txBody>
      </p:sp>
      <p:sp>
        <p:nvSpPr>
          <p:cNvPr id="138243" name="Rectangle 7"/>
          <p:cNvSpPr>
            <a:spLocks noGrp="1" noChangeArrowheads="1"/>
          </p:cNvSpPr>
          <p:nvPr>
            <p:ph type="sldNum" sz="quarter" idx="5"/>
          </p:nvPr>
        </p:nvSpPr>
        <p:spPr>
          <a:noFill/>
        </p:spPr>
        <p:txBody>
          <a:bodyPr/>
          <a:lstStyle/>
          <a:p>
            <a:r>
              <a:rPr lang="es-ES" smtClean="0"/>
              <a:t>3-</a:t>
            </a:r>
            <a:fld id="{A75855ED-00A7-4BC0-BCB7-062CE24E0C57}" type="slidenum">
              <a:rPr lang="es-ES" smtClean="0"/>
              <a:pPr/>
              <a:t>86</a:t>
            </a:fld>
            <a:endParaRPr lang="es-ES" smtClean="0"/>
          </a:p>
        </p:txBody>
      </p:sp>
      <p:sp>
        <p:nvSpPr>
          <p:cNvPr id="138244" name="Rectangle 2"/>
          <p:cNvSpPr>
            <a:spLocks noGrp="1" noRot="1" noChangeAspect="1" noChangeArrowheads="1" noTextEdit="1"/>
          </p:cNvSpPr>
          <p:nvPr>
            <p:ph type="sldImg"/>
          </p:nvPr>
        </p:nvSpPr>
        <p:spPr>
          <a:xfrm>
            <a:off x="566738" y="487363"/>
            <a:ext cx="5648325" cy="4237037"/>
          </a:xfrm>
          <a:ln/>
        </p:spPr>
      </p:sp>
      <p:sp>
        <p:nvSpPr>
          <p:cNvPr id="138245"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235413704"/>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5" name="Rectangle 2"/>
          <p:cNvSpPr>
            <a:spLocks noGrp="1" noChangeArrowheads="1"/>
          </p:cNvSpPr>
          <p:nvPr>
            <p:ph type="hdr" sz="quarter"/>
          </p:nvPr>
        </p:nvSpPr>
        <p:spPr>
          <a:noFill/>
        </p:spPr>
        <p:txBody>
          <a:bodyPr/>
          <a:lstStyle/>
          <a:p>
            <a:r>
              <a:rPr lang="es-ES" smtClean="0"/>
              <a:t>El Nivel de Red en Internet. Aspectos básicos</a:t>
            </a:r>
          </a:p>
        </p:txBody>
      </p:sp>
      <p:sp>
        <p:nvSpPr>
          <p:cNvPr id="164866" name="Rectangle 6"/>
          <p:cNvSpPr>
            <a:spLocks noGrp="1" noChangeArrowheads="1"/>
          </p:cNvSpPr>
          <p:nvPr>
            <p:ph type="ftr" sz="quarter" idx="4"/>
          </p:nvPr>
        </p:nvSpPr>
        <p:spPr>
          <a:noFill/>
        </p:spPr>
        <p:txBody>
          <a:bodyPr/>
          <a:lstStyle/>
          <a:p>
            <a:r>
              <a:rPr lang="es-ES" smtClean="0"/>
              <a:t>Redes</a:t>
            </a:r>
          </a:p>
        </p:txBody>
      </p:sp>
      <p:sp>
        <p:nvSpPr>
          <p:cNvPr id="164867" name="Rectangle 7"/>
          <p:cNvSpPr>
            <a:spLocks noGrp="1" noChangeArrowheads="1"/>
          </p:cNvSpPr>
          <p:nvPr>
            <p:ph type="sldNum" sz="quarter" idx="5"/>
          </p:nvPr>
        </p:nvSpPr>
        <p:spPr>
          <a:noFill/>
        </p:spPr>
        <p:txBody>
          <a:bodyPr/>
          <a:lstStyle/>
          <a:p>
            <a:r>
              <a:rPr lang="es-ES" smtClean="0"/>
              <a:t>3-</a:t>
            </a:r>
            <a:fld id="{FD89D4FC-A753-480D-AC82-4203A3832EBA}" type="slidenum">
              <a:rPr lang="es-ES" smtClean="0"/>
              <a:pPr/>
              <a:t>87</a:t>
            </a:fld>
            <a:endParaRPr lang="es-ES" smtClean="0"/>
          </a:p>
        </p:txBody>
      </p:sp>
      <p:sp>
        <p:nvSpPr>
          <p:cNvPr id="164868" name="Rectangle 2"/>
          <p:cNvSpPr>
            <a:spLocks noGrp="1" noRot="1" noChangeAspect="1" noChangeArrowheads="1" noTextEdit="1"/>
          </p:cNvSpPr>
          <p:nvPr>
            <p:ph type="sldImg"/>
          </p:nvPr>
        </p:nvSpPr>
        <p:spPr>
          <a:xfrm>
            <a:off x="566738" y="487363"/>
            <a:ext cx="5648325" cy="4237037"/>
          </a:xfrm>
          <a:ln/>
        </p:spPr>
      </p:sp>
      <p:sp>
        <p:nvSpPr>
          <p:cNvPr id="164869"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438473329"/>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Rectangle 2"/>
          <p:cNvSpPr>
            <a:spLocks noGrp="1" noChangeArrowheads="1"/>
          </p:cNvSpPr>
          <p:nvPr>
            <p:ph type="hdr" sz="quarter"/>
          </p:nvPr>
        </p:nvSpPr>
        <p:spPr>
          <a:noFill/>
        </p:spPr>
        <p:txBody>
          <a:bodyPr/>
          <a:lstStyle/>
          <a:p>
            <a:r>
              <a:rPr lang="es-ES" smtClean="0"/>
              <a:t>El Nivel de Red en Internet. Aspectos básicos</a:t>
            </a:r>
          </a:p>
        </p:txBody>
      </p:sp>
      <p:sp>
        <p:nvSpPr>
          <p:cNvPr id="166914" name="Rectangle 6"/>
          <p:cNvSpPr>
            <a:spLocks noGrp="1" noChangeArrowheads="1"/>
          </p:cNvSpPr>
          <p:nvPr>
            <p:ph type="ftr" sz="quarter" idx="4"/>
          </p:nvPr>
        </p:nvSpPr>
        <p:spPr>
          <a:noFill/>
        </p:spPr>
        <p:txBody>
          <a:bodyPr/>
          <a:lstStyle/>
          <a:p>
            <a:r>
              <a:rPr lang="es-ES" smtClean="0"/>
              <a:t>Redes</a:t>
            </a:r>
          </a:p>
        </p:txBody>
      </p:sp>
      <p:sp>
        <p:nvSpPr>
          <p:cNvPr id="166915" name="Rectangle 7"/>
          <p:cNvSpPr>
            <a:spLocks noGrp="1" noChangeArrowheads="1"/>
          </p:cNvSpPr>
          <p:nvPr>
            <p:ph type="sldNum" sz="quarter" idx="5"/>
          </p:nvPr>
        </p:nvSpPr>
        <p:spPr>
          <a:noFill/>
        </p:spPr>
        <p:txBody>
          <a:bodyPr/>
          <a:lstStyle/>
          <a:p>
            <a:r>
              <a:rPr lang="es-ES" smtClean="0"/>
              <a:t>3-</a:t>
            </a:r>
            <a:fld id="{2A6ED1F3-7EF7-4E2E-932B-12886E32A844}" type="slidenum">
              <a:rPr lang="es-ES" smtClean="0"/>
              <a:pPr/>
              <a:t>88</a:t>
            </a:fld>
            <a:endParaRPr lang="es-ES" smtClean="0"/>
          </a:p>
        </p:txBody>
      </p:sp>
      <p:sp>
        <p:nvSpPr>
          <p:cNvPr id="166916" name="Rectangle 2"/>
          <p:cNvSpPr>
            <a:spLocks noGrp="1" noRot="1" noChangeAspect="1" noChangeArrowheads="1" noTextEdit="1"/>
          </p:cNvSpPr>
          <p:nvPr>
            <p:ph type="sldImg"/>
          </p:nvPr>
        </p:nvSpPr>
        <p:spPr>
          <a:xfrm>
            <a:off x="566738" y="487363"/>
            <a:ext cx="5648325" cy="4237037"/>
          </a:xfrm>
          <a:ln/>
        </p:spPr>
      </p:sp>
      <p:sp>
        <p:nvSpPr>
          <p:cNvPr id="166917"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4155552457"/>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1" name="Rectangle 2"/>
          <p:cNvSpPr>
            <a:spLocks noGrp="1" noChangeArrowheads="1"/>
          </p:cNvSpPr>
          <p:nvPr>
            <p:ph type="hdr" sz="quarter"/>
          </p:nvPr>
        </p:nvSpPr>
        <p:spPr>
          <a:noFill/>
        </p:spPr>
        <p:txBody>
          <a:bodyPr/>
          <a:lstStyle/>
          <a:p>
            <a:r>
              <a:rPr lang="es-ES" smtClean="0"/>
              <a:t>El Nivel de Red en Internet. Aspectos básicos</a:t>
            </a:r>
          </a:p>
        </p:txBody>
      </p:sp>
      <p:sp>
        <p:nvSpPr>
          <p:cNvPr id="168962" name="Rectangle 6"/>
          <p:cNvSpPr>
            <a:spLocks noGrp="1" noChangeArrowheads="1"/>
          </p:cNvSpPr>
          <p:nvPr>
            <p:ph type="ftr" sz="quarter" idx="4"/>
          </p:nvPr>
        </p:nvSpPr>
        <p:spPr>
          <a:noFill/>
        </p:spPr>
        <p:txBody>
          <a:bodyPr/>
          <a:lstStyle/>
          <a:p>
            <a:r>
              <a:rPr lang="es-ES" smtClean="0"/>
              <a:t>Redes</a:t>
            </a:r>
          </a:p>
        </p:txBody>
      </p:sp>
      <p:sp>
        <p:nvSpPr>
          <p:cNvPr id="168963" name="Rectangle 7"/>
          <p:cNvSpPr>
            <a:spLocks noGrp="1" noChangeArrowheads="1"/>
          </p:cNvSpPr>
          <p:nvPr>
            <p:ph type="sldNum" sz="quarter" idx="5"/>
          </p:nvPr>
        </p:nvSpPr>
        <p:spPr>
          <a:noFill/>
        </p:spPr>
        <p:txBody>
          <a:bodyPr/>
          <a:lstStyle/>
          <a:p>
            <a:r>
              <a:rPr lang="es-ES" smtClean="0"/>
              <a:t>3-</a:t>
            </a:r>
            <a:fld id="{52FF8095-BB70-4D62-B27A-3E8CD30F7F47}" type="slidenum">
              <a:rPr lang="es-ES" smtClean="0"/>
              <a:pPr/>
              <a:t>89</a:t>
            </a:fld>
            <a:endParaRPr lang="es-ES" smtClean="0"/>
          </a:p>
        </p:txBody>
      </p:sp>
      <p:sp>
        <p:nvSpPr>
          <p:cNvPr id="168964" name="Rectangle 2"/>
          <p:cNvSpPr>
            <a:spLocks noGrp="1" noRot="1" noChangeAspect="1" noChangeArrowheads="1" noTextEdit="1"/>
          </p:cNvSpPr>
          <p:nvPr>
            <p:ph type="sldImg"/>
          </p:nvPr>
        </p:nvSpPr>
        <p:spPr>
          <a:xfrm>
            <a:off x="566738" y="487363"/>
            <a:ext cx="5648325" cy="4237037"/>
          </a:xfrm>
          <a:ln/>
        </p:spPr>
      </p:sp>
      <p:sp>
        <p:nvSpPr>
          <p:cNvPr id="168965" name="Rectangle 3"/>
          <p:cNvSpPr>
            <a:spLocks noGrp="1" noChangeArrowheads="1"/>
          </p:cNvSpPr>
          <p:nvPr>
            <p:ph type="body" idx="1"/>
          </p:nvPr>
        </p:nvSpPr>
        <p:spPr>
          <a:noFill/>
          <a:ln/>
        </p:spPr>
        <p:txBody>
          <a:bodyPr/>
          <a:lstStyle/>
          <a:p>
            <a:pPr eaLnBrk="1" hangingPunct="1"/>
            <a:r>
              <a:rPr lang="es-ES" dirty="0" smtClean="0"/>
              <a:t>En esta figura se muestra un caso donde se utiliza el comando ICMP REDIRECT. En el host H4 se ha definido únicamente X como el </a:t>
            </a:r>
            <a:r>
              <a:rPr lang="es-ES" dirty="0" err="1" smtClean="0"/>
              <a:t>router</a:t>
            </a:r>
            <a:r>
              <a:rPr lang="es-ES" dirty="0" smtClean="0"/>
              <a:t> por defecto, para no incluir las dos rutas explícitas y simplificar así su configuración. En estas condiciones la comunicación con LAN C se realiza de manera indirecta, ya que H4 envía los datagramas dirigidos a la LAN C hacia X, quien a su vez ha de reenviarlos a Y para que los entregue a la LAN de destino. Además del mayor tiempo empleado en el envío esto tiene dos inconvenientes importantes: aumenta innecesariamente la carga de trabajo en el </a:t>
            </a:r>
            <a:r>
              <a:rPr lang="es-ES" dirty="0" err="1" smtClean="0"/>
              <a:t>router</a:t>
            </a:r>
            <a:r>
              <a:rPr lang="es-ES" dirty="0" smtClean="0"/>
              <a:t> X y requiere que X esté operativo para que la comunicación entre H4 y la LAN C sea posible. Para evitarlo existe el comando ICMP REDIRECT que funciona de la siguiente forma: cuando el </a:t>
            </a:r>
            <a:r>
              <a:rPr lang="es-ES" dirty="0" err="1" smtClean="0"/>
              <a:t>router</a:t>
            </a:r>
            <a:r>
              <a:rPr lang="es-ES" dirty="0" smtClean="0"/>
              <a:t> X detecta que ha recibido un datagrama de H4 dirigido a la LAN C, además de enviar ese datagrama hacia Y para su entrega envía un mensaje ICMP REDIRECT hacia H4 informándole que existe una mejor ruta para llegar a la red 40.0.0.0/8 (LAN C) y que dicha ruta es accesible a través de 30.0.0.2 (Y). X considera que la ruta utilizada no es óptima cuando observa que la interfaz de salida para un datagrama coincide con la interfaz de entrada.</a:t>
            </a:r>
          </a:p>
        </p:txBody>
      </p:sp>
    </p:spTree>
    <p:extLst>
      <p:ext uri="{BB962C8B-B14F-4D97-AF65-F5344CB8AC3E}">
        <p14:creationId xmlns:p14="http://schemas.microsoft.com/office/powerpoint/2010/main" val="33994204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hdr" sz="quarter"/>
          </p:nvPr>
        </p:nvSpPr>
        <p:spPr>
          <a:noFill/>
        </p:spPr>
        <p:txBody>
          <a:bodyPr/>
          <a:lstStyle/>
          <a:p>
            <a:r>
              <a:rPr lang="es-ES" smtClean="0"/>
              <a:t>El Nivel de Red en Internet. Aspectos básicos</a:t>
            </a:r>
          </a:p>
        </p:txBody>
      </p:sp>
      <p:sp>
        <p:nvSpPr>
          <p:cNvPr id="33794" name="Rectangle 6"/>
          <p:cNvSpPr>
            <a:spLocks noGrp="1" noChangeArrowheads="1"/>
          </p:cNvSpPr>
          <p:nvPr>
            <p:ph type="ftr" sz="quarter" idx="4"/>
          </p:nvPr>
        </p:nvSpPr>
        <p:spPr>
          <a:noFill/>
        </p:spPr>
        <p:txBody>
          <a:bodyPr/>
          <a:lstStyle/>
          <a:p>
            <a:r>
              <a:rPr lang="es-ES" smtClean="0"/>
              <a:t>Redes</a:t>
            </a:r>
          </a:p>
        </p:txBody>
      </p:sp>
      <p:sp>
        <p:nvSpPr>
          <p:cNvPr id="33795" name="Rectangle 7"/>
          <p:cNvSpPr>
            <a:spLocks noGrp="1" noChangeArrowheads="1"/>
          </p:cNvSpPr>
          <p:nvPr>
            <p:ph type="sldNum" sz="quarter" idx="5"/>
          </p:nvPr>
        </p:nvSpPr>
        <p:spPr>
          <a:noFill/>
        </p:spPr>
        <p:txBody>
          <a:bodyPr/>
          <a:lstStyle/>
          <a:p>
            <a:r>
              <a:rPr lang="es-ES" smtClean="0"/>
              <a:t>3-</a:t>
            </a:r>
            <a:fld id="{F4A5E3DD-ADBE-4220-8182-331DAEBD1229}" type="slidenum">
              <a:rPr lang="es-ES" smtClean="0"/>
              <a:pPr/>
              <a:t>9</a:t>
            </a:fld>
            <a:endParaRPr lang="es-ES" smtClean="0"/>
          </a:p>
        </p:txBody>
      </p:sp>
      <p:sp>
        <p:nvSpPr>
          <p:cNvPr id="33796" name="Rectangle 2"/>
          <p:cNvSpPr>
            <a:spLocks noGrp="1" noRot="1" noChangeAspect="1" noChangeArrowheads="1" noTextEdit="1"/>
          </p:cNvSpPr>
          <p:nvPr>
            <p:ph type="sldImg"/>
          </p:nvPr>
        </p:nvSpPr>
        <p:spPr>
          <a:xfrm>
            <a:off x="566738" y="487363"/>
            <a:ext cx="5648325" cy="4237037"/>
          </a:xfrm>
          <a:ln/>
        </p:spPr>
      </p:sp>
      <p:sp>
        <p:nvSpPr>
          <p:cNvPr id="33797"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1225144679"/>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9" name="Rectangle 2"/>
          <p:cNvSpPr>
            <a:spLocks noGrp="1" noChangeArrowheads="1"/>
          </p:cNvSpPr>
          <p:nvPr>
            <p:ph type="hdr" sz="quarter"/>
          </p:nvPr>
        </p:nvSpPr>
        <p:spPr>
          <a:noFill/>
        </p:spPr>
        <p:txBody>
          <a:bodyPr/>
          <a:lstStyle/>
          <a:p>
            <a:r>
              <a:rPr lang="es-ES" smtClean="0"/>
              <a:t>El Nivel de Red en Internet. Aspectos básicos</a:t>
            </a:r>
          </a:p>
        </p:txBody>
      </p:sp>
      <p:sp>
        <p:nvSpPr>
          <p:cNvPr id="171010" name="Rectangle 6"/>
          <p:cNvSpPr>
            <a:spLocks noGrp="1" noChangeArrowheads="1"/>
          </p:cNvSpPr>
          <p:nvPr>
            <p:ph type="ftr" sz="quarter" idx="4"/>
          </p:nvPr>
        </p:nvSpPr>
        <p:spPr>
          <a:noFill/>
        </p:spPr>
        <p:txBody>
          <a:bodyPr/>
          <a:lstStyle/>
          <a:p>
            <a:r>
              <a:rPr lang="es-ES" smtClean="0"/>
              <a:t>Redes</a:t>
            </a:r>
          </a:p>
        </p:txBody>
      </p:sp>
      <p:sp>
        <p:nvSpPr>
          <p:cNvPr id="171011" name="Rectangle 7"/>
          <p:cNvSpPr>
            <a:spLocks noGrp="1" noChangeArrowheads="1"/>
          </p:cNvSpPr>
          <p:nvPr>
            <p:ph type="sldNum" sz="quarter" idx="5"/>
          </p:nvPr>
        </p:nvSpPr>
        <p:spPr>
          <a:noFill/>
        </p:spPr>
        <p:txBody>
          <a:bodyPr/>
          <a:lstStyle/>
          <a:p>
            <a:r>
              <a:rPr lang="es-ES" smtClean="0"/>
              <a:t>3-</a:t>
            </a:r>
            <a:fld id="{096BB72D-BB30-456F-A6CC-409A0CDDEC3C}" type="slidenum">
              <a:rPr lang="es-ES" smtClean="0"/>
              <a:pPr/>
              <a:t>90</a:t>
            </a:fld>
            <a:endParaRPr lang="es-ES" smtClean="0"/>
          </a:p>
        </p:txBody>
      </p:sp>
      <p:sp>
        <p:nvSpPr>
          <p:cNvPr id="171012" name="Rectangle 2"/>
          <p:cNvSpPr>
            <a:spLocks noGrp="1" noRot="1" noChangeAspect="1" noChangeArrowheads="1" noTextEdit="1"/>
          </p:cNvSpPr>
          <p:nvPr>
            <p:ph type="sldImg"/>
          </p:nvPr>
        </p:nvSpPr>
        <p:spPr>
          <a:xfrm>
            <a:off x="566738" y="487363"/>
            <a:ext cx="5648325" cy="4237037"/>
          </a:xfrm>
          <a:ln/>
        </p:spPr>
      </p:sp>
      <p:sp>
        <p:nvSpPr>
          <p:cNvPr id="171013" name="Rectangle 3"/>
          <p:cNvSpPr>
            <a:spLocks noGrp="1" noChangeArrowheads="1"/>
          </p:cNvSpPr>
          <p:nvPr>
            <p:ph type="body" idx="1"/>
          </p:nvPr>
        </p:nvSpPr>
        <p:spPr>
          <a:noFill/>
          <a:ln/>
        </p:spPr>
        <p:txBody>
          <a:bodyPr/>
          <a:lstStyle/>
          <a:p>
            <a:pPr eaLnBrk="1" hangingPunct="1"/>
            <a:r>
              <a:rPr lang="es-ES" dirty="0" smtClean="0"/>
              <a:t>En esta diapositiva podemos ver la salida generada por consola por el comando ‘</a:t>
            </a:r>
            <a:r>
              <a:rPr lang="es-ES" dirty="0" err="1" smtClean="0"/>
              <a:t>route</a:t>
            </a:r>
            <a:r>
              <a:rPr lang="es-ES" dirty="0" smtClean="0"/>
              <a:t> -n’ ejecutado en el host H4 de la figura anterior antes y después de recibir el mensaje ICMP </a:t>
            </a:r>
            <a:r>
              <a:rPr lang="es-ES" dirty="0" err="1" smtClean="0"/>
              <a:t>Redirect</a:t>
            </a:r>
            <a:r>
              <a:rPr lang="es-ES" dirty="0" smtClean="0"/>
              <a:t> del </a:t>
            </a:r>
            <a:r>
              <a:rPr lang="es-ES" dirty="0" err="1" smtClean="0"/>
              <a:t>router</a:t>
            </a:r>
            <a:r>
              <a:rPr lang="es-ES" dirty="0" smtClean="0"/>
              <a:t> X.</a:t>
            </a:r>
          </a:p>
          <a:p>
            <a:pPr eaLnBrk="1" hangingPunct="1"/>
            <a:r>
              <a:rPr lang="es-ES" dirty="0" smtClean="0"/>
              <a:t>Antes del ICMP </a:t>
            </a:r>
            <a:r>
              <a:rPr lang="es-ES" dirty="0" err="1" smtClean="0"/>
              <a:t>Redirect</a:t>
            </a:r>
            <a:r>
              <a:rPr lang="es-ES" dirty="0" smtClean="0"/>
              <a:t> el host dispone de:</a:t>
            </a:r>
          </a:p>
          <a:p>
            <a:pPr eaLnBrk="1" hangingPunct="1">
              <a:buFontTx/>
              <a:buChar char="•"/>
            </a:pPr>
            <a:r>
              <a:rPr lang="es-ES" dirty="0" smtClean="0"/>
              <a:t>Una entrada para la ruta 30.0.0.0/8 (que es la propia LAN B) a la cual se accede a través de 30.0.0.4, que es la dirección de la interfaz Ethernet del host, eth0. Esta ruta está operativa (</a:t>
            </a:r>
            <a:r>
              <a:rPr lang="es-ES" dirty="0" err="1" smtClean="0"/>
              <a:t>flag</a:t>
            </a:r>
            <a:r>
              <a:rPr lang="es-ES" dirty="0" smtClean="0"/>
              <a:t> U)</a:t>
            </a:r>
          </a:p>
          <a:p>
            <a:pPr eaLnBrk="1" hangingPunct="1">
              <a:buFontTx/>
              <a:buChar char="•"/>
            </a:pPr>
            <a:r>
              <a:rPr lang="es-ES" dirty="0" smtClean="0"/>
              <a:t>Una entrada para la ruta por defecto (0.0.0.0/0) que corresponde al </a:t>
            </a:r>
            <a:r>
              <a:rPr lang="es-ES" dirty="0" err="1" smtClean="0"/>
              <a:t>router</a:t>
            </a:r>
            <a:r>
              <a:rPr lang="es-ES" dirty="0" smtClean="0"/>
              <a:t> 30.0.0.1. Esta ruta está operativa (</a:t>
            </a:r>
            <a:r>
              <a:rPr lang="es-ES" dirty="0" err="1" smtClean="0"/>
              <a:t>flag</a:t>
            </a:r>
            <a:r>
              <a:rPr lang="es-ES" dirty="0" smtClean="0"/>
              <a:t> U) y es una ruta Gateway (</a:t>
            </a:r>
            <a:r>
              <a:rPr lang="es-ES" dirty="0" err="1" smtClean="0"/>
              <a:t>flag</a:t>
            </a:r>
            <a:r>
              <a:rPr lang="es-ES" dirty="0" smtClean="0"/>
              <a:t> G), es decir es una ruta que da acceso a otras redes. Su interfaz de salida es la eth0, que corresponde a la tarjeta Ethernet del host.</a:t>
            </a:r>
          </a:p>
          <a:p>
            <a:pPr eaLnBrk="1" hangingPunct="1">
              <a:buFontTx/>
              <a:buChar char="•"/>
            </a:pPr>
            <a:r>
              <a:rPr lang="es-ES" dirty="0" smtClean="0"/>
              <a:t>Después del ICMP </a:t>
            </a:r>
            <a:r>
              <a:rPr lang="es-ES" dirty="0" err="1" smtClean="0"/>
              <a:t>Redirect</a:t>
            </a:r>
            <a:r>
              <a:rPr lang="es-ES" dirty="0" smtClean="0"/>
              <a:t> aparece una nueva ruta, que es la que se muestra enmarcada en el segundo </a:t>
            </a:r>
            <a:r>
              <a:rPr lang="es-ES" dirty="0" err="1" smtClean="0"/>
              <a:t>route</a:t>
            </a:r>
            <a:r>
              <a:rPr lang="es-ES" dirty="0" smtClean="0"/>
              <a:t> -n. Se trata también de una ruta Gateway que ha sido añadida dinámicamente (</a:t>
            </a:r>
            <a:r>
              <a:rPr lang="es-ES" dirty="0" err="1" smtClean="0"/>
              <a:t>flag</a:t>
            </a:r>
            <a:r>
              <a:rPr lang="es-ES" dirty="0" smtClean="0"/>
              <a:t> D) mediante el ICMP </a:t>
            </a:r>
            <a:r>
              <a:rPr lang="es-ES" dirty="0" err="1" smtClean="0"/>
              <a:t>Redirect</a:t>
            </a:r>
            <a:r>
              <a:rPr lang="es-ES" dirty="0" smtClean="0"/>
              <a:t>. Al ser dinámica esta ruta no estará en las tablas si se reinicia el equipo entretanto no se reciba de nuevo el ICMP </a:t>
            </a:r>
            <a:r>
              <a:rPr lang="es-ES" dirty="0" err="1" smtClean="0"/>
              <a:t>Redirect</a:t>
            </a:r>
            <a:r>
              <a:rPr lang="es-ES" dirty="0" smtClean="0"/>
              <a:t>.</a:t>
            </a:r>
          </a:p>
        </p:txBody>
      </p:sp>
    </p:spTree>
    <p:extLst>
      <p:ext uri="{BB962C8B-B14F-4D97-AF65-F5344CB8AC3E}">
        <p14:creationId xmlns:p14="http://schemas.microsoft.com/office/powerpoint/2010/main" val="2531739947"/>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Rectangle 2"/>
          <p:cNvSpPr>
            <a:spLocks noGrp="1" noChangeArrowheads="1"/>
          </p:cNvSpPr>
          <p:nvPr>
            <p:ph type="hdr" sz="quarter"/>
          </p:nvPr>
        </p:nvSpPr>
        <p:spPr>
          <a:noFill/>
        </p:spPr>
        <p:txBody>
          <a:bodyPr/>
          <a:lstStyle/>
          <a:p>
            <a:r>
              <a:rPr lang="es-ES" smtClean="0"/>
              <a:t>El Nivel de Red en Internet. Aspectos básicos</a:t>
            </a:r>
          </a:p>
        </p:txBody>
      </p:sp>
      <p:sp>
        <p:nvSpPr>
          <p:cNvPr id="173058" name="Rectangle 6"/>
          <p:cNvSpPr>
            <a:spLocks noGrp="1" noChangeArrowheads="1"/>
          </p:cNvSpPr>
          <p:nvPr>
            <p:ph type="ftr" sz="quarter" idx="4"/>
          </p:nvPr>
        </p:nvSpPr>
        <p:spPr>
          <a:noFill/>
        </p:spPr>
        <p:txBody>
          <a:bodyPr/>
          <a:lstStyle/>
          <a:p>
            <a:r>
              <a:rPr lang="es-ES" smtClean="0"/>
              <a:t>Redes</a:t>
            </a:r>
          </a:p>
        </p:txBody>
      </p:sp>
      <p:sp>
        <p:nvSpPr>
          <p:cNvPr id="173059" name="Rectangle 7"/>
          <p:cNvSpPr>
            <a:spLocks noGrp="1" noChangeArrowheads="1"/>
          </p:cNvSpPr>
          <p:nvPr>
            <p:ph type="sldNum" sz="quarter" idx="5"/>
          </p:nvPr>
        </p:nvSpPr>
        <p:spPr>
          <a:noFill/>
        </p:spPr>
        <p:txBody>
          <a:bodyPr/>
          <a:lstStyle/>
          <a:p>
            <a:r>
              <a:rPr lang="es-ES" smtClean="0"/>
              <a:t>3-</a:t>
            </a:r>
            <a:fld id="{9CF9C9C8-7273-4663-9BE2-0C55E007ED33}" type="slidenum">
              <a:rPr lang="es-ES" smtClean="0"/>
              <a:pPr/>
              <a:t>91</a:t>
            </a:fld>
            <a:endParaRPr lang="es-ES" smtClean="0"/>
          </a:p>
        </p:txBody>
      </p:sp>
      <p:sp>
        <p:nvSpPr>
          <p:cNvPr id="173060" name="Rectangle 2"/>
          <p:cNvSpPr>
            <a:spLocks noGrp="1" noRot="1" noChangeAspect="1" noChangeArrowheads="1" noTextEdit="1"/>
          </p:cNvSpPr>
          <p:nvPr>
            <p:ph type="sldImg"/>
          </p:nvPr>
        </p:nvSpPr>
        <p:spPr>
          <a:xfrm>
            <a:off x="566738" y="487363"/>
            <a:ext cx="5648325" cy="4237037"/>
          </a:xfrm>
          <a:ln/>
        </p:spPr>
      </p:sp>
      <p:sp>
        <p:nvSpPr>
          <p:cNvPr id="173061" name="Rectangle 3"/>
          <p:cNvSpPr>
            <a:spLocks noGrp="1" noChangeArrowheads="1"/>
          </p:cNvSpPr>
          <p:nvPr>
            <p:ph type="body" idx="1"/>
          </p:nvPr>
        </p:nvSpPr>
        <p:spPr>
          <a:noFill/>
          <a:ln/>
        </p:spPr>
        <p:txBody>
          <a:bodyPr/>
          <a:lstStyle/>
          <a:p>
            <a:pPr eaLnBrk="1" hangingPunct="1"/>
            <a:r>
              <a:rPr lang="es-ES" dirty="0" smtClean="0"/>
              <a:t>Otro ejemplo interesante de uso de ICMP REDIRECT es el que se presenta en esta figura. Se trata de dos redes IP independientes, la 60.0.0.0/8 y la 20.0.0.0/8, que comparten la misma LAN. Hay un </a:t>
            </a:r>
            <a:r>
              <a:rPr lang="es-ES" dirty="0" err="1" smtClean="0"/>
              <a:t>router</a:t>
            </a:r>
            <a:r>
              <a:rPr lang="es-ES" dirty="0" smtClean="0"/>
              <a:t> conectado a la LAN que tiene su interfaz configurada con dos direcciones IP, una perteneciente a cada red IP. Podríamos decir que se trata de un </a:t>
            </a:r>
            <a:r>
              <a:rPr lang="es-ES" dirty="0" err="1" smtClean="0"/>
              <a:t>router</a:t>
            </a:r>
            <a:r>
              <a:rPr lang="es-ES" dirty="0" smtClean="0"/>
              <a:t> ‘</a:t>
            </a:r>
            <a:r>
              <a:rPr lang="es-ES" dirty="0" err="1" smtClean="0"/>
              <a:t>multihomed</a:t>
            </a:r>
            <a:r>
              <a:rPr lang="es-ES" dirty="0" smtClean="0"/>
              <a:t> virtual’, algo relativamente frecuente en </a:t>
            </a:r>
            <a:r>
              <a:rPr lang="es-ES" dirty="0" err="1" smtClean="0"/>
              <a:t>routers</a:t>
            </a:r>
            <a:r>
              <a:rPr lang="es-ES" dirty="0" smtClean="0"/>
              <a:t>.</a:t>
            </a:r>
          </a:p>
          <a:p>
            <a:pPr eaLnBrk="1" hangingPunct="1"/>
            <a:r>
              <a:rPr lang="es-ES" dirty="0" smtClean="0"/>
              <a:t>Cuando H1, host de la red A, intenta comunicar con H4, que pertenece a la red B, lo hará a través del </a:t>
            </a:r>
            <a:r>
              <a:rPr lang="es-ES" dirty="0" err="1" smtClean="0"/>
              <a:t>router</a:t>
            </a:r>
            <a:r>
              <a:rPr lang="es-ES" dirty="0" smtClean="0"/>
              <a:t> X ya que H1 no tiene ruta para acceder a la red B. El </a:t>
            </a:r>
            <a:r>
              <a:rPr lang="es-ES" dirty="0" err="1" smtClean="0"/>
              <a:t>router</a:t>
            </a:r>
            <a:r>
              <a:rPr lang="es-ES" dirty="0" smtClean="0"/>
              <a:t> detectará que el datagrama ha de salir por la misma interfaz por la que entró, por lo que además de reenviarlo hacia su destino enviará a H1 un mensaje ICMP </a:t>
            </a:r>
            <a:r>
              <a:rPr lang="es-ES" dirty="0" err="1" smtClean="0"/>
              <a:t>Redirect</a:t>
            </a:r>
            <a:r>
              <a:rPr lang="es-ES" dirty="0" smtClean="0"/>
              <a:t> indicándole que incorpore a su tabla de rutas una entrada que le permita comunicar directamente con la red B.</a:t>
            </a:r>
          </a:p>
        </p:txBody>
      </p:sp>
    </p:spTree>
    <p:extLst>
      <p:ext uri="{BB962C8B-B14F-4D97-AF65-F5344CB8AC3E}">
        <p14:creationId xmlns:p14="http://schemas.microsoft.com/office/powerpoint/2010/main" val="3734484082"/>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Rectangle 2"/>
          <p:cNvSpPr>
            <a:spLocks noGrp="1" noChangeArrowheads="1"/>
          </p:cNvSpPr>
          <p:nvPr>
            <p:ph type="hdr" sz="quarter"/>
          </p:nvPr>
        </p:nvSpPr>
        <p:spPr>
          <a:noFill/>
        </p:spPr>
        <p:txBody>
          <a:bodyPr/>
          <a:lstStyle/>
          <a:p>
            <a:r>
              <a:rPr lang="es-ES" smtClean="0"/>
              <a:t>El Nivel de Red en Internet. Aspectos básicos</a:t>
            </a:r>
          </a:p>
        </p:txBody>
      </p:sp>
      <p:sp>
        <p:nvSpPr>
          <p:cNvPr id="175106" name="Rectangle 6"/>
          <p:cNvSpPr>
            <a:spLocks noGrp="1" noChangeArrowheads="1"/>
          </p:cNvSpPr>
          <p:nvPr>
            <p:ph type="ftr" sz="quarter" idx="4"/>
          </p:nvPr>
        </p:nvSpPr>
        <p:spPr>
          <a:noFill/>
        </p:spPr>
        <p:txBody>
          <a:bodyPr/>
          <a:lstStyle/>
          <a:p>
            <a:r>
              <a:rPr lang="es-ES" smtClean="0"/>
              <a:t>Redes</a:t>
            </a:r>
          </a:p>
        </p:txBody>
      </p:sp>
      <p:sp>
        <p:nvSpPr>
          <p:cNvPr id="175107" name="Rectangle 7"/>
          <p:cNvSpPr>
            <a:spLocks noGrp="1" noChangeArrowheads="1"/>
          </p:cNvSpPr>
          <p:nvPr>
            <p:ph type="sldNum" sz="quarter" idx="5"/>
          </p:nvPr>
        </p:nvSpPr>
        <p:spPr>
          <a:noFill/>
        </p:spPr>
        <p:txBody>
          <a:bodyPr/>
          <a:lstStyle/>
          <a:p>
            <a:r>
              <a:rPr lang="es-ES" smtClean="0"/>
              <a:t>3-</a:t>
            </a:r>
            <a:fld id="{F7D99DE6-3B18-4E14-A0AD-D53422AE2064}" type="slidenum">
              <a:rPr lang="es-ES" smtClean="0"/>
              <a:pPr/>
              <a:t>92</a:t>
            </a:fld>
            <a:endParaRPr lang="es-ES" smtClean="0"/>
          </a:p>
        </p:txBody>
      </p:sp>
      <p:sp>
        <p:nvSpPr>
          <p:cNvPr id="175108" name="Rectangle 2"/>
          <p:cNvSpPr>
            <a:spLocks noGrp="1" noRot="1" noChangeAspect="1" noChangeArrowheads="1" noTextEdit="1"/>
          </p:cNvSpPr>
          <p:nvPr>
            <p:ph type="sldImg"/>
          </p:nvPr>
        </p:nvSpPr>
        <p:spPr>
          <a:xfrm>
            <a:off x="566738" y="487363"/>
            <a:ext cx="5648325" cy="4237037"/>
          </a:xfrm>
          <a:ln/>
        </p:spPr>
      </p:sp>
      <p:sp>
        <p:nvSpPr>
          <p:cNvPr id="175109"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3656356230"/>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Rectangle 2"/>
          <p:cNvSpPr>
            <a:spLocks noGrp="1" noChangeArrowheads="1"/>
          </p:cNvSpPr>
          <p:nvPr>
            <p:ph type="hdr" sz="quarter"/>
          </p:nvPr>
        </p:nvSpPr>
        <p:spPr>
          <a:noFill/>
        </p:spPr>
        <p:txBody>
          <a:bodyPr/>
          <a:lstStyle/>
          <a:p>
            <a:r>
              <a:rPr lang="es-ES" smtClean="0"/>
              <a:t>El Nivel de Red en Internet. Aspectos básicos</a:t>
            </a:r>
          </a:p>
        </p:txBody>
      </p:sp>
      <p:sp>
        <p:nvSpPr>
          <p:cNvPr id="177154" name="Rectangle 6"/>
          <p:cNvSpPr>
            <a:spLocks noGrp="1" noChangeArrowheads="1"/>
          </p:cNvSpPr>
          <p:nvPr>
            <p:ph type="ftr" sz="quarter" idx="4"/>
          </p:nvPr>
        </p:nvSpPr>
        <p:spPr>
          <a:noFill/>
        </p:spPr>
        <p:txBody>
          <a:bodyPr/>
          <a:lstStyle/>
          <a:p>
            <a:r>
              <a:rPr lang="es-ES" smtClean="0"/>
              <a:t>Redes</a:t>
            </a:r>
          </a:p>
        </p:txBody>
      </p:sp>
      <p:sp>
        <p:nvSpPr>
          <p:cNvPr id="177155" name="Rectangle 7"/>
          <p:cNvSpPr>
            <a:spLocks noGrp="1" noChangeArrowheads="1"/>
          </p:cNvSpPr>
          <p:nvPr>
            <p:ph type="sldNum" sz="quarter" idx="5"/>
          </p:nvPr>
        </p:nvSpPr>
        <p:spPr>
          <a:noFill/>
        </p:spPr>
        <p:txBody>
          <a:bodyPr/>
          <a:lstStyle/>
          <a:p>
            <a:r>
              <a:rPr lang="es-ES" smtClean="0"/>
              <a:t>3-</a:t>
            </a:r>
            <a:fld id="{5EDFC586-4A87-4817-9CB6-CDBF4308E509}" type="slidenum">
              <a:rPr lang="es-ES" smtClean="0"/>
              <a:pPr/>
              <a:t>93</a:t>
            </a:fld>
            <a:endParaRPr lang="es-ES" smtClean="0"/>
          </a:p>
        </p:txBody>
      </p:sp>
      <p:sp>
        <p:nvSpPr>
          <p:cNvPr id="177156" name="Rectangle 2"/>
          <p:cNvSpPr>
            <a:spLocks noGrp="1" noRot="1" noChangeAspect="1" noChangeArrowheads="1" noTextEdit="1"/>
          </p:cNvSpPr>
          <p:nvPr>
            <p:ph type="sldImg"/>
          </p:nvPr>
        </p:nvSpPr>
        <p:spPr>
          <a:xfrm>
            <a:off x="566738" y="487363"/>
            <a:ext cx="5648325" cy="4237037"/>
          </a:xfrm>
          <a:ln/>
        </p:spPr>
      </p:sp>
      <p:sp>
        <p:nvSpPr>
          <p:cNvPr id="177157"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1362254170"/>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Rectangle 2"/>
          <p:cNvSpPr>
            <a:spLocks noGrp="1" noChangeArrowheads="1"/>
          </p:cNvSpPr>
          <p:nvPr>
            <p:ph type="hdr" sz="quarter"/>
          </p:nvPr>
        </p:nvSpPr>
        <p:spPr>
          <a:noFill/>
        </p:spPr>
        <p:txBody>
          <a:bodyPr/>
          <a:lstStyle/>
          <a:p>
            <a:r>
              <a:rPr lang="es-ES" smtClean="0"/>
              <a:t>El Nivel de Red en Internet. Aspectos básicos</a:t>
            </a:r>
          </a:p>
        </p:txBody>
      </p:sp>
      <p:sp>
        <p:nvSpPr>
          <p:cNvPr id="179202" name="Rectangle 6"/>
          <p:cNvSpPr>
            <a:spLocks noGrp="1" noChangeArrowheads="1"/>
          </p:cNvSpPr>
          <p:nvPr>
            <p:ph type="ftr" sz="quarter" idx="4"/>
          </p:nvPr>
        </p:nvSpPr>
        <p:spPr>
          <a:noFill/>
        </p:spPr>
        <p:txBody>
          <a:bodyPr/>
          <a:lstStyle/>
          <a:p>
            <a:r>
              <a:rPr lang="es-ES" smtClean="0"/>
              <a:t>Redes</a:t>
            </a:r>
          </a:p>
        </p:txBody>
      </p:sp>
      <p:sp>
        <p:nvSpPr>
          <p:cNvPr id="179203" name="Rectangle 7"/>
          <p:cNvSpPr>
            <a:spLocks noGrp="1" noChangeArrowheads="1"/>
          </p:cNvSpPr>
          <p:nvPr>
            <p:ph type="sldNum" sz="quarter" idx="5"/>
          </p:nvPr>
        </p:nvSpPr>
        <p:spPr>
          <a:noFill/>
        </p:spPr>
        <p:txBody>
          <a:bodyPr/>
          <a:lstStyle/>
          <a:p>
            <a:r>
              <a:rPr lang="es-ES" smtClean="0"/>
              <a:t>3-</a:t>
            </a:r>
            <a:fld id="{DDF0D133-ED50-42E3-AA18-A52A33B44635}" type="slidenum">
              <a:rPr lang="es-ES" smtClean="0"/>
              <a:pPr/>
              <a:t>94</a:t>
            </a:fld>
            <a:endParaRPr lang="es-ES" smtClean="0"/>
          </a:p>
        </p:txBody>
      </p:sp>
      <p:sp>
        <p:nvSpPr>
          <p:cNvPr id="179204" name="Rectangle 2"/>
          <p:cNvSpPr>
            <a:spLocks noGrp="1" noRot="1" noChangeAspect="1" noChangeArrowheads="1" noTextEdit="1"/>
          </p:cNvSpPr>
          <p:nvPr>
            <p:ph type="sldImg"/>
          </p:nvPr>
        </p:nvSpPr>
        <p:spPr>
          <a:xfrm>
            <a:off x="566738" y="487363"/>
            <a:ext cx="5648325" cy="4237037"/>
          </a:xfrm>
          <a:ln/>
        </p:spPr>
      </p:sp>
      <p:sp>
        <p:nvSpPr>
          <p:cNvPr id="179205"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3389945785"/>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Rectangle 2"/>
          <p:cNvSpPr>
            <a:spLocks noGrp="1" noChangeArrowheads="1"/>
          </p:cNvSpPr>
          <p:nvPr>
            <p:ph type="hdr" sz="quarter"/>
          </p:nvPr>
        </p:nvSpPr>
        <p:spPr>
          <a:noFill/>
        </p:spPr>
        <p:txBody>
          <a:bodyPr/>
          <a:lstStyle/>
          <a:p>
            <a:r>
              <a:rPr lang="es-ES" smtClean="0"/>
              <a:t>El Nivel de Red en Internet. Aspectos básicos</a:t>
            </a:r>
          </a:p>
        </p:txBody>
      </p:sp>
      <p:sp>
        <p:nvSpPr>
          <p:cNvPr id="183298" name="Rectangle 6"/>
          <p:cNvSpPr>
            <a:spLocks noGrp="1" noChangeArrowheads="1"/>
          </p:cNvSpPr>
          <p:nvPr>
            <p:ph type="ftr" sz="quarter" idx="4"/>
          </p:nvPr>
        </p:nvSpPr>
        <p:spPr>
          <a:noFill/>
        </p:spPr>
        <p:txBody>
          <a:bodyPr/>
          <a:lstStyle/>
          <a:p>
            <a:r>
              <a:rPr lang="es-ES" smtClean="0"/>
              <a:t>Redes</a:t>
            </a:r>
          </a:p>
        </p:txBody>
      </p:sp>
      <p:sp>
        <p:nvSpPr>
          <p:cNvPr id="183299" name="Rectangle 7"/>
          <p:cNvSpPr>
            <a:spLocks noGrp="1" noChangeArrowheads="1"/>
          </p:cNvSpPr>
          <p:nvPr>
            <p:ph type="sldNum" sz="quarter" idx="5"/>
          </p:nvPr>
        </p:nvSpPr>
        <p:spPr>
          <a:noFill/>
        </p:spPr>
        <p:txBody>
          <a:bodyPr/>
          <a:lstStyle/>
          <a:p>
            <a:r>
              <a:rPr lang="es-ES" smtClean="0"/>
              <a:t>3-</a:t>
            </a:r>
            <a:fld id="{F334490A-6289-4C87-B3B5-FEFD5EB2FFE8}" type="slidenum">
              <a:rPr lang="es-ES" smtClean="0"/>
              <a:pPr/>
              <a:t>95</a:t>
            </a:fld>
            <a:endParaRPr lang="es-ES" smtClean="0"/>
          </a:p>
        </p:txBody>
      </p:sp>
      <p:sp>
        <p:nvSpPr>
          <p:cNvPr id="183300" name="Rectangle 2"/>
          <p:cNvSpPr>
            <a:spLocks noGrp="1" noRot="1" noChangeAspect="1" noChangeArrowheads="1" noTextEdit="1"/>
          </p:cNvSpPr>
          <p:nvPr>
            <p:ph type="sldImg"/>
          </p:nvPr>
        </p:nvSpPr>
        <p:spPr>
          <a:xfrm>
            <a:off x="566738" y="487363"/>
            <a:ext cx="5648325" cy="4237037"/>
          </a:xfrm>
          <a:ln/>
        </p:spPr>
      </p:sp>
      <p:sp>
        <p:nvSpPr>
          <p:cNvPr id="183301"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271154261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Rectangle 2"/>
          <p:cNvSpPr>
            <a:spLocks noGrp="1" noChangeArrowheads="1"/>
          </p:cNvSpPr>
          <p:nvPr>
            <p:ph type="hdr" sz="quarter"/>
          </p:nvPr>
        </p:nvSpPr>
        <p:spPr>
          <a:noFill/>
        </p:spPr>
        <p:txBody>
          <a:bodyPr/>
          <a:lstStyle/>
          <a:p>
            <a:r>
              <a:rPr lang="es-ES" smtClean="0"/>
              <a:t>El Nivel de Red en Internet. Aspectos básicos</a:t>
            </a:r>
          </a:p>
        </p:txBody>
      </p:sp>
      <p:sp>
        <p:nvSpPr>
          <p:cNvPr id="183298" name="Rectangle 6"/>
          <p:cNvSpPr>
            <a:spLocks noGrp="1" noChangeArrowheads="1"/>
          </p:cNvSpPr>
          <p:nvPr>
            <p:ph type="ftr" sz="quarter" idx="4"/>
          </p:nvPr>
        </p:nvSpPr>
        <p:spPr>
          <a:noFill/>
        </p:spPr>
        <p:txBody>
          <a:bodyPr/>
          <a:lstStyle/>
          <a:p>
            <a:r>
              <a:rPr lang="es-ES" smtClean="0"/>
              <a:t>Redes</a:t>
            </a:r>
          </a:p>
        </p:txBody>
      </p:sp>
      <p:sp>
        <p:nvSpPr>
          <p:cNvPr id="183299" name="Rectangle 7"/>
          <p:cNvSpPr>
            <a:spLocks noGrp="1" noChangeArrowheads="1"/>
          </p:cNvSpPr>
          <p:nvPr>
            <p:ph type="sldNum" sz="quarter" idx="5"/>
          </p:nvPr>
        </p:nvSpPr>
        <p:spPr>
          <a:noFill/>
        </p:spPr>
        <p:txBody>
          <a:bodyPr/>
          <a:lstStyle/>
          <a:p>
            <a:r>
              <a:rPr lang="es-ES" smtClean="0"/>
              <a:t>3-</a:t>
            </a:r>
            <a:fld id="{F334490A-6289-4C87-B3B5-FEFD5EB2FFE8}" type="slidenum">
              <a:rPr lang="es-ES" smtClean="0"/>
              <a:pPr/>
              <a:t>96</a:t>
            </a:fld>
            <a:endParaRPr lang="es-ES" smtClean="0"/>
          </a:p>
        </p:txBody>
      </p:sp>
      <p:sp>
        <p:nvSpPr>
          <p:cNvPr id="183300" name="Rectangle 2"/>
          <p:cNvSpPr>
            <a:spLocks noGrp="1" noRot="1" noChangeAspect="1" noChangeArrowheads="1" noTextEdit="1"/>
          </p:cNvSpPr>
          <p:nvPr>
            <p:ph type="sldImg"/>
          </p:nvPr>
        </p:nvSpPr>
        <p:spPr>
          <a:xfrm>
            <a:off x="566738" y="487363"/>
            <a:ext cx="5648325" cy="4237037"/>
          </a:xfrm>
          <a:ln/>
        </p:spPr>
      </p:sp>
      <p:sp>
        <p:nvSpPr>
          <p:cNvPr id="183301"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1980558616"/>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49" name="Rectangle 2"/>
          <p:cNvSpPr>
            <a:spLocks noGrp="1" noChangeArrowheads="1"/>
          </p:cNvSpPr>
          <p:nvPr>
            <p:ph type="hdr" sz="quarter"/>
          </p:nvPr>
        </p:nvSpPr>
        <p:spPr>
          <a:noFill/>
        </p:spPr>
        <p:txBody>
          <a:bodyPr/>
          <a:lstStyle/>
          <a:p>
            <a:r>
              <a:rPr lang="es-ES" smtClean="0"/>
              <a:t>El Nivel de Red en Internet. Aspectos básicos</a:t>
            </a:r>
          </a:p>
        </p:txBody>
      </p:sp>
      <p:sp>
        <p:nvSpPr>
          <p:cNvPr id="181250" name="Rectangle 6"/>
          <p:cNvSpPr>
            <a:spLocks noGrp="1" noChangeArrowheads="1"/>
          </p:cNvSpPr>
          <p:nvPr>
            <p:ph type="ftr" sz="quarter" idx="4"/>
          </p:nvPr>
        </p:nvSpPr>
        <p:spPr>
          <a:noFill/>
        </p:spPr>
        <p:txBody>
          <a:bodyPr/>
          <a:lstStyle/>
          <a:p>
            <a:r>
              <a:rPr lang="es-ES" smtClean="0"/>
              <a:t>Redes</a:t>
            </a:r>
          </a:p>
        </p:txBody>
      </p:sp>
      <p:sp>
        <p:nvSpPr>
          <p:cNvPr id="181251" name="Rectangle 7"/>
          <p:cNvSpPr>
            <a:spLocks noGrp="1" noChangeArrowheads="1"/>
          </p:cNvSpPr>
          <p:nvPr>
            <p:ph type="sldNum" sz="quarter" idx="5"/>
          </p:nvPr>
        </p:nvSpPr>
        <p:spPr>
          <a:noFill/>
        </p:spPr>
        <p:txBody>
          <a:bodyPr/>
          <a:lstStyle/>
          <a:p>
            <a:r>
              <a:rPr lang="es-ES" smtClean="0"/>
              <a:t>3-</a:t>
            </a:r>
            <a:fld id="{316D9D48-1F3B-4EA9-9DBE-CE4F033AEA62}" type="slidenum">
              <a:rPr lang="es-ES" smtClean="0"/>
              <a:pPr/>
              <a:t>97</a:t>
            </a:fld>
            <a:endParaRPr lang="es-ES" smtClean="0"/>
          </a:p>
        </p:txBody>
      </p:sp>
      <p:sp>
        <p:nvSpPr>
          <p:cNvPr id="181252" name="Rectangle 2"/>
          <p:cNvSpPr>
            <a:spLocks noGrp="1" noRot="1" noChangeAspect="1" noChangeArrowheads="1" noTextEdit="1"/>
          </p:cNvSpPr>
          <p:nvPr>
            <p:ph type="sldImg"/>
          </p:nvPr>
        </p:nvSpPr>
        <p:spPr>
          <a:xfrm>
            <a:off x="566738" y="487363"/>
            <a:ext cx="5648325" cy="4237037"/>
          </a:xfrm>
          <a:ln/>
        </p:spPr>
      </p:sp>
      <p:sp>
        <p:nvSpPr>
          <p:cNvPr id="181253" name="Rectangle 3"/>
          <p:cNvSpPr>
            <a:spLocks noGrp="1" noChangeArrowheads="1"/>
          </p:cNvSpPr>
          <p:nvPr>
            <p:ph type="body" idx="1"/>
          </p:nvPr>
        </p:nvSpPr>
        <p:spPr>
          <a:noFill/>
          <a:ln/>
        </p:spPr>
        <p:txBody>
          <a:bodyPr/>
          <a:lstStyle/>
          <a:p>
            <a:pPr eaLnBrk="1" hangingPunct="1"/>
            <a:r>
              <a:rPr lang="es-ES" dirty="0" smtClean="0"/>
              <a:t>El comando ‘</a:t>
            </a:r>
            <a:r>
              <a:rPr lang="es-ES" dirty="0" err="1" smtClean="0"/>
              <a:t>arp</a:t>
            </a:r>
            <a:r>
              <a:rPr lang="es-ES" dirty="0" smtClean="0"/>
              <a:t> –a’, disponible en Unix y en Windows, permite averiguar la tabla ARP cache de un host. </a:t>
            </a:r>
          </a:p>
          <a:p>
            <a:pPr eaLnBrk="1" hangingPunct="1"/>
            <a:r>
              <a:rPr lang="es-ES" dirty="0" smtClean="0"/>
              <a:t>La tabla relaciona las direcciones IP con las direcciones MAC, y se indexa por la </a:t>
            </a:r>
            <a:r>
              <a:rPr lang="es-ES" dirty="0" err="1" smtClean="0"/>
              <a:t>direcciónIP</a:t>
            </a:r>
            <a:r>
              <a:rPr lang="es-ES" dirty="0" smtClean="0"/>
              <a:t>, es decir no puede haber más de una entrada en la tabla para una misma dirección IP. En cambio puede haber más de una entrada con la misma dirección MAC, como ocurre en este caso con la dirección 08-00-69-02-76-c0. Esto es debido a que esa interfaz tiene asociadas dos direcciones IP, que en este caso son la 147.156.1.3 y la 147.156.1.97</a:t>
            </a:r>
          </a:p>
        </p:txBody>
      </p:sp>
    </p:spTree>
    <p:extLst>
      <p:ext uri="{BB962C8B-B14F-4D97-AF65-F5344CB8AC3E}">
        <p14:creationId xmlns:p14="http://schemas.microsoft.com/office/powerpoint/2010/main" val="4015988504"/>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5" name="Rectangle 2"/>
          <p:cNvSpPr>
            <a:spLocks noGrp="1" noChangeArrowheads="1"/>
          </p:cNvSpPr>
          <p:nvPr>
            <p:ph type="hdr" sz="quarter"/>
          </p:nvPr>
        </p:nvSpPr>
        <p:spPr>
          <a:noFill/>
        </p:spPr>
        <p:txBody>
          <a:bodyPr/>
          <a:lstStyle/>
          <a:p>
            <a:r>
              <a:rPr lang="es-ES" smtClean="0"/>
              <a:t>El Nivel de Red en Internet. Aspectos básicos</a:t>
            </a:r>
          </a:p>
        </p:txBody>
      </p:sp>
      <p:sp>
        <p:nvSpPr>
          <p:cNvPr id="185346" name="Rectangle 6"/>
          <p:cNvSpPr>
            <a:spLocks noGrp="1" noChangeArrowheads="1"/>
          </p:cNvSpPr>
          <p:nvPr>
            <p:ph type="ftr" sz="quarter" idx="4"/>
          </p:nvPr>
        </p:nvSpPr>
        <p:spPr>
          <a:noFill/>
        </p:spPr>
        <p:txBody>
          <a:bodyPr/>
          <a:lstStyle/>
          <a:p>
            <a:r>
              <a:rPr lang="es-ES" smtClean="0"/>
              <a:t>Redes</a:t>
            </a:r>
          </a:p>
        </p:txBody>
      </p:sp>
      <p:sp>
        <p:nvSpPr>
          <p:cNvPr id="185347" name="Rectangle 7"/>
          <p:cNvSpPr>
            <a:spLocks noGrp="1" noChangeArrowheads="1"/>
          </p:cNvSpPr>
          <p:nvPr>
            <p:ph type="sldNum" sz="quarter" idx="5"/>
          </p:nvPr>
        </p:nvSpPr>
        <p:spPr>
          <a:noFill/>
        </p:spPr>
        <p:txBody>
          <a:bodyPr/>
          <a:lstStyle/>
          <a:p>
            <a:r>
              <a:rPr lang="es-ES" smtClean="0"/>
              <a:t>3-</a:t>
            </a:r>
            <a:fld id="{AA8DDDAC-67D0-428D-A6B4-28B37C47E49D}" type="slidenum">
              <a:rPr lang="es-ES" smtClean="0"/>
              <a:pPr/>
              <a:t>98</a:t>
            </a:fld>
            <a:endParaRPr lang="es-ES" smtClean="0"/>
          </a:p>
        </p:txBody>
      </p:sp>
      <p:sp>
        <p:nvSpPr>
          <p:cNvPr id="185348" name="Rectangle 2"/>
          <p:cNvSpPr>
            <a:spLocks noGrp="1" noRot="1" noChangeAspect="1" noChangeArrowheads="1" noTextEdit="1"/>
          </p:cNvSpPr>
          <p:nvPr>
            <p:ph type="sldImg"/>
          </p:nvPr>
        </p:nvSpPr>
        <p:spPr>
          <a:xfrm>
            <a:off x="566738" y="487363"/>
            <a:ext cx="5648325" cy="4237037"/>
          </a:xfrm>
          <a:ln/>
        </p:spPr>
      </p:sp>
      <p:sp>
        <p:nvSpPr>
          <p:cNvPr id="185349"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3229070939"/>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Rectangle 2"/>
          <p:cNvSpPr>
            <a:spLocks noGrp="1" noChangeArrowheads="1"/>
          </p:cNvSpPr>
          <p:nvPr>
            <p:ph type="hdr" sz="quarter"/>
          </p:nvPr>
        </p:nvSpPr>
        <p:spPr>
          <a:noFill/>
        </p:spPr>
        <p:txBody>
          <a:bodyPr/>
          <a:lstStyle/>
          <a:p>
            <a:r>
              <a:rPr lang="es-ES" smtClean="0"/>
              <a:t>El Nivel de Red en Internet. Aspectos básicos</a:t>
            </a:r>
          </a:p>
        </p:txBody>
      </p:sp>
      <p:sp>
        <p:nvSpPr>
          <p:cNvPr id="183298" name="Rectangle 6"/>
          <p:cNvSpPr>
            <a:spLocks noGrp="1" noChangeArrowheads="1"/>
          </p:cNvSpPr>
          <p:nvPr>
            <p:ph type="ftr" sz="quarter" idx="4"/>
          </p:nvPr>
        </p:nvSpPr>
        <p:spPr>
          <a:noFill/>
        </p:spPr>
        <p:txBody>
          <a:bodyPr/>
          <a:lstStyle/>
          <a:p>
            <a:r>
              <a:rPr lang="es-ES" smtClean="0"/>
              <a:t>Redes</a:t>
            </a:r>
          </a:p>
        </p:txBody>
      </p:sp>
      <p:sp>
        <p:nvSpPr>
          <p:cNvPr id="183299" name="Rectangle 7"/>
          <p:cNvSpPr>
            <a:spLocks noGrp="1" noChangeArrowheads="1"/>
          </p:cNvSpPr>
          <p:nvPr>
            <p:ph type="sldNum" sz="quarter" idx="5"/>
          </p:nvPr>
        </p:nvSpPr>
        <p:spPr>
          <a:noFill/>
        </p:spPr>
        <p:txBody>
          <a:bodyPr/>
          <a:lstStyle/>
          <a:p>
            <a:r>
              <a:rPr lang="es-ES" smtClean="0"/>
              <a:t>3-</a:t>
            </a:r>
            <a:fld id="{F334490A-6289-4C87-B3B5-FEFD5EB2FFE8}" type="slidenum">
              <a:rPr lang="es-ES" smtClean="0"/>
              <a:pPr/>
              <a:t>99</a:t>
            </a:fld>
            <a:endParaRPr lang="es-ES" smtClean="0"/>
          </a:p>
        </p:txBody>
      </p:sp>
      <p:sp>
        <p:nvSpPr>
          <p:cNvPr id="183300" name="Rectangle 2"/>
          <p:cNvSpPr>
            <a:spLocks noGrp="1" noRot="1" noChangeAspect="1" noChangeArrowheads="1" noTextEdit="1"/>
          </p:cNvSpPr>
          <p:nvPr>
            <p:ph type="sldImg"/>
          </p:nvPr>
        </p:nvSpPr>
        <p:spPr>
          <a:xfrm>
            <a:off x="566738" y="487363"/>
            <a:ext cx="5648325" cy="4237037"/>
          </a:xfrm>
          <a:ln/>
        </p:spPr>
      </p:sp>
      <p:sp>
        <p:nvSpPr>
          <p:cNvPr id="183301"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3553486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Tree>
  </p:cSld>
  <p:clrMapOvr>
    <a:masterClrMapping/>
  </p:clrMapOvr>
  <p:transition spd="med">
    <p:pull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pull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pull dir="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685800" y="609600"/>
            <a:ext cx="7772400" cy="1143000"/>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685800" y="1981200"/>
            <a:ext cx="7772400" cy="4114800"/>
          </a:xfrm>
        </p:spPr>
        <p:txBody>
          <a:bodyPr/>
          <a:lstStyle/>
          <a:p>
            <a:pPr lvl="0"/>
            <a:endParaRPr lang="es-ES" noProof="0" smtClean="0"/>
          </a:p>
        </p:txBody>
      </p:sp>
    </p:spTree>
  </p:cSld>
  <p:clrMapOvr>
    <a:masterClrMapping/>
  </p:clrMapOvr>
  <p:transition spd="med">
    <p:pull dir="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85800" y="609600"/>
            <a:ext cx="77724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685800" y="1981200"/>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pull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pull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transition spd="med">
    <p:pull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pull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pull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Tree>
  </p:cSld>
  <p:clrMapOvr>
    <a:masterClrMapping/>
  </p:clrMapOvr>
  <p:transition spd="med">
    <p:pull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transition spd="med">
    <p:pull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spd="med">
    <p:pull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spd="med">
    <p:pull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31" name="Rectangle 7"/>
          <p:cNvSpPr>
            <a:spLocks noChangeArrowheads="1"/>
          </p:cNvSpPr>
          <p:nvPr userDrawn="1"/>
        </p:nvSpPr>
        <p:spPr bwMode="auto">
          <a:xfrm>
            <a:off x="3819525" y="6524625"/>
            <a:ext cx="1184275" cy="273050"/>
          </a:xfrm>
          <a:prstGeom prst="rect">
            <a:avLst/>
          </a:prstGeom>
          <a:noFill/>
          <a:ln w="9525">
            <a:noFill/>
            <a:miter lim="800000"/>
            <a:headEnd/>
            <a:tailEnd/>
          </a:ln>
          <a:effectLst/>
        </p:spPr>
        <p:txBody>
          <a:bodyPr/>
          <a:lstStyle/>
          <a:p>
            <a:pPr algn="ctr" eaLnBrk="0" hangingPunct="0">
              <a:defRPr/>
            </a:pPr>
            <a:r>
              <a:rPr lang="es-ES" sz="1400"/>
              <a:t>Redes 3-</a:t>
            </a:r>
            <a:fld id="{86FCD7D6-C9A4-40C6-9A55-C75FCA97D21C}" type="slidenum">
              <a:rPr lang="es-ES" sz="1400"/>
              <a:pPr algn="ctr" eaLnBrk="0" hangingPunct="0">
                <a:defRPr/>
              </a:pPr>
              <a:t>‹Nº›</a:t>
            </a:fld>
            <a:endParaRPr lang="es-ES" sz="1400"/>
          </a:p>
        </p:txBody>
      </p:sp>
      <p:sp>
        <p:nvSpPr>
          <p:cNvPr id="1032" name="Text Box 8"/>
          <p:cNvSpPr txBox="1">
            <a:spLocks noChangeArrowheads="1"/>
          </p:cNvSpPr>
          <p:nvPr userDrawn="1"/>
        </p:nvSpPr>
        <p:spPr bwMode="auto">
          <a:xfrm>
            <a:off x="107950" y="6507163"/>
            <a:ext cx="1944688" cy="304800"/>
          </a:xfrm>
          <a:prstGeom prst="rect">
            <a:avLst/>
          </a:prstGeom>
          <a:noFill/>
          <a:ln w="12700">
            <a:noFill/>
            <a:miter lim="800000"/>
            <a:headEnd/>
            <a:tailEnd/>
          </a:ln>
          <a:effectLst/>
        </p:spPr>
        <p:txBody>
          <a:bodyPr wrap="none">
            <a:spAutoFit/>
          </a:bodyPr>
          <a:lstStyle/>
          <a:p>
            <a:pPr eaLnBrk="0" hangingPunct="0">
              <a:defRPr/>
            </a:pPr>
            <a:r>
              <a:rPr lang="es-ES" sz="1400"/>
              <a:t>Universidad de Valencia</a:t>
            </a:r>
          </a:p>
        </p:txBody>
      </p:sp>
      <p:sp>
        <p:nvSpPr>
          <p:cNvPr id="1033" name="Text Box 9"/>
          <p:cNvSpPr txBox="1">
            <a:spLocks noChangeArrowheads="1"/>
          </p:cNvSpPr>
          <p:nvPr userDrawn="1"/>
        </p:nvSpPr>
        <p:spPr bwMode="auto">
          <a:xfrm>
            <a:off x="7442200" y="6508750"/>
            <a:ext cx="1593850" cy="304800"/>
          </a:xfrm>
          <a:prstGeom prst="rect">
            <a:avLst/>
          </a:prstGeom>
          <a:noFill/>
          <a:ln w="12700">
            <a:noFill/>
            <a:miter lim="800000"/>
            <a:headEnd/>
            <a:tailEnd/>
          </a:ln>
          <a:effectLst/>
        </p:spPr>
        <p:txBody>
          <a:bodyPr wrap="none">
            <a:spAutoFit/>
          </a:bodyPr>
          <a:lstStyle/>
          <a:p>
            <a:pPr eaLnBrk="0" hangingPunct="0">
              <a:defRPr/>
            </a:pPr>
            <a:r>
              <a:rPr lang="es-ES" sz="1400"/>
              <a:t>Rogelio Montañana</a:t>
            </a:r>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ransition spd="med">
    <p:pull dir="ru"/>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https://i.creativecommons.org/l/by-nc-sa/4.0/88x31.png" TargetMode="Externa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03.xml"/><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04.xml"/><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05.xml"/><Relationship Id="rId1" Type="http://schemas.openxmlformats.org/officeDocument/2006/relationships/slideLayout" Target="../slideLayouts/slideLayout7.xml"/><Relationship Id="rId4" Type="http://schemas.openxmlformats.org/officeDocument/2006/relationships/image" Target="../media/image17.wmf"/></Relationships>
</file>

<file path=ppt/slides/_rels/slide10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06.xml"/><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07.xml"/><Relationship Id="rId1" Type="http://schemas.openxmlformats.org/officeDocument/2006/relationships/slideLayout" Target="../slideLayouts/slideLayout7.xml"/><Relationship Id="rId4" Type="http://schemas.openxmlformats.org/officeDocument/2006/relationships/image" Target="../media/image17.wmf"/></Relationships>
</file>

<file path=ppt/slides/_rels/slide108.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notesSlide" Target="../notesSlides/notesSlide108.xml"/><Relationship Id="rId1" Type="http://schemas.openxmlformats.org/officeDocument/2006/relationships/slideLayout" Target="../slideLayouts/slideLayout7.xml"/><Relationship Id="rId5" Type="http://schemas.openxmlformats.org/officeDocument/2006/relationships/image" Target="../media/image27.wmf"/><Relationship Id="rId4" Type="http://schemas.openxmlformats.org/officeDocument/2006/relationships/image" Target="../media/image19.wmf"/></Relationships>
</file>

<file path=ppt/slides/_rels/slide109.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notesSlide" Target="../notesSlides/notesSlide109.xml"/><Relationship Id="rId1" Type="http://schemas.openxmlformats.org/officeDocument/2006/relationships/slideLayout" Target="../slideLayouts/slideLayout7.xml"/><Relationship Id="rId5" Type="http://schemas.openxmlformats.org/officeDocument/2006/relationships/image" Target="../media/image19.wmf"/><Relationship Id="rId4" Type="http://schemas.openxmlformats.org/officeDocument/2006/relationships/image" Target="../media/image27.w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notesSlide" Target="../notesSlides/notesSlide110.xml"/><Relationship Id="rId1" Type="http://schemas.openxmlformats.org/officeDocument/2006/relationships/slideLayout" Target="../slideLayouts/slideLayout7.xml"/><Relationship Id="rId5" Type="http://schemas.openxmlformats.org/officeDocument/2006/relationships/image" Target="../media/image27.wmf"/><Relationship Id="rId4" Type="http://schemas.openxmlformats.org/officeDocument/2006/relationships/image" Target="../media/image19.wmf"/></Relationships>
</file>

<file path=ppt/slides/_rels/slide111.xml.rels><?xml version="1.0" encoding="UTF-8" standalone="yes"?>
<Relationships xmlns="http://schemas.openxmlformats.org/package/2006/relationships"><Relationship Id="rId3" Type="http://schemas.openxmlformats.org/officeDocument/2006/relationships/image" Target="../media/image6.wmf"/><Relationship Id="rId7" Type="http://schemas.openxmlformats.org/officeDocument/2006/relationships/image" Target="../media/image16.wmf"/><Relationship Id="rId2" Type="http://schemas.openxmlformats.org/officeDocument/2006/relationships/notesSlide" Target="../notesSlides/notesSlide111.xml"/><Relationship Id="rId1" Type="http://schemas.openxmlformats.org/officeDocument/2006/relationships/slideLayout" Target="../slideLayouts/slideLayout7.xml"/><Relationship Id="rId6" Type="http://schemas.openxmlformats.org/officeDocument/2006/relationships/image" Target="../media/image30.wmf"/><Relationship Id="rId5" Type="http://schemas.openxmlformats.org/officeDocument/2006/relationships/image" Target="../media/image29.wmf"/><Relationship Id="rId4" Type="http://schemas.openxmlformats.org/officeDocument/2006/relationships/image" Target="../media/image28.wmf"/></Relationships>
</file>

<file path=ppt/slides/_rels/slide112.xml.rels><?xml version="1.0" encoding="UTF-8" standalone="yes"?>
<Relationships xmlns="http://schemas.openxmlformats.org/package/2006/relationships"><Relationship Id="rId3" Type="http://schemas.openxmlformats.org/officeDocument/2006/relationships/image" Target="../media/image6.wmf"/><Relationship Id="rId7" Type="http://schemas.openxmlformats.org/officeDocument/2006/relationships/image" Target="../media/image16.wmf"/><Relationship Id="rId2" Type="http://schemas.openxmlformats.org/officeDocument/2006/relationships/notesSlide" Target="../notesSlides/notesSlide112.xml"/><Relationship Id="rId1" Type="http://schemas.openxmlformats.org/officeDocument/2006/relationships/slideLayout" Target="../slideLayouts/slideLayout7.xml"/><Relationship Id="rId6" Type="http://schemas.openxmlformats.org/officeDocument/2006/relationships/image" Target="../media/image30.wmf"/><Relationship Id="rId5" Type="http://schemas.openxmlformats.org/officeDocument/2006/relationships/image" Target="../media/image29.wmf"/><Relationship Id="rId4" Type="http://schemas.openxmlformats.org/officeDocument/2006/relationships/image" Target="../media/image28.wmf"/></Relationships>
</file>

<file path=ppt/slides/_rels/slide113.x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notesSlide" Target="../notesSlides/notesSlide113.xml"/><Relationship Id="rId1" Type="http://schemas.openxmlformats.org/officeDocument/2006/relationships/slideLayout" Target="../slideLayouts/slideLayout7.xml"/><Relationship Id="rId5" Type="http://schemas.openxmlformats.org/officeDocument/2006/relationships/image" Target="../media/image21.wmf"/><Relationship Id="rId4" Type="http://schemas.openxmlformats.org/officeDocument/2006/relationships/image" Target="../media/image19.wmf"/></Relationships>
</file>

<file path=ppt/slides/_rels/slide114.x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notesSlide" Target="../notesSlides/notesSlide114.xml"/><Relationship Id="rId1" Type="http://schemas.openxmlformats.org/officeDocument/2006/relationships/slideLayout" Target="../slideLayouts/slideLayout7.xml"/><Relationship Id="rId5" Type="http://schemas.openxmlformats.org/officeDocument/2006/relationships/image" Target="../media/image21.wmf"/><Relationship Id="rId4" Type="http://schemas.openxmlformats.org/officeDocument/2006/relationships/image" Target="../media/image19.wmf"/></Relationships>
</file>

<file path=ppt/slides/_rels/slide115.x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notesSlide" Target="../notesSlides/notesSlide115.xml"/><Relationship Id="rId1" Type="http://schemas.openxmlformats.org/officeDocument/2006/relationships/slideLayout" Target="../slideLayouts/slideLayout7.xml"/><Relationship Id="rId5" Type="http://schemas.openxmlformats.org/officeDocument/2006/relationships/image" Target="../media/image21.wmf"/><Relationship Id="rId4" Type="http://schemas.openxmlformats.org/officeDocument/2006/relationships/image" Target="../media/image19.w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wmf"/><Relationship Id="rId7" Type="http://schemas.openxmlformats.org/officeDocument/2006/relationships/image" Target="../media/image5.wmf"/><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8.wmf"/><Relationship Id="rId5" Type="http://schemas.openxmlformats.org/officeDocument/2006/relationships/image" Target="../media/image10.wmf"/><Relationship Id="rId4" Type="http://schemas.openxmlformats.org/officeDocument/2006/relationships/image" Target="../media/image3.wmf"/></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image" Target="../media/image3.wmf"/></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2.xml"/><Relationship Id="rId1" Type="http://schemas.openxmlformats.org/officeDocument/2006/relationships/slideLayout" Target="../slideLayouts/slideLayout7.xml"/><Relationship Id="rId4" Type="http://schemas.openxmlformats.org/officeDocument/2006/relationships/image" Target="../media/image3.wmf"/></Relationships>
</file>

<file path=ppt/slides/_rels/slide3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3.xml"/><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3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4.xml"/><Relationship Id="rId1" Type="http://schemas.openxmlformats.org/officeDocument/2006/relationships/slideLayout" Target="../slideLayouts/slideLayout7.xml"/><Relationship Id="rId4" Type="http://schemas.openxmlformats.org/officeDocument/2006/relationships/image" Target="../media/image3.wmf"/></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8.xml"/><Relationship Id="rId1" Type="http://schemas.openxmlformats.org/officeDocument/2006/relationships/slideLayout" Target="../slideLayouts/slideLayout7.xml"/><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3.wmf"/></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image" Target="../media/image6.wmf"/><Relationship Id="rId7" Type="http://schemas.openxmlformats.org/officeDocument/2006/relationships/image" Target="../media/image15.wmf"/><Relationship Id="rId2" Type="http://schemas.openxmlformats.org/officeDocument/2006/relationships/notesSlide" Target="../notesSlides/notesSlide40.xml"/><Relationship Id="rId1" Type="http://schemas.openxmlformats.org/officeDocument/2006/relationships/slideLayout" Target="../slideLayouts/slideLayout7.xml"/><Relationship Id="rId6" Type="http://schemas.openxmlformats.org/officeDocument/2006/relationships/image" Target="../media/image14.wmf"/><Relationship Id="rId5" Type="http://schemas.openxmlformats.org/officeDocument/2006/relationships/image" Target="../media/image13.wmf"/><Relationship Id="rId4" Type="http://schemas.openxmlformats.org/officeDocument/2006/relationships/image" Target="../media/image12.wmf"/></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43.xml"/><Relationship Id="rId1" Type="http://schemas.openxmlformats.org/officeDocument/2006/relationships/slideLayout" Target="../slideLayouts/slideLayout7.xml"/><Relationship Id="rId5" Type="http://schemas.openxmlformats.org/officeDocument/2006/relationships/image" Target="../media/image17.wmf"/><Relationship Id="rId4" Type="http://schemas.openxmlformats.org/officeDocument/2006/relationships/image" Target="../media/image4.wmf"/></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9.xml"/><Relationship Id="rId1" Type="http://schemas.openxmlformats.org/officeDocument/2006/relationships/slideLayout" Target="../slideLayouts/slideLayout7.xml"/><Relationship Id="rId4" Type="http://schemas.openxmlformats.org/officeDocument/2006/relationships/image" Target="../media/image10.w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0.xml"/><Relationship Id="rId1" Type="http://schemas.openxmlformats.org/officeDocument/2006/relationships/slideLayout" Target="../slideLayouts/slideLayout7.xml"/><Relationship Id="rId4" Type="http://schemas.openxmlformats.org/officeDocument/2006/relationships/image" Target="../media/image10.wmf"/></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2.xml"/><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56.xml"/><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8.xml"/><Relationship Id="rId1" Type="http://schemas.openxmlformats.org/officeDocument/2006/relationships/slideLayout" Target="../slideLayouts/slideLayout7.xml"/><Relationship Id="rId5" Type="http://schemas.openxmlformats.org/officeDocument/2006/relationships/image" Target="../media/image3.wmf"/><Relationship Id="rId4" Type="http://schemas.openxmlformats.org/officeDocument/2006/relationships/image" Target="../media/image18.wmf"/></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6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0.xml"/><Relationship Id="rId1" Type="http://schemas.openxmlformats.org/officeDocument/2006/relationships/slideLayout" Target="../slideLayouts/slideLayout2.xml"/><Relationship Id="rId4" Type="http://schemas.openxmlformats.org/officeDocument/2006/relationships/image" Target="../media/image15.wmf"/></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2.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3.xml"/><Relationship Id="rId1" Type="http://schemas.openxmlformats.org/officeDocument/2006/relationships/slideLayout" Target="../slideLayouts/slideLayout7.xml"/><Relationship Id="rId5" Type="http://schemas.openxmlformats.org/officeDocument/2006/relationships/image" Target="../media/image3.wmf"/><Relationship Id="rId4" Type="http://schemas.openxmlformats.org/officeDocument/2006/relationships/image" Target="../media/image10.wmf"/></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5.xml"/><Relationship Id="rId1" Type="http://schemas.openxmlformats.org/officeDocument/2006/relationships/slideLayout" Target="../slideLayouts/slideLayout7.xml"/><Relationship Id="rId5" Type="http://schemas.openxmlformats.org/officeDocument/2006/relationships/image" Target="../media/image3.wmf"/><Relationship Id="rId4" Type="http://schemas.openxmlformats.org/officeDocument/2006/relationships/image" Target="../media/image10.wmf"/></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7.xml"/><Relationship Id="rId1" Type="http://schemas.openxmlformats.org/officeDocument/2006/relationships/slideLayout" Target="../slideLayouts/slideLayout7.xml"/><Relationship Id="rId5" Type="http://schemas.openxmlformats.org/officeDocument/2006/relationships/image" Target="../media/image10.wmf"/><Relationship Id="rId4" Type="http://schemas.openxmlformats.org/officeDocument/2006/relationships/image" Target="../media/image3.wmf"/></Relationships>
</file>

<file path=ppt/slides/_rels/slide6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8.xml"/><Relationship Id="rId1" Type="http://schemas.openxmlformats.org/officeDocument/2006/relationships/slideLayout" Target="../slideLayouts/slideLayout7.xml"/><Relationship Id="rId5" Type="http://schemas.openxmlformats.org/officeDocument/2006/relationships/image" Target="../media/image10.wmf"/><Relationship Id="rId4" Type="http://schemas.openxmlformats.org/officeDocument/2006/relationships/image" Target="../media/image3.wmf"/></Relationships>
</file>

<file path=ppt/slides/_rels/slide69.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69.xml"/><Relationship Id="rId1" Type="http://schemas.openxmlformats.org/officeDocument/2006/relationships/slideLayout" Target="../slideLayouts/slideLayout7.xml"/><Relationship Id="rId6" Type="http://schemas.openxmlformats.org/officeDocument/2006/relationships/image" Target="../media/image22.wmf"/><Relationship Id="rId5" Type="http://schemas.openxmlformats.org/officeDocument/2006/relationships/image" Target="../media/image21.wmf"/><Relationship Id="rId4" Type="http://schemas.openxmlformats.org/officeDocument/2006/relationships/image" Target="../media/image20.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70.xml"/><Relationship Id="rId1" Type="http://schemas.openxmlformats.org/officeDocument/2006/relationships/slideLayout" Target="../slideLayouts/slideLayout7.xml"/><Relationship Id="rId6" Type="http://schemas.openxmlformats.org/officeDocument/2006/relationships/image" Target="../media/image22.wmf"/><Relationship Id="rId5" Type="http://schemas.openxmlformats.org/officeDocument/2006/relationships/image" Target="../media/image21.wmf"/><Relationship Id="rId4" Type="http://schemas.openxmlformats.org/officeDocument/2006/relationships/image" Target="../media/image20.wmf"/></Relationships>
</file>

<file path=ppt/slides/_rels/slide71.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71.xml"/><Relationship Id="rId1" Type="http://schemas.openxmlformats.org/officeDocument/2006/relationships/slideLayout" Target="../slideLayouts/slideLayout7.xml"/><Relationship Id="rId5" Type="http://schemas.openxmlformats.org/officeDocument/2006/relationships/image" Target="../media/image21.wmf"/><Relationship Id="rId4" Type="http://schemas.openxmlformats.org/officeDocument/2006/relationships/image" Target="../media/image20.wmf"/></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hyperlink" Target="http://www.arin.net/" TargetMode="External"/><Relationship Id="rId7" Type="http://schemas.openxmlformats.org/officeDocument/2006/relationships/hyperlink" Target="http://www.afrinic.net/" TargetMode="External"/><Relationship Id="rId2" Type="http://schemas.openxmlformats.org/officeDocument/2006/relationships/notesSlide" Target="../notesSlides/notesSlide75.xml"/><Relationship Id="rId1" Type="http://schemas.openxmlformats.org/officeDocument/2006/relationships/slideLayout" Target="../slideLayouts/slideLayout13.xml"/><Relationship Id="rId6" Type="http://schemas.openxmlformats.org/officeDocument/2006/relationships/hyperlink" Target="http://www.lacnic.net/" TargetMode="External"/><Relationship Id="rId5" Type="http://schemas.openxmlformats.org/officeDocument/2006/relationships/hyperlink" Target="http://www.ripe.net/" TargetMode="External"/><Relationship Id="rId4" Type="http://schemas.openxmlformats.org/officeDocument/2006/relationships/hyperlink" Target="http://www.apnic.net/" TargetMode="Externa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78.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85.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89.xml"/><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91.xml"/><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93.xml"/><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image" Target="../media/image3.wmf"/></Relationships>
</file>

<file path=ppt/slides/_rels/slide94.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94.xml"/><Relationship Id="rId1" Type="http://schemas.openxmlformats.org/officeDocument/2006/relationships/slideLayout" Target="../slideLayouts/slideLayout7.xml"/><Relationship Id="rId5" Type="http://schemas.openxmlformats.org/officeDocument/2006/relationships/image" Target="../media/image4.wmf"/><Relationship Id="rId4" Type="http://schemas.openxmlformats.org/officeDocument/2006/relationships/image" Target="../media/image3.wmf"/></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99.xml"/><Relationship Id="rId1" Type="http://schemas.openxmlformats.org/officeDocument/2006/relationships/slideLayout" Target="../slideLayouts/slideLayout2.xml"/><Relationship Id="rId4" Type="http://schemas.openxmlformats.org/officeDocument/2006/relationships/image" Target="../media/image2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685800" y="2286000"/>
            <a:ext cx="7772400" cy="1143000"/>
          </a:xfrm>
        </p:spPr>
        <p:txBody>
          <a:bodyPr/>
          <a:lstStyle/>
          <a:p>
            <a:pPr eaLnBrk="1" hangingPunct="1"/>
            <a:r>
              <a:rPr lang="es-ES_tradnl" sz="3600" dirty="0" smtClean="0"/>
              <a:t>Tema 7</a:t>
            </a:r>
            <a:br>
              <a:rPr lang="es-ES_tradnl" sz="3600" dirty="0" smtClean="0"/>
            </a:br>
            <a:r>
              <a:rPr lang="es-ES_tradnl" sz="3600" dirty="0" smtClean="0"/>
              <a:t/>
            </a:r>
            <a:br>
              <a:rPr lang="es-ES_tradnl" sz="3600" dirty="0" smtClean="0"/>
            </a:br>
            <a:r>
              <a:rPr lang="es-ES_tradnl" sz="4800" dirty="0" smtClean="0"/>
              <a:t>El Nivel de Red en Internet</a:t>
            </a:r>
            <a:br>
              <a:rPr lang="es-ES_tradnl" sz="4800" dirty="0" smtClean="0"/>
            </a:br>
            <a:r>
              <a:rPr lang="es-ES_tradnl" sz="4000" dirty="0" smtClean="0"/>
              <a:t>Aspectos básicos</a:t>
            </a:r>
            <a:endParaRPr lang="es-ES" sz="2000" dirty="0" smtClean="0"/>
          </a:p>
        </p:txBody>
      </p:sp>
      <p:sp>
        <p:nvSpPr>
          <p:cNvPr id="4" name="Text Box 5"/>
          <p:cNvSpPr txBox="1">
            <a:spLocks noChangeArrowheads="1"/>
          </p:cNvSpPr>
          <p:nvPr/>
        </p:nvSpPr>
        <p:spPr bwMode="auto">
          <a:xfrm>
            <a:off x="3560363" y="5333726"/>
            <a:ext cx="1811714" cy="338554"/>
          </a:xfrm>
          <a:prstGeom prst="rect">
            <a:avLst/>
          </a:prstGeom>
          <a:noFill/>
          <a:ln w="12700">
            <a:noFill/>
            <a:miter lim="800000"/>
            <a:headEnd/>
            <a:tailEnd/>
          </a:ln>
          <a:effectLst/>
        </p:spPr>
        <p:txBody>
          <a:bodyPr wrap="none">
            <a:spAutoFit/>
          </a:bodyPr>
          <a:lstStyle>
            <a:defPPr>
              <a:defRPr lang="es-ES"/>
            </a:defPPr>
            <a:lvl1pPr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5pPr>
            <a:lvl6pPr marL="2286000" algn="l" defTabSz="914400" rtl="0" eaLnBrk="1" latinLnBrk="0" hangingPunct="1">
              <a:defRPr sz="1400" b="1" kern="1200">
                <a:solidFill>
                  <a:schemeClr val="tx1"/>
                </a:solidFill>
                <a:latin typeface="Arial" panose="020B0604020202020204" pitchFamily="34" charset="0"/>
                <a:ea typeface="+mn-ea"/>
                <a:cs typeface="+mn-cs"/>
              </a:defRPr>
            </a:lvl6pPr>
            <a:lvl7pPr marL="2743200" algn="l" defTabSz="914400" rtl="0" eaLnBrk="1" latinLnBrk="0" hangingPunct="1">
              <a:defRPr sz="1400" b="1" kern="1200">
                <a:solidFill>
                  <a:schemeClr val="tx1"/>
                </a:solidFill>
                <a:latin typeface="Arial" panose="020B0604020202020204" pitchFamily="34" charset="0"/>
                <a:ea typeface="+mn-ea"/>
                <a:cs typeface="+mn-cs"/>
              </a:defRPr>
            </a:lvl7pPr>
            <a:lvl8pPr marL="3200400" algn="l" defTabSz="914400" rtl="0" eaLnBrk="1" latinLnBrk="0" hangingPunct="1">
              <a:defRPr sz="1400" b="1" kern="1200">
                <a:solidFill>
                  <a:schemeClr val="tx1"/>
                </a:solidFill>
                <a:latin typeface="Arial" panose="020B0604020202020204" pitchFamily="34" charset="0"/>
                <a:ea typeface="+mn-ea"/>
                <a:cs typeface="+mn-cs"/>
              </a:defRPr>
            </a:lvl8pPr>
            <a:lvl9pPr marL="3657600" algn="l" defTabSz="914400" rtl="0" eaLnBrk="1" latinLnBrk="0" hangingPunct="1">
              <a:defRPr sz="1400" b="1" kern="1200">
                <a:solidFill>
                  <a:schemeClr val="tx1"/>
                </a:solidFill>
                <a:latin typeface="Arial" panose="020B0604020202020204" pitchFamily="34" charset="0"/>
                <a:ea typeface="+mn-ea"/>
                <a:cs typeface="+mn-cs"/>
              </a:defRPr>
            </a:lvl9pPr>
          </a:lstStyle>
          <a:p>
            <a:pPr algn="ctr"/>
            <a:r>
              <a:rPr lang="es-ES" sz="1600" b="0" i="0" dirty="0">
                <a:latin typeface="Times New Roman" panose="02020603050405020304" pitchFamily="18" charset="0"/>
                <a:cs typeface="Times New Roman" panose="02020603050405020304" pitchFamily="18" charset="0"/>
              </a:rPr>
              <a:t>Rogelio </a:t>
            </a:r>
            <a:r>
              <a:rPr lang="es-ES" sz="1600" b="0" i="0" dirty="0" err="1" smtClean="0">
                <a:latin typeface="Times New Roman" panose="02020603050405020304" pitchFamily="18" charset="0"/>
                <a:cs typeface="Times New Roman" panose="02020603050405020304" pitchFamily="18" charset="0"/>
              </a:rPr>
              <a:t>Montañana</a:t>
            </a:r>
            <a:endParaRPr lang="es-ES" sz="1600" b="0" i="0" dirty="0">
              <a:latin typeface="Times New Roman" panose="02020603050405020304" pitchFamily="18" charset="0"/>
              <a:cs typeface="Times New Roman" panose="02020603050405020304" pitchFamily="18" charset="0"/>
            </a:endParaRPr>
          </a:p>
        </p:txBody>
      </p:sp>
      <p:sp>
        <p:nvSpPr>
          <p:cNvPr id="5" name="CuadroTexto 7"/>
          <p:cNvSpPr txBox="1"/>
          <p:nvPr/>
        </p:nvSpPr>
        <p:spPr>
          <a:xfrm>
            <a:off x="421793" y="6073551"/>
            <a:ext cx="8300414" cy="307777"/>
          </a:xfrm>
          <a:prstGeom prst="rect">
            <a:avLst/>
          </a:prstGeom>
          <a:noFill/>
        </p:spPr>
        <p:txBody>
          <a:bodyPr wrap="none" rtlCol="0">
            <a:spAutoFit/>
          </a:bodyPr>
          <a:lstStyle>
            <a:defPPr>
              <a:defRPr lang="es-ES"/>
            </a:defPPr>
            <a:lvl1pPr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5pPr>
            <a:lvl6pPr marL="2286000" algn="l" defTabSz="914400" rtl="0" eaLnBrk="1" latinLnBrk="0" hangingPunct="1">
              <a:defRPr sz="1400" b="1" kern="1200">
                <a:solidFill>
                  <a:schemeClr val="tx1"/>
                </a:solidFill>
                <a:latin typeface="Arial" panose="020B0604020202020204" pitchFamily="34" charset="0"/>
                <a:ea typeface="+mn-ea"/>
                <a:cs typeface="+mn-cs"/>
              </a:defRPr>
            </a:lvl6pPr>
            <a:lvl7pPr marL="2743200" algn="l" defTabSz="914400" rtl="0" eaLnBrk="1" latinLnBrk="0" hangingPunct="1">
              <a:defRPr sz="1400" b="1" kern="1200">
                <a:solidFill>
                  <a:schemeClr val="tx1"/>
                </a:solidFill>
                <a:latin typeface="Arial" panose="020B0604020202020204" pitchFamily="34" charset="0"/>
                <a:ea typeface="+mn-ea"/>
                <a:cs typeface="+mn-cs"/>
              </a:defRPr>
            </a:lvl7pPr>
            <a:lvl8pPr marL="3200400" algn="l" defTabSz="914400" rtl="0" eaLnBrk="1" latinLnBrk="0" hangingPunct="1">
              <a:defRPr sz="1400" b="1" kern="1200">
                <a:solidFill>
                  <a:schemeClr val="tx1"/>
                </a:solidFill>
                <a:latin typeface="Arial" panose="020B0604020202020204" pitchFamily="34" charset="0"/>
                <a:ea typeface="+mn-ea"/>
                <a:cs typeface="+mn-cs"/>
              </a:defRPr>
            </a:lvl8pPr>
            <a:lvl9pPr marL="3657600" algn="l" defTabSz="914400" rtl="0" eaLnBrk="1" latinLnBrk="0" hangingPunct="1">
              <a:defRPr sz="1400" b="1" kern="1200">
                <a:solidFill>
                  <a:schemeClr val="tx1"/>
                </a:solidFill>
                <a:latin typeface="Arial" panose="020B0604020202020204" pitchFamily="34" charset="0"/>
                <a:ea typeface="+mn-ea"/>
                <a:cs typeface="+mn-cs"/>
              </a:defRPr>
            </a:lvl9pPr>
          </a:lstStyle>
          <a:p>
            <a:r>
              <a:rPr lang="es-ES" sz="1400" b="0" i="0" dirty="0">
                <a:latin typeface="+mj-lt"/>
              </a:rPr>
              <a:t>Esta obra está bajo una </a:t>
            </a:r>
            <a:r>
              <a:rPr lang="es-ES" sz="1400" b="0" i="0" u="sng" dirty="0">
                <a:latin typeface="+mj-lt"/>
                <a:hlinkClick r:id="rId3"/>
              </a:rPr>
              <a:t>Licencia </a:t>
            </a:r>
            <a:r>
              <a:rPr lang="es-ES" sz="1400" b="0" i="0" u="sng" dirty="0" err="1">
                <a:latin typeface="+mj-lt"/>
                <a:hlinkClick r:id="rId3"/>
              </a:rPr>
              <a:t>Creative</a:t>
            </a:r>
            <a:r>
              <a:rPr lang="es-ES" sz="1400" b="0" i="0" u="sng" dirty="0">
                <a:latin typeface="+mj-lt"/>
                <a:hlinkClick r:id="rId3"/>
              </a:rPr>
              <a:t> </a:t>
            </a:r>
            <a:r>
              <a:rPr lang="es-ES" sz="1400" b="0" i="0" u="sng" dirty="0" err="1">
                <a:latin typeface="+mj-lt"/>
                <a:hlinkClick r:id="rId3"/>
              </a:rPr>
              <a:t>Commons</a:t>
            </a:r>
            <a:r>
              <a:rPr lang="es-ES" sz="1400" b="0" i="0" u="sng" dirty="0">
                <a:latin typeface="+mj-lt"/>
                <a:hlinkClick r:id="rId3"/>
              </a:rPr>
              <a:t> Atribución-</a:t>
            </a:r>
            <a:r>
              <a:rPr lang="es-ES" sz="1400" b="0" i="0" u="sng" dirty="0" err="1">
                <a:latin typeface="+mj-lt"/>
                <a:hlinkClick r:id="rId3"/>
              </a:rPr>
              <a:t>NoComercial</a:t>
            </a:r>
            <a:r>
              <a:rPr lang="es-ES" sz="1400" b="0" i="0" u="sng" dirty="0">
                <a:latin typeface="+mj-lt"/>
                <a:hlinkClick r:id="rId3"/>
              </a:rPr>
              <a:t>-</a:t>
            </a:r>
            <a:r>
              <a:rPr lang="es-ES" sz="1400" b="0" i="0" u="sng" dirty="0" err="1">
                <a:latin typeface="+mj-lt"/>
                <a:hlinkClick r:id="rId3"/>
              </a:rPr>
              <a:t>CompartirIgual</a:t>
            </a:r>
            <a:r>
              <a:rPr lang="es-ES" sz="1400" b="0" i="0" u="sng" dirty="0">
                <a:latin typeface="+mj-lt"/>
                <a:hlinkClick r:id="rId3"/>
              </a:rPr>
              <a:t> 4.0 Internacional</a:t>
            </a:r>
            <a:r>
              <a:rPr lang="es-ES" sz="1400" b="0" i="0" dirty="0">
                <a:latin typeface="+mj-lt"/>
              </a:rPr>
              <a:t>. </a:t>
            </a:r>
          </a:p>
        </p:txBody>
      </p:sp>
      <p:pic>
        <p:nvPicPr>
          <p:cNvPr id="6" name="Picture 1" descr="Licencia Creative Commons">
            <a:hlinkClick r:id="rId3"/>
          </p:cNvPr>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4015785" y="5749928"/>
            <a:ext cx="838200" cy="2968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685800" y="500063"/>
            <a:ext cx="7772400" cy="1143000"/>
          </a:xfrm>
        </p:spPr>
        <p:txBody>
          <a:bodyPr/>
          <a:lstStyle/>
          <a:p>
            <a:pPr eaLnBrk="1" hangingPunct="1"/>
            <a:r>
              <a:rPr lang="es-ES_tradnl" sz="4000" smtClean="0">
                <a:latin typeface="Arial" charset="0"/>
                <a:cs typeface="Arial" charset="0"/>
              </a:rPr>
              <a:t>Versiones del protocolo IP</a:t>
            </a:r>
            <a:endParaRPr lang="es-ES" sz="4000" smtClean="0">
              <a:latin typeface="Arial" charset="0"/>
              <a:cs typeface="Arial" charset="0"/>
            </a:endParaRPr>
          </a:p>
        </p:txBody>
      </p:sp>
      <p:sp>
        <p:nvSpPr>
          <p:cNvPr id="36866" name="Line 14"/>
          <p:cNvSpPr>
            <a:spLocks noChangeShapeType="1"/>
          </p:cNvSpPr>
          <p:nvPr/>
        </p:nvSpPr>
        <p:spPr bwMode="auto">
          <a:xfrm>
            <a:off x="-71438" y="3476625"/>
            <a:ext cx="9144001" cy="0"/>
          </a:xfrm>
          <a:prstGeom prst="line">
            <a:avLst/>
          </a:prstGeom>
          <a:noFill/>
          <a:ln w="19050">
            <a:solidFill>
              <a:schemeClr val="tx1"/>
            </a:solidFill>
            <a:prstDash val="dash"/>
            <a:round/>
            <a:headEnd/>
            <a:tailEnd/>
          </a:ln>
        </p:spPr>
        <p:txBody>
          <a:bodyPr/>
          <a:lstStyle/>
          <a:p>
            <a:endParaRPr lang="es-ES"/>
          </a:p>
        </p:txBody>
      </p:sp>
      <p:sp>
        <p:nvSpPr>
          <p:cNvPr id="36867" name="AutoShape 6"/>
          <p:cNvSpPr>
            <a:spLocks noChangeArrowheads="1"/>
          </p:cNvSpPr>
          <p:nvPr/>
        </p:nvSpPr>
        <p:spPr bwMode="auto">
          <a:xfrm>
            <a:off x="468313" y="5395913"/>
            <a:ext cx="8280400" cy="504825"/>
          </a:xfrm>
          <a:prstGeom prst="rightArrow">
            <a:avLst>
              <a:gd name="adj1" fmla="val 50000"/>
              <a:gd name="adj2" fmla="val 410063"/>
            </a:avLst>
          </a:prstGeom>
          <a:solidFill>
            <a:srgbClr val="CC6600"/>
          </a:solidFill>
          <a:ln w="9525">
            <a:solidFill>
              <a:schemeClr val="tx1"/>
            </a:solidFill>
            <a:miter lim="800000"/>
            <a:headEnd/>
            <a:tailEnd/>
          </a:ln>
        </p:spPr>
        <p:txBody>
          <a:bodyPr wrap="none" anchor="ctr"/>
          <a:lstStyle/>
          <a:p>
            <a:endParaRPr lang="es-ES" sz="1600">
              <a:latin typeface="Arial" charset="0"/>
              <a:cs typeface="Arial" charset="0"/>
            </a:endParaRPr>
          </a:p>
        </p:txBody>
      </p:sp>
      <p:sp>
        <p:nvSpPr>
          <p:cNvPr id="36868" name="Text Box 7"/>
          <p:cNvSpPr txBox="1">
            <a:spLocks noChangeArrowheads="1"/>
          </p:cNvSpPr>
          <p:nvPr/>
        </p:nvSpPr>
        <p:spPr bwMode="auto">
          <a:xfrm>
            <a:off x="714375" y="5948363"/>
            <a:ext cx="7872413" cy="338137"/>
          </a:xfrm>
          <a:prstGeom prst="rect">
            <a:avLst/>
          </a:prstGeom>
          <a:noFill/>
          <a:ln w="9525">
            <a:noFill/>
            <a:miter lim="800000"/>
            <a:headEnd/>
            <a:tailEnd/>
          </a:ln>
        </p:spPr>
        <p:txBody>
          <a:bodyPr wrap="none">
            <a:spAutoFit/>
          </a:bodyPr>
          <a:lstStyle/>
          <a:p>
            <a:r>
              <a:rPr lang="es-ES" sz="1600">
                <a:latin typeface="Arial" charset="0"/>
                <a:cs typeface="Arial" charset="0"/>
              </a:rPr>
              <a:t>1974             1978             1982             1986             1990             1994             1998</a:t>
            </a:r>
          </a:p>
        </p:txBody>
      </p:sp>
      <p:sp>
        <p:nvSpPr>
          <p:cNvPr id="36869" name="Text Box 8"/>
          <p:cNvSpPr txBox="1">
            <a:spLocks noChangeArrowheads="1"/>
          </p:cNvSpPr>
          <p:nvPr/>
        </p:nvSpPr>
        <p:spPr bwMode="auto">
          <a:xfrm rot="-5400000">
            <a:off x="3176" y="3748087"/>
            <a:ext cx="615950" cy="339725"/>
          </a:xfrm>
          <a:prstGeom prst="rect">
            <a:avLst/>
          </a:prstGeom>
          <a:noFill/>
          <a:ln w="9525">
            <a:noFill/>
            <a:miter lim="800000"/>
            <a:headEnd/>
            <a:tailEnd/>
          </a:ln>
        </p:spPr>
        <p:txBody>
          <a:bodyPr wrap="none">
            <a:spAutoFit/>
          </a:bodyPr>
          <a:lstStyle/>
          <a:p>
            <a:pPr algn="ctr"/>
            <a:r>
              <a:rPr lang="es-ES" sz="1600" b="1">
                <a:latin typeface="Arial" charset="0"/>
                <a:cs typeface="Arial" charset="0"/>
              </a:rPr>
              <a:t>RED</a:t>
            </a:r>
          </a:p>
        </p:txBody>
      </p:sp>
      <p:sp>
        <p:nvSpPr>
          <p:cNvPr id="36870" name="Text Box 9"/>
          <p:cNvSpPr txBox="1">
            <a:spLocks noChangeArrowheads="1"/>
          </p:cNvSpPr>
          <p:nvPr/>
        </p:nvSpPr>
        <p:spPr bwMode="auto">
          <a:xfrm rot="-5400000">
            <a:off x="-460374" y="2428875"/>
            <a:ext cx="1593850" cy="339725"/>
          </a:xfrm>
          <a:prstGeom prst="rect">
            <a:avLst/>
          </a:prstGeom>
          <a:noFill/>
          <a:ln w="9525">
            <a:noFill/>
            <a:miter lim="800000"/>
            <a:headEnd/>
            <a:tailEnd/>
          </a:ln>
        </p:spPr>
        <p:txBody>
          <a:bodyPr wrap="none">
            <a:spAutoFit/>
          </a:bodyPr>
          <a:lstStyle/>
          <a:p>
            <a:pPr algn="ctr"/>
            <a:r>
              <a:rPr lang="es-ES" sz="1600" b="1">
                <a:latin typeface="Arial" charset="0"/>
                <a:cs typeface="Arial" charset="0"/>
              </a:rPr>
              <a:t>TRANSPORTE</a:t>
            </a:r>
          </a:p>
        </p:txBody>
      </p:sp>
      <p:sp>
        <p:nvSpPr>
          <p:cNvPr id="36871" name="Rectangle 17"/>
          <p:cNvSpPr>
            <a:spLocks noChangeArrowheads="1"/>
          </p:cNvSpPr>
          <p:nvPr/>
        </p:nvSpPr>
        <p:spPr bwMode="auto">
          <a:xfrm>
            <a:off x="642938" y="3071813"/>
            <a:ext cx="428625" cy="785812"/>
          </a:xfrm>
          <a:prstGeom prst="rect">
            <a:avLst/>
          </a:prstGeom>
          <a:solidFill>
            <a:srgbClr val="00CCFF">
              <a:alpha val="79999"/>
            </a:srgbClr>
          </a:solidFill>
          <a:ln w="9525">
            <a:noFill/>
            <a:miter lim="800000"/>
            <a:headEnd/>
            <a:tailEnd/>
          </a:ln>
        </p:spPr>
        <p:txBody>
          <a:bodyPr wrap="none" anchor="ctr"/>
          <a:lstStyle/>
          <a:p>
            <a:pPr algn="ctr"/>
            <a:r>
              <a:rPr lang="es-ES" sz="1600" b="1">
                <a:latin typeface="Arial" charset="0"/>
                <a:cs typeface="Arial" charset="0"/>
              </a:rPr>
              <a:t>TCP</a:t>
            </a:r>
          </a:p>
          <a:p>
            <a:pPr algn="ctr"/>
            <a:r>
              <a:rPr lang="es-ES" sz="1600" b="1">
                <a:latin typeface="Arial" charset="0"/>
                <a:cs typeface="Arial" charset="0"/>
              </a:rPr>
              <a:t>v1</a:t>
            </a:r>
          </a:p>
          <a:p>
            <a:pPr algn="ctr"/>
            <a:r>
              <a:rPr lang="es-ES" sz="1600" b="1">
                <a:latin typeface="Arial" charset="0"/>
                <a:cs typeface="Arial" charset="0"/>
              </a:rPr>
              <a:t>(74)</a:t>
            </a:r>
          </a:p>
        </p:txBody>
      </p:sp>
      <p:sp>
        <p:nvSpPr>
          <p:cNvPr id="36872" name="Rectangle 17"/>
          <p:cNvSpPr>
            <a:spLocks noChangeArrowheads="1"/>
          </p:cNvSpPr>
          <p:nvPr/>
        </p:nvSpPr>
        <p:spPr bwMode="auto">
          <a:xfrm>
            <a:off x="1571625" y="3033713"/>
            <a:ext cx="428625" cy="823912"/>
          </a:xfrm>
          <a:prstGeom prst="rect">
            <a:avLst/>
          </a:prstGeom>
          <a:solidFill>
            <a:srgbClr val="00CCFF">
              <a:alpha val="79999"/>
            </a:srgbClr>
          </a:solidFill>
          <a:ln w="9525">
            <a:noFill/>
            <a:miter lim="800000"/>
            <a:headEnd/>
            <a:tailEnd/>
          </a:ln>
        </p:spPr>
        <p:txBody>
          <a:bodyPr wrap="none" anchor="ctr"/>
          <a:lstStyle/>
          <a:p>
            <a:pPr algn="ctr"/>
            <a:r>
              <a:rPr lang="es-ES" sz="1600" b="1">
                <a:latin typeface="Arial" charset="0"/>
                <a:cs typeface="Arial" charset="0"/>
              </a:rPr>
              <a:t>TCP</a:t>
            </a:r>
          </a:p>
          <a:p>
            <a:pPr algn="ctr"/>
            <a:r>
              <a:rPr lang="es-ES" sz="1600" b="1">
                <a:latin typeface="Arial" charset="0"/>
                <a:cs typeface="Arial" charset="0"/>
              </a:rPr>
              <a:t>v2</a:t>
            </a:r>
          </a:p>
          <a:p>
            <a:pPr algn="ctr"/>
            <a:r>
              <a:rPr lang="es-ES" sz="1600" b="1">
                <a:latin typeface="Arial" charset="0"/>
                <a:cs typeface="Arial" charset="0"/>
              </a:rPr>
              <a:t>(77)</a:t>
            </a:r>
          </a:p>
        </p:txBody>
      </p:sp>
      <p:sp>
        <p:nvSpPr>
          <p:cNvPr id="36873" name="Rectangle 17"/>
          <p:cNvSpPr>
            <a:spLocks noChangeArrowheads="1"/>
          </p:cNvSpPr>
          <p:nvPr/>
        </p:nvSpPr>
        <p:spPr bwMode="auto">
          <a:xfrm>
            <a:off x="2071688" y="3824288"/>
            <a:ext cx="428625" cy="747712"/>
          </a:xfrm>
          <a:prstGeom prst="rect">
            <a:avLst/>
          </a:prstGeom>
          <a:solidFill>
            <a:srgbClr val="FFFF00">
              <a:alpha val="79999"/>
            </a:srgbClr>
          </a:solidFill>
          <a:ln w="9525">
            <a:solidFill>
              <a:srgbClr val="FFFF00"/>
            </a:solidFill>
            <a:miter lim="800000"/>
            <a:headEnd/>
            <a:tailEnd/>
          </a:ln>
        </p:spPr>
        <p:txBody>
          <a:bodyPr wrap="none" anchor="ctr"/>
          <a:lstStyle/>
          <a:p>
            <a:pPr algn="ctr"/>
            <a:r>
              <a:rPr lang="es-ES" sz="1600" b="1">
                <a:latin typeface="Arial" charset="0"/>
                <a:cs typeface="Arial" charset="0"/>
              </a:rPr>
              <a:t>IP</a:t>
            </a:r>
          </a:p>
          <a:p>
            <a:pPr algn="ctr"/>
            <a:r>
              <a:rPr lang="es-ES" sz="1600" b="1">
                <a:latin typeface="Arial" charset="0"/>
                <a:cs typeface="Arial" charset="0"/>
              </a:rPr>
              <a:t>v3</a:t>
            </a:r>
          </a:p>
          <a:p>
            <a:pPr algn="ctr"/>
            <a:r>
              <a:rPr lang="es-ES" sz="1600" b="1">
                <a:latin typeface="Arial" charset="0"/>
                <a:cs typeface="Arial" charset="0"/>
              </a:rPr>
              <a:t>(78)</a:t>
            </a:r>
          </a:p>
        </p:txBody>
      </p:sp>
      <p:sp>
        <p:nvSpPr>
          <p:cNvPr id="36874" name="Rectangle 17"/>
          <p:cNvSpPr>
            <a:spLocks noChangeArrowheads="1"/>
          </p:cNvSpPr>
          <p:nvPr/>
        </p:nvSpPr>
        <p:spPr bwMode="auto">
          <a:xfrm>
            <a:off x="2071688" y="2357438"/>
            <a:ext cx="428625" cy="752475"/>
          </a:xfrm>
          <a:prstGeom prst="rect">
            <a:avLst/>
          </a:prstGeom>
          <a:solidFill>
            <a:srgbClr val="92D050">
              <a:alpha val="79999"/>
            </a:srgbClr>
          </a:solidFill>
          <a:ln w="9525">
            <a:noFill/>
            <a:miter lim="800000"/>
            <a:headEnd/>
            <a:tailEnd/>
          </a:ln>
        </p:spPr>
        <p:txBody>
          <a:bodyPr wrap="none" anchor="ctr"/>
          <a:lstStyle/>
          <a:p>
            <a:pPr algn="ctr"/>
            <a:r>
              <a:rPr lang="es-ES" sz="1600" b="1">
                <a:latin typeface="Arial" charset="0"/>
                <a:cs typeface="Arial" charset="0"/>
              </a:rPr>
              <a:t>TCP</a:t>
            </a:r>
          </a:p>
          <a:p>
            <a:pPr algn="ctr"/>
            <a:r>
              <a:rPr lang="es-ES" sz="1600" b="1">
                <a:latin typeface="Arial" charset="0"/>
                <a:cs typeface="Arial" charset="0"/>
              </a:rPr>
              <a:t>v3</a:t>
            </a:r>
          </a:p>
          <a:p>
            <a:pPr algn="ctr"/>
            <a:r>
              <a:rPr lang="es-ES" sz="1600" b="1">
                <a:latin typeface="Arial" charset="0"/>
                <a:cs typeface="Arial" charset="0"/>
              </a:rPr>
              <a:t>(78)</a:t>
            </a:r>
          </a:p>
        </p:txBody>
      </p:sp>
      <p:sp>
        <p:nvSpPr>
          <p:cNvPr id="36875" name="Rectangle 17"/>
          <p:cNvSpPr>
            <a:spLocks noChangeArrowheads="1"/>
          </p:cNvSpPr>
          <p:nvPr/>
        </p:nvSpPr>
        <p:spPr bwMode="auto">
          <a:xfrm>
            <a:off x="2786063" y="3857625"/>
            <a:ext cx="428625" cy="714375"/>
          </a:xfrm>
          <a:prstGeom prst="rect">
            <a:avLst/>
          </a:prstGeom>
          <a:solidFill>
            <a:srgbClr val="FFFF00">
              <a:alpha val="80000"/>
            </a:srgbClr>
          </a:solidFill>
          <a:ln w="25400">
            <a:solidFill>
              <a:schemeClr val="tx1"/>
            </a:solidFill>
            <a:miter lim="800000"/>
            <a:headEnd/>
            <a:tailEnd/>
          </a:ln>
        </p:spPr>
        <p:txBody>
          <a:bodyPr wrap="none" anchor="ctr"/>
          <a:lstStyle/>
          <a:p>
            <a:pPr algn="ctr"/>
            <a:r>
              <a:rPr lang="es-ES" sz="1600" b="1">
                <a:latin typeface="Arial" charset="0"/>
                <a:cs typeface="Arial" charset="0"/>
              </a:rPr>
              <a:t>IP</a:t>
            </a:r>
          </a:p>
          <a:p>
            <a:pPr algn="ctr"/>
            <a:r>
              <a:rPr lang="es-ES" sz="1600" b="1">
                <a:latin typeface="Arial" charset="0"/>
                <a:cs typeface="Arial" charset="0"/>
              </a:rPr>
              <a:t>v4</a:t>
            </a:r>
          </a:p>
          <a:p>
            <a:pPr algn="ctr"/>
            <a:r>
              <a:rPr lang="es-ES" sz="1600" b="1">
                <a:latin typeface="Arial" charset="0"/>
                <a:cs typeface="Arial" charset="0"/>
              </a:rPr>
              <a:t>(80)</a:t>
            </a:r>
          </a:p>
        </p:txBody>
      </p:sp>
      <p:sp>
        <p:nvSpPr>
          <p:cNvPr id="36876" name="Rectangle 17"/>
          <p:cNvSpPr>
            <a:spLocks noChangeArrowheads="1"/>
          </p:cNvSpPr>
          <p:nvPr/>
        </p:nvSpPr>
        <p:spPr bwMode="auto">
          <a:xfrm>
            <a:off x="2786063" y="2357438"/>
            <a:ext cx="428625" cy="785812"/>
          </a:xfrm>
          <a:prstGeom prst="rect">
            <a:avLst/>
          </a:prstGeom>
          <a:solidFill>
            <a:srgbClr val="92D050">
              <a:alpha val="79999"/>
            </a:srgbClr>
          </a:solidFill>
          <a:ln w="9525">
            <a:noFill/>
            <a:miter lim="800000"/>
            <a:headEnd/>
            <a:tailEnd/>
          </a:ln>
        </p:spPr>
        <p:txBody>
          <a:bodyPr wrap="none" anchor="ctr"/>
          <a:lstStyle/>
          <a:p>
            <a:pPr algn="ctr"/>
            <a:r>
              <a:rPr lang="es-ES" sz="1600" b="1">
                <a:latin typeface="Arial" charset="0"/>
                <a:cs typeface="Arial" charset="0"/>
              </a:rPr>
              <a:t>TCP</a:t>
            </a:r>
          </a:p>
          <a:p>
            <a:pPr algn="ctr"/>
            <a:r>
              <a:rPr lang="es-ES" sz="1600" b="1">
                <a:latin typeface="Arial" charset="0"/>
                <a:cs typeface="Arial" charset="0"/>
              </a:rPr>
              <a:t>v4</a:t>
            </a:r>
          </a:p>
          <a:p>
            <a:pPr algn="ctr"/>
            <a:r>
              <a:rPr lang="es-ES" sz="1600" b="1">
                <a:latin typeface="Arial" charset="0"/>
                <a:cs typeface="Arial" charset="0"/>
              </a:rPr>
              <a:t>(80)</a:t>
            </a:r>
          </a:p>
        </p:txBody>
      </p:sp>
      <p:sp>
        <p:nvSpPr>
          <p:cNvPr id="36877" name="Rectangle 17"/>
          <p:cNvSpPr>
            <a:spLocks noChangeArrowheads="1"/>
          </p:cNvSpPr>
          <p:nvPr/>
        </p:nvSpPr>
        <p:spPr bwMode="auto">
          <a:xfrm>
            <a:off x="5572125" y="4572000"/>
            <a:ext cx="428625" cy="785813"/>
          </a:xfrm>
          <a:prstGeom prst="rect">
            <a:avLst/>
          </a:prstGeom>
          <a:solidFill>
            <a:srgbClr val="FFFF00">
              <a:alpha val="79999"/>
            </a:srgbClr>
          </a:solidFill>
          <a:ln w="9525">
            <a:solidFill>
              <a:srgbClr val="FFFF00"/>
            </a:solidFill>
            <a:miter lim="800000"/>
            <a:headEnd/>
            <a:tailEnd/>
          </a:ln>
        </p:spPr>
        <p:txBody>
          <a:bodyPr wrap="none" anchor="ctr"/>
          <a:lstStyle/>
          <a:p>
            <a:pPr algn="ctr"/>
            <a:r>
              <a:rPr lang="es-ES" sz="1600" b="1">
                <a:latin typeface="Arial" charset="0"/>
                <a:cs typeface="Arial" charset="0"/>
              </a:rPr>
              <a:t>IP</a:t>
            </a:r>
          </a:p>
          <a:p>
            <a:pPr algn="ctr"/>
            <a:r>
              <a:rPr lang="es-ES" sz="1600" b="1">
                <a:latin typeface="Arial" charset="0"/>
                <a:cs typeface="Arial" charset="0"/>
              </a:rPr>
              <a:t>v5</a:t>
            </a:r>
          </a:p>
          <a:p>
            <a:pPr algn="ctr"/>
            <a:r>
              <a:rPr lang="es-ES" sz="1600" b="1">
                <a:latin typeface="Arial" charset="0"/>
                <a:cs typeface="Arial" charset="0"/>
              </a:rPr>
              <a:t>(90)</a:t>
            </a:r>
          </a:p>
        </p:txBody>
      </p:sp>
      <p:sp>
        <p:nvSpPr>
          <p:cNvPr id="36878" name="Rectangle 17"/>
          <p:cNvSpPr>
            <a:spLocks noChangeArrowheads="1"/>
          </p:cNvSpPr>
          <p:nvPr/>
        </p:nvSpPr>
        <p:spPr bwMode="auto">
          <a:xfrm>
            <a:off x="7236296" y="3786188"/>
            <a:ext cx="428625" cy="785812"/>
          </a:xfrm>
          <a:prstGeom prst="rect">
            <a:avLst/>
          </a:prstGeom>
          <a:solidFill>
            <a:srgbClr val="FFFF00">
              <a:alpha val="80000"/>
            </a:srgbClr>
          </a:solidFill>
          <a:ln w="12700">
            <a:solidFill>
              <a:schemeClr val="tx1"/>
            </a:solidFill>
            <a:miter lim="800000"/>
            <a:headEnd/>
            <a:tailEnd/>
          </a:ln>
        </p:spPr>
        <p:txBody>
          <a:bodyPr wrap="none" anchor="ctr"/>
          <a:lstStyle/>
          <a:p>
            <a:pPr algn="ctr"/>
            <a:r>
              <a:rPr lang="es-ES" sz="1600" b="1" dirty="0">
                <a:latin typeface="Arial" charset="0"/>
                <a:cs typeface="Arial" charset="0"/>
              </a:rPr>
              <a:t>IP</a:t>
            </a:r>
          </a:p>
          <a:p>
            <a:pPr algn="ctr"/>
            <a:r>
              <a:rPr lang="es-ES" sz="1600" b="1" dirty="0">
                <a:latin typeface="Arial" charset="0"/>
                <a:cs typeface="Arial" charset="0"/>
              </a:rPr>
              <a:t>v6</a:t>
            </a:r>
          </a:p>
          <a:p>
            <a:pPr algn="ctr"/>
            <a:r>
              <a:rPr lang="es-ES" sz="1600" b="1" dirty="0">
                <a:latin typeface="Arial" charset="0"/>
                <a:cs typeface="Arial" charset="0"/>
              </a:rPr>
              <a:t>(</a:t>
            </a:r>
            <a:r>
              <a:rPr lang="es-ES" sz="1600" b="1" dirty="0" smtClean="0">
                <a:latin typeface="Arial" charset="0"/>
                <a:cs typeface="Arial" charset="0"/>
              </a:rPr>
              <a:t>95)</a:t>
            </a:r>
            <a:endParaRPr lang="es-ES" sz="1600" b="1" dirty="0">
              <a:latin typeface="Arial" charset="0"/>
              <a:cs typeface="Arial" charset="0"/>
            </a:endParaRPr>
          </a:p>
        </p:txBody>
      </p:sp>
      <p:cxnSp>
        <p:nvCxnSpPr>
          <p:cNvPr id="21" name="20 Conector recto de flecha"/>
          <p:cNvCxnSpPr/>
          <p:nvPr/>
        </p:nvCxnSpPr>
        <p:spPr>
          <a:xfrm>
            <a:off x="1143000" y="3429000"/>
            <a:ext cx="357188" cy="1588"/>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23" name="22 Conector recto de flecha"/>
          <p:cNvCxnSpPr/>
          <p:nvPr/>
        </p:nvCxnSpPr>
        <p:spPr>
          <a:xfrm rot="5400000" flipH="1" flipV="1">
            <a:off x="1750219" y="2678907"/>
            <a:ext cx="285750" cy="21431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5" name="24 Conector recto de flecha"/>
          <p:cNvCxnSpPr/>
          <p:nvPr/>
        </p:nvCxnSpPr>
        <p:spPr>
          <a:xfrm rot="16200000" flipH="1">
            <a:off x="1750219" y="3964782"/>
            <a:ext cx="285750" cy="21431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7" name="26 Conector recto de flecha"/>
          <p:cNvCxnSpPr/>
          <p:nvPr/>
        </p:nvCxnSpPr>
        <p:spPr>
          <a:xfrm>
            <a:off x="2543175" y="2714625"/>
            <a:ext cx="207963"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0" name="29 Conector recto de flecha"/>
          <p:cNvCxnSpPr/>
          <p:nvPr/>
        </p:nvCxnSpPr>
        <p:spPr>
          <a:xfrm>
            <a:off x="2544763" y="4194175"/>
            <a:ext cx="207962"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1" name="30 Conector recto de flecha"/>
          <p:cNvCxnSpPr/>
          <p:nvPr/>
        </p:nvCxnSpPr>
        <p:spPr>
          <a:xfrm flipV="1">
            <a:off x="3360738" y="4179094"/>
            <a:ext cx="3731542" cy="1667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ransition spd="med">
    <p:pull dir="ru"/>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Rectangle 2"/>
          <p:cNvSpPr>
            <a:spLocks noGrp="1" noChangeArrowheads="1"/>
          </p:cNvSpPr>
          <p:nvPr>
            <p:ph type="body" idx="1"/>
          </p:nvPr>
        </p:nvSpPr>
        <p:spPr>
          <a:xfrm>
            <a:off x="642910" y="1357298"/>
            <a:ext cx="7886728" cy="4648200"/>
          </a:xfrm>
        </p:spPr>
        <p:txBody>
          <a:bodyPr/>
          <a:lstStyle/>
          <a:p>
            <a:pPr eaLnBrk="1" hangingPunct="1"/>
            <a:r>
              <a:rPr lang="es-ES_tradnl" sz="2400" dirty="0" smtClean="0"/>
              <a:t>Un ARP </a:t>
            </a:r>
            <a:r>
              <a:rPr lang="es-ES_tradnl" sz="2400" dirty="0" err="1" smtClean="0"/>
              <a:t>Probe</a:t>
            </a:r>
            <a:r>
              <a:rPr lang="es-ES_tradnl" sz="2400" dirty="0" smtClean="0"/>
              <a:t> (sonda) es un ARP </a:t>
            </a:r>
            <a:r>
              <a:rPr lang="es-ES_tradnl" sz="2400" dirty="0" err="1" smtClean="0"/>
              <a:t>Request</a:t>
            </a:r>
            <a:r>
              <a:rPr lang="es-ES_tradnl" sz="2400" dirty="0" smtClean="0"/>
              <a:t> con la dirección IP del emisor a cero. Algunos sistemas cuando se les configura una dirección IP lo primero que hacen es lanzar un ARP </a:t>
            </a:r>
            <a:r>
              <a:rPr lang="es-ES_tradnl" sz="2400" dirty="0" err="1" smtClean="0"/>
              <a:t>Probe</a:t>
            </a:r>
            <a:r>
              <a:rPr lang="es-ES_tradnl" sz="2400" dirty="0" smtClean="0"/>
              <a:t> buscando esa dirección para comprobar que está libre antes de utilizarla</a:t>
            </a:r>
          </a:p>
          <a:p>
            <a:pPr eaLnBrk="1" hangingPunct="1"/>
            <a:r>
              <a:rPr lang="es-ES_tradnl" sz="2400" dirty="0" smtClean="0"/>
              <a:t>El ARP gratuito (o ARP </a:t>
            </a:r>
            <a:r>
              <a:rPr lang="es-ES_tradnl" sz="2400" dirty="0" err="1" smtClean="0"/>
              <a:t>anouncement</a:t>
            </a:r>
            <a:r>
              <a:rPr lang="es-ES_tradnl" sz="2400" dirty="0" smtClean="0"/>
              <a:t>) es un ARP enviado por un host para anunciar su MAC sin que nadie le haya mandado previamente un ARP </a:t>
            </a:r>
            <a:r>
              <a:rPr lang="es-ES_tradnl" sz="2400" dirty="0" err="1" smtClean="0"/>
              <a:t>Request</a:t>
            </a:r>
            <a:r>
              <a:rPr lang="es-ES_tradnl" sz="2400" dirty="0" smtClean="0"/>
              <a:t>. Sirve para actualizar la ARP Cache de otros hosts cuando se produce </a:t>
            </a:r>
            <a:r>
              <a:rPr lang="es-ES_tradnl" sz="2400" dirty="0"/>
              <a:t>u</a:t>
            </a:r>
            <a:r>
              <a:rPr lang="es-ES_tradnl" sz="2400" dirty="0" smtClean="0"/>
              <a:t>n cambio en la dirección MAC, o la IP. Se suele enviar como un ARP </a:t>
            </a:r>
            <a:r>
              <a:rPr lang="es-ES_tradnl" sz="2400" dirty="0" err="1" smtClean="0"/>
              <a:t>Request</a:t>
            </a:r>
            <a:r>
              <a:rPr lang="es-ES_tradnl" sz="2400" dirty="0" smtClean="0"/>
              <a:t> en la que la IP destino es igual que la de origen y la </a:t>
            </a:r>
            <a:r>
              <a:rPr lang="es-ES_tradnl" sz="2400" dirty="0"/>
              <a:t>M</a:t>
            </a:r>
            <a:r>
              <a:rPr lang="es-ES_tradnl" sz="2400" dirty="0" smtClean="0"/>
              <a:t>AC destino está a ceros.</a:t>
            </a:r>
          </a:p>
        </p:txBody>
      </p:sp>
      <p:sp>
        <p:nvSpPr>
          <p:cNvPr id="182274" name="Rectangle 3"/>
          <p:cNvSpPr>
            <a:spLocks noGrp="1" noChangeArrowheads="1"/>
          </p:cNvSpPr>
          <p:nvPr>
            <p:ph type="title"/>
          </p:nvPr>
        </p:nvSpPr>
        <p:spPr>
          <a:xfrm>
            <a:off x="685800" y="428604"/>
            <a:ext cx="7772400" cy="685800"/>
          </a:xfrm>
        </p:spPr>
        <p:txBody>
          <a:bodyPr/>
          <a:lstStyle/>
          <a:p>
            <a:pPr eaLnBrk="1" hangingPunct="1"/>
            <a:r>
              <a:rPr lang="es-ES_tradnl" dirty="0" smtClean="0"/>
              <a:t>ARP </a:t>
            </a:r>
            <a:r>
              <a:rPr lang="es-ES_tradnl" dirty="0" err="1" smtClean="0"/>
              <a:t>probe</a:t>
            </a:r>
            <a:r>
              <a:rPr lang="es-ES_tradnl" dirty="0" smtClean="0"/>
              <a:t> y ARP ‘gratuito’</a:t>
            </a:r>
            <a:endParaRPr lang="es-ES" dirty="0" smtClean="0"/>
          </a:p>
        </p:txBody>
      </p:sp>
    </p:spTree>
  </p:cSld>
  <p:clrMapOvr>
    <a:masterClrMapping/>
  </p:clrMapOvr>
  <p:transition spd="med">
    <p:pull dir="ru"/>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0615" name="Line 55"/>
          <p:cNvSpPr>
            <a:spLocks noChangeShapeType="1"/>
          </p:cNvSpPr>
          <p:nvPr/>
        </p:nvSpPr>
        <p:spPr bwMode="auto">
          <a:xfrm flipH="1" flipV="1">
            <a:off x="1870075" y="4956175"/>
            <a:ext cx="498475" cy="0"/>
          </a:xfrm>
          <a:prstGeom prst="line">
            <a:avLst/>
          </a:prstGeom>
          <a:noFill/>
          <a:ln w="25400">
            <a:solidFill>
              <a:schemeClr val="tx1"/>
            </a:solidFill>
            <a:round/>
            <a:headEnd/>
            <a:tailEnd type="triangle" w="med" len="med"/>
          </a:ln>
        </p:spPr>
        <p:txBody>
          <a:bodyPr/>
          <a:lstStyle/>
          <a:p>
            <a:endParaRPr lang="es-ES"/>
          </a:p>
        </p:txBody>
      </p:sp>
      <p:sp>
        <p:nvSpPr>
          <p:cNvPr id="1090564" name="Line 4"/>
          <p:cNvSpPr>
            <a:spLocks noChangeShapeType="1"/>
          </p:cNvSpPr>
          <p:nvPr/>
        </p:nvSpPr>
        <p:spPr bwMode="auto">
          <a:xfrm flipV="1">
            <a:off x="1724025" y="2619375"/>
            <a:ext cx="438150" cy="1588"/>
          </a:xfrm>
          <a:prstGeom prst="line">
            <a:avLst/>
          </a:prstGeom>
          <a:noFill/>
          <a:ln w="25400">
            <a:solidFill>
              <a:schemeClr val="tx1"/>
            </a:solidFill>
            <a:round/>
            <a:headEnd/>
            <a:tailEnd type="triangle" w="med" len="med"/>
          </a:ln>
        </p:spPr>
        <p:txBody>
          <a:bodyPr/>
          <a:lstStyle/>
          <a:p>
            <a:endParaRPr lang="es-ES"/>
          </a:p>
        </p:txBody>
      </p:sp>
      <p:sp>
        <p:nvSpPr>
          <p:cNvPr id="1090565" name="AutoShape 5"/>
          <p:cNvSpPr>
            <a:spLocks noChangeArrowheads="1"/>
          </p:cNvSpPr>
          <p:nvPr/>
        </p:nvSpPr>
        <p:spPr bwMode="auto">
          <a:xfrm>
            <a:off x="322263" y="2112963"/>
            <a:ext cx="1585912" cy="995362"/>
          </a:xfrm>
          <a:prstGeom prst="diamond">
            <a:avLst/>
          </a:prstGeom>
          <a:solidFill>
            <a:srgbClr val="FFFF00"/>
          </a:solidFill>
          <a:ln w="9525">
            <a:solidFill>
              <a:schemeClr val="tx1"/>
            </a:solidFill>
            <a:miter lim="800000"/>
            <a:headEnd/>
            <a:tailEnd/>
          </a:ln>
        </p:spPr>
        <p:txBody>
          <a:bodyPr wrap="none" anchor="ctr"/>
          <a:lstStyle/>
          <a:p>
            <a:pPr algn="ctr"/>
            <a:r>
              <a:rPr lang="es-ES_tradnl" sz="1400" b="1">
                <a:latin typeface="Arial" charset="0"/>
              </a:rPr>
              <a:t>IP destino en</a:t>
            </a:r>
          </a:p>
          <a:p>
            <a:pPr algn="ctr"/>
            <a:r>
              <a:rPr lang="es-ES_tradnl" sz="1400" b="1">
                <a:latin typeface="Arial" charset="0"/>
              </a:rPr>
              <a:t>ARP cache?</a:t>
            </a:r>
            <a:endParaRPr lang="es-ES" sz="1400" b="1">
              <a:latin typeface="Arial" charset="0"/>
            </a:endParaRPr>
          </a:p>
        </p:txBody>
      </p:sp>
      <p:sp>
        <p:nvSpPr>
          <p:cNvPr id="1090566" name="Rectangle 6"/>
          <p:cNvSpPr>
            <a:spLocks noChangeArrowheads="1"/>
          </p:cNvSpPr>
          <p:nvPr/>
        </p:nvSpPr>
        <p:spPr bwMode="auto">
          <a:xfrm>
            <a:off x="206375" y="1236663"/>
            <a:ext cx="1798638" cy="463550"/>
          </a:xfrm>
          <a:prstGeom prst="rect">
            <a:avLst/>
          </a:prstGeom>
          <a:solidFill>
            <a:srgbClr val="FFFF00"/>
          </a:solidFill>
          <a:ln w="9525">
            <a:solidFill>
              <a:schemeClr val="tx1"/>
            </a:solidFill>
            <a:miter lim="800000"/>
            <a:headEnd/>
            <a:tailEnd/>
          </a:ln>
        </p:spPr>
        <p:txBody>
          <a:bodyPr wrap="none" anchor="ctr"/>
          <a:lstStyle/>
          <a:p>
            <a:pPr algn="ctr"/>
            <a:r>
              <a:rPr lang="es-ES_tradnl" sz="1400" b="1">
                <a:latin typeface="Arial" charset="0"/>
              </a:rPr>
              <a:t>Datagrama IP listo</a:t>
            </a:r>
          </a:p>
          <a:p>
            <a:pPr algn="ctr"/>
            <a:r>
              <a:rPr lang="es-ES_tradnl" sz="1400" b="1">
                <a:latin typeface="Arial" charset="0"/>
              </a:rPr>
              <a:t>para enviar</a:t>
            </a:r>
            <a:endParaRPr lang="es-ES" sz="1400" b="1">
              <a:latin typeface="Arial" charset="0"/>
            </a:endParaRPr>
          </a:p>
        </p:txBody>
      </p:sp>
      <p:sp>
        <p:nvSpPr>
          <p:cNvPr id="1090568" name="Rectangle 8"/>
          <p:cNvSpPr>
            <a:spLocks noChangeArrowheads="1"/>
          </p:cNvSpPr>
          <p:nvPr/>
        </p:nvSpPr>
        <p:spPr bwMode="auto">
          <a:xfrm>
            <a:off x="323850" y="3500438"/>
            <a:ext cx="1584325" cy="477837"/>
          </a:xfrm>
          <a:prstGeom prst="rect">
            <a:avLst/>
          </a:prstGeom>
          <a:solidFill>
            <a:srgbClr val="FFFF00"/>
          </a:solidFill>
          <a:ln w="9525">
            <a:solidFill>
              <a:schemeClr val="tx1"/>
            </a:solidFill>
            <a:miter lim="800000"/>
            <a:headEnd/>
            <a:tailEnd/>
          </a:ln>
        </p:spPr>
        <p:txBody>
          <a:bodyPr wrap="none" anchor="ctr"/>
          <a:lstStyle/>
          <a:p>
            <a:pPr algn="ctr"/>
            <a:r>
              <a:rPr lang="es-ES_tradnl" sz="1400" b="1" dirty="0">
                <a:latin typeface="Arial" charset="0"/>
              </a:rPr>
              <a:t>Construir trama</a:t>
            </a:r>
          </a:p>
          <a:p>
            <a:pPr algn="ctr"/>
            <a:r>
              <a:rPr lang="es-ES_tradnl" sz="1400" b="1" dirty="0" smtClean="0">
                <a:latin typeface="Arial" charset="0"/>
              </a:rPr>
              <a:t>y enviar a host</a:t>
            </a:r>
            <a:endParaRPr lang="es-ES" sz="1400" b="1" dirty="0">
              <a:latin typeface="Arial" charset="0"/>
            </a:endParaRPr>
          </a:p>
        </p:txBody>
      </p:sp>
      <p:sp>
        <p:nvSpPr>
          <p:cNvPr id="1090570" name="Rectangle 10"/>
          <p:cNvSpPr>
            <a:spLocks noChangeArrowheads="1"/>
          </p:cNvSpPr>
          <p:nvPr/>
        </p:nvSpPr>
        <p:spPr bwMode="auto">
          <a:xfrm>
            <a:off x="2135188" y="3521075"/>
            <a:ext cx="1787525" cy="503238"/>
          </a:xfrm>
          <a:prstGeom prst="rect">
            <a:avLst/>
          </a:prstGeom>
          <a:solidFill>
            <a:srgbClr val="FFFF00"/>
          </a:solidFill>
          <a:ln w="9525">
            <a:solidFill>
              <a:schemeClr val="tx1"/>
            </a:solidFill>
            <a:miter lim="800000"/>
            <a:headEnd/>
            <a:tailEnd/>
          </a:ln>
        </p:spPr>
        <p:txBody>
          <a:bodyPr wrap="none" anchor="ctr"/>
          <a:lstStyle/>
          <a:p>
            <a:pPr algn="ctr"/>
            <a:r>
              <a:rPr lang="es-ES_tradnl" sz="1400" b="1">
                <a:latin typeface="Arial" charset="0"/>
              </a:rPr>
              <a:t>Enviar ARP Req.</a:t>
            </a:r>
          </a:p>
          <a:p>
            <a:pPr algn="ctr"/>
            <a:r>
              <a:rPr lang="es-ES_tradnl" sz="1400" b="1">
                <a:latin typeface="Arial" charset="0"/>
              </a:rPr>
              <a:t>buscando IP destino</a:t>
            </a:r>
            <a:endParaRPr lang="es-ES" sz="1400" b="1">
              <a:latin typeface="Arial" charset="0"/>
            </a:endParaRPr>
          </a:p>
        </p:txBody>
      </p:sp>
      <p:sp>
        <p:nvSpPr>
          <p:cNvPr id="1090571" name="Line 11"/>
          <p:cNvSpPr>
            <a:spLocks noChangeShapeType="1"/>
          </p:cNvSpPr>
          <p:nvPr/>
        </p:nvSpPr>
        <p:spPr bwMode="auto">
          <a:xfrm>
            <a:off x="1116013" y="1700213"/>
            <a:ext cx="0" cy="409575"/>
          </a:xfrm>
          <a:prstGeom prst="line">
            <a:avLst/>
          </a:prstGeom>
          <a:noFill/>
          <a:ln w="25400">
            <a:solidFill>
              <a:schemeClr val="tx1"/>
            </a:solidFill>
            <a:round/>
            <a:headEnd/>
            <a:tailEnd type="triangle" w="med" len="med"/>
          </a:ln>
        </p:spPr>
        <p:txBody>
          <a:bodyPr/>
          <a:lstStyle/>
          <a:p>
            <a:endParaRPr lang="es-ES"/>
          </a:p>
        </p:txBody>
      </p:sp>
      <p:sp>
        <p:nvSpPr>
          <p:cNvPr id="1090572" name="Line 12"/>
          <p:cNvSpPr>
            <a:spLocks noChangeShapeType="1"/>
          </p:cNvSpPr>
          <p:nvPr/>
        </p:nvSpPr>
        <p:spPr bwMode="auto">
          <a:xfrm flipH="1">
            <a:off x="1128713" y="3106738"/>
            <a:ext cx="0" cy="396875"/>
          </a:xfrm>
          <a:prstGeom prst="line">
            <a:avLst/>
          </a:prstGeom>
          <a:noFill/>
          <a:ln w="25400">
            <a:solidFill>
              <a:schemeClr val="tx1"/>
            </a:solidFill>
            <a:round/>
            <a:headEnd/>
            <a:tailEnd type="triangle" w="med" len="med"/>
          </a:ln>
        </p:spPr>
        <p:txBody>
          <a:bodyPr/>
          <a:lstStyle/>
          <a:p>
            <a:endParaRPr lang="es-ES"/>
          </a:p>
        </p:txBody>
      </p:sp>
      <p:sp>
        <p:nvSpPr>
          <p:cNvPr id="1090579" name="Text Box 19"/>
          <p:cNvSpPr txBox="1">
            <a:spLocks noChangeArrowheads="1"/>
          </p:cNvSpPr>
          <p:nvPr/>
        </p:nvSpPr>
        <p:spPr bwMode="auto">
          <a:xfrm>
            <a:off x="1847850" y="2332038"/>
            <a:ext cx="420688" cy="304800"/>
          </a:xfrm>
          <a:prstGeom prst="rect">
            <a:avLst/>
          </a:prstGeom>
          <a:noFill/>
          <a:ln w="9525">
            <a:noFill/>
            <a:miter lim="800000"/>
            <a:headEnd/>
            <a:tailEnd/>
          </a:ln>
        </p:spPr>
        <p:txBody>
          <a:bodyPr wrap="none">
            <a:spAutoFit/>
          </a:bodyPr>
          <a:lstStyle/>
          <a:p>
            <a:pPr algn="ctr"/>
            <a:r>
              <a:rPr lang="es-ES_tradnl" sz="1400" b="1">
                <a:latin typeface="Arial" charset="0"/>
              </a:rPr>
              <a:t>No</a:t>
            </a:r>
            <a:endParaRPr lang="es-ES" sz="1400" b="1">
              <a:latin typeface="Arial" charset="0"/>
            </a:endParaRPr>
          </a:p>
        </p:txBody>
      </p:sp>
      <p:sp>
        <p:nvSpPr>
          <p:cNvPr id="1090580" name="Text Box 20"/>
          <p:cNvSpPr txBox="1">
            <a:spLocks noChangeArrowheads="1"/>
          </p:cNvSpPr>
          <p:nvPr/>
        </p:nvSpPr>
        <p:spPr bwMode="auto">
          <a:xfrm>
            <a:off x="763588" y="3140075"/>
            <a:ext cx="352425" cy="304800"/>
          </a:xfrm>
          <a:prstGeom prst="rect">
            <a:avLst/>
          </a:prstGeom>
          <a:noFill/>
          <a:ln w="9525">
            <a:noFill/>
            <a:miter lim="800000"/>
            <a:headEnd/>
            <a:tailEnd/>
          </a:ln>
        </p:spPr>
        <p:txBody>
          <a:bodyPr wrap="none">
            <a:spAutoFit/>
          </a:bodyPr>
          <a:lstStyle/>
          <a:p>
            <a:pPr algn="r"/>
            <a:r>
              <a:rPr lang="es-ES_tradnl" sz="1400" b="1">
                <a:latin typeface="Arial" charset="0"/>
              </a:rPr>
              <a:t>Sí</a:t>
            </a:r>
            <a:endParaRPr lang="es-ES" sz="1400" b="1">
              <a:latin typeface="Arial" charset="0"/>
            </a:endParaRPr>
          </a:p>
        </p:txBody>
      </p:sp>
      <p:sp>
        <p:nvSpPr>
          <p:cNvPr id="186379" name="Text Box 22"/>
          <p:cNvSpPr txBox="1">
            <a:spLocks noChangeArrowheads="1"/>
          </p:cNvSpPr>
          <p:nvPr/>
        </p:nvSpPr>
        <p:spPr bwMode="auto">
          <a:xfrm>
            <a:off x="684213" y="188913"/>
            <a:ext cx="7905750" cy="641350"/>
          </a:xfrm>
          <a:prstGeom prst="rect">
            <a:avLst/>
          </a:prstGeom>
          <a:noFill/>
          <a:ln w="9525">
            <a:noFill/>
            <a:miter lim="800000"/>
            <a:headEnd/>
            <a:tailEnd/>
          </a:ln>
        </p:spPr>
        <p:txBody>
          <a:bodyPr wrap="none">
            <a:spAutoFit/>
          </a:bodyPr>
          <a:lstStyle/>
          <a:p>
            <a:pPr algn="ctr"/>
            <a:r>
              <a:rPr lang="es-ES_tradnl" sz="3600">
                <a:latin typeface="Arial" charset="0"/>
              </a:rPr>
              <a:t>Envío de un datagrama IP por un host</a:t>
            </a:r>
            <a:endParaRPr lang="es-ES" sz="3600">
              <a:latin typeface="Arial" charset="0"/>
            </a:endParaRPr>
          </a:p>
        </p:txBody>
      </p:sp>
      <p:sp>
        <p:nvSpPr>
          <p:cNvPr id="1090583" name="AutoShape 23"/>
          <p:cNvSpPr>
            <a:spLocks noChangeArrowheads="1"/>
          </p:cNvSpPr>
          <p:nvPr/>
        </p:nvSpPr>
        <p:spPr bwMode="auto">
          <a:xfrm>
            <a:off x="2166938" y="2117725"/>
            <a:ext cx="1809750" cy="1006475"/>
          </a:xfrm>
          <a:prstGeom prst="diamond">
            <a:avLst/>
          </a:prstGeom>
          <a:solidFill>
            <a:srgbClr val="FFFF00"/>
          </a:solidFill>
          <a:ln w="9525">
            <a:solidFill>
              <a:schemeClr val="tx1"/>
            </a:solidFill>
            <a:miter lim="800000"/>
            <a:headEnd/>
            <a:tailEnd/>
          </a:ln>
        </p:spPr>
        <p:txBody>
          <a:bodyPr wrap="none" anchor="ctr"/>
          <a:lstStyle/>
          <a:p>
            <a:pPr algn="ctr"/>
            <a:r>
              <a:rPr lang="es-ES_tradnl" sz="1400" b="1">
                <a:latin typeface="Arial" charset="0"/>
              </a:rPr>
              <a:t>¿IP destino en</a:t>
            </a:r>
          </a:p>
          <a:p>
            <a:pPr algn="ctr"/>
            <a:r>
              <a:rPr lang="es-ES_tradnl" sz="1400" b="1">
                <a:latin typeface="Arial" charset="0"/>
              </a:rPr>
              <a:t>misma subred?</a:t>
            </a:r>
            <a:endParaRPr lang="es-ES" sz="1400" b="1">
              <a:latin typeface="Arial" charset="0"/>
            </a:endParaRPr>
          </a:p>
        </p:txBody>
      </p:sp>
      <p:sp>
        <p:nvSpPr>
          <p:cNvPr id="1090588" name="Line 28"/>
          <p:cNvSpPr>
            <a:spLocks noChangeShapeType="1"/>
          </p:cNvSpPr>
          <p:nvPr/>
        </p:nvSpPr>
        <p:spPr bwMode="auto">
          <a:xfrm>
            <a:off x="3071813" y="3124200"/>
            <a:ext cx="1587" cy="396875"/>
          </a:xfrm>
          <a:prstGeom prst="line">
            <a:avLst/>
          </a:prstGeom>
          <a:noFill/>
          <a:ln w="25400">
            <a:solidFill>
              <a:schemeClr val="tx1"/>
            </a:solidFill>
            <a:round/>
            <a:headEnd/>
            <a:tailEnd type="triangle" w="med" len="med"/>
          </a:ln>
        </p:spPr>
        <p:txBody>
          <a:bodyPr/>
          <a:lstStyle/>
          <a:p>
            <a:endParaRPr lang="es-ES"/>
          </a:p>
        </p:txBody>
      </p:sp>
      <p:sp>
        <p:nvSpPr>
          <p:cNvPr id="1090589" name="Text Box 29"/>
          <p:cNvSpPr txBox="1">
            <a:spLocks noChangeArrowheads="1"/>
          </p:cNvSpPr>
          <p:nvPr/>
        </p:nvSpPr>
        <p:spPr bwMode="auto">
          <a:xfrm>
            <a:off x="2665413" y="3124200"/>
            <a:ext cx="352425" cy="304800"/>
          </a:xfrm>
          <a:prstGeom prst="rect">
            <a:avLst/>
          </a:prstGeom>
          <a:noFill/>
          <a:ln w="9525">
            <a:noFill/>
            <a:miter lim="800000"/>
            <a:headEnd/>
            <a:tailEnd/>
          </a:ln>
        </p:spPr>
        <p:txBody>
          <a:bodyPr wrap="none">
            <a:spAutoFit/>
          </a:bodyPr>
          <a:lstStyle/>
          <a:p>
            <a:pPr algn="r"/>
            <a:r>
              <a:rPr lang="es-ES_tradnl" sz="1400" b="1">
                <a:latin typeface="Arial" charset="0"/>
              </a:rPr>
              <a:t>Sí</a:t>
            </a:r>
            <a:endParaRPr lang="es-ES" sz="1400" b="1">
              <a:latin typeface="Arial" charset="0"/>
            </a:endParaRPr>
          </a:p>
        </p:txBody>
      </p:sp>
      <p:sp>
        <p:nvSpPr>
          <p:cNvPr id="1090591" name="Rectangle 31"/>
          <p:cNvSpPr>
            <a:spLocks noChangeArrowheads="1"/>
          </p:cNvSpPr>
          <p:nvPr/>
        </p:nvSpPr>
        <p:spPr bwMode="auto">
          <a:xfrm>
            <a:off x="4378325" y="2387600"/>
            <a:ext cx="1416050" cy="465138"/>
          </a:xfrm>
          <a:prstGeom prst="rect">
            <a:avLst/>
          </a:prstGeom>
          <a:solidFill>
            <a:srgbClr val="FFFF00"/>
          </a:solidFill>
          <a:ln w="9525">
            <a:solidFill>
              <a:schemeClr val="tx1"/>
            </a:solidFill>
            <a:miter lim="800000"/>
            <a:headEnd/>
            <a:tailEnd/>
          </a:ln>
        </p:spPr>
        <p:txBody>
          <a:bodyPr wrap="none" anchor="ctr"/>
          <a:lstStyle/>
          <a:p>
            <a:pPr algn="ctr"/>
            <a:r>
              <a:rPr lang="es-ES_tradnl" sz="1400" b="1">
                <a:latin typeface="Arial" charset="0"/>
              </a:rPr>
              <a:t>Buscar IP router</a:t>
            </a:r>
          </a:p>
          <a:p>
            <a:pPr algn="ctr"/>
            <a:r>
              <a:rPr lang="es-ES_tradnl" sz="1400" b="1">
                <a:latin typeface="Arial" charset="0"/>
              </a:rPr>
              <a:t>en tabla de rutas</a:t>
            </a:r>
            <a:endParaRPr lang="es-ES" sz="1400" b="1">
              <a:latin typeface="Arial" charset="0"/>
            </a:endParaRPr>
          </a:p>
        </p:txBody>
      </p:sp>
      <p:sp>
        <p:nvSpPr>
          <p:cNvPr id="1090592" name="Text Box 32"/>
          <p:cNvSpPr txBox="1">
            <a:spLocks noChangeArrowheads="1"/>
          </p:cNvSpPr>
          <p:nvPr/>
        </p:nvSpPr>
        <p:spPr bwMode="auto">
          <a:xfrm>
            <a:off x="3922713" y="2332038"/>
            <a:ext cx="420687" cy="304800"/>
          </a:xfrm>
          <a:prstGeom prst="rect">
            <a:avLst/>
          </a:prstGeom>
          <a:noFill/>
          <a:ln w="9525">
            <a:noFill/>
            <a:miter lim="800000"/>
            <a:headEnd/>
            <a:tailEnd/>
          </a:ln>
        </p:spPr>
        <p:txBody>
          <a:bodyPr wrap="none">
            <a:spAutoFit/>
          </a:bodyPr>
          <a:lstStyle/>
          <a:p>
            <a:pPr algn="ctr"/>
            <a:r>
              <a:rPr lang="es-ES_tradnl" sz="1400" b="1">
                <a:latin typeface="Arial" charset="0"/>
              </a:rPr>
              <a:t>No</a:t>
            </a:r>
            <a:endParaRPr lang="es-ES" sz="1400" b="1">
              <a:latin typeface="Arial" charset="0"/>
            </a:endParaRPr>
          </a:p>
        </p:txBody>
      </p:sp>
      <p:sp>
        <p:nvSpPr>
          <p:cNvPr id="1090593" name="AutoShape 33"/>
          <p:cNvSpPr>
            <a:spLocks noChangeArrowheads="1"/>
          </p:cNvSpPr>
          <p:nvPr/>
        </p:nvSpPr>
        <p:spPr bwMode="auto">
          <a:xfrm>
            <a:off x="4210050" y="3455988"/>
            <a:ext cx="1584325" cy="995362"/>
          </a:xfrm>
          <a:prstGeom prst="diamond">
            <a:avLst/>
          </a:prstGeom>
          <a:solidFill>
            <a:srgbClr val="FFFF00"/>
          </a:solidFill>
          <a:ln w="9525">
            <a:solidFill>
              <a:schemeClr val="tx1"/>
            </a:solidFill>
            <a:miter lim="800000"/>
            <a:headEnd/>
            <a:tailEnd/>
          </a:ln>
        </p:spPr>
        <p:txBody>
          <a:bodyPr wrap="none" anchor="ctr"/>
          <a:lstStyle/>
          <a:p>
            <a:pPr algn="ctr"/>
            <a:r>
              <a:rPr lang="es-ES_tradnl" sz="1400" b="1">
                <a:latin typeface="Arial" charset="0"/>
              </a:rPr>
              <a:t>IP router en</a:t>
            </a:r>
          </a:p>
          <a:p>
            <a:pPr algn="ctr"/>
            <a:r>
              <a:rPr lang="es-ES_tradnl" sz="1400" b="1">
                <a:latin typeface="Arial" charset="0"/>
              </a:rPr>
              <a:t>ARP cache?</a:t>
            </a:r>
            <a:endParaRPr lang="es-ES" sz="1400" b="1">
              <a:latin typeface="Arial" charset="0"/>
            </a:endParaRPr>
          </a:p>
        </p:txBody>
      </p:sp>
      <p:sp>
        <p:nvSpPr>
          <p:cNvPr id="1090596" name="Rectangle 36"/>
          <p:cNvSpPr>
            <a:spLocks noChangeArrowheads="1"/>
          </p:cNvSpPr>
          <p:nvPr/>
        </p:nvSpPr>
        <p:spPr bwMode="auto">
          <a:xfrm>
            <a:off x="4273550" y="4845050"/>
            <a:ext cx="1439863" cy="461963"/>
          </a:xfrm>
          <a:prstGeom prst="rect">
            <a:avLst/>
          </a:prstGeom>
          <a:solidFill>
            <a:srgbClr val="FFFF00"/>
          </a:solidFill>
          <a:ln w="9525">
            <a:solidFill>
              <a:schemeClr val="tx1"/>
            </a:solidFill>
            <a:miter lim="800000"/>
            <a:headEnd/>
            <a:tailEnd/>
          </a:ln>
        </p:spPr>
        <p:txBody>
          <a:bodyPr wrap="none" anchor="ctr"/>
          <a:lstStyle/>
          <a:p>
            <a:pPr algn="ctr"/>
            <a:r>
              <a:rPr lang="es-ES_tradnl" sz="1400" b="1" dirty="0">
                <a:latin typeface="Arial" charset="0"/>
              </a:rPr>
              <a:t>Construir trama</a:t>
            </a:r>
          </a:p>
          <a:p>
            <a:pPr algn="ctr"/>
            <a:r>
              <a:rPr lang="es-ES_tradnl" sz="1400" b="1" dirty="0" smtClean="0">
                <a:latin typeface="Arial" charset="0"/>
              </a:rPr>
              <a:t>y enviar a </a:t>
            </a:r>
            <a:r>
              <a:rPr lang="es-ES_tradnl" sz="1400" b="1" dirty="0" err="1" smtClean="0">
                <a:latin typeface="Arial" charset="0"/>
              </a:rPr>
              <a:t>router</a:t>
            </a:r>
            <a:endParaRPr lang="es-ES" sz="1400" b="1" dirty="0">
              <a:latin typeface="Arial" charset="0"/>
            </a:endParaRPr>
          </a:p>
        </p:txBody>
      </p:sp>
      <p:sp>
        <p:nvSpPr>
          <p:cNvPr id="1090598" name="Text Box 38"/>
          <p:cNvSpPr txBox="1">
            <a:spLocks noChangeArrowheads="1"/>
          </p:cNvSpPr>
          <p:nvPr/>
        </p:nvSpPr>
        <p:spPr bwMode="auto">
          <a:xfrm>
            <a:off x="4652963" y="4506913"/>
            <a:ext cx="352425" cy="304800"/>
          </a:xfrm>
          <a:prstGeom prst="rect">
            <a:avLst/>
          </a:prstGeom>
          <a:noFill/>
          <a:ln w="9525">
            <a:noFill/>
            <a:miter lim="800000"/>
            <a:headEnd/>
            <a:tailEnd/>
          </a:ln>
        </p:spPr>
        <p:txBody>
          <a:bodyPr wrap="none">
            <a:spAutoFit/>
          </a:bodyPr>
          <a:lstStyle/>
          <a:p>
            <a:pPr algn="r"/>
            <a:r>
              <a:rPr lang="es-ES_tradnl" sz="1400" b="1">
                <a:latin typeface="Arial" charset="0"/>
              </a:rPr>
              <a:t>Sí</a:t>
            </a:r>
            <a:endParaRPr lang="es-ES" sz="1400" b="1">
              <a:latin typeface="Arial" charset="0"/>
            </a:endParaRPr>
          </a:p>
        </p:txBody>
      </p:sp>
      <p:sp>
        <p:nvSpPr>
          <p:cNvPr id="1090600" name="Text Box 40"/>
          <p:cNvSpPr txBox="1">
            <a:spLocks noChangeArrowheads="1"/>
          </p:cNvSpPr>
          <p:nvPr/>
        </p:nvSpPr>
        <p:spPr bwMode="auto">
          <a:xfrm>
            <a:off x="5724525" y="3698875"/>
            <a:ext cx="420688" cy="304800"/>
          </a:xfrm>
          <a:prstGeom prst="rect">
            <a:avLst/>
          </a:prstGeom>
          <a:noFill/>
          <a:ln w="9525">
            <a:noFill/>
            <a:miter lim="800000"/>
            <a:headEnd/>
            <a:tailEnd/>
          </a:ln>
        </p:spPr>
        <p:txBody>
          <a:bodyPr wrap="none">
            <a:spAutoFit/>
          </a:bodyPr>
          <a:lstStyle/>
          <a:p>
            <a:pPr algn="ctr"/>
            <a:r>
              <a:rPr lang="es-ES_tradnl" sz="1400" b="1">
                <a:latin typeface="Arial" charset="0"/>
              </a:rPr>
              <a:t>No</a:t>
            </a:r>
            <a:endParaRPr lang="es-ES" sz="1400" b="1">
              <a:latin typeface="Arial" charset="0"/>
            </a:endParaRPr>
          </a:p>
        </p:txBody>
      </p:sp>
      <p:sp>
        <p:nvSpPr>
          <p:cNvPr id="1090601" name="Rectangle 41"/>
          <p:cNvSpPr>
            <a:spLocks noChangeArrowheads="1"/>
          </p:cNvSpPr>
          <p:nvPr/>
        </p:nvSpPr>
        <p:spPr bwMode="auto">
          <a:xfrm>
            <a:off x="6146800" y="3743325"/>
            <a:ext cx="1735138" cy="406400"/>
          </a:xfrm>
          <a:prstGeom prst="rect">
            <a:avLst/>
          </a:prstGeom>
          <a:solidFill>
            <a:srgbClr val="FFFF00"/>
          </a:solidFill>
          <a:ln w="9525">
            <a:solidFill>
              <a:schemeClr val="tx1"/>
            </a:solidFill>
            <a:miter lim="800000"/>
            <a:headEnd/>
            <a:tailEnd/>
          </a:ln>
        </p:spPr>
        <p:txBody>
          <a:bodyPr wrap="none" anchor="ctr"/>
          <a:lstStyle/>
          <a:p>
            <a:pPr algn="ctr"/>
            <a:r>
              <a:rPr lang="es-ES_tradnl" sz="1400" b="1">
                <a:latin typeface="Arial" charset="0"/>
              </a:rPr>
              <a:t>Enviar ARP Req.</a:t>
            </a:r>
          </a:p>
          <a:p>
            <a:pPr algn="ctr"/>
            <a:r>
              <a:rPr lang="es-ES_tradnl" sz="1400" b="1">
                <a:latin typeface="Arial" charset="0"/>
              </a:rPr>
              <a:t>buscando IP router</a:t>
            </a:r>
            <a:endParaRPr lang="es-ES" sz="1400" b="1">
              <a:latin typeface="Arial" charset="0"/>
            </a:endParaRPr>
          </a:p>
        </p:txBody>
      </p:sp>
      <p:sp>
        <p:nvSpPr>
          <p:cNvPr id="1090604" name="Line 44"/>
          <p:cNvSpPr>
            <a:spLocks noChangeShapeType="1"/>
          </p:cNvSpPr>
          <p:nvPr/>
        </p:nvSpPr>
        <p:spPr bwMode="auto">
          <a:xfrm flipH="1">
            <a:off x="5003800" y="2854325"/>
            <a:ext cx="1588" cy="601663"/>
          </a:xfrm>
          <a:prstGeom prst="line">
            <a:avLst/>
          </a:prstGeom>
          <a:noFill/>
          <a:ln w="25400">
            <a:solidFill>
              <a:schemeClr val="tx1"/>
            </a:solidFill>
            <a:round/>
            <a:headEnd/>
            <a:tailEnd type="triangle" w="med" len="med"/>
          </a:ln>
        </p:spPr>
        <p:txBody>
          <a:bodyPr/>
          <a:lstStyle/>
          <a:p>
            <a:endParaRPr lang="es-ES"/>
          </a:p>
        </p:txBody>
      </p:sp>
      <p:sp>
        <p:nvSpPr>
          <p:cNvPr id="1090605" name="Line 45"/>
          <p:cNvSpPr>
            <a:spLocks noChangeShapeType="1"/>
          </p:cNvSpPr>
          <p:nvPr/>
        </p:nvSpPr>
        <p:spPr bwMode="auto">
          <a:xfrm>
            <a:off x="5033963" y="4457700"/>
            <a:ext cx="0" cy="379413"/>
          </a:xfrm>
          <a:prstGeom prst="line">
            <a:avLst/>
          </a:prstGeom>
          <a:noFill/>
          <a:ln w="25400">
            <a:solidFill>
              <a:schemeClr val="tx1"/>
            </a:solidFill>
            <a:round/>
            <a:headEnd/>
            <a:tailEnd type="triangle" w="med" len="med"/>
          </a:ln>
        </p:spPr>
        <p:txBody>
          <a:bodyPr/>
          <a:lstStyle/>
          <a:p>
            <a:endParaRPr lang="es-ES"/>
          </a:p>
        </p:txBody>
      </p:sp>
      <p:sp>
        <p:nvSpPr>
          <p:cNvPr id="1090606" name="AutoShape 46"/>
          <p:cNvSpPr>
            <a:spLocks noChangeArrowheads="1"/>
          </p:cNvSpPr>
          <p:nvPr/>
        </p:nvSpPr>
        <p:spPr bwMode="auto">
          <a:xfrm>
            <a:off x="2219325" y="4462463"/>
            <a:ext cx="1743075" cy="995362"/>
          </a:xfrm>
          <a:prstGeom prst="diamond">
            <a:avLst/>
          </a:prstGeom>
          <a:solidFill>
            <a:srgbClr val="FFFF00"/>
          </a:solidFill>
          <a:ln w="9525">
            <a:solidFill>
              <a:schemeClr val="tx1"/>
            </a:solidFill>
            <a:miter lim="800000"/>
            <a:headEnd/>
            <a:tailEnd/>
          </a:ln>
        </p:spPr>
        <p:txBody>
          <a:bodyPr wrap="none" anchor="ctr"/>
          <a:lstStyle/>
          <a:p>
            <a:pPr algn="ctr"/>
            <a:r>
              <a:rPr lang="es-ES_tradnl" sz="1400" b="1">
                <a:latin typeface="Arial" charset="0"/>
              </a:rPr>
              <a:t>IP destino en</a:t>
            </a:r>
          </a:p>
          <a:p>
            <a:pPr algn="ctr"/>
            <a:r>
              <a:rPr lang="es-ES_tradnl" sz="1400" b="1">
                <a:latin typeface="Arial" charset="0"/>
              </a:rPr>
              <a:t>ARP cache?</a:t>
            </a:r>
            <a:endParaRPr lang="es-ES" sz="1400" b="1">
              <a:latin typeface="Arial" charset="0"/>
            </a:endParaRPr>
          </a:p>
        </p:txBody>
      </p:sp>
      <p:sp>
        <p:nvSpPr>
          <p:cNvPr id="1090607" name="Rectangle 47"/>
          <p:cNvSpPr>
            <a:spLocks noChangeArrowheads="1"/>
          </p:cNvSpPr>
          <p:nvPr/>
        </p:nvSpPr>
        <p:spPr bwMode="auto">
          <a:xfrm>
            <a:off x="2190750" y="5895975"/>
            <a:ext cx="1727200" cy="477838"/>
          </a:xfrm>
          <a:prstGeom prst="rect">
            <a:avLst/>
          </a:prstGeom>
          <a:solidFill>
            <a:srgbClr val="FFFF00"/>
          </a:solidFill>
          <a:ln w="9525">
            <a:solidFill>
              <a:schemeClr val="tx1"/>
            </a:solidFill>
            <a:miter lim="800000"/>
            <a:headEnd/>
            <a:tailEnd/>
          </a:ln>
        </p:spPr>
        <p:txBody>
          <a:bodyPr wrap="none" anchor="ctr"/>
          <a:lstStyle/>
          <a:p>
            <a:pPr algn="ctr"/>
            <a:r>
              <a:rPr lang="es-ES_tradnl" sz="1400" b="1" dirty="0">
                <a:latin typeface="Arial" charset="0"/>
              </a:rPr>
              <a:t>Construir trama</a:t>
            </a:r>
          </a:p>
          <a:p>
            <a:pPr algn="ctr"/>
            <a:r>
              <a:rPr lang="es-ES_tradnl" sz="1400" b="1" dirty="0" smtClean="0">
                <a:latin typeface="Arial" charset="0"/>
              </a:rPr>
              <a:t>y enviar a host</a:t>
            </a:r>
            <a:endParaRPr lang="es-ES" sz="1400" b="1" dirty="0">
              <a:latin typeface="Arial" charset="0"/>
            </a:endParaRPr>
          </a:p>
        </p:txBody>
      </p:sp>
      <p:sp>
        <p:nvSpPr>
          <p:cNvPr id="1090608" name="Line 48"/>
          <p:cNvSpPr>
            <a:spLocks noChangeShapeType="1"/>
          </p:cNvSpPr>
          <p:nvPr/>
        </p:nvSpPr>
        <p:spPr bwMode="auto">
          <a:xfrm flipH="1">
            <a:off x="3089275" y="5454650"/>
            <a:ext cx="1588" cy="446088"/>
          </a:xfrm>
          <a:prstGeom prst="line">
            <a:avLst/>
          </a:prstGeom>
          <a:noFill/>
          <a:ln w="25400">
            <a:solidFill>
              <a:schemeClr val="tx1"/>
            </a:solidFill>
            <a:round/>
            <a:headEnd/>
            <a:tailEnd type="triangle" w="med" len="med"/>
          </a:ln>
        </p:spPr>
        <p:txBody>
          <a:bodyPr/>
          <a:lstStyle/>
          <a:p>
            <a:endParaRPr lang="es-ES"/>
          </a:p>
        </p:txBody>
      </p:sp>
      <p:sp>
        <p:nvSpPr>
          <p:cNvPr id="1090609" name="Text Box 49"/>
          <p:cNvSpPr txBox="1">
            <a:spLocks noChangeArrowheads="1"/>
          </p:cNvSpPr>
          <p:nvPr/>
        </p:nvSpPr>
        <p:spPr bwMode="auto">
          <a:xfrm>
            <a:off x="2705100" y="5508625"/>
            <a:ext cx="352425" cy="304800"/>
          </a:xfrm>
          <a:prstGeom prst="rect">
            <a:avLst/>
          </a:prstGeom>
          <a:noFill/>
          <a:ln w="9525">
            <a:noFill/>
            <a:miter lim="800000"/>
            <a:headEnd/>
            <a:tailEnd/>
          </a:ln>
        </p:spPr>
        <p:txBody>
          <a:bodyPr wrap="none">
            <a:spAutoFit/>
          </a:bodyPr>
          <a:lstStyle/>
          <a:p>
            <a:pPr algn="r"/>
            <a:r>
              <a:rPr lang="es-ES_tradnl" sz="1400" b="1">
                <a:latin typeface="Arial" charset="0"/>
              </a:rPr>
              <a:t>Sí</a:t>
            </a:r>
            <a:endParaRPr lang="es-ES" sz="1400" b="1">
              <a:latin typeface="Arial" charset="0"/>
            </a:endParaRPr>
          </a:p>
        </p:txBody>
      </p:sp>
      <p:sp>
        <p:nvSpPr>
          <p:cNvPr id="1090610" name="Line 50"/>
          <p:cNvSpPr>
            <a:spLocks noChangeShapeType="1"/>
          </p:cNvSpPr>
          <p:nvPr/>
        </p:nvSpPr>
        <p:spPr bwMode="auto">
          <a:xfrm>
            <a:off x="3094038" y="4022725"/>
            <a:ext cx="1587" cy="433388"/>
          </a:xfrm>
          <a:prstGeom prst="line">
            <a:avLst/>
          </a:prstGeom>
          <a:noFill/>
          <a:ln w="25400">
            <a:solidFill>
              <a:schemeClr val="tx1"/>
            </a:solidFill>
            <a:round/>
            <a:headEnd/>
            <a:tailEnd type="triangle" w="med" len="med"/>
          </a:ln>
        </p:spPr>
        <p:txBody>
          <a:bodyPr/>
          <a:lstStyle/>
          <a:p>
            <a:endParaRPr lang="es-ES"/>
          </a:p>
        </p:txBody>
      </p:sp>
      <p:sp>
        <p:nvSpPr>
          <p:cNvPr id="1090613" name="Text Box 53"/>
          <p:cNvSpPr txBox="1">
            <a:spLocks noChangeArrowheads="1"/>
          </p:cNvSpPr>
          <p:nvPr/>
        </p:nvSpPr>
        <p:spPr bwMode="auto">
          <a:xfrm>
            <a:off x="1874838" y="4656138"/>
            <a:ext cx="420687" cy="304800"/>
          </a:xfrm>
          <a:prstGeom prst="rect">
            <a:avLst/>
          </a:prstGeom>
          <a:noFill/>
          <a:ln w="9525">
            <a:noFill/>
            <a:miter lim="800000"/>
            <a:headEnd/>
            <a:tailEnd/>
          </a:ln>
        </p:spPr>
        <p:txBody>
          <a:bodyPr wrap="none">
            <a:spAutoFit/>
          </a:bodyPr>
          <a:lstStyle/>
          <a:p>
            <a:pPr algn="ctr"/>
            <a:r>
              <a:rPr lang="es-ES_tradnl" sz="1400" b="1">
                <a:latin typeface="Arial" charset="0"/>
              </a:rPr>
              <a:t>No</a:t>
            </a:r>
            <a:endParaRPr lang="es-ES" sz="1400" b="1">
              <a:latin typeface="Arial" charset="0"/>
            </a:endParaRPr>
          </a:p>
        </p:txBody>
      </p:sp>
      <p:sp>
        <p:nvSpPr>
          <p:cNvPr id="1090619" name="Rectangle 59"/>
          <p:cNvSpPr>
            <a:spLocks noChangeArrowheads="1"/>
          </p:cNvSpPr>
          <p:nvPr/>
        </p:nvSpPr>
        <p:spPr bwMode="auto">
          <a:xfrm>
            <a:off x="781050" y="4652963"/>
            <a:ext cx="1081088" cy="617537"/>
          </a:xfrm>
          <a:prstGeom prst="rect">
            <a:avLst/>
          </a:prstGeom>
          <a:solidFill>
            <a:srgbClr val="FFFF00"/>
          </a:solidFill>
          <a:ln w="9525">
            <a:solidFill>
              <a:schemeClr val="tx1"/>
            </a:solidFill>
            <a:miter lim="800000"/>
            <a:headEnd/>
            <a:tailEnd/>
          </a:ln>
        </p:spPr>
        <p:txBody>
          <a:bodyPr wrap="none" anchor="ctr"/>
          <a:lstStyle/>
          <a:p>
            <a:pPr algn="ctr"/>
            <a:r>
              <a:rPr lang="es-ES_tradnl" sz="1400" b="1">
                <a:latin typeface="Arial" charset="0"/>
              </a:rPr>
              <a:t>ICMP</a:t>
            </a:r>
          </a:p>
          <a:p>
            <a:pPr algn="ctr"/>
            <a:r>
              <a:rPr lang="es-ES_tradnl" sz="1400" b="1">
                <a:latin typeface="Arial" charset="0"/>
              </a:rPr>
              <a:t>Destino</a:t>
            </a:r>
          </a:p>
          <a:p>
            <a:pPr algn="ctr"/>
            <a:r>
              <a:rPr lang="es-ES_tradnl" sz="1400" b="1">
                <a:latin typeface="Arial" charset="0"/>
              </a:rPr>
              <a:t>inaccesible</a:t>
            </a:r>
            <a:endParaRPr lang="es-ES" sz="1400" b="1">
              <a:latin typeface="Arial" charset="0"/>
            </a:endParaRPr>
          </a:p>
        </p:txBody>
      </p:sp>
      <p:sp>
        <p:nvSpPr>
          <p:cNvPr id="1090621" name="Line 61"/>
          <p:cNvSpPr>
            <a:spLocks noChangeShapeType="1"/>
          </p:cNvSpPr>
          <p:nvPr/>
        </p:nvSpPr>
        <p:spPr bwMode="auto">
          <a:xfrm>
            <a:off x="6738938" y="4154488"/>
            <a:ext cx="0" cy="336550"/>
          </a:xfrm>
          <a:prstGeom prst="line">
            <a:avLst/>
          </a:prstGeom>
          <a:noFill/>
          <a:ln w="25400">
            <a:solidFill>
              <a:schemeClr val="tx1"/>
            </a:solidFill>
            <a:round/>
            <a:headEnd/>
            <a:tailEnd type="triangle" w="med" len="med"/>
          </a:ln>
        </p:spPr>
        <p:txBody>
          <a:bodyPr/>
          <a:lstStyle/>
          <a:p>
            <a:endParaRPr lang="es-ES"/>
          </a:p>
        </p:txBody>
      </p:sp>
      <p:sp>
        <p:nvSpPr>
          <p:cNvPr id="1090622" name="AutoShape 62"/>
          <p:cNvSpPr>
            <a:spLocks noChangeArrowheads="1"/>
          </p:cNvSpPr>
          <p:nvPr/>
        </p:nvSpPr>
        <p:spPr bwMode="auto">
          <a:xfrm>
            <a:off x="5943600" y="4497388"/>
            <a:ext cx="1592263" cy="995362"/>
          </a:xfrm>
          <a:prstGeom prst="diamond">
            <a:avLst/>
          </a:prstGeom>
          <a:solidFill>
            <a:srgbClr val="FFFF00"/>
          </a:solidFill>
          <a:ln w="9525">
            <a:solidFill>
              <a:schemeClr val="tx1"/>
            </a:solidFill>
            <a:miter lim="800000"/>
            <a:headEnd/>
            <a:tailEnd/>
          </a:ln>
        </p:spPr>
        <p:txBody>
          <a:bodyPr wrap="none" anchor="ctr"/>
          <a:lstStyle/>
          <a:p>
            <a:pPr algn="ctr"/>
            <a:r>
              <a:rPr lang="es-ES_tradnl" sz="1400" b="1">
                <a:latin typeface="Arial" charset="0"/>
              </a:rPr>
              <a:t>IP router en</a:t>
            </a:r>
          </a:p>
          <a:p>
            <a:pPr algn="ctr"/>
            <a:r>
              <a:rPr lang="es-ES_tradnl" sz="1400" b="1">
                <a:latin typeface="Arial" charset="0"/>
              </a:rPr>
              <a:t>ARP cache?</a:t>
            </a:r>
            <a:endParaRPr lang="es-ES" sz="1400" b="1">
              <a:latin typeface="Arial" charset="0"/>
            </a:endParaRPr>
          </a:p>
        </p:txBody>
      </p:sp>
      <p:sp>
        <p:nvSpPr>
          <p:cNvPr id="1090623" name="Text Box 63"/>
          <p:cNvSpPr txBox="1">
            <a:spLocks noChangeArrowheads="1"/>
          </p:cNvSpPr>
          <p:nvPr/>
        </p:nvSpPr>
        <p:spPr bwMode="auto">
          <a:xfrm>
            <a:off x="6315075" y="5548313"/>
            <a:ext cx="352425" cy="304800"/>
          </a:xfrm>
          <a:prstGeom prst="rect">
            <a:avLst/>
          </a:prstGeom>
          <a:noFill/>
          <a:ln w="9525">
            <a:noFill/>
            <a:miter lim="800000"/>
            <a:headEnd/>
            <a:tailEnd/>
          </a:ln>
        </p:spPr>
        <p:txBody>
          <a:bodyPr wrap="none">
            <a:spAutoFit/>
          </a:bodyPr>
          <a:lstStyle/>
          <a:p>
            <a:pPr algn="r"/>
            <a:r>
              <a:rPr lang="es-ES_tradnl" sz="1400" b="1">
                <a:latin typeface="Arial" charset="0"/>
              </a:rPr>
              <a:t>Sí</a:t>
            </a:r>
            <a:endParaRPr lang="es-ES" sz="1400" b="1">
              <a:latin typeface="Arial" charset="0"/>
            </a:endParaRPr>
          </a:p>
        </p:txBody>
      </p:sp>
      <p:sp>
        <p:nvSpPr>
          <p:cNvPr id="1090624" name="Text Box 64"/>
          <p:cNvSpPr txBox="1">
            <a:spLocks noChangeArrowheads="1"/>
          </p:cNvSpPr>
          <p:nvPr/>
        </p:nvSpPr>
        <p:spPr bwMode="auto">
          <a:xfrm>
            <a:off x="7493000" y="4740275"/>
            <a:ext cx="420688" cy="304800"/>
          </a:xfrm>
          <a:prstGeom prst="rect">
            <a:avLst/>
          </a:prstGeom>
          <a:noFill/>
          <a:ln w="9525">
            <a:noFill/>
            <a:miter lim="800000"/>
            <a:headEnd/>
            <a:tailEnd/>
          </a:ln>
        </p:spPr>
        <p:txBody>
          <a:bodyPr wrap="none">
            <a:spAutoFit/>
          </a:bodyPr>
          <a:lstStyle/>
          <a:p>
            <a:pPr algn="ctr"/>
            <a:r>
              <a:rPr lang="es-ES_tradnl" sz="1400" b="1">
                <a:latin typeface="Arial" charset="0"/>
              </a:rPr>
              <a:t>No</a:t>
            </a:r>
            <a:endParaRPr lang="es-ES" sz="1400" b="1">
              <a:latin typeface="Arial" charset="0"/>
            </a:endParaRPr>
          </a:p>
        </p:txBody>
      </p:sp>
      <p:sp>
        <p:nvSpPr>
          <p:cNvPr id="1090625" name="Line 65"/>
          <p:cNvSpPr>
            <a:spLocks noChangeShapeType="1"/>
          </p:cNvSpPr>
          <p:nvPr/>
        </p:nvSpPr>
        <p:spPr bwMode="auto">
          <a:xfrm>
            <a:off x="6738938" y="5495925"/>
            <a:ext cx="0" cy="350838"/>
          </a:xfrm>
          <a:prstGeom prst="line">
            <a:avLst/>
          </a:prstGeom>
          <a:noFill/>
          <a:ln w="25400">
            <a:solidFill>
              <a:schemeClr val="tx1"/>
            </a:solidFill>
            <a:round/>
            <a:headEnd/>
            <a:tailEnd type="triangle" w="med" len="med"/>
          </a:ln>
        </p:spPr>
        <p:txBody>
          <a:bodyPr/>
          <a:lstStyle/>
          <a:p>
            <a:endParaRPr lang="es-ES"/>
          </a:p>
        </p:txBody>
      </p:sp>
      <p:sp>
        <p:nvSpPr>
          <p:cNvPr id="1090626" name="Line 66"/>
          <p:cNvSpPr>
            <a:spLocks noChangeShapeType="1"/>
          </p:cNvSpPr>
          <p:nvPr/>
        </p:nvSpPr>
        <p:spPr bwMode="auto">
          <a:xfrm>
            <a:off x="7483475" y="4995863"/>
            <a:ext cx="400050" cy="7937"/>
          </a:xfrm>
          <a:prstGeom prst="line">
            <a:avLst/>
          </a:prstGeom>
          <a:noFill/>
          <a:ln w="25400">
            <a:solidFill>
              <a:schemeClr val="tx1"/>
            </a:solidFill>
            <a:round/>
            <a:headEnd/>
            <a:tailEnd type="triangle" w="med" len="med"/>
          </a:ln>
        </p:spPr>
        <p:txBody>
          <a:bodyPr/>
          <a:lstStyle/>
          <a:p>
            <a:endParaRPr lang="es-ES"/>
          </a:p>
        </p:txBody>
      </p:sp>
      <p:sp>
        <p:nvSpPr>
          <p:cNvPr id="1090627" name="Rectangle 67"/>
          <p:cNvSpPr>
            <a:spLocks noChangeArrowheads="1"/>
          </p:cNvSpPr>
          <p:nvPr/>
        </p:nvSpPr>
        <p:spPr bwMode="auto">
          <a:xfrm>
            <a:off x="5937250" y="5848350"/>
            <a:ext cx="1657350" cy="461963"/>
          </a:xfrm>
          <a:prstGeom prst="rect">
            <a:avLst/>
          </a:prstGeom>
          <a:solidFill>
            <a:srgbClr val="FFFF00"/>
          </a:solidFill>
          <a:ln w="9525">
            <a:solidFill>
              <a:schemeClr val="tx1"/>
            </a:solidFill>
            <a:miter lim="800000"/>
            <a:headEnd/>
            <a:tailEnd/>
          </a:ln>
        </p:spPr>
        <p:txBody>
          <a:bodyPr wrap="none" anchor="ctr"/>
          <a:lstStyle/>
          <a:p>
            <a:pPr algn="ctr"/>
            <a:r>
              <a:rPr lang="es-ES_tradnl" sz="1400" b="1" dirty="0">
                <a:latin typeface="Arial" charset="0"/>
              </a:rPr>
              <a:t>Construir trama</a:t>
            </a:r>
          </a:p>
          <a:p>
            <a:pPr algn="ctr"/>
            <a:r>
              <a:rPr lang="es-ES_tradnl" sz="1400" b="1" dirty="0" smtClean="0">
                <a:latin typeface="Arial" charset="0"/>
              </a:rPr>
              <a:t>y enviar a </a:t>
            </a:r>
            <a:r>
              <a:rPr lang="es-ES_tradnl" sz="1400" b="1" dirty="0" err="1" smtClean="0">
                <a:latin typeface="Arial" charset="0"/>
              </a:rPr>
              <a:t>router</a:t>
            </a:r>
            <a:endParaRPr lang="es-ES" sz="1400" b="1" dirty="0">
              <a:latin typeface="Arial" charset="0"/>
            </a:endParaRPr>
          </a:p>
        </p:txBody>
      </p:sp>
      <p:sp>
        <p:nvSpPr>
          <p:cNvPr id="1090629" name="Line 69"/>
          <p:cNvSpPr>
            <a:spLocks noChangeShapeType="1"/>
          </p:cNvSpPr>
          <p:nvPr/>
        </p:nvSpPr>
        <p:spPr bwMode="auto">
          <a:xfrm flipV="1">
            <a:off x="3976688" y="2617788"/>
            <a:ext cx="398462" cy="1587"/>
          </a:xfrm>
          <a:prstGeom prst="line">
            <a:avLst/>
          </a:prstGeom>
          <a:noFill/>
          <a:ln w="25400">
            <a:solidFill>
              <a:schemeClr val="tx1"/>
            </a:solidFill>
            <a:round/>
            <a:headEnd/>
            <a:tailEnd type="triangle" w="med" len="med"/>
          </a:ln>
        </p:spPr>
        <p:txBody>
          <a:bodyPr/>
          <a:lstStyle/>
          <a:p>
            <a:endParaRPr lang="es-ES"/>
          </a:p>
        </p:txBody>
      </p:sp>
      <p:sp>
        <p:nvSpPr>
          <p:cNvPr id="1090630" name="Line 70"/>
          <p:cNvSpPr>
            <a:spLocks noChangeShapeType="1"/>
          </p:cNvSpPr>
          <p:nvPr/>
        </p:nvSpPr>
        <p:spPr bwMode="auto">
          <a:xfrm flipV="1">
            <a:off x="5780088" y="3956050"/>
            <a:ext cx="365125" cy="1588"/>
          </a:xfrm>
          <a:prstGeom prst="line">
            <a:avLst/>
          </a:prstGeom>
          <a:noFill/>
          <a:ln w="25400">
            <a:solidFill>
              <a:schemeClr val="tx1"/>
            </a:solidFill>
            <a:round/>
            <a:headEnd/>
            <a:tailEnd type="triangle" w="med" len="med"/>
          </a:ln>
        </p:spPr>
        <p:txBody>
          <a:bodyPr/>
          <a:lstStyle/>
          <a:p>
            <a:endParaRPr lang="es-ES"/>
          </a:p>
        </p:txBody>
      </p:sp>
      <p:sp>
        <p:nvSpPr>
          <p:cNvPr id="1090631" name="Rectangle 71"/>
          <p:cNvSpPr>
            <a:spLocks noChangeArrowheads="1"/>
          </p:cNvSpPr>
          <p:nvPr/>
        </p:nvSpPr>
        <p:spPr bwMode="auto">
          <a:xfrm>
            <a:off x="7883525" y="4692650"/>
            <a:ext cx="1081088" cy="617538"/>
          </a:xfrm>
          <a:prstGeom prst="rect">
            <a:avLst/>
          </a:prstGeom>
          <a:solidFill>
            <a:srgbClr val="FFFF00"/>
          </a:solidFill>
          <a:ln w="9525">
            <a:solidFill>
              <a:schemeClr val="tx1"/>
            </a:solidFill>
            <a:miter lim="800000"/>
            <a:headEnd/>
            <a:tailEnd/>
          </a:ln>
        </p:spPr>
        <p:txBody>
          <a:bodyPr wrap="none" anchor="ctr"/>
          <a:lstStyle/>
          <a:p>
            <a:pPr algn="ctr"/>
            <a:r>
              <a:rPr lang="es-ES_tradnl" sz="1400" b="1">
                <a:latin typeface="Arial" charset="0"/>
              </a:rPr>
              <a:t>ICMP</a:t>
            </a:r>
          </a:p>
          <a:p>
            <a:pPr algn="ctr"/>
            <a:r>
              <a:rPr lang="es-ES_tradnl" sz="1400" b="1">
                <a:latin typeface="Arial" charset="0"/>
              </a:rPr>
              <a:t>Destino</a:t>
            </a:r>
          </a:p>
          <a:p>
            <a:pPr algn="ctr"/>
            <a:r>
              <a:rPr lang="es-ES_tradnl" sz="1400" b="1">
                <a:latin typeface="Arial" charset="0"/>
              </a:rPr>
              <a:t>inaccesible</a:t>
            </a:r>
            <a:endParaRPr lang="es-ES" sz="1400" b="1">
              <a:latin typeface="Arial" charset="0"/>
            </a:endParaRPr>
          </a:p>
        </p:txBody>
      </p:sp>
    </p:spTree>
  </p:cSld>
  <p:clrMapOvr>
    <a:masterClrMapping/>
  </p:clrMapOvr>
  <p:transition spd="med">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905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1090571"/>
                                        </p:tgtEl>
                                        <p:attrNameLst>
                                          <p:attrName>style.visibility</p:attrName>
                                        </p:attrNameLst>
                                      </p:cBhvr>
                                      <p:to>
                                        <p:strVal val="visible"/>
                                      </p:to>
                                    </p:set>
                                    <p:animEffect transition="in" filter="wipe(up)">
                                      <p:cBhvr>
                                        <p:cTn id="11" dur="1000"/>
                                        <p:tgtEl>
                                          <p:spTgt spid="1090571"/>
                                        </p:tgtEl>
                                      </p:cBhvr>
                                    </p:animEffect>
                                  </p:childTnLst>
                                </p:cTn>
                              </p:par>
                            </p:childTnLst>
                          </p:cTn>
                        </p:par>
                        <p:par>
                          <p:cTn id="12" fill="hold">
                            <p:stCondLst>
                              <p:cond delay="1000"/>
                            </p:stCondLst>
                            <p:childTnLst>
                              <p:par>
                                <p:cTn id="13" presetID="1" presetClass="entr" presetSubtype="0" fill="hold" grpId="0" nodeType="afterEffect">
                                  <p:stCondLst>
                                    <p:cond delay="0"/>
                                  </p:stCondLst>
                                  <p:childTnLst>
                                    <p:set>
                                      <p:cBhvr>
                                        <p:cTn id="14" dur="1" fill="hold">
                                          <p:stCondLst>
                                            <p:cond delay="0"/>
                                          </p:stCondLst>
                                        </p:cTn>
                                        <p:tgtEl>
                                          <p:spTgt spid="109056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90580"/>
                                        </p:tgtEl>
                                        <p:attrNameLst>
                                          <p:attrName>style.visibility</p:attrName>
                                        </p:attrNameLst>
                                      </p:cBhvr>
                                      <p:to>
                                        <p:strVal val="visible"/>
                                      </p:to>
                                    </p:set>
                                  </p:childTnLst>
                                </p:cTn>
                              </p:par>
                            </p:childTnLst>
                          </p:cTn>
                        </p:par>
                        <p:par>
                          <p:cTn id="19" fill="hold">
                            <p:stCondLst>
                              <p:cond delay="0"/>
                            </p:stCondLst>
                            <p:childTnLst>
                              <p:par>
                                <p:cTn id="20" presetID="22" presetClass="entr" presetSubtype="1" fill="hold" grpId="0" nodeType="afterEffect">
                                  <p:stCondLst>
                                    <p:cond delay="0"/>
                                  </p:stCondLst>
                                  <p:childTnLst>
                                    <p:set>
                                      <p:cBhvr>
                                        <p:cTn id="21" dur="1" fill="hold">
                                          <p:stCondLst>
                                            <p:cond delay="0"/>
                                          </p:stCondLst>
                                        </p:cTn>
                                        <p:tgtEl>
                                          <p:spTgt spid="1090572"/>
                                        </p:tgtEl>
                                        <p:attrNameLst>
                                          <p:attrName>style.visibility</p:attrName>
                                        </p:attrNameLst>
                                      </p:cBhvr>
                                      <p:to>
                                        <p:strVal val="visible"/>
                                      </p:to>
                                    </p:set>
                                    <p:animEffect transition="in" filter="wipe(up)">
                                      <p:cBhvr>
                                        <p:cTn id="22" dur="1000"/>
                                        <p:tgtEl>
                                          <p:spTgt spid="1090572"/>
                                        </p:tgtEl>
                                      </p:cBhvr>
                                    </p:animEffect>
                                  </p:childTnLst>
                                </p:cTn>
                              </p:par>
                            </p:childTnLst>
                          </p:cTn>
                        </p:par>
                        <p:par>
                          <p:cTn id="23" fill="hold">
                            <p:stCondLst>
                              <p:cond delay="1000"/>
                            </p:stCondLst>
                            <p:childTnLst>
                              <p:par>
                                <p:cTn id="24" presetID="1" presetClass="entr" presetSubtype="0" fill="hold" grpId="0" nodeType="afterEffect">
                                  <p:stCondLst>
                                    <p:cond delay="0"/>
                                  </p:stCondLst>
                                  <p:childTnLst>
                                    <p:set>
                                      <p:cBhvr>
                                        <p:cTn id="25" dur="1" fill="hold">
                                          <p:stCondLst>
                                            <p:cond delay="0"/>
                                          </p:stCondLst>
                                        </p:cTn>
                                        <p:tgtEl>
                                          <p:spTgt spid="1090568"/>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090579"/>
                                        </p:tgtEl>
                                        <p:attrNameLst>
                                          <p:attrName>style.visibility</p:attrName>
                                        </p:attrNameLst>
                                      </p:cBhvr>
                                      <p:to>
                                        <p:strVal val="visible"/>
                                      </p:to>
                                    </p:set>
                                  </p:childTnLst>
                                </p:cTn>
                              </p:par>
                            </p:childTnLst>
                          </p:cTn>
                        </p:par>
                        <p:par>
                          <p:cTn id="30" fill="hold">
                            <p:stCondLst>
                              <p:cond delay="0"/>
                            </p:stCondLst>
                            <p:childTnLst>
                              <p:par>
                                <p:cTn id="31" presetID="22" presetClass="entr" presetSubtype="8" fill="hold" grpId="0" nodeType="afterEffect">
                                  <p:stCondLst>
                                    <p:cond delay="0"/>
                                  </p:stCondLst>
                                  <p:childTnLst>
                                    <p:set>
                                      <p:cBhvr>
                                        <p:cTn id="32" dur="1" fill="hold">
                                          <p:stCondLst>
                                            <p:cond delay="0"/>
                                          </p:stCondLst>
                                        </p:cTn>
                                        <p:tgtEl>
                                          <p:spTgt spid="1090564"/>
                                        </p:tgtEl>
                                        <p:attrNameLst>
                                          <p:attrName>style.visibility</p:attrName>
                                        </p:attrNameLst>
                                      </p:cBhvr>
                                      <p:to>
                                        <p:strVal val="visible"/>
                                      </p:to>
                                    </p:set>
                                    <p:animEffect transition="in" filter="wipe(left)">
                                      <p:cBhvr>
                                        <p:cTn id="33" dur="1000"/>
                                        <p:tgtEl>
                                          <p:spTgt spid="1090564"/>
                                        </p:tgtEl>
                                      </p:cBhvr>
                                    </p:animEffect>
                                  </p:childTnLst>
                                </p:cTn>
                              </p:par>
                            </p:childTnLst>
                          </p:cTn>
                        </p:par>
                        <p:par>
                          <p:cTn id="34" fill="hold">
                            <p:stCondLst>
                              <p:cond delay="1000"/>
                            </p:stCondLst>
                            <p:childTnLst>
                              <p:par>
                                <p:cTn id="35" presetID="1" presetClass="entr" presetSubtype="0" fill="hold" grpId="0" nodeType="afterEffect">
                                  <p:stCondLst>
                                    <p:cond delay="0"/>
                                  </p:stCondLst>
                                  <p:childTnLst>
                                    <p:set>
                                      <p:cBhvr>
                                        <p:cTn id="36" dur="1" fill="hold">
                                          <p:stCondLst>
                                            <p:cond delay="0"/>
                                          </p:stCondLst>
                                        </p:cTn>
                                        <p:tgtEl>
                                          <p:spTgt spid="109058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090589"/>
                                        </p:tgtEl>
                                        <p:attrNameLst>
                                          <p:attrName>style.visibility</p:attrName>
                                        </p:attrNameLst>
                                      </p:cBhvr>
                                      <p:to>
                                        <p:strVal val="visible"/>
                                      </p:to>
                                    </p:set>
                                  </p:childTnLst>
                                </p:cTn>
                              </p:par>
                            </p:childTnLst>
                          </p:cTn>
                        </p:par>
                        <p:par>
                          <p:cTn id="41" fill="hold">
                            <p:stCondLst>
                              <p:cond delay="0"/>
                            </p:stCondLst>
                            <p:childTnLst>
                              <p:par>
                                <p:cTn id="42" presetID="22" presetClass="entr" presetSubtype="1" fill="hold" grpId="0" nodeType="afterEffect">
                                  <p:stCondLst>
                                    <p:cond delay="0"/>
                                  </p:stCondLst>
                                  <p:childTnLst>
                                    <p:set>
                                      <p:cBhvr>
                                        <p:cTn id="43" dur="1" fill="hold">
                                          <p:stCondLst>
                                            <p:cond delay="0"/>
                                          </p:stCondLst>
                                        </p:cTn>
                                        <p:tgtEl>
                                          <p:spTgt spid="1090588"/>
                                        </p:tgtEl>
                                        <p:attrNameLst>
                                          <p:attrName>style.visibility</p:attrName>
                                        </p:attrNameLst>
                                      </p:cBhvr>
                                      <p:to>
                                        <p:strVal val="visible"/>
                                      </p:to>
                                    </p:set>
                                    <p:animEffect transition="in" filter="wipe(up)">
                                      <p:cBhvr>
                                        <p:cTn id="44" dur="1000"/>
                                        <p:tgtEl>
                                          <p:spTgt spid="1090588"/>
                                        </p:tgtEl>
                                      </p:cBhvr>
                                    </p:animEffect>
                                  </p:childTnLst>
                                </p:cTn>
                              </p:par>
                            </p:childTnLst>
                          </p:cTn>
                        </p:par>
                        <p:par>
                          <p:cTn id="45" fill="hold">
                            <p:stCondLst>
                              <p:cond delay="1000"/>
                            </p:stCondLst>
                            <p:childTnLst>
                              <p:par>
                                <p:cTn id="46" presetID="1" presetClass="entr" presetSubtype="0" fill="hold" grpId="0" nodeType="afterEffect">
                                  <p:stCondLst>
                                    <p:cond delay="0"/>
                                  </p:stCondLst>
                                  <p:childTnLst>
                                    <p:set>
                                      <p:cBhvr>
                                        <p:cTn id="47" dur="1" fill="hold">
                                          <p:stCondLst>
                                            <p:cond delay="0"/>
                                          </p:stCondLst>
                                        </p:cTn>
                                        <p:tgtEl>
                                          <p:spTgt spid="1090570"/>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1090610"/>
                                        </p:tgtEl>
                                        <p:attrNameLst>
                                          <p:attrName>style.visibility</p:attrName>
                                        </p:attrNameLst>
                                      </p:cBhvr>
                                      <p:to>
                                        <p:strVal val="visible"/>
                                      </p:to>
                                    </p:set>
                                    <p:animEffect transition="in" filter="wipe(up)">
                                      <p:cBhvr>
                                        <p:cTn id="52" dur="1000"/>
                                        <p:tgtEl>
                                          <p:spTgt spid="1090610"/>
                                        </p:tgtEl>
                                      </p:cBhvr>
                                    </p:animEffect>
                                  </p:childTnLst>
                                </p:cTn>
                              </p:par>
                            </p:childTnLst>
                          </p:cTn>
                        </p:par>
                        <p:par>
                          <p:cTn id="53" fill="hold">
                            <p:stCondLst>
                              <p:cond delay="1000"/>
                            </p:stCondLst>
                            <p:childTnLst>
                              <p:par>
                                <p:cTn id="54" presetID="1" presetClass="entr" presetSubtype="0" fill="hold" grpId="0" nodeType="afterEffect">
                                  <p:stCondLst>
                                    <p:cond delay="0"/>
                                  </p:stCondLst>
                                  <p:childTnLst>
                                    <p:set>
                                      <p:cBhvr>
                                        <p:cTn id="55" dur="1" fill="hold">
                                          <p:stCondLst>
                                            <p:cond delay="0"/>
                                          </p:stCondLst>
                                        </p:cTn>
                                        <p:tgtEl>
                                          <p:spTgt spid="1090606"/>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090609"/>
                                        </p:tgtEl>
                                        <p:attrNameLst>
                                          <p:attrName>style.visibility</p:attrName>
                                        </p:attrNameLst>
                                      </p:cBhvr>
                                      <p:to>
                                        <p:strVal val="visible"/>
                                      </p:to>
                                    </p:set>
                                  </p:childTnLst>
                                </p:cTn>
                              </p:par>
                            </p:childTnLst>
                          </p:cTn>
                        </p:par>
                        <p:par>
                          <p:cTn id="60" fill="hold">
                            <p:stCondLst>
                              <p:cond delay="0"/>
                            </p:stCondLst>
                            <p:childTnLst>
                              <p:par>
                                <p:cTn id="61" presetID="22" presetClass="entr" presetSubtype="1" fill="hold" grpId="0" nodeType="afterEffect">
                                  <p:stCondLst>
                                    <p:cond delay="0"/>
                                  </p:stCondLst>
                                  <p:childTnLst>
                                    <p:set>
                                      <p:cBhvr>
                                        <p:cTn id="62" dur="1" fill="hold">
                                          <p:stCondLst>
                                            <p:cond delay="0"/>
                                          </p:stCondLst>
                                        </p:cTn>
                                        <p:tgtEl>
                                          <p:spTgt spid="1090608"/>
                                        </p:tgtEl>
                                        <p:attrNameLst>
                                          <p:attrName>style.visibility</p:attrName>
                                        </p:attrNameLst>
                                      </p:cBhvr>
                                      <p:to>
                                        <p:strVal val="visible"/>
                                      </p:to>
                                    </p:set>
                                    <p:animEffect transition="in" filter="wipe(up)">
                                      <p:cBhvr>
                                        <p:cTn id="63" dur="1000"/>
                                        <p:tgtEl>
                                          <p:spTgt spid="1090608"/>
                                        </p:tgtEl>
                                      </p:cBhvr>
                                    </p:animEffect>
                                  </p:childTnLst>
                                </p:cTn>
                              </p:par>
                            </p:childTnLst>
                          </p:cTn>
                        </p:par>
                        <p:par>
                          <p:cTn id="64" fill="hold">
                            <p:stCondLst>
                              <p:cond delay="1000"/>
                            </p:stCondLst>
                            <p:childTnLst>
                              <p:par>
                                <p:cTn id="65" presetID="1" presetClass="entr" presetSubtype="0" fill="hold" grpId="0" nodeType="afterEffect">
                                  <p:stCondLst>
                                    <p:cond delay="0"/>
                                  </p:stCondLst>
                                  <p:childTnLst>
                                    <p:set>
                                      <p:cBhvr>
                                        <p:cTn id="66" dur="1" fill="hold">
                                          <p:stCondLst>
                                            <p:cond delay="0"/>
                                          </p:stCondLst>
                                        </p:cTn>
                                        <p:tgtEl>
                                          <p:spTgt spid="1090607"/>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090613"/>
                                        </p:tgtEl>
                                        <p:attrNameLst>
                                          <p:attrName>style.visibility</p:attrName>
                                        </p:attrNameLst>
                                      </p:cBhvr>
                                      <p:to>
                                        <p:strVal val="visible"/>
                                      </p:to>
                                    </p:set>
                                  </p:childTnLst>
                                </p:cTn>
                              </p:par>
                            </p:childTnLst>
                          </p:cTn>
                        </p:par>
                        <p:par>
                          <p:cTn id="71" fill="hold">
                            <p:stCondLst>
                              <p:cond delay="0"/>
                            </p:stCondLst>
                            <p:childTnLst>
                              <p:par>
                                <p:cTn id="72" presetID="22" presetClass="entr" presetSubtype="2" fill="hold" grpId="0" nodeType="afterEffect">
                                  <p:stCondLst>
                                    <p:cond delay="0"/>
                                  </p:stCondLst>
                                  <p:childTnLst>
                                    <p:set>
                                      <p:cBhvr>
                                        <p:cTn id="73" dur="1" fill="hold">
                                          <p:stCondLst>
                                            <p:cond delay="0"/>
                                          </p:stCondLst>
                                        </p:cTn>
                                        <p:tgtEl>
                                          <p:spTgt spid="1090615"/>
                                        </p:tgtEl>
                                        <p:attrNameLst>
                                          <p:attrName>style.visibility</p:attrName>
                                        </p:attrNameLst>
                                      </p:cBhvr>
                                      <p:to>
                                        <p:strVal val="visible"/>
                                      </p:to>
                                    </p:set>
                                    <p:animEffect transition="in" filter="wipe(right)">
                                      <p:cBhvr>
                                        <p:cTn id="74" dur="1000"/>
                                        <p:tgtEl>
                                          <p:spTgt spid="1090615"/>
                                        </p:tgtEl>
                                      </p:cBhvr>
                                    </p:animEffect>
                                  </p:childTnLst>
                                </p:cTn>
                              </p:par>
                            </p:childTnLst>
                          </p:cTn>
                        </p:par>
                        <p:par>
                          <p:cTn id="75" fill="hold">
                            <p:stCondLst>
                              <p:cond delay="1000"/>
                            </p:stCondLst>
                            <p:childTnLst>
                              <p:par>
                                <p:cTn id="76" presetID="1" presetClass="entr" presetSubtype="0" fill="hold" grpId="0" nodeType="afterEffect">
                                  <p:stCondLst>
                                    <p:cond delay="0"/>
                                  </p:stCondLst>
                                  <p:childTnLst>
                                    <p:set>
                                      <p:cBhvr>
                                        <p:cTn id="77" dur="1" fill="hold">
                                          <p:stCondLst>
                                            <p:cond delay="0"/>
                                          </p:stCondLst>
                                        </p:cTn>
                                        <p:tgtEl>
                                          <p:spTgt spid="1090619"/>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1090592"/>
                                        </p:tgtEl>
                                        <p:attrNameLst>
                                          <p:attrName>style.visibility</p:attrName>
                                        </p:attrNameLst>
                                      </p:cBhvr>
                                      <p:to>
                                        <p:strVal val="visible"/>
                                      </p:to>
                                    </p:set>
                                  </p:childTnLst>
                                </p:cTn>
                              </p:par>
                            </p:childTnLst>
                          </p:cTn>
                        </p:par>
                        <p:par>
                          <p:cTn id="82" fill="hold">
                            <p:stCondLst>
                              <p:cond delay="0"/>
                            </p:stCondLst>
                            <p:childTnLst>
                              <p:par>
                                <p:cTn id="83" presetID="22" presetClass="entr" presetSubtype="8" fill="hold" grpId="0" nodeType="afterEffect">
                                  <p:stCondLst>
                                    <p:cond delay="0"/>
                                  </p:stCondLst>
                                  <p:childTnLst>
                                    <p:set>
                                      <p:cBhvr>
                                        <p:cTn id="84" dur="1" fill="hold">
                                          <p:stCondLst>
                                            <p:cond delay="0"/>
                                          </p:stCondLst>
                                        </p:cTn>
                                        <p:tgtEl>
                                          <p:spTgt spid="1090629"/>
                                        </p:tgtEl>
                                        <p:attrNameLst>
                                          <p:attrName>style.visibility</p:attrName>
                                        </p:attrNameLst>
                                      </p:cBhvr>
                                      <p:to>
                                        <p:strVal val="visible"/>
                                      </p:to>
                                    </p:set>
                                    <p:animEffect transition="in" filter="wipe(left)">
                                      <p:cBhvr>
                                        <p:cTn id="85" dur="1000"/>
                                        <p:tgtEl>
                                          <p:spTgt spid="1090629"/>
                                        </p:tgtEl>
                                      </p:cBhvr>
                                    </p:animEffect>
                                  </p:childTnLst>
                                </p:cTn>
                              </p:par>
                            </p:childTnLst>
                          </p:cTn>
                        </p:par>
                        <p:par>
                          <p:cTn id="86" fill="hold">
                            <p:stCondLst>
                              <p:cond delay="1000"/>
                            </p:stCondLst>
                            <p:childTnLst>
                              <p:par>
                                <p:cTn id="87" presetID="1" presetClass="entr" presetSubtype="0" fill="hold" grpId="0" nodeType="afterEffect">
                                  <p:stCondLst>
                                    <p:cond delay="0"/>
                                  </p:stCondLst>
                                  <p:childTnLst>
                                    <p:set>
                                      <p:cBhvr>
                                        <p:cTn id="88" dur="1" fill="hold">
                                          <p:stCondLst>
                                            <p:cond delay="0"/>
                                          </p:stCondLst>
                                        </p:cTn>
                                        <p:tgtEl>
                                          <p:spTgt spid="1090591"/>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22" presetClass="entr" presetSubtype="1" fill="hold" grpId="0" nodeType="clickEffect">
                                  <p:stCondLst>
                                    <p:cond delay="0"/>
                                  </p:stCondLst>
                                  <p:childTnLst>
                                    <p:set>
                                      <p:cBhvr>
                                        <p:cTn id="92" dur="1" fill="hold">
                                          <p:stCondLst>
                                            <p:cond delay="0"/>
                                          </p:stCondLst>
                                        </p:cTn>
                                        <p:tgtEl>
                                          <p:spTgt spid="1090604"/>
                                        </p:tgtEl>
                                        <p:attrNameLst>
                                          <p:attrName>style.visibility</p:attrName>
                                        </p:attrNameLst>
                                      </p:cBhvr>
                                      <p:to>
                                        <p:strVal val="visible"/>
                                      </p:to>
                                    </p:set>
                                    <p:animEffect transition="in" filter="wipe(up)">
                                      <p:cBhvr>
                                        <p:cTn id="93" dur="1000"/>
                                        <p:tgtEl>
                                          <p:spTgt spid="1090604"/>
                                        </p:tgtEl>
                                      </p:cBhvr>
                                    </p:animEffect>
                                  </p:childTnLst>
                                </p:cTn>
                              </p:par>
                            </p:childTnLst>
                          </p:cTn>
                        </p:par>
                        <p:par>
                          <p:cTn id="94" fill="hold">
                            <p:stCondLst>
                              <p:cond delay="1000"/>
                            </p:stCondLst>
                            <p:childTnLst>
                              <p:par>
                                <p:cTn id="95" presetID="1" presetClass="entr" presetSubtype="0" fill="hold" grpId="0" nodeType="afterEffect">
                                  <p:stCondLst>
                                    <p:cond delay="0"/>
                                  </p:stCondLst>
                                  <p:childTnLst>
                                    <p:set>
                                      <p:cBhvr>
                                        <p:cTn id="96" dur="1" fill="hold">
                                          <p:stCondLst>
                                            <p:cond delay="0"/>
                                          </p:stCondLst>
                                        </p:cTn>
                                        <p:tgtEl>
                                          <p:spTgt spid="1090593"/>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1090598"/>
                                        </p:tgtEl>
                                        <p:attrNameLst>
                                          <p:attrName>style.visibility</p:attrName>
                                        </p:attrNameLst>
                                      </p:cBhvr>
                                      <p:to>
                                        <p:strVal val="visible"/>
                                      </p:to>
                                    </p:set>
                                  </p:childTnLst>
                                </p:cTn>
                              </p:par>
                            </p:childTnLst>
                          </p:cTn>
                        </p:par>
                        <p:par>
                          <p:cTn id="101" fill="hold">
                            <p:stCondLst>
                              <p:cond delay="0"/>
                            </p:stCondLst>
                            <p:childTnLst>
                              <p:par>
                                <p:cTn id="102" presetID="22" presetClass="entr" presetSubtype="1" fill="hold" grpId="0" nodeType="afterEffect">
                                  <p:stCondLst>
                                    <p:cond delay="0"/>
                                  </p:stCondLst>
                                  <p:childTnLst>
                                    <p:set>
                                      <p:cBhvr>
                                        <p:cTn id="103" dur="1" fill="hold">
                                          <p:stCondLst>
                                            <p:cond delay="0"/>
                                          </p:stCondLst>
                                        </p:cTn>
                                        <p:tgtEl>
                                          <p:spTgt spid="1090605"/>
                                        </p:tgtEl>
                                        <p:attrNameLst>
                                          <p:attrName>style.visibility</p:attrName>
                                        </p:attrNameLst>
                                      </p:cBhvr>
                                      <p:to>
                                        <p:strVal val="visible"/>
                                      </p:to>
                                    </p:set>
                                    <p:animEffect transition="in" filter="wipe(up)">
                                      <p:cBhvr>
                                        <p:cTn id="104" dur="1000"/>
                                        <p:tgtEl>
                                          <p:spTgt spid="1090605"/>
                                        </p:tgtEl>
                                      </p:cBhvr>
                                    </p:animEffect>
                                  </p:childTnLst>
                                </p:cTn>
                              </p:par>
                            </p:childTnLst>
                          </p:cTn>
                        </p:par>
                        <p:par>
                          <p:cTn id="105" fill="hold">
                            <p:stCondLst>
                              <p:cond delay="1000"/>
                            </p:stCondLst>
                            <p:childTnLst>
                              <p:par>
                                <p:cTn id="106" presetID="1" presetClass="entr" presetSubtype="0" fill="hold" grpId="0" nodeType="afterEffect">
                                  <p:stCondLst>
                                    <p:cond delay="0"/>
                                  </p:stCondLst>
                                  <p:childTnLst>
                                    <p:set>
                                      <p:cBhvr>
                                        <p:cTn id="107" dur="1" fill="hold">
                                          <p:stCondLst>
                                            <p:cond delay="0"/>
                                          </p:stCondLst>
                                        </p:cTn>
                                        <p:tgtEl>
                                          <p:spTgt spid="1090596"/>
                                        </p:tgtEl>
                                        <p:attrNameLst>
                                          <p:attrName>style.visibility</p:attrName>
                                        </p:attrNameLst>
                                      </p:cBhvr>
                                      <p:to>
                                        <p:strVal val="visible"/>
                                      </p:to>
                                    </p:se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1090600"/>
                                        </p:tgtEl>
                                        <p:attrNameLst>
                                          <p:attrName>style.visibility</p:attrName>
                                        </p:attrNameLst>
                                      </p:cBhvr>
                                      <p:to>
                                        <p:strVal val="visible"/>
                                      </p:to>
                                    </p:set>
                                  </p:childTnLst>
                                </p:cTn>
                              </p:par>
                            </p:childTnLst>
                          </p:cTn>
                        </p:par>
                        <p:par>
                          <p:cTn id="112" fill="hold">
                            <p:stCondLst>
                              <p:cond delay="0"/>
                            </p:stCondLst>
                            <p:childTnLst>
                              <p:par>
                                <p:cTn id="113" presetID="22" presetClass="entr" presetSubtype="8" fill="hold" grpId="0" nodeType="afterEffect">
                                  <p:stCondLst>
                                    <p:cond delay="0"/>
                                  </p:stCondLst>
                                  <p:childTnLst>
                                    <p:set>
                                      <p:cBhvr>
                                        <p:cTn id="114" dur="1" fill="hold">
                                          <p:stCondLst>
                                            <p:cond delay="0"/>
                                          </p:stCondLst>
                                        </p:cTn>
                                        <p:tgtEl>
                                          <p:spTgt spid="1090630"/>
                                        </p:tgtEl>
                                        <p:attrNameLst>
                                          <p:attrName>style.visibility</p:attrName>
                                        </p:attrNameLst>
                                      </p:cBhvr>
                                      <p:to>
                                        <p:strVal val="visible"/>
                                      </p:to>
                                    </p:set>
                                    <p:animEffect transition="in" filter="wipe(left)">
                                      <p:cBhvr>
                                        <p:cTn id="115" dur="1000"/>
                                        <p:tgtEl>
                                          <p:spTgt spid="1090630"/>
                                        </p:tgtEl>
                                      </p:cBhvr>
                                    </p:animEffect>
                                  </p:childTnLst>
                                </p:cTn>
                              </p:par>
                            </p:childTnLst>
                          </p:cTn>
                        </p:par>
                        <p:par>
                          <p:cTn id="116" fill="hold">
                            <p:stCondLst>
                              <p:cond delay="1000"/>
                            </p:stCondLst>
                            <p:childTnLst>
                              <p:par>
                                <p:cTn id="117" presetID="1" presetClass="entr" presetSubtype="0" fill="hold" grpId="0" nodeType="afterEffect">
                                  <p:stCondLst>
                                    <p:cond delay="0"/>
                                  </p:stCondLst>
                                  <p:childTnLst>
                                    <p:set>
                                      <p:cBhvr>
                                        <p:cTn id="118" dur="1" fill="hold">
                                          <p:stCondLst>
                                            <p:cond delay="0"/>
                                          </p:stCondLst>
                                        </p:cTn>
                                        <p:tgtEl>
                                          <p:spTgt spid="1090601"/>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22" presetClass="entr" presetSubtype="1" fill="hold" grpId="0" nodeType="clickEffect">
                                  <p:stCondLst>
                                    <p:cond delay="0"/>
                                  </p:stCondLst>
                                  <p:childTnLst>
                                    <p:set>
                                      <p:cBhvr>
                                        <p:cTn id="122" dur="1" fill="hold">
                                          <p:stCondLst>
                                            <p:cond delay="0"/>
                                          </p:stCondLst>
                                        </p:cTn>
                                        <p:tgtEl>
                                          <p:spTgt spid="1090621"/>
                                        </p:tgtEl>
                                        <p:attrNameLst>
                                          <p:attrName>style.visibility</p:attrName>
                                        </p:attrNameLst>
                                      </p:cBhvr>
                                      <p:to>
                                        <p:strVal val="visible"/>
                                      </p:to>
                                    </p:set>
                                    <p:animEffect transition="in" filter="wipe(up)">
                                      <p:cBhvr>
                                        <p:cTn id="123" dur="1000"/>
                                        <p:tgtEl>
                                          <p:spTgt spid="1090621"/>
                                        </p:tgtEl>
                                      </p:cBhvr>
                                    </p:animEffect>
                                  </p:childTnLst>
                                </p:cTn>
                              </p:par>
                            </p:childTnLst>
                          </p:cTn>
                        </p:par>
                        <p:par>
                          <p:cTn id="124" fill="hold">
                            <p:stCondLst>
                              <p:cond delay="1000"/>
                            </p:stCondLst>
                            <p:childTnLst>
                              <p:par>
                                <p:cTn id="125" presetID="1" presetClass="entr" presetSubtype="0" fill="hold" grpId="0" nodeType="afterEffect">
                                  <p:stCondLst>
                                    <p:cond delay="0"/>
                                  </p:stCondLst>
                                  <p:childTnLst>
                                    <p:set>
                                      <p:cBhvr>
                                        <p:cTn id="126" dur="1" fill="hold">
                                          <p:stCondLst>
                                            <p:cond delay="0"/>
                                          </p:stCondLst>
                                        </p:cTn>
                                        <p:tgtEl>
                                          <p:spTgt spid="1090622"/>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1090623"/>
                                        </p:tgtEl>
                                        <p:attrNameLst>
                                          <p:attrName>style.visibility</p:attrName>
                                        </p:attrNameLst>
                                      </p:cBhvr>
                                      <p:to>
                                        <p:strVal val="visible"/>
                                      </p:to>
                                    </p:set>
                                  </p:childTnLst>
                                </p:cTn>
                              </p:par>
                            </p:childTnLst>
                          </p:cTn>
                        </p:par>
                        <p:par>
                          <p:cTn id="131" fill="hold">
                            <p:stCondLst>
                              <p:cond delay="0"/>
                            </p:stCondLst>
                            <p:childTnLst>
                              <p:par>
                                <p:cTn id="132" presetID="22" presetClass="entr" presetSubtype="1" fill="hold" grpId="0" nodeType="afterEffect">
                                  <p:stCondLst>
                                    <p:cond delay="0"/>
                                  </p:stCondLst>
                                  <p:childTnLst>
                                    <p:set>
                                      <p:cBhvr>
                                        <p:cTn id="133" dur="1" fill="hold">
                                          <p:stCondLst>
                                            <p:cond delay="0"/>
                                          </p:stCondLst>
                                        </p:cTn>
                                        <p:tgtEl>
                                          <p:spTgt spid="1090625"/>
                                        </p:tgtEl>
                                        <p:attrNameLst>
                                          <p:attrName>style.visibility</p:attrName>
                                        </p:attrNameLst>
                                      </p:cBhvr>
                                      <p:to>
                                        <p:strVal val="visible"/>
                                      </p:to>
                                    </p:set>
                                    <p:animEffect transition="in" filter="wipe(up)">
                                      <p:cBhvr>
                                        <p:cTn id="134" dur="1000"/>
                                        <p:tgtEl>
                                          <p:spTgt spid="1090625"/>
                                        </p:tgtEl>
                                      </p:cBhvr>
                                    </p:animEffect>
                                  </p:childTnLst>
                                </p:cTn>
                              </p:par>
                            </p:childTnLst>
                          </p:cTn>
                        </p:par>
                        <p:par>
                          <p:cTn id="135" fill="hold">
                            <p:stCondLst>
                              <p:cond delay="1000"/>
                            </p:stCondLst>
                            <p:childTnLst>
                              <p:par>
                                <p:cTn id="136" presetID="1" presetClass="entr" presetSubtype="0" fill="hold" grpId="0" nodeType="afterEffect">
                                  <p:stCondLst>
                                    <p:cond delay="0"/>
                                  </p:stCondLst>
                                  <p:childTnLst>
                                    <p:set>
                                      <p:cBhvr>
                                        <p:cTn id="137" dur="1" fill="hold">
                                          <p:stCondLst>
                                            <p:cond delay="0"/>
                                          </p:stCondLst>
                                        </p:cTn>
                                        <p:tgtEl>
                                          <p:spTgt spid="1090627"/>
                                        </p:tgtEl>
                                        <p:attrNameLst>
                                          <p:attrName>style.visibility</p:attrName>
                                        </p:attrNameLst>
                                      </p:cBhvr>
                                      <p:to>
                                        <p:strVal val="visible"/>
                                      </p:to>
                                    </p:set>
                                  </p:childTnLst>
                                </p:cTn>
                              </p:par>
                            </p:childTnLst>
                          </p:cTn>
                        </p:par>
                      </p:childTnLst>
                    </p:cTn>
                  </p:par>
                  <p:par>
                    <p:cTn id="138" fill="hold">
                      <p:stCondLst>
                        <p:cond delay="indefinite"/>
                      </p:stCondLst>
                      <p:childTnLst>
                        <p:par>
                          <p:cTn id="139" fill="hold">
                            <p:stCondLst>
                              <p:cond delay="0"/>
                            </p:stCondLst>
                            <p:childTnLst>
                              <p:par>
                                <p:cTn id="140" presetID="1" presetClass="entr" presetSubtype="0" fill="hold" grpId="0" nodeType="clickEffect">
                                  <p:stCondLst>
                                    <p:cond delay="0"/>
                                  </p:stCondLst>
                                  <p:childTnLst>
                                    <p:set>
                                      <p:cBhvr>
                                        <p:cTn id="141" dur="1" fill="hold">
                                          <p:stCondLst>
                                            <p:cond delay="0"/>
                                          </p:stCondLst>
                                        </p:cTn>
                                        <p:tgtEl>
                                          <p:spTgt spid="1090624"/>
                                        </p:tgtEl>
                                        <p:attrNameLst>
                                          <p:attrName>style.visibility</p:attrName>
                                        </p:attrNameLst>
                                      </p:cBhvr>
                                      <p:to>
                                        <p:strVal val="visible"/>
                                      </p:to>
                                    </p:set>
                                  </p:childTnLst>
                                </p:cTn>
                              </p:par>
                            </p:childTnLst>
                          </p:cTn>
                        </p:par>
                        <p:par>
                          <p:cTn id="142" fill="hold">
                            <p:stCondLst>
                              <p:cond delay="0"/>
                            </p:stCondLst>
                            <p:childTnLst>
                              <p:par>
                                <p:cTn id="143" presetID="22" presetClass="entr" presetSubtype="8" fill="hold" grpId="0" nodeType="afterEffect">
                                  <p:stCondLst>
                                    <p:cond delay="0"/>
                                  </p:stCondLst>
                                  <p:childTnLst>
                                    <p:set>
                                      <p:cBhvr>
                                        <p:cTn id="144" dur="1" fill="hold">
                                          <p:stCondLst>
                                            <p:cond delay="0"/>
                                          </p:stCondLst>
                                        </p:cTn>
                                        <p:tgtEl>
                                          <p:spTgt spid="1090626"/>
                                        </p:tgtEl>
                                        <p:attrNameLst>
                                          <p:attrName>style.visibility</p:attrName>
                                        </p:attrNameLst>
                                      </p:cBhvr>
                                      <p:to>
                                        <p:strVal val="visible"/>
                                      </p:to>
                                    </p:set>
                                    <p:animEffect transition="in" filter="wipe(left)">
                                      <p:cBhvr>
                                        <p:cTn id="145" dur="1000"/>
                                        <p:tgtEl>
                                          <p:spTgt spid="1090626"/>
                                        </p:tgtEl>
                                      </p:cBhvr>
                                    </p:animEffect>
                                  </p:childTnLst>
                                </p:cTn>
                              </p:par>
                            </p:childTnLst>
                          </p:cTn>
                        </p:par>
                        <p:par>
                          <p:cTn id="146" fill="hold">
                            <p:stCondLst>
                              <p:cond delay="1000"/>
                            </p:stCondLst>
                            <p:childTnLst>
                              <p:par>
                                <p:cTn id="147" presetID="1" presetClass="entr" presetSubtype="0" fill="hold" grpId="0" nodeType="afterEffect">
                                  <p:stCondLst>
                                    <p:cond delay="0"/>
                                  </p:stCondLst>
                                  <p:childTnLst>
                                    <p:set>
                                      <p:cBhvr>
                                        <p:cTn id="148" dur="1" fill="hold">
                                          <p:stCondLst>
                                            <p:cond delay="0"/>
                                          </p:stCondLst>
                                        </p:cTn>
                                        <p:tgtEl>
                                          <p:spTgt spid="10906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0615" grpId="0" animBg="1"/>
      <p:bldP spid="1090564" grpId="0" animBg="1"/>
      <p:bldP spid="1090565" grpId="0" animBg="1"/>
      <p:bldP spid="1090566" grpId="0" animBg="1"/>
      <p:bldP spid="1090568" grpId="0" animBg="1"/>
      <p:bldP spid="1090570" grpId="0" animBg="1"/>
      <p:bldP spid="1090571" grpId="0" animBg="1"/>
      <p:bldP spid="1090572" grpId="0" animBg="1"/>
      <p:bldP spid="1090579" grpId="0"/>
      <p:bldP spid="1090580" grpId="0"/>
      <p:bldP spid="1090583" grpId="0" animBg="1"/>
      <p:bldP spid="1090588" grpId="0" animBg="1"/>
      <p:bldP spid="1090589" grpId="0"/>
      <p:bldP spid="1090591" grpId="0" animBg="1"/>
      <p:bldP spid="1090592" grpId="0"/>
      <p:bldP spid="1090593" grpId="0" animBg="1"/>
      <p:bldP spid="1090596" grpId="0" animBg="1"/>
      <p:bldP spid="1090598" grpId="0"/>
      <p:bldP spid="1090600" grpId="0"/>
      <p:bldP spid="1090601" grpId="0" animBg="1"/>
      <p:bldP spid="1090604" grpId="0" animBg="1"/>
      <p:bldP spid="1090605" grpId="0" animBg="1"/>
      <p:bldP spid="1090606" grpId="0" animBg="1"/>
      <p:bldP spid="1090607" grpId="0" animBg="1"/>
      <p:bldP spid="1090608" grpId="0" animBg="1"/>
      <p:bldP spid="1090609" grpId="0"/>
      <p:bldP spid="1090610" grpId="0" animBg="1"/>
      <p:bldP spid="1090613" grpId="0"/>
      <p:bldP spid="1090619" grpId="0" animBg="1"/>
      <p:bldP spid="1090621" grpId="0" animBg="1"/>
      <p:bldP spid="1090622" grpId="0" animBg="1"/>
      <p:bldP spid="1090623" grpId="0"/>
      <p:bldP spid="1090624" grpId="0"/>
      <p:bldP spid="1090625" grpId="0" animBg="1"/>
      <p:bldP spid="1090626" grpId="0" animBg="1"/>
      <p:bldP spid="1090627" grpId="0" animBg="1"/>
      <p:bldP spid="1090629" grpId="0" animBg="1"/>
      <p:bldP spid="1090630" grpId="0" animBg="1"/>
      <p:bldP spid="1090631" grpId="0" animBg="1"/>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Duplicidad de direcciones</a:t>
            </a:r>
            <a:endParaRPr lang="es-ES" dirty="0"/>
          </a:p>
        </p:txBody>
      </p:sp>
      <p:sp>
        <p:nvSpPr>
          <p:cNvPr id="5" name="4 Marcador de contenido"/>
          <p:cNvSpPr>
            <a:spLocks noGrp="1"/>
          </p:cNvSpPr>
          <p:nvPr>
            <p:ph idx="1"/>
          </p:nvPr>
        </p:nvSpPr>
        <p:spPr/>
        <p:txBody>
          <a:bodyPr/>
          <a:lstStyle/>
          <a:p>
            <a:r>
              <a:rPr lang="es-ES" sz="2800" dirty="0" smtClean="0"/>
              <a:t>Una de las principales pesadillas de cualquier administrador de una red es la duplicidad de direcciones</a:t>
            </a:r>
          </a:p>
          <a:p>
            <a:r>
              <a:rPr lang="es-ES" sz="2800" dirty="0" smtClean="0"/>
              <a:t>La duplicidad puede darse en la dirección IP, en la dirección MAC o en ambas. Las consecuencias en cada caso son diferentes.</a:t>
            </a:r>
          </a:p>
          <a:p>
            <a:r>
              <a:rPr lang="es-ES" sz="2800" dirty="0" smtClean="0"/>
              <a:t>En el caso de duplicidad de </a:t>
            </a:r>
            <a:r>
              <a:rPr lang="es-ES" sz="2800" dirty="0" err="1" smtClean="0"/>
              <a:t>MACs</a:t>
            </a:r>
            <a:r>
              <a:rPr lang="es-ES" sz="2800" dirty="0" smtClean="0"/>
              <a:t> el comportamiento también difiere según se trate de una LAN compartida o conmutada</a:t>
            </a:r>
            <a:endParaRPr lang="es-ES" sz="2800" dirty="0"/>
          </a:p>
        </p:txBody>
      </p:sp>
    </p:spTree>
  </p:cSld>
  <p:clrMapOvr>
    <a:masterClrMapping/>
  </p:clrMapOvr>
  <p:transition spd="med">
    <p:pull dir="ru"/>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727101" y="2000240"/>
            <a:ext cx="7559675" cy="517525"/>
          </a:xfrm>
          <a:prstGeom prst="rect">
            <a:avLst/>
          </a:prstGeom>
          <a:noFill/>
          <a:ln w="9525">
            <a:noFill/>
            <a:miter lim="800000"/>
            <a:headEnd/>
            <a:tailEnd/>
          </a:ln>
        </p:spPr>
        <p:txBody>
          <a:bodyPr>
            <a:spAutoFit/>
          </a:bodyPr>
          <a:lstStyle/>
          <a:p>
            <a:r>
              <a:rPr lang="es-ES_tradnl" sz="1400" b="1">
                <a:latin typeface="Arial" charset="0"/>
              </a:rPr>
              <a:t>IP:                10.0.0.1/16                       10.0.0.1/16                             10.0.0.3/16</a:t>
            </a:r>
          </a:p>
          <a:p>
            <a:r>
              <a:rPr lang="es-ES_tradnl" sz="1400" b="1">
                <a:latin typeface="Arial" charset="0"/>
              </a:rPr>
              <a:t>MAC:      00:00:01:00:00:01           00:00:01:00:00:02                 00:00:01:00:00:03</a:t>
            </a:r>
            <a:endParaRPr lang="es-ES" sz="1400" b="1">
              <a:latin typeface="Arial" charset="0"/>
            </a:endParaRPr>
          </a:p>
        </p:txBody>
      </p:sp>
      <p:sp>
        <p:nvSpPr>
          <p:cNvPr id="8195" name="Line 5"/>
          <p:cNvSpPr>
            <a:spLocks noChangeShapeType="1"/>
          </p:cNvSpPr>
          <p:nvPr/>
        </p:nvSpPr>
        <p:spPr bwMode="auto">
          <a:xfrm>
            <a:off x="1936776" y="3708390"/>
            <a:ext cx="5486400" cy="0"/>
          </a:xfrm>
          <a:prstGeom prst="line">
            <a:avLst/>
          </a:prstGeom>
          <a:noFill/>
          <a:ln w="25400">
            <a:solidFill>
              <a:schemeClr val="accent2"/>
            </a:solidFill>
            <a:round/>
            <a:headEnd/>
            <a:tailEnd/>
          </a:ln>
        </p:spPr>
        <p:txBody>
          <a:bodyPr/>
          <a:lstStyle/>
          <a:p>
            <a:endParaRPr lang="es-ES"/>
          </a:p>
        </p:txBody>
      </p:sp>
      <p:sp>
        <p:nvSpPr>
          <p:cNvPr id="8196" name="Line 6"/>
          <p:cNvSpPr>
            <a:spLocks noChangeShapeType="1"/>
          </p:cNvSpPr>
          <p:nvPr/>
        </p:nvSpPr>
        <p:spPr bwMode="auto">
          <a:xfrm>
            <a:off x="2317776" y="3279765"/>
            <a:ext cx="0" cy="428625"/>
          </a:xfrm>
          <a:prstGeom prst="line">
            <a:avLst/>
          </a:prstGeom>
          <a:noFill/>
          <a:ln w="25400">
            <a:solidFill>
              <a:schemeClr val="accent2"/>
            </a:solidFill>
            <a:round/>
            <a:headEnd/>
            <a:tailEnd/>
          </a:ln>
        </p:spPr>
        <p:txBody>
          <a:bodyPr/>
          <a:lstStyle/>
          <a:p>
            <a:endParaRPr lang="es-ES"/>
          </a:p>
        </p:txBody>
      </p:sp>
      <p:sp>
        <p:nvSpPr>
          <p:cNvPr id="8197" name="Line 7"/>
          <p:cNvSpPr>
            <a:spLocks noChangeShapeType="1"/>
          </p:cNvSpPr>
          <p:nvPr/>
        </p:nvSpPr>
        <p:spPr bwMode="auto">
          <a:xfrm>
            <a:off x="4348188" y="3279765"/>
            <a:ext cx="0" cy="428625"/>
          </a:xfrm>
          <a:prstGeom prst="line">
            <a:avLst/>
          </a:prstGeom>
          <a:noFill/>
          <a:ln w="25400">
            <a:solidFill>
              <a:schemeClr val="accent2"/>
            </a:solidFill>
            <a:round/>
            <a:headEnd/>
            <a:tailEnd/>
          </a:ln>
        </p:spPr>
        <p:txBody>
          <a:bodyPr/>
          <a:lstStyle/>
          <a:p>
            <a:endParaRPr lang="es-ES"/>
          </a:p>
        </p:txBody>
      </p:sp>
      <p:sp>
        <p:nvSpPr>
          <p:cNvPr id="8198" name="Line 8"/>
          <p:cNvSpPr>
            <a:spLocks noChangeShapeType="1"/>
          </p:cNvSpPr>
          <p:nvPr/>
        </p:nvSpPr>
        <p:spPr bwMode="auto">
          <a:xfrm>
            <a:off x="6681813" y="3279765"/>
            <a:ext cx="0" cy="428625"/>
          </a:xfrm>
          <a:prstGeom prst="line">
            <a:avLst/>
          </a:prstGeom>
          <a:noFill/>
          <a:ln w="25400">
            <a:solidFill>
              <a:schemeClr val="accent2"/>
            </a:solidFill>
            <a:round/>
            <a:headEnd/>
            <a:tailEnd/>
          </a:ln>
        </p:spPr>
        <p:txBody>
          <a:bodyPr/>
          <a:lstStyle/>
          <a:p>
            <a:endParaRPr lang="es-ES"/>
          </a:p>
        </p:txBody>
      </p:sp>
      <p:pic>
        <p:nvPicPr>
          <p:cNvPr id="8199" name="Picture 9"/>
          <p:cNvPicPr>
            <a:picLocks noChangeArrowheads="1"/>
          </p:cNvPicPr>
          <p:nvPr/>
        </p:nvPicPr>
        <p:blipFill>
          <a:blip r:embed="rId3" cstate="print"/>
          <a:srcRect/>
          <a:stretch>
            <a:fillRect/>
          </a:stretch>
        </p:blipFill>
        <p:spPr bwMode="auto">
          <a:xfrm>
            <a:off x="1936776" y="2593965"/>
            <a:ext cx="762000" cy="855662"/>
          </a:xfrm>
          <a:prstGeom prst="rect">
            <a:avLst/>
          </a:prstGeom>
          <a:noFill/>
          <a:ln w="12700">
            <a:noFill/>
            <a:miter lim="800000"/>
            <a:headEnd/>
            <a:tailEnd/>
          </a:ln>
        </p:spPr>
      </p:pic>
      <p:pic>
        <p:nvPicPr>
          <p:cNvPr id="8200" name="Picture 10"/>
          <p:cNvPicPr>
            <a:picLocks noChangeArrowheads="1"/>
          </p:cNvPicPr>
          <p:nvPr/>
        </p:nvPicPr>
        <p:blipFill>
          <a:blip r:embed="rId3" cstate="print"/>
          <a:srcRect/>
          <a:stretch>
            <a:fillRect/>
          </a:stretch>
        </p:blipFill>
        <p:spPr bwMode="auto">
          <a:xfrm>
            <a:off x="3967188" y="2593965"/>
            <a:ext cx="762000" cy="855662"/>
          </a:xfrm>
          <a:prstGeom prst="rect">
            <a:avLst/>
          </a:prstGeom>
          <a:noFill/>
          <a:ln w="12700">
            <a:noFill/>
            <a:miter lim="800000"/>
            <a:headEnd/>
            <a:tailEnd/>
          </a:ln>
        </p:spPr>
      </p:pic>
      <p:pic>
        <p:nvPicPr>
          <p:cNvPr id="8201" name="Picture 11"/>
          <p:cNvPicPr>
            <a:picLocks noChangeArrowheads="1"/>
          </p:cNvPicPr>
          <p:nvPr/>
        </p:nvPicPr>
        <p:blipFill>
          <a:blip r:embed="rId3" cstate="print"/>
          <a:srcRect/>
          <a:stretch>
            <a:fillRect/>
          </a:stretch>
        </p:blipFill>
        <p:spPr bwMode="auto">
          <a:xfrm>
            <a:off x="6300813" y="2593965"/>
            <a:ext cx="762000" cy="855662"/>
          </a:xfrm>
          <a:prstGeom prst="rect">
            <a:avLst/>
          </a:prstGeom>
          <a:noFill/>
          <a:ln w="12700">
            <a:noFill/>
            <a:miter lim="800000"/>
            <a:headEnd/>
            <a:tailEnd/>
          </a:ln>
        </p:spPr>
      </p:pic>
      <p:sp>
        <p:nvSpPr>
          <p:cNvPr id="8202" name="Text Box 12"/>
          <p:cNvSpPr txBox="1">
            <a:spLocks noChangeArrowheads="1"/>
          </p:cNvSpPr>
          <p:nvPr/>
        </p:nvSpPr>
        <p:spPr bwMode="auto">
          <a:xfrm>
            <a:off x="2149501" y="2746365"/>
            <a:ext cx="303212" cy="304800"/>
          </a:xfrm>
          <a:prstGeom prst="rect">
            <a:avLst/>
          </a:prstGeom>
          <a:noFill/>
          <a:ln w="9525">
            <a:noFill/>
            <a:miter lim="800000"/>
            <a:headEnd/>
            <a:tailEnd/>
          </a:ln>
        </p:spPr>
        <p:txBody>
          <a:bodyPr wrap="none">
            <a:spAutoFit/>
          </a:bodyPr>
          <a:lstStyle/>
          <a:p>
            <a:r>
              <a:rPr lang="es-ES_tradnl" sz="1400" b="1">
                <a:latin typeface="Arial" charset="0"/>
              </a:rPr>
              <a:t>X</a:t>
            </a:r>
            <a:endParaRPr lang="es-ES" sz="1400" b="1">
              <a:latin typeface="Arial" charset="0"/>
            </a:endParaRPr>
          </a:p>
        </p:txBody>
      </p:sp>
      <p:sp>
        <p:nvSpPr>
          <p:cNvPr id="8203" name="Text Box 13"/>
          <p:cNvSpPr txBox="1">
            <a:spLocks noChangeArrowheads="1"/>
          </p:cNvSpPr>
          <p:nvPr/>
        </p:nvSpPr>
        <p:spPr bwMode="auto">
          <a:xfrm>
            <a:off x="4179913" y="2746365"/>
            <a:ext cx="303213" cy="304800"/>
          </a:xfrm>
          <a:prstGeom prst="rect">
            <a:avLst/>
          </a:prstGeom>
          <a:noFill/>
          <a:ln w="9525">
            <a:noFill/>
            <a:miter lim="800000"/>
            <a:headEnd/>
            <a:tailEnd/>
          </a:ln>
        </p:spPr>
        <p:txBody>
          <a:bodyPr wrap="none">
            <a:spAutoFit/>
          </a:bodyPr>
          <a:lstStyle/>
          <a:p>
            <a:r>
              <a:rPr lang="es-ES_tradnl" sz="1400" b="1">
                <a:latin typeface="Arial" charset="0"/>
              </a:rPr>
              <a:t>Y</a:t>
            </a:r>
            <a:endParaRPr lang="es-ES" sz="1400" b="1">
              <a:latin typeface="Arial" charset="0"/>
            </a:endParaRPr>
          </a:p>
        </p:txBody>
      </p:sp>
      <p:sp>
        <p:nvSpPr>
          <p:cNvPr id="8204" name="Text Box 14"/>
          <p:cNvSpPr txBox="1">
            <a:spLocks noChangeArrowheads="1"/>
          </p:cNvSpPr>
          <p:nvPr/>
        </p:nvSpPr>
        <p:spPr bwMode="auto">
          <a:xfrm>
            <a:off x="6542113" y="2746365"/>
            <a:ext cx="292100" cy="304800"/>
          </a:xfrm>
          <a:prstGeom prst="rect">
            <a:avLst/>
          </a:prstGeom>
          <a:noFill/>
          <a:ln w="9525">
            <a:noFill/>
            <a:miter lim="800000"/>
            <a:headEnd/>
            <a:tailEnd/>
          </a:ln>
        </p:spPr>
        <p:txBody>
          <a:bodyPr wrap="none">
            <a:spAutoFit/>
          </a:bodyPr>
          <a:lstStyle/>
          <a:p>
            <a:r>
              <a:rPr lang="es-ES_tradnl" sz="1400" b="1">
                <a:latin typeface="Arial" charset="0"/>
              </a:rPr>
              <a:t>Z</a:t>
            </a:r>
            <a:endParaRPr lang="es-ES" sz="1400" b="1">
              <a:latin typeface="Arial" charset="0"/>
            </a:endParaRPr>
          </a:p>
        </p:txBody>
      </p:sp>
      <p:sp>
        <p:nvSpPr>
          <p:cNvPr id="8205" name="Text Box 16"/>
          <p:cNvSpPr txBox="1">
            <a:spLocks noChangeArrowheads="1"/>
          </p:cNvSpPr>
          <p:nvPr/>
        </p:nvSpPr>
        <p:spPr bwMode="auto">
          <a:xfrm>
            <a:off x="533400" y="333375"/>
            <a:ext cx="8077200" cy="584775"/>
          </a:xfrm>
          <a:prstGeom prst="rect">
            <a:avLst/>
          </a:prstGeom>
          <a:noFill/>
          <a:ln w="9525">
            <a:noFill/>
            <a:miter lim="800000"/>
            <a:headEnd/>
            <a:tailEnd/>
          </a:ln>
        </p:spPr>
        <p:txBody>
          <a:bodyPr>
            <a:spAutoFit/>
          </a:bodyPr>
          <a:lstStyle/>
          <a:p>
            <a:pPr algn="ctr">
              <a:spcBef>
                <a:spcPct val="50000"/>
              </a:spcBef>
            </a:pPr>
            <a:r>
              <a:rPr lang="es-ES_tradnl" sz="3200" dirty="0">
                <a:latin typeface="Arial" charset="0"/>
              </a:rPr>
              <a:t>Duplicidad de </a:t>
            </a:r>
            <a:r>
              <a:rPr lang="es-ES_tradnl" sz="3200" dirty="0" smtClean="0">
                <a:latin typeface="Arial" charset="0"/>
              </a:rPr>
              <a:t>dirección </a:t>
            </a:r>
            <a:r>
              <a:rPr lang="es-ES_tradnl" sz="3200" dirty="0">
                <a:latin typeface="Arial" charset="0"/>
              </a:rPr>
              <a:t>IP</a:t>
            </a:r>
            <a:endParaRPr lang="es-ES" sz="3200" dirty="0">
              <a:latin typeface="Arial" charset="0"/>
            </a:endParaRPr>
          </a:p>
        </p:txBody>
      </p:sp>
      <p:sp>
        <p:nvSpPr>
          <p:cNvPr id="8206" name="Text Box 18"/>
          <p:cNvSpPr txBox="1">
            <a:spLocks noChangeArrowheads="1"/>
          </p:cNvSpPr>
          <p:nvPr/>
        </p:nvSpPr>
        <p:spPr bwMode="auto">
          <a:xfrm>
            <a:off x="428596" y="1052513"/>
            <a:ext cx="8469434" cy="646331"/>
          </a:xfrm>
          <a:prstGeom prst="rect">
            <a:avLst/>
          </a:prstGeom>
          <a:noFill/>
          <a:ln w="9525">
            <a:noFill/>
            <a:miter lim="800000"/>
            <a:headEnd/>
            <a:tailEnd/>
          </a:ln>
        </p:spPr>
        <p:txBody>
          <a:bodyPr wrap="none">
            <a:spAutoFit/>
          </a:bodyPr>
          <a:lstStyle/>
          <a:p>
            <a:r>
              <a:rPr lang="es-ES_tradnl" sz="1800" dirty="0">
                <a:latin typeface="Arial" charset="0"/>
              </a:rPr>
              <a:t>Supongamos que a dos ordenadores, X e Y, se les asigna la misma dirección IP. </a:t>
            </a:r>
          </a:p>
          <a:p>
            <a:r>
              <a:rPr lang="es-ES_tradnl" sz="1800" dirty="0">
                <a:latin typeface="Arial" charset="0"/>
              </a:rPr>
              <a:t>Normalmente cada uno tendrá una MAC diferente, con lo que la situación será:</a:t>
            </a:r>
            <a:endParaRPr lang="es-ES" sz="1800" dirty="0">
              <a:latin typeface="Arial" charset="0"/>
            </a:endParaRPr>
          </a:p>
        </p:txBody>
      </p:sp>
      <p:sp>
        <p:nvSpPr>
          <p:cNvPr id="8207" name="Text Box 19"/>
          <p:cNvSpPr txBox="1">
            <a:spLocks noChangeArrowheads="1"/>
          </p:cNvSpPr>
          <p:nvPr/>
        </p:nvSpPr>
        <p:spPr bwMode="auto">
          <a:xfrm>
            <a:off x="468313" y="4112319"/>
            <a:ext cx="8301037" cy="2031325"/>
          </a:xfrm>
          <a:prstGeom prst="rect">
            <a:avLst/>
          </a:prstGeom>
          <a:noFill/>
          <a:ln w="9525">
            <a:noFill/>
            <a:miter lim="800000"/>
            <a:headEnd/>
            <a:tailEnd/>
          </a:ln>
        </p:spPr>
        <p:txBody>
          <a:bodyPr>
            <a:spAutoFit/>
          </a:bodyPr>
          <a:lstStyle/>
          <a:p>
            <a:r>
              <a:rPr lang="es-ES_tradnl" sz="1800" dirty="0">
                <a:latin typeface="Arial" charset="0"/>
              </a:rPr>
              <a:t>Cuando un tercer ordenador (Z) </a:t>
            </a:r>
            <a:r>
              <a:rPr lang="es-ES_tradnl" sz="1800" dirty="0" smtClean="0">
                <a:latin typeface="Arial" charset="0"/>
              </a:rPr>
              <a:t>envíe un paquete a 10.0.0.1 mandará primero </a:t>
            </a:r>
            <a:r>
              <a:rPr lang="es-ES_tradnl" sz="1800" dirty="0">
                <a:latin typeface="Arial" charset="0"/>
              </a:rPr>
              <a:t>un ARP </a:t>
            </a:r>
            <a:r>
              <a:rPr lang="es-ES_tradnl" sz="1800" dirty="0" err="1">
                <a:latin typeface="Arial" charset="0"/>
              </a:rPr>
              <a:t>Request</a:t>
            </a:r>
            <a:r>
              <a:rPr lang="es-ES_tradnl" sz="1800" dirty="0">
                <a:latin typeface="Arial" charset="0"/>
              </a:rPr>
              <a:t> buscando a 10.0.0.1 </a:t>
            </a:r>
            <a:r>
              <a:rPr lang="es-ES_tradnl" sz="1800" dirty="0" smtClean="0">
                <a:latin typeface="Arial" charset="0"/>
              </a:rPr>
              <a:t>y recibirá </a:t>
            </a:r>
            <a:r>
              <a:rPr lang="es-ES_tradnl" sz="1800" dirty="0">
                <a:latin typeface="Arial" charset="0"/>
              </a:rPr>
              <a:t>dos ARP </a:t>
            </a:r>
            <a:r>
              <a:rPr lang="es-ES_tradnl" sz="1800" dirty="0" err="1">
                <a:latin typeface="Arial" charset="0"/>
              </a:rPr>
              <a:t>reply</a:t>
            </a:r>
            <a:r>
              <a:rPr lang="es-ES_tradnl" sz="1800" dirty="0">
                <a:latin typeface="Arial" charset="0"/>
              </a:rPr>
              <a:t>.</a:t>
            </a:r>
          </a:p>
          <a:p>
            <a:r>
              <a:rPr lang="es-ES_tradnl" sz="1800" dirty="0">
                <a:latin typeface="Arial" charset="0"/>
              </a:rPr>
              <a:t>Como la ARP cache de </a:t>
            </a:r>
            <a:r>
              <a:rPr lang="es-ES_tradnl" sz="1800" dirty="0" smtClean="0">
                <a:latin typeface="Arial" charset="0"/>
              </a:rPr>
              <a:t>Z solo </a:t>
            </a:r>
            <a:r>
              <a:rPr lang="es-ES_tradnl" sz="1800" dirty="0">
                <a:latin typeface="Arial" charset="0"/>
              </a:rPr>
              <a:t>admite una entrada por dirección IP, </a:t>
            </a:r>
            <a:r>
              <a:rPr lang="es-ES_tradnl" sz="1800" dirty="0" smtClean="0">
                <a:latin typeface="Arial" charset="0"/>
              </a:rPr>
              <a:t>la que llegue en segundo lugar desplazará a la primera, por lo que unas veces quedará registrada la MAC de X y otras la MAC de Y. Cuando la entrada caduca el proceso se repite, por lo que unas veces la comunicación se establece con X y otras con Y</a:t>
            </a:r>
          </a:p>
        </p:txBody>
      </p:sp>
    </p:spTree>
  </p:cSld>
  <p:clrMapOvr>
    <a:masterClrMapping/>
  </p:clrMapOvr>
  <p:transition spd="med">
    <p:pull dir="ru"/>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684213" y="1865075"/>
            <a:ext cx="7559675" cy="517525"/>
          </a:xfrm>
          <a:prstGeom prst="rect">
            <a:avLst/>
          </a:prstGeom>
          <a:noFill/>
          <a:ln w="9525">
            <a:noFill/>
            <a:miter lim="800000"/>
            <a:headEnd/>
            <a:tailEnd/>
          </a:ln>
        </p:spPr>
        <p:txBody>
          <a:bodyPr>
            <a:spAutoFit/>
          </a:bodyPr>
          <a:lstStyle/>
          <a:p>
            <a:r>
              <a:rPr lang="es-ES_tradnl" sz="1400" b="1">
                <a:latin typeface="Arial" charset="0"/>
              </a:rPr>
              <a:t>IP:                10.0.0.1/16                       10.0.0.2/16                             10.0.0.3/16</a:t>
            </a:r>
          </a:p>
          <a:p>
            <a:r>
              <a:rPr lang="es-ES_tradnl" sz="1400" b="1">
                <a:latin typeface="Arial" charset="0"/>
              </a:rPr>
              <a:t>MAC:      00:00:01:00:00:01           00:00:01:00:00:01                 00:00:01:00:00:03</a:t>
            </a:r>
            <a:endParaRPr lang="es-ES" sz="1400" b="1">
              <a:latin typeface="Arial" charset="0"/>
            </a:endParaRPr>
          </a:p>
        </p:txBody>
      </p:sp>
      <p:sp>
        <p:nvSpPr>
          <p:cNvPr id="9219" name="Line 3"/>
          <p:cNvSpPr>
            <a:spLocks noChangeShapeType="1"/>
          </p:cNvSpPr>
          <p:nvPr/>
        </p:nvSpPr>
        <p:spPr bwMode="auto">
          <a:xfrm>
            <a:off x="1893888" y="3573225"/>
            <a:ext cx="5486400" cy="0"/>
          </a:xfrm>
          <a:prstGeom prst="line">
            <a:avLst/>
          </a:prstGeom>
          <a:noFill/>
          <a:ln w="25400">
            <a:solidFill>
              <a:schemeClr val="accent2"/>
            </a:solidFill>
            <a:round/>
            <a:headEnd/>
            <a:tailEnd/>
          </a:ln>
        </p:spPr>
        <p:txBody>
          <a:bodyPr/>
          <a:lstStyle/>
          <a:p>
            <a:endParaRPr lang="es-ES"/>
          </a:p>
        </p:txBody>
      </p:sp>
      <p:sp>
        <p:nvSpPr>
          <p:cNvPr id="9220" name="Line 4"/>
          <p:cNvSpPr>
            <a:spLocks noChangeShapeType="1"/>
          </p:cNvSpPr>
          <p:nvPr/>
        </p:nvSpPr>
        <p:spPr bwMode="auto">
          <a:xfrm>
            <a:off x="2274888" y="3144600"/>
            <a:ext cx="0" cy="428625"/>
          </a:xfrm>
          <a:prstGeom prst="line">
            <a:avLst/>
          </a:prstGeom>
          <a:noFill/>
          <a:ln w="25400">
            <a:solidFill>
              <a:schemeClr val="accent2"/>
            </a:solidFill>
            <a:round/>
            <a:headEnd/>
            <a:tailEnd/>
          </a:ln>
        </p:spPr>
        <p:txBody>
          <a:bodyPr/>
          <a:lstStyle/>
          <a:p>
            <a:endParaRPr lang="es-ES"/>
          </a:p>
        </p:txBody>
      </p:sp>
      <p:sp>
        <p:nvSpPr>
          <p:cNvPr id="9221" name="Line 5"/>
          <p:cNvSpPr>
            <a:spLocks noChangeShapeType="1"/>
          </p:cNvSpPr>
          <p:nvPr/>
        </p:nvSpPr>
        <p:spPr bwMode="auto">
          <a:xfrm>
            <a:off x="4305300" y="3144600"/>
            <a:ext cx="0" cy="428625"/>
          </a:xfrm>
          <a:prstGeom prst="line">
            <a:avLst/>
          </a:prstGeom>
          <a:noFill/>
          <a:ln w="25400">
            <a:solidFill>
              <a:schemeClr val="accent2"/>
            </a:solidFill>
            <a:round/>
            <a:headEnd/>
            <a:tailEnd/>
          </a:ln>
        </p:spPr>
        <p:txBody>
          <a:bodyPr/>
          <a:lstStyle/>
          <a:p>
            <a:endParaRPr lang="es-ES"/>
          </a:p>
        </p:txBody>
      </p:sp>
      <p:sp>
        <p:nvSpPr>
          <p:cNvPr id="9222" name="Line 6"/>
          <p:cNvSpPr>
            <a:spLocks noChangeShapeType="1"/>
          </p:cNvSpPr>
          <p:nvPr/>
        </p:nvSpPr>
        <p:spPr bwMode="auto">
          <a:xfrm>
            <a:off x="6638925" y="3144600"/>
            <a:ext cx="0" cy="428625"/>
          </a:xfrm>
          <a:prstGeom prst="line">
            <a:avLst/>
          </a:prstGeom>
          <a:noFill/>
          <a:ln w="25400">
            <a:solidFill>
              <a:schemeClr val="accent2"/>
            </a:solidFill>
            <a:round/>
            <a:headEnd/>
            <a:tailEnd/>
          </a:ln>
        </p:spPr>
        <p:txBody>
          <a:bodyPr/>
          <a:lstStyle/>
          <a:p>
            <a:endParaRPr lang="es-ES"/>
          </a:p>
        </p:txBody>
      </p:sp>
      <p:pic>
        <p:nvPicPr>
          <p:cNvPr id="9223" name="Picture 7"/>
          <p:cNvPicPr>
            <a:picLocks noChangeArrowheads="1"/>
          </p:cNvPicPr>
          <p:nvPr/>
        </p:nvPicPr>
        <p:blipFill>
          <a:blip r:embed="rId3" cstate="print"/>
          <a:srcRect/>
          <a:stretch>
            <a:fillRect/>
          </a:stretch>
        </p:blipFill>
        <p:spPr bwMode="auto">
          <a:xfrm>
            <a:off x="1893888" y="2458800"/>
            <a:ext cx="762000" cy="855662"/>
          </a:xfrm>
          <a:prstGeom prst="rect">
            <a:avLst/>
          </a:prstGeom>
          <a:noFill/>
          <a:ln w="12700">
            <a:noFill/>
            <a:miter lim="800000"/>
            <a:headEnd/>
            <a:tailEnd/>
          </a:ln>
        </p:spPr>
      </p:pic>
      <p:pic>
        <p:nvPicPr>
          <p:cNvPr id="9224" name="Picture 8"/>
          <p:cNvPicPr>
            <a:picLocks noChangeArrowheads="1"/>
          </p:cNvPicPr>
          <p:nvPr/>
        </p:nvPicPr>
        <p:blipFill>
          <a:blip r:embed="rId3" cstate="print"/>
          <a:srcRect/>
          <a:stretch>
            <a:fillRect/>
          </a:stretch>
        </p:blipFill>
        <p:spPr bwMode="auto">
          <a:xfrm>
            <a:off x="3924300" y="2458800"/>
            <a:ext cx="762000" cy="855662"/>
          </a:xfrm>
          <a:prstGeom prst="rect">
            <a:avLst/>
          </a:prstGeom>
          <a:noFill/>
          <a:ln w="12700">
            <a:noFill/>
            <a:miter lim="800000"/>
            <a:headEnd/>
            <a:tailEnd/>
          </a:ln>
        </p:spPr>
      </p:pic>
      <p:pic>
        <p:nvPicPr>
          <p:cNvPr id="9225" name="Picture 9"/>
          <p:cNvPicPr>
            <a:picLocks noChangeArrowheads="1"/>
          </p:cNvPicPr>
          <p:nvPr/>
        </p:nvPicPr>
        <p:blipFill>
          <a:blip r:embed="rId3" cstate="print"/>
          <a:srcRect/>
          <a:stretch>
            <a:fillRect/>
          </a:stretch>
        </p:blipFill>
        <p:spPr bwMode="auto">
          <a:xfrm>
            <a:off x="6257925" y="2458800"/>
            <a:ext cx="762000" cy="855662"/>
          </a:xfrm>
          <a:prstGeom prst="rect">
            <a:avLst/>
          </a:prstGeom>
          <a:noFill/>
          <a:ln w="12700">
            <a:noFill/>
            <a:miter lim="800000"/>
            <a:headEnd/>
            <a:tailEnd/>
          </a:ln>
        </p:spPr>
      </p:pic>
      <p:sp>
        <p:nvSpPr>
          <p:cNvPr id="9226" name="Text Box 10"/>
          <p:cNvSpPr txBox="1">
            <a:spLocks noChangeArrowheads="1"/>
          </p:cNvSpPr>
          <p:nvPr/>
        </p:nvSpPr>
        <p:spPr bwMode="auto">
          <a:xfrm>
            <a:off x="2106613" y="2611200"/>
            <a:ext cx="303212" cy="304800"/>
          </a:xfrm>
          <a:prstGeom prst="rect">
            <a:avLst/>
          </a:prstGeom>
          <a:noFill/>
          <a:ln w="9525">
            <a:noFill/>
            <a:miter lim="800000"/>
            <a:headEnd/>
            <a:tailEnd/>
          </a:ln>
        </p:spPr>
        <p:txBody>
          <a:bodyPr wrap="none">
            <a:spAutoFit/>
          </a:bodyPr>
          <a:lstStyle/>
          <a:p>
            <a:r>
              <a:rPr lang="es-ES_tradnl" sz="1400" b="1">
                <a:latin typeface="Arial" charset="0"/>
              </a:rPr>
              <a:t>X</a:t>
            </a:r>
            <a:endParaRPr lang="es-ES" sz="1400" b="1">
              <a:latin typeface="Arial" charset="0"/>
            </a:endParaRPr>
          </a:p>
        </p:txBody>
      </p:sp>
      <p:sp>
        <p:nvSpPr>
          <p:cNvPr id="9227" name="Text Box 11"/>
          <p:cNvSpPr txBox="1">
            <a:spLocks noChangeArrowheads="1"/>
          </p:cNvSpPr>
          <p:nvPr/>
        </p:nvSpPr>
        <p:spPr bwMode="auto">
          <a:xfrm>
            <a:off x="4137025" y="2611200"/>
            <a:ext cx="303213" cy="304800"/>
          </a:xfrm>
          <a:prstGeom prst="rect">
            <a:avLst/>
          </a:prstGeom>
          <a:noFill/>
          <a:ln w="9525">
            <a:noFill/>
            <a:miter lim="800000"/>
            <a:headEnd/>
            <a:tailEnd/>
          </a:ln>
        </p:spPr>
        <p:txBody>
          <a:bodyPr wrap="none">
            <a:spAutoFit/>
          </a:bodyPr>
          <a:lstStyle/>
          <a:p>
            <a:r>
              <a:rPr lang="es-ES_tradnl" sz="1400" b="1">
                <a:latin typeface="Arial" charset="0"/>
              </a:rPr>
              <a:t>Y</a:t>
            </a:r>
            <a:endParaRPr lang="es-ES" sz="1400" b="1">
              <a:latin typeface="Arial" charset="0"/>
            </a:endParaRPr>
          </a:p>
        </p:txBody>
      </p:sp>
      <p:sp>
        <p:nvSpPr>
          <p:cNvPr id="9228" name="Text Box 12"/>
          <p:cNvSpPr txBox="1">
            <a:spLocks noChangeArrowheads="1"/>
          </p:cNvSpPr>
          <p:nvPr/>
        </p:nvSpPr>
        <p:spPr bwMode="auto">
          <a:xfrm>
            <a:off x="6499225" y="2611200"/>
            <a:ext cx="292100" cy="304800"/>
          </a:xfrm>
          <a:prstGeom prst="rect">
            <a:avLst/>
          </a:prstGeom>
          <a:noFill/>
          <a:ln w="9525">
            <a:noFill/>
            <a:miter lim="800000"/>
            <a:headEnd/>
            <a:tailEnd/>
          </a:ln>
        </p:spPr>
        <p:txBody>
          <a:bodyPr wrap="none">
            <a:spAutoFit/>
          </a:bodyPr>
          <a:lstStyle/>
          <a:p>
            <a:r>
              <a:rPr lang="es-ES_tradnl" sz="1400" b="1">
                <a:latin typeface="Arial" charset="0"/>
              </a:rPr>
              <a:t>Z</a:t>
            </a:r>
            <a:endParaRPr lang="es-ES" sz="1400" b="1">
              <a:latin typeface="Arial" charset="0"/>
            </a:endParaRPr>
          </a:p>
        </p:txBody>
      </p:sp>
      <p:sp>
        <p:nvSpPr>
          <p:cNvPr id="9229" name="Text Box 13"/>
          <p:cNvSpPr txBox="1">
            <a:spLocks noChangeArrowheads="1"/>
          </p:cNvSpPr>
          <p:nvPr/>
        </p:nvSpPr>
        <p:spPr bwMode="auto">
          <a:xfrm>
            <a:off x="247680" y="357166"/>
            <a:ext cx="8610600" cy="523220"/>
          </a:xfrm>
          <a:prstGeom prst="rect">
            <a:avLst/>
          </a:prstGeom>
          <a:noFill/>
          <a:ln w="9525">
            <a:noFill/>
            <a:miter lim="800000"/>
            <a:headEnd/>
            <a:tailEnd/>
          </a:ln>
        </p:spPr>
        <p:txBody>
          <a:bodyPr wrap="square">
            <a:spAutoFit/>
          </a:bodyPr>
          <a:lstStyle/>
          <a:p>
            <a:pPr algn="ctr">
              <a:spcBef>
                <a:spcPct val="50000"/>
              </a:spcBef>
            </a:pPr>
            <a:r>
              <a:rPr lang="es-ES_tradnl" sz="2800" dirty="0">
                <a:latin typeface="Arial" charset="0"/>
              </a:rPr>
              <a:t>Duplicidad de </a:t>
            </a:r>
            <a:r>
              <a:rPr lang="es-ES_tradnl" sz="2800" dirty="0" smtClean="0">
                <a:latin typeface="Arial" charset="0"/>
              </a:rPr>
              <a:t>dirección MAC en LAN compartida</a:t>
            </a:r>
            <a:endParaRPr lang="es-ES" sz="2800" dirty="0">
              <a:latin typeface="Arial" charset="0"/>
            </a:endParaRPr>
          </a:p>
        </p:txBody>
      </p:sp>
      <p:sp>
        <p:nvSpPr>
          <p:cNvPr id="9230" name="Text Box 14"/>
          <p:cNvSpPr txBox="1">
            <a:spLocks noChangeArrowheads="1"/>
          </p:cNvSpPr>
          <p:nvPr/>
        </p:nvSpPr>
        <p:spPr bwMode="auto">
          <a:xfrm>
            <a:off x="619125" y="1212612"/>
            <a:ext cx="7667651" cy="584775"/>
          </a:xfrm>
          <a:prstGeom prst="rect">
            <a:avLst/>
          </a:prstGeom>
          <a:noFill/>
          <a:ln w="9525">
            <a:noFill/>
            <a:miter lim="800000"/>
            <a:headEnd/>
            <a:tailEnd/>
          </a:ln>
        </p:spPr>
        <p:txBody>
          <a:bodyPr wrap="square">
            <a:spAutoFit/>
          </a:bodyPr>
          <a:lstStyle/>
          <a:p>
            <a:r>
              <a:rPr lang="es-ES_tradnl" sz="1600" dirty="0">
                <a:latin typeface="Arial" charset="0"/>
              </a:rPr>
              <a:t>Supongamos ahora que X e Y tienen diferente IP, pero la misma </a:t>
            </a:r>
            <a:r>
              <a:rPr lang="es-ES_tradnl" sz="1600" dirty="0" smtClean="0">
                <a:latin typeface="Arial" charset="0"/>
              </a:rPr>
              <a:t>MAC. Esto </a:t>
            </a:r>
            <a:r>
              <a:rPr lang="es-ES_tradnl" sz="1600" dirty="0">
                <a:latin typeface="Arial" charset="0"/>
              </a:rPr>
              <a:t>es posible ya que la MAC puede cambiarse por software. La situación es:</a:t>
            </a:r>
            <a:endParaRPr lang="es-ES" sz="1600" dirty="0">
              <a:latin typeface="Arial" charset="0"/>
            </a:endParaRPr>
          </a:p>
        </p:txBody>
      </p:sp>
      <p:sp>
        <p:nvSpPr>
          <p:cNvPr id="9231" name="Text Box 15"/>
          <p:cNvSpPr txBox="1">
            <a:spLocks noChangeArrowheads="1"/>
          </p:cNvSpPr>
          <p:nvPr/>
        </p:nvSpPr>
        <p:spPr bwMode="auto">
          <a:xfrm>
            <a:off x="661988" y="3660537"/>
            <a:ext cx="8013700" cy="2554545"/>
          </a:xfrm>
          <a:prstGeom prst="rect">
            <a:avLst/>
          </a:prstGeom>
          <a:noFill/>
          <a:ln w="9525">
            <a:noFill/>
            <a:miter lim="800000"/>
            <a:headEnd/>
            <a:tailEnd/>
          </a:ln>
        </p:spPr>
        <p:txBody>
          <a:bodyPr>
            <a:spAutoFit/>
          </a:bodyPr>
          <a:lstStyle/>
          <a:p>
            <a:r>
              <a:rPr lang="es-ES_tradnl" sz="1600" dirty="0">
                <a:latin typeface="Arial" charset="0"/>
              </a:rPr>
              <a:t>Cuando Z envíe </a:t>
            </a:r>
            <a:r>
              <a:rPr lang="es-ES_tradnl" sz="1600" dirty="0" smtClean="0">
                <a:latin typeface="Arial" charset="0"/>
              </a:rPr>
              <a:t>un </a:t>
            </a:r>
            <a:r>
              <a:rPr lang="es-ES_tradnl" sz="1600" dirty="0">
                <a:latin typeface="Arial" charset="0"/>
              </a:rPr>
              <a:t>ARP </a:t>
            </a:r>
            <a:r>
              <a:rPr lang="es-ES_tradnl" sz="1600" dirty="0" err="1">
                <a:latin typeface="Arial" charset="0"/>
              </a:rPr>
              <a:t>request</a:t>
            </a:r>
            <a:r>
              <a:rPr lang="es-ES_tradnl" sz="1600" dirty="0">
                <a:latin typeface="Arial" charset="0"/>
              </a:rPr>
              <a:t> buscando a 10.0.0.1 solo recibirá respuesta de X.</a:t>
            </a:r>
          </a:p>
          <a:p>
            <a:r>
              <a:rPr lang="es-ES_tradnl" sz="1600" dirty="0">
                <a:latin typeface="Arial" charset="0"/>
              </a:rPr>
              <a:t>Los paquetes enviados por Z hacia X serán recibidos también por Y (misma MAC) pero como la IP de destino no es la suya el nivel de red en Y descartará los paquetes.</a:t>
            </a:r>
          </a:p>
          <a:p>
            <a:r>
              <a:rPr lang="es-ES_tradnl" sz="1600" dirty="0">
                <a:latin typeface="Arial" charset="0"/>
              </a:rPr>
              <a:t>Si más tarde Z envía un ARP </a:t>
            </a:r>
            <a:r>
              <a:rPr lang="es-ES_tradnl" sz="1600" dirty="0" err="1">
                <a:latin typeface="Arial" charset="0"/>
              </a:rPr>
              <a:t>request</a:t>
            </a:r>
            <a:r>
              <a:rPr lang="es-ES_tradnl" sz="1600" dirty="0">
                <a:latin typeface="Arial" charset="0"/>
              </a:rPr>
              <a:t> buscando a 10.0.0.2 </a:t>
            </a:r>
            <a:r>
              <a:rPr lang="es-ES_tradnl" sz="1600" dirty="0" smtClean="0">
                <a:latin typeface="Arial" charset="0"/>
              </a:rPr>
              <a:t>se creará </a:t>
            </a:r>
            <a:r>
              <a:rPr lang="es-ES_tradnl" sz="1600" dirty="0">
                <a:latin typeface="Arial" charset="0"/>
              </a:rPr>
              <a:t>una segunda entrada en su ARP cache con otra IP y la misma MAC, esto tampoco es problema puesto que la ARP cache se indexa por la </a:t>
            </a:r>
            <a:r>
              <a:rPr lang="es-ES_tradnl" sz="1600" dirty="0" smtClean="0">
                <a:latin typeface="Arial" charset="0"/>
              </a:rPr>
              <a:t>IP y dos </a:t>
            </a:r>
            <a:r>
              <a:rPr lang="es-ES_tradnl" sz="1600" dirty="0" err="1" smtClean="0">
                <a:latin typeface="Arial" charset="0"/>
              </a:rPr>
              <a:t>Ips</a:t>
            </a:r>
            <a:r>
              <a:rPr lang="es-ES_tradnl" sz="1600" dirty="0" smtClean="0">
                <a:latin typeface="Arial" charset="0"/>
              </a:rPr>
              <a:t> diferentes pueden apuntar a la misma MAC. </a:t>
            </a:r>
            <a:r>
              <a:rPr lang="es-ES_tradnl" sz="1600" dirty="0">
                <a:latin typeface="Arial" charset="0"/>
              </a:rPr>
              <a:t>Así </a:t>
            </a:r>
            <a:r>
              <a:rPr lang="es-ES_tradnl" sz="1600" dirty="0" smtClean="0">
                <a:latin typeface="Arial" charset="0"/>
              </a:rPr>
              <a:t>pues, </a:t>
            </a:r>
            <a:r>
              <a:rPr lang="es-ES_tradnl" sz="1600" dirty="0">
                <a:latin typeface="Arial" charset="0"/>
              </a:rPr>
              <a:t>en este caso la duplicidad de dirección MAC no parece plantear </a:t>
            </a:r>
            <a:r>
              <a:rPr lang="es-ES_tradnl" sz="1600" dirty="0" smtClean="0">
                <a:latin typeface="Arial" charset="0"/>
              </a:rPr>
              <a:t>mayores problemas, salvo por el hecho de que la coincidencia de MAC obliga a realizar el filtrado de tráfico no deseado en la CPU, tarea que normalmente debería realizar la tarjeta de red.   </a:t>
            </a:r>
            <a:endParaRPr lang="es-ES" sz="1600" dirty="0">
              <a:latin typeface="Arial" charset="0"/>
            </a:endParaRPr>
          </a:p>
        </p:txBody>
      </p:sp>
    </p:spTree>
  </p:cSld>
  <p:clrMapOvr>
    <a:masterClrMapping/>
  </p:clrMapOvr>
  <p:transition spd="med">
    <p:pull dir="ru"/>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798539" y="1858967"/>
            <a:ext cx="7559675" cy="517525"/>
          </a:xfrm>
          <a:prstGeom prst="rect">
            <a:avLst/>
          </a:prstGeom>
          <a:noFill/>
          <a:ln w="9525">
            <a:noFill/>
            <a:miter lim="800000"/>
            <a:headEnd/>
            <a:tailEnd/>
          </a:ln>
        </p:spPr>
        <p:txBody>
          <a:bodyPr>
            <a:spAutoFit/>
          </a:bodyPr>
          <a:lstStyle/>
          <a:p>
            <a:r>
              <a:rPr lang="es-ES_tradnl" sz="1400" b="1">
                <a:latin typeface="Arial" charset="0"/>
              </a:rPr>
              <a:t>IP:                10.0.0.1/16                       10.0.0.2/16                             10.0.0.3/16</a:t>
            </a:r>
          </a:p>
          <a:p>
            <a:r>
              <a:rPr lang="es-ES_tradnl" sz="1400" b="1">
                <a:latin typeface="Arial" charset="0"/>
              </a:rPr>
              <a:t>MAC:      00:00:01:00:00:01           00:00:01:00:00:01                 00:00:01:00:00:03</a:t>
            </a:r>
            <a:endParaRPr lang="es-ES" sz="1400" b="1">
              <a:latin typeface="Arial" charset="0"/>
            </a:endParaRPr>
          </a:p>
        </p:txBody>
      </p:sp>
      <p:sp>
        <p:nvSpPr>
          <p:cNvPr id="9219" name="Line 3"/>
          <p:cNvSpPr>
            <a:spLocks noChangeShapeType="1"/>
          </p:cNvSpPr>
          <p:nvPr/>
        </p:nvSpPr>
        <p:spPr bwMode="auto">
          <a:xfrm>
            <a:off x="2399218" y="3567117"/>
            <a:ext cx="4356000" cy="0"/>
          </a:xfrm>
          <a:prstGeom prst="line">
            <a:avLst/>
          </a:prstGeom>
          <a:noFill/>
          <a:ln w="25400">
            <a:solidFill>
              <a:schemeClr val="accent2"/>
            </a:solidFill>
            <a:round/>
            <a:headEnd/>
            <a:tailEnd/>
          </a:ln>
        </p:spPr>
        <p:txBody>
          <a:bodyPr/>
          <a:lstStyle/>
          <a:p>
            <a:endParaRPr lang="es-ES"/>
          </a:p>
        </p:txBody>
      </p:sp>
      <p:sp>
        <p:nvSpPr>
          <p:cNvPr id="9220" name="Line 4"/>
          <p:cNvSpPr>
            <a:spLocks noChangeShapeType="1"/>
          </p:cNvSpPr>
          <p:nvPr/>
        </p:nvSpPr>
        <p:spPr bwMode="auto">
          <a:xfrm>
            <a:off x="2389214" y="3138492"/>
            <a:ext cx="0" cy="428625"/>
          </a:xfrm>
          <a:prstGeom prst="line">
            <a:avLst/>
          </a:prstGeom>
          <a:noFill/>
          <a:ln w="25400">
            <a:solidFill>
              <a:schemeClr val="accent2"/>
            </a:solidFill>
            <a:round/>
            <a:headEnd/>
            <a:tailEnd/>
          </a:ln>
        </p:spPr>
        <p:txBody>
          <a:bodyPr/>
          <a:lstStyle/>
          <a:p>
            <a:endParaRPr lang="es-ES"/>
          </a:p>
        </p:txBody>
      </p:sp>
      <p:sp>
        <p:nvSpPr>
          <p:cNvPr id="9221" name="Line 5"/>
          <p:cNvSpPr>
            <a:spLocks noChangeShapeType="1"/>
          </p:cNvSpPr>
          <p:nvPr/>
        </p:nvSpPr>
        <p:spPr bwMode="auto">
          <a:xfrm>
            <a:off x="4419626" y="3138492"/>
            <a:ext cx="0" cy="428625"/>
          </a:xfrm>
          <a:prstGeom prst="line">
            <a:avLst/>
          </a:prstGeom>
          <a:noFill/>
          <a:ln w="25400">
            <a:solidFill>
              <a:schemeClr val="accent2"/>
            </a:solidFill>
            <a:round/>
            <a:headEnd/>
            <a:tailEnd/>
          </a:ln>
        </p:spPr>
        <p:txBody>
          <a:bodyPr/>
          <a:lstStyle/>
          <a:p>
            <a:endParaRPr lang="es-ES"/>
          </a:p>
        </p:txBody>
      </p:sp>
      <p:sp>
        <p:nvSpPr>
          <p:cNvPr id="9222" name="Line 6"/>
          <p:cNvSpPr>
            <a:spLocks noChangeShapeType="1"/>
          </p:cNvSpPr>
          <p:nvPr/>
        </p:nvSpPr>
        <p:spPr bwMode="auto">
          <a:xfrm>
            <a:off x="6753251" y="3138492"/>
            <a:ext cx="0" cy="428625"/>
          </a:xfrm>
          <a:prstGeom prst="line">
            <a:avLst/>
          </a:prstGeom>
          <a:noFill/>
          <a:ln w="25400">
            <a:solidFill>
              <a:schemeClr val="accent2"/>
            </a:solidFill>
            <a:round/>
            <a:headEnd/>
            <a:tailEnd/>
          </a:ln>
        </p:spPr>
        <p:txBody>
          <a:bodyPr/>
          <a:lstStyle/>
          <a:p>
            <a:endParaRPr lang="es-ES"/>
          </a:p>
        </p:txBody>
      </p:sp>
      <p:pic>
        <p:nvPicPr>
          <p:cNvPr id="9223" name="Picture 7"/>
          <p:cNvPicPr>
            <a:picLocks noChangeArrowheads="1"/>
          </p:cNvPicPr>
          <p:nvPr/>
        </p:nvPicPr>
        <p:blipFill>
          <a:blip r:embed="rId3" cstate="print"/>
          <a:srcRect/>
          <a:stretch>
            <a:fillRect/>
          </a:stretch>
        </p:blipFill>
        <p:spPr bwMode="auto">
          <a:xfrm>
            <a:off x="2008214" y="2452692"/>
            <a:ext cx="762000" cy="855662"/>
          </a:xfrm>
          <a:prstGeom prst="rect">
            <a:avLst/>
          </a:prstGeom>
          <a:noFill/>
          <a:ln w="12700">
            <a:noFill/>
            <a:miter lim="800000"/>
            <a:headEnd/>
            <a:tailEnd/>
          </a:ln>
        </p:spPr>
      </p:pic>
      <p:pic>
        <p:nvPicPr>
          <p:cNvPr id="9224" name="Picture 8"/>
          <p:cNvPicPr>
            <a:picLocks noChangeArrowheads="1"/>
          </p:cNvPicPr>
          <p:nvPr/>
        </p:nvPicPr>
        <p:blipFill>
          <a:blip r:embed="rId3" cstate="print"/>
          <a:srcRect/>
          <a:stretch>
            <a:fillRect/>
          </a:stretch>
        </p:blipFill>
        <p:spPr bwMode="auto">
          <a:xfrm>
            <a:off x="4038626" y="2452692"/>
            <a:ext cx="762000" cy="855662"/>
          </a:xfrm>
          <a:prstGeom prst="rect">
            <a:avLst/>
          </a:prstGeom>
          <a:noFill/>
          <a:ln w="12700">
            <a:noFill/>
            <a:miter lim="800000"/>
            <a:headEnd/>
            <a:tailEnd/>
          </a:ln>
        </p:spPr>
      </p:pic>
      <p:pic>
        <p:nvPicPr>
          <p:cNvPr id="9225" name="Picture 9"/>
          <p:cNvPicPr>
            <a:picLocks noChangeArrowheads="1"/>
          </p:cNvPicPr>
          <p:nvPr/>
        </p:nvPicPr>
        <p:blipFill>
          <a:blip r:embed="rId3" cstate="print"/>
          <a:srcRect/>
          <a:stretch>
            <a:fillRect/>
          </a:stretch>
        </p:blipFill>
        <p:spPr bwMode="auto">
          <a:xfrm>
            <a:off x="6372251" y="2452692"/>
            <a:ext cx="762000" cy="855662"/>
          </a:xfrm>
          <a:prstGeom prst="rect">
            <a:avLst/>
          </a:prstGeom>
          <a:noFill/>
          <a:ln w="12700">
            <a:noFill/>
            <a:miter lim="800000"/>
            <a:headEnd/>
            <a:tailEnd/>
          </a:ln>
        </p:spPr>
      </p:pic>
      <p:sp>
        <p:nvSpPr>
          <p:cNvPr id="9226" name="Text Box 10"/>
          <p:cNvSpPr txBox="1">
            <a:spLocks noChangeArrowheads="1"/>
          </p:cNvSpPr>
          <p:nvPr/>
        </p:nvSpPr>
        <p:spPr bwMode="auto">
          <a:xfrm>
            <a:off x="2220939" y="2605092"/>
            <a:ext cx="303212" cy="304800"/>
          </a:xfrm>
          <a:prstGeom prst="rect">
            <a:avLst/>
          </a:prstGeom>
          <a:noFill/>
          <a:ln w="9525">
            <a:noFill/>
            <a:miter lim="800000"/>
            <a:headEnd/>
            <a:tailEnd/>
          </a:ln>
        </p:spPr>
        <p:txBody>
          <a:bodyPr wrap="none">
            <a:spAutoFit/>
          </a:bodyPr>
          <a:lstStyle/>
          <a:p>
            <a:r>
              <a:rPr lang="es-ES_tradnl" sz="1400" b="1">
                <a:latin typeface="Arial" charset="0"/>
              </a:rPr>
              <a:t>X</a:t>
            </a:r>
            <a:endParaRPr lang="es-ES" sz="1400" b="1">
              <a:latin typeface="Arial" charset="0"/>
            </a:endParaRPr>
          </a:p>
        </p:txBody>
      </p:sp>
      <p:sp>
        <p:nvSpPr>
          <p:cNvPr id="9227" name="Text Box 11"/>
          <p:cNvSpPr txBox="1">
            <a:spLocks noChangeArrowheads="1"/>
          </p:cNvSpPr>
          <p:nvPr/>
        </p:nvSpPr>
        <p:spPr bwMode="auto">
          <a:xfrm>
            <a:off x="4251351" y="2605092"/>
            <a:ext cx="303213" cy="304800"/>
          </a:xfrm>
          <a:prstGeom prst="rect">
            <a:avLst/>
          </a:prstGeom>
          <a:noFill/>
          <a:ln w="9525">
            <a:noFill/>
            <a:miter lim="800000"/>
            <a:headEnd/>
            <a:tailEnd/>
          </a:ln>
        </p:spPr>
        <p:txBody>
          <a:bodyPr wrap="none">
            <a:spAutoFit/>
          </a:bodyPr>
          <a:lstStyle/>
          <a:p>
            <a:r>
              <a:rPr lang="es-ES_tradnl" sz="1400" b="1">
                <a:latin typeface="Arial" charset="0"/>
              </a:rPr>
              <a:t>Y</a:t>
            </a:r>
            <a:endParaRPr lang="es-ES" sz="1400" b="1">
              <a:latin typeface="Arial" charset="0"/>
            </a:endParaRPr>
          </a:p>
        </p:txBody>
      </p:sp>
      <p:sp>
        <p:nvSpPr>
          <p:cNvPr id="9228" name="Text Box 12"/>
          <p:cNvSpPr txBox="1">
            <a:spLocks noChangeArrowheads="1"/>
          </p:cNvSpPr>
          <p:nvPr/>
        </p:nvSpPr>
        <p:spPr bwMode="auto">
          <a:xfrm>
            <a:off x="6613551" y="2605092"/>
            <a:ext cx="292100" cy="304800"/>
          </a:xfrm>
          <a:prstGeom prst="rect">
            <a:avLst/>
          </a:prstGeom>
          <a:noFill/>
          <a:ln w="9525">
            <a:noFill/>
            <a:miter lim="800000"/>
            <a:headEnd/>
            <a:tailEnd/>
          </a:ln>
        </p:spPr>
        <p:txBody>
          <a:bodyPr wrap="none">
            <a:spAutoFit/>
          </a:bodyPr>
          <a:lstStyle/>
          <a:p>
            <a:r>
              <a:rPr lang="es-ES_tradnl" sz="1400" b="1">
                <a:latin typeface="Arial" charset="0"/>
              </a:rPr>
              <a:t>Z</a:t>
            </a:r>
            <a:endParaRPr lang="es-ES" sz="1400" b="1">
              <a:latin typeface="Arial" charset="0"/>
            </a:endParaRPr>
          </a:p>
        </p:txBody>
      </p:sp>
      <p:sp>
        <p:nvSpPr>
          <p:cNvPr id="9229" name="Text Box 13"/>
          <p:cNvSpPr txBox="1">
            <a:spLocks noChangeArrowheads="1"/>
          </p:cNvSpPr>
          <p:nvPr/>
        </p:nvSpPr>
        <p:spPr bwMode="auto">
          <a:xfrm>
            <a:off x="176242" y="193675"/>
            <a:ext cx="8610600" cy="523220"/>
          </a:xfrm>
          <a:prstGeom prst="rect">
            <a:avLst/>
          </a:prstGeom>
          <a:noFill/>
          <a:ln w="9525">
            <a:noFill/>
            <a:miter lim="800000"/>
            <a:headEnd/>
            <a:tailEnd/>
          </a:ln>
        </p:spPr>
        <p:txBody>
          <a:bodyPr wrap="square">
            <a:spAutoFit/>
          </a:bodyPr>
          <a:lstStyle/>
          <a:p>
            <a:pPr algn="ctr">
              <a:spcBef>
                <a:spcPct val="50000"/>
              </a:spcBef>
            </a:pPr>
            <a:r>
              <a:rPr lang="es-ES_tradnl" sz="2800" dirty="0">
                <a:latin typeface="Arial" charset="0"/>
              </a:rPr>
              <a:t>Duplicidad de </a:t>
            </a:r>
            <a:r>
              <a:rPr lang="es-ES_tradnl" sz="2800" dirty="0" smtClean="0">
                <a:latin typeface="Arial" charset="0"/>
              </a:rPr>
              <a:t>dirección MAC en LAN conmutada</a:t>
            </a:r>
            <a:endParaRPr lang="es-ES" sz="2800" dirty="0">
              <a:latin typeface="Arial" charset="0"/>
            </a:endParaRPr>
          </a:p>
        </p:txBody>
      </p:sp>
      <p:sp>
        <p:nvSpPr>
          <p:cNvPr id="9230" name="Text Box 14"/>
          <p:cNvSpPr txBox="1">
            <a:spLocks noChangeArrowheads="1"/>
          </p:cNvSpPr>
          <p:nvPr/>
        </p:nvSpPr>
        <p:spPr bwMode="auto">
          <a:xfrm>
            <a:off x="619125" y="923925"/>
            <a:ext cx="7953403" cy="923330"/>
          </a:xfrm>
          <a:prstGeom prst="rect">
            <a:avLst/>
          </a:prstGeom>
          <a:noFill/>
          <a:ln w="9525">
            <a:noFill/>
            <a:miter lim="800000"/>
            <a:headEnd/>
            <a:tailEnd/>
          </a:ln>
        </p:spPr>
        <p:txBody>
          <a:bodyPr wrap="square">
            <a:spAutoFit/>
          </a:bodyPr>
          <a:lstStyle/>
          <a:p>
            <a:r>
              <a:rPr lang="es-ES_tradnl" sz="1800" dirty="0" smtClean="0">
                <a:latin typeface="Arial" charset="0"/>
              </a:rPr>
              <a:t>Cuando se da la duplicidad de MAC en una LAN conmutada las cosas son diferentes. Supongamos el caso anterior en que X e Y tienen la misma MAC:</a:t>
            </a:r>
            <a:endParaRPr lang="es-ES_tradnl" sz="1800" dirty="0">
              <a:latin typeface="Arial" charset="0"/>
            </a:endParaRPr>
          </a:p>
        </p:txBody>
      </p:sp>
      <p:sp>
        <p:nvSpPr>
          <p:cNvPr id="9231" name="Text Box 15"/>
          <p:cNvSpPr txBox="1">
            <a:spLocks noChangeArrowheads="1"/>
          </p:cNvSpPr>
          <p:nvPr/>
        </p:nvSpPr>
        <p:spPr bwMode="auto">
          <a:xfrm>
            <a:off x="571472" y="3978196"/>
            <a:ext cx="8013700" cy="2308324"/>
          </a:xfrm>
          <a:prstGeom prst="rect">
            <a:avLst/>
          </a:prstGeom>
          <a:noFill/>
          <a:ln w="9525">
            <a:noFill/>
            <a:miter lim="800000"/>
            <a:headEnd/>
            <a:tailEnd/>
          </a:ln>
        </p:spPr>
        <p:txBody>
          <a:bodyPr>
            <a:spAutoFit/>
          </a:bodyPr>
          <a:lstStyle/>
          <a:p>
            <a:r>
              <a:rPr lang="es-ES_tradnl" sz="1800" dirty="0" smtClean="0">
                <a:latin typeface="Arial" charset="0"/>
              </a:rPr>
              <a:t>Puesto que la tabla CAM del conmutador está indexada por la MAC de origen, cada vez que X o Y envían una trama se actualiza la entrada correspondiente a su MAC y se le asocia la interfaz correspondiente en el conmutador. Por tanto cada vez que Y envía una trama X deja de recibir tráfico (salvo el </a:t>
            </a:r>
            <a:r>
              <a:rPr lang="es-ES_tradnl" sz="1800" dirty="0" err="1" smtClean="0">
                <a:latin typeface="Arial" charset="0"/>
              </a:rPr>
              <a:t>broadcast</a:t>
            </a:r>
            <a:r>
              <a:rPr lang="es-ES_tradnl" sz="1800" dirty="0" smtClean="0">
                <a:latin typeface="Arial" charset="0"/>
              </a:rPr>
              <a:t>), e inversamente le ocurre a Y cuando X envía una trama.</a:t>
            </a:r>
            <a:endParaRPr lang="es-ES_tradnl" sz="1800" dirty="0">
              <a:latin typeface="Arial" charset="0"/>
            </a:endParaRPr>
          </a:p>
          <a:p>
            <a:r>
              <a:rPr lang="es-ES_tradnl" sz="1800" b="1" dirty="0">
                <a:latin typeface="Arial" charset="0"/>
              </a:rPr>
              <a:t>Resultado: en una LAN conmutada al comunicar con 10.0.0.1 algunos paquetes llegan y otros no. La red parece funcionar de forma errática</a:t>
            </a:r>
            <a:r>
              <a:rPr lang="es-ES_tradnl" sz="1800" dirty="0">
                <a:latin typeface="Arial" charset="0"/>
              </a:rPr>
              <a:t>  </a:t>
            </a:r>
            <a:endParaRPr lang="es-ES" sz="1800" dirty="0">
              <a:latin typeface="Arial" charset="0"/>
            </a:endParaRPr>
          </a:p>
        </p:txBody>
      </p:sp>
      <p:pic>
        <p:nvPicPr>
          <p:cNvPr id="16" name="Picture 81"/>
          <p:cNvPicPr>
            <a:picLocks noChangeArrowheads="1"/>
          </p:cNvPicPr>
          <p:nvPr/>
        </p:nvPicPr>
        <p:blipFill>
          <a:blip r:embed="rId4" cstate="print"/>
          <a:srcRect/>
          <a:stretch>
            <a:fillRect/>
          </a:stretch>
        </p:blipFill>
        <p:spPr bwMode="auto">
          <a:xfrm>
            <a:off x="4114822" y="3425827"/>
            <a:ext cx="604838" cy="288925"/>
          </a:xfrm>
          <a:prstGeom prst="rect">
            <a:avLst/>
          </a:prstGeom>
          <a:noFill/>
          <a:ln w="12700">
            <a:noFill/>
            <a:miter lim="800000"/>
            <a:headEnd/>
            <a:tailEnd/>
          </a:ln>
        </p:spPr>
      </p:pic>
    </p:spTree>
  </p:cSld>
  <p:clrMapOvr>
    <a:masterClrMapping/>
  </p:clrMapOvr>
  <p:transition spd="med">
    <p:pull dir="ru"/>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684213" y="1771650"/>
            <a:ext cx="7559675" cy="517525"/>
          </a:xfrm>
          <a:prstGeom prst="rect">
            <a:avLst/>
          </a:prstGeom>
          <a:noFill/>
          <a:ln w="9525">
            <a:noFill/>
            <a:miter lim="800000"/>
            <a:headEnd/>
            <a:tailEnd/>
          </a:ln>
        </p:spPr>
        <p:txBody>
          <a:bodyPr>
            <a:spAutoFit/>
          </a:bodyPr>
          <a:lstStyle/>
          <a:p>
            <a:r>
              <a:rPr lang="es-ES_tradnl" sz="1400" b="1">
                <a:latin typeface="Arial" charset="0"/>
              </a:rPr>
              <a:t>IP:                10.0.0.1/16                       10.0.0.1/16                             10.0.0.3/16</a:t>
            </a:r>
          </a:p>
          <a:p>
            <a:r>
              <a:rPr lang="es-ES_tradnl" sz="1400" b="1">
                <a:latin typeface="Arial" charset="0"/>
              </a:rPr>
              <a:t>MAC:      00:00:01:00:00:01           00:00:01:00:00:01                 00:00:01:00:00:03</a:t>
            </a:r>
            <a:endParaRPr lang="es-ES" sz="1400" b="1">
              <a:latin typeface="Arial" charset="0"/>
            </a:endParaRPr>
          </a:p>
        </p:txBody>
      </p:sp>
      <p:sp>
        <p:nvSpPr>
          <p:cNvPr id="10243" name="Line 3"/>
          <p:cNvSpPr>
            <a:spLocks noChangeShapeType="1"/>
          </p:cNvSpPr>
          <p:nvPr/>
        </p:nvSpPr>
        <p:spPr bwMode="auto">
          <a:xfrm>
            <a:off x="1893888" y="3479800"/>
            <a:ext cx="5486400" cy="0"/>
          </a:xfrm>
          <a:prstGeom prst="line">
            <a:avLst/>
          </a:prstGeom>
          <a:noFill/>
          <a:ln w="25400">
            <a:solidFill>
              <a:schemeClr val="accent2"/>
            </a:solidFill>
            <a:round/>
            <a:headEnd/>
            <a:tailEnd/>
          </a:ln>
        </p:spPr>
        <p:txBody>
          <a:bodyPr/>
          <a:lstStyle/>
          <a:p>
            <a:endParaRPr lang="es-ES"/>
          </a:p>
        </p:txBody>
      </p:sp>
      <p:sp>
        <p:nvSpPr>
          <p:cNvPr id="10244" name="Line 4"/>
          <p:cNvSpPr>
            <a:spLocks noChangeShapeType="1"/>
          </p:cNvSpPr>
          <p:nvPr/>
        </p:nvSpPr>
        <p:spPr bwMode="auto">
          <a:xfrm>
            <a:off x="2274888" y="3051175"/>
            <a:ext cx="0" cy="428625"/>
          </a:xfrm>
          <a:prstGeom prst="line">
            <a:avLst/>
          </a:prstGeom>
          <a:noFill/>
          <a:ln w="25400">
            <a:solidFill>
              <a:schemeClr val="accent2"/>
            </a:solidFill>
            <a:round/>
            <a:headEnd/>
            <a:tailEnd/>
          </a:ln>
        </p:spPr>
        <p:txBody>
          <a:bodyPr/>
          <a:lstStyle/>
          <a:p>
            <a:endParaRPr lang="es-ES"/>
          </a:p>
        </p:txBody>
      </p:sp>
      <p:sp>
        <p:nvSpPr>
          <p:cNvPr id="10245" name="Line 5"/>
          <p:cNvSpPr>
            <a:spLocks noChangeShapeType="1"/>
          </p:cNvSpPr>
          <p:nvPr/>
        </p:nvSpPr>
        <p:spPr bwMode="auto">
          <a:xfrm>
            <a:off x="4305300" y="3051175"/>
            <a:ext cx="0" cy="428625"/>
          </a:xfrm>
          <a:prstGeom prst="line">
            <a:avLst/>
          </a:prstGeom>
          <a:noFill/>
          <a:ln w="25400">
            <a:solidFill>
              <a:schemeClr val="accent2"/>
            </a:solidFill>
            <a:round/>
            <a:headEnd/>
            <a:tailEnd/>
          </a:ln>
        </p:spPr>
        <p:txBody>
          <a:bodyPr/>
          <a:lstStyle/>
          <a:p>
            <a:endParaRPr lang="es-ES"/>
          </a:p>
        </p:txBody>
      </p:sp>
      <p:sp>
        <p:nvSpPr>
          <p:cNvPr id="10246" name="Line 6"/>
          <p:cNvSpPr>
            <a:spLocks noChangeShapeType="1"/>
          </p:cNvSpPr>
          <p:nvPr/>
        </p:nvSpPr>
        <p:spPr bwMode="auto">
          <a:xfrm>
            <a:off x="6638925" y="3051175"/>
            <a:ext cx="0" cy="428625"/>
          </a:xfrm>
          <a:prstGeom prst="line">
            <a:avLst/>
          </a:prstGeom>
          <a:noFill/>
          <a:ln w="25400">
            <a:solidFill>
              <a:schemeClr val="accent2"/>
            </a:solidFill>
            <a:round/>
            <a:headEnd/>
            <a:tailEnd/>
          </a:ln>
        </p:spPr>
        <p:txBody>
          <a:bodyPr/>
          <a:lstStyle/>
          <a:p>
            <a:endParaRPr lang="es-ES"/>
          </a:p>
        </p:txBody>
      </p:sp>
      <p:pic>
        <p:nvPicPr>
          <p:cNvPr id="10247" name="Picture 7"/>
          <p:cNvPicPr>
            <a:picLocks noChangeArrowheads="1"/>
          </p:cNvPicPr>
          <p:nvPr/>
        </p:nvPicPr>
        <p:blipFill>
          <a:blip r:embed="rId3" cstate="print"/>
          <a:srcRect/>
          <a:stretch>
            <a:fillRect/>
          </a:stretch>
        </p:blipFill>
        <p:spPr bwMode="auto">
          <a:xfrm>
            <a:off x="1893888" y="2365375"/>
            <a:ext cx="762000" cy="855663"/>
          </a:xfrm>
          <a:prstGeom prst="rect">
            <a:avLst/>
          </a:prstGeom>
          <a:noFill/>
          <a:ln w="12700">
            <a:noFill/>
            <a:miter lim="800000"/>
            <a:headEnd/>
            <a:tailEnd/>
          </a:ln>
        </p:spPr>
      </p:pic>
      <p:pic>
        <p:nvPicPr>
          <p:cNvPr id="10248" name="Picture 8"/>
          <p:cNvPicPr>
            <a:picLocks noChangeArrowheads="1"/>
          </p:cNvPicPr>
          <p:nvPr/>
        </p:nvPicPr>
        <p:blipFill>
          <a:blip r:embed="rId3" cstate="print"/>
          <a:srcRect/>
          <a:stretch>
            <a:fillRect/>
          </a:stretch>
        </p:blipFill>
        <p:spPr bwMode="auto">
          <a:xfrm>
            <a:off x="3924300" y="2365375"/>
            <a:ext cx="762000" cy="855663"/>
          </a:xfrm>
          <a:prstGeom prst="rect">
            <a:avLst/>
          </a:prstGeom>
          <a:noFill/>
          <a:ln w="12700">
            <a:noFill/>
            <a:miter lim="800000"/>
            <a:headEnd/>
            <a:tailEnd/>
          </a:ln>
        </p:spPr>
      </p:pic>
      <p:pic>
        <p:nvPicPr>
          <p:cNvPr id="10249" name="Picture 9"/>
          <p:cNvPicPr>
            <a:picLocks noChangeArrowheads="1"/>
          </p:cNvPicPr>
          <p:nvPr/>
        </p:nvPicPr>
        <p:blipFill>
          <a:blip r:embed="rId3" cstate="print"/>
          <a:srcRect/>
          <a:stretch>
            <a:fillRect/>
          </a:stretch>
        </p:blipFill>
        <p:spPr bwMode="auto">
          <a:xfrm>
            <a:off x="6257925" y="2365375"/>
            <a:ext cx="762000" cy="855663"/>
          </a:xfrm>
          <a:prstGeom prst="rect">
            <a:avLst/>
          </a:prstGeom>
          <a:noFill/>
          <a:ln w="12700">
            <a:noFill/>
            <a:miter lim="800000"/>
            <a:headEnd/>
            <a:tailEnd/>
          </a:ln>
        </p:spPr>
      </p:pic>
      <p:sp>
        <p:nvSpPr>
          <p:cNvPr id="10250" name="Text Box 10"/>
          <p:cNvSpPr txBox="1">
            <a:spLocks noChangeArrowheads="1"/>
          </p:cNvSpPr>
          <p:nvPr/>
        </p:nvSpPr>
        <p:spPr bwMode="auto">
          <a:xfrm>
            <a:off x="2106613" y="2517775"/>
            <a:ext cx="303212" cy="304800"/>
          </a:xfrm>
          <a:prstGeom prst="rect">
            <a:avLst/>
          </a:prstGeom>
          <a:noFill/>
          <a:ln w="9525">
            <a:noFill/>
            <a:miter lim="800000"/>
            <a:headEnd/>
            <a:tailEnd/>
          </a:ln>
        </p:spPr>
        <p:txBody>
          <a:bodyPr wrap="none">
            <a:spAutoFit/>
          </a:bodyPr>
          <a:lstStyle/>
          <a:p>
            <a:r>
              <a:rPr lang="es-ES_tradnl" sz="1400" b="1">
                <a:latin typeface="Arial" charset="0"/>
              </a:rPr>
              <a:t>X</a:t>
            </a:r>
            <a:endParaRPr lang="es-ES" sz="1400" b="1">
              <a:latin typeface="Arial" charset="0"/>
            </a:endParaRPr>
          </a:p>
        </p:txBody>
      </p:sp>
      <p:sp>
        <p:nvSpPr>
          <p:cNvPr id="10251" name="Text Box 11"/>
          <p:cNvSpPr txBox="1">
            <a:spLocks noChangeArrowheads="1"/>
          </p:cNvSpPr>
          <p:nvPr/>
        </p:nvSpPr>
        <p:spPr bwMode="auto">
          <a:xfrm>
            <a:off x="4137025" y="2517775"/>
            <a:ext cx="303213" cy="304800"/>
          </a:xfrm>
          <a:prstGeom prst="rect">
            <a:avLst/>
          </a:prstGeom>
          <a:noFill/>
          <a:ln w="9525">
            <a:noFill/>
            <a:miter lim="800000"/>
            <a:headEnd/>
            <a:tailEnd/>
          </a:ln>
        </p:spPr>
        <p:txBody>
          <a:bodyPr wrap="none">
            <a:spAutoFit/>
          </a:bodyPr>
          <a:lstStyle/>
          <a:p>
            <a:r>
              <a:rPr lang="es-ES_tradnl" sz="1400" b="1">
                <a:latin typeface="Arial" charset="0"/>
              </a:rPr>
              <a:t>Y</a:t>
            </a:r>
            <a:endParaRPr lang="es-ES" sz="1400" b="1">
              <a:latin typeface="Arial" charset="0"/>
            </a:endParaRPr>
          </a:p>
        </p:txBody>
      </p:sp>
      <p:sp>
        <p:nvSpPr>
          <p:cNvPr id="10252" name="Text Box 12"/>
          <p:cNvSpPr txBox="1">
            <a:spLocks noChangeArrowheads="1"/>
          </p:cNvSpPr>
          <p:nvPr/>
        </p:nvSpPr>
        <p:spPr bwMode="auto">
          <a:xfrm>
            <a:off x="6499225" y="2517775"/>
            <a:ext cx="292100" cy="304800"/>
          </a:xfrm>
          <a:prstGeom prst="rect">
            <a:avLst/>
          </a:prstGeom>
          <a:noFill/>
          <a:ln w="9525">
            <a:noFill/>
            <a:miter lim="800000"/>
            <a:headEnd/>
            <a:tailEnd/>
          </a:ln>
        </p:spPr>
        <p:txBody>
          <a:bodyPr wrap="none">
            <a:spAutoFit/>
          </a:bodyPr>
          <a:lstStyle/>
          <a:p>
            <a:r>
              <a:rPr lang="es-ES_tradnl" sz="1400" b="1">
                <a:latin typeface="Arial" charset="0"/>
              </a:rPr>
              <a:t>Z</a:t>
            </a:r>
            <a:endParaRPr lang="es-ES" sz="1400" b="1">
              <a:latin typeface="Arial" charset="0"/>
            </a:endParaRPr>
          </a:p>
        </p:txBody>
      </p:sp>
      <p:sp>
        <p:nvSpPr>
          <p:cNvPr id="10253" name="Text Box 13"/>
          <p:cNvSpPr txBox="1">
            <a:spLocks noChangeArrowheads="1"/>
          </p:cNvSpPr>
          <p:nvPr/>
        </p:nvSpPr>
        <p:spPr bwMode="auto">
          <a:xfrm>
            <a:off x="533400" y="428625"/>
            <a:ext cx="8077200" cy="519113"/>
          </a:xfrm>
          <a:prstGeom prst="rect">
            <a:avLst/>
          </a:prstGeom>
          <a:noFill/>
          <a:ln w="9525">
            <a:noFill/>
            <a:miter lim="800000"/>
            <a:headEnd/>
            <a:tailEnd/>
          </a:ln>
        </p:spPr>
        <p:txBody>
          <a:bodyPr>
            <a:spAutoFit/>
          </a:bodyPr>
          <a:lstStyle/>
          <a:p>
            <a:pPr algn="ctr">
              <a:spcBef>
                <a:spcPct val="50000"/>
              </a:spcBef>
            </a:pPr>
            <a:r>
              <a:rPr lang="es-ES_tradnl" sz="2800" dirty="0">
                <a:latin typeface="Arial" charset="0"/>
              </a:rPr>
              <a:t>Duplicidad de IP y </a:t>
            </a:r>
            <a:r>
              <a:rPr lang="es-ES_tradnl" sz="2800" dirty="0" smtClean="0">
                <a:latin typeface="Arial" charset="0"/>
              </a:rPr>
              <a:t>MAC en LAN compartida</a:t>
            </a:r>
            <a:endParaRPr lang="es-ES" sz="2800" dirty="0">
              <a:latin typeface="Arial" charset="0"/>
            </a:endParaRPr>
          </a:p>
        </p:txBody>
      </p:sp>
      <p:sp>
        <p:nvSpPr>
          <p:cNvPr id="10254" name="Text Box 14"/>
          <p:cNvSpPr txBox="1">
            <a:spLocks noChangeArrowheads="1"/>
          </p:cNvSpPr>
          <p:nvPr/>
        </p:nvSpPr>
        <p:spPr bwMode="auto">
          <a:xfrm>
            <a:off x="755650" y="1147763"/>
            <a:ext cx="6227763" cy="336550"/>
          </a:xfrm>
          <a:prstGeom prst="rect">
            <a:avLst/>
          </a:prstGeom>
          <a:noFill/>
          <a:ln w="9525">
            <a:noFill/>
            <a:miter lim="800000"/>
            <a:headEnd/>
            <a:tailEnd/>
          </a:ln>
        </p:spPr>
        <p:txBody>
          <a:bodyPr wrap="none">
            <a:spAutoFit/>
          </a:bodyPr>
          <a:lstStyle/>
          <a:p>
            <a:r>
              <a:rPr lang="es-ES_tradnl" sz="1600">
                <a:latin typeface="Arial" charset="0"/>
              </a:rPr>
              <a:t>Supongamos ahora que X e Y tienen la misma IP y la misma MAC:</a:t>
            </a:r>
            <a:endParaRPr lang="es-ES" sz="1600">
              <a:latin typeface="Arial" charset="0"/>
            </a:endParaRPr>
          </a:p>
        </p:txBody>
      </p:sp>
      <p:sp>
        <p:nvSpPr>
          <p:cNvPr id="10255" name="Text Box 15"/>
          <p:cNvSpPr txBox="1">
            <a:spLocks noChangeArrowheads="1"/>
          </p:cNvSpPr>
          <p:nvPr/>
        </p:nvSpPr>
        <p:spPr bwMode="auto">
          <a:xfrm>
            <a:off x="663575" y="3952875"/>
            <a:ext cx="7940675" cy="2308324"/>
          </a:xfrm>
          <a:prstGeom prst="rect">
            <a:avLst/>
          </a:prstGeom>
          <a:noFill/>
          <a:ln w="9525">
            <a:noFill/>
            <a:miter lim="800000"/>
            <a:headEnd/>
            <a:tailEnd/>
          </a:ln>
        </p:spPr>
        <p:txBody>
          <a:bodyPr>
            <a:spAutoFit/>
          </a:bodyPr>
          <a:lstStyle/>
          <a:p>
            <a:r>
              <a:rPr lang="es-ES_tradnl" sz="1600" dirty="0">
                <a:latin typeface="Arial" charset="0"/>
              </a:rPr>
              <a:t>En este caso si Z envía un ARP </a:t>
            </a:r>
            <a:r>
              <a:rPr lang="es-ES_tradnl" sz="1600" dirty="0" err="1">
                <a:latin typeface="Arial" charset="0"/>
              </a:rPr>
              <a:t>request</a:t>
            </a:r>
            <a:r>
              <a:rPr lang="es-ES_tradnl" sz="1600" dirty="0">
                <a:latin typeface="Arial" charset="0"/>
              </a:rPr>
              <a:t> buscando a 10.0.0.1 recibirá dos respuestas (de X e Y). Solo una de ellas será incluida en la ARP cache, pero como ambas son idénticas no importa cual de ellas es incorporada por Z en su tabla. Todos los paquetes que Z envíe serán </a:t>
            </a:r>
            <a:r>
              <a:rPr lang="es-ES_tradnl" sz="1600" dirty="0" smtClean="0">
                <a:latin typeface="Arial" charset="0"/>
              </a:rPr>
              <a:t>recibidos, procesados</a:t>
            </a:r>
            <a:r>
              <a:rPr lang="es-ES_tradnl" sz="1600" dirty="0">
                <a:latin typeface="Arial" charset="0"/>
              </a:rPr>
              <a:t>, y respondidos en su caso, por X e </a:t>
            </a:r>
            <a:r>
              <a:rPr lang="es-ES_tradnl" sz="1600" dirty="0" smtClean="0">
                <a:latin typeface="Arial" charset="0"/>
              </a:rPr>
              <a:t>Y. Si </a:t>
            </a:r>
            <a:r>
              <a:rPr lang="es-ES_tradnl" sz="1600" dirty="0">
                <a:latin typeface="Arial" charset="0"/>
              </a:rPr>
              <a:t>por ejemplo Z lanza un ping recibirá dos respuestas a cada paquete, pero si intenta establecer una conexión TCP con 10.0.0.1 recibirá dos respuestas a su petición de conexión, y muy probablemente las incongruencias que observe en las respuestas duplicadas le lleven a abortar el intento. </a:t>
            </a:r>
          </a:p>
          <a:p>
            <a:r>
              <a:rPr lang="es-ES_tradnl" sz="1600" b="1" dirty="0">
                <a:latin typeface="Arial" charset="0"/>
              </a:rPr>
              <a:t>Resultado: algunos servicios básicos (como el ping) funcionarán, pero otros no</a:t>
            </a:r>
            <a:r>
              <a:rPr lang="es-ES_tradnl" sz="1600" dirty="0">
                <a:latin typeface="Arial" charset="0"/>
              </a:rPr>
              <a:t> </a:t>
            </a:r>
            <a:endParaRPr lang="es-ES" sz="1600" dirty="0">
              <a:latin typeface="Arial" charset="0"/>
            </a:endParaRPr>
          </a:p>
        </p:txBody>
      </p:sp>
    </p:spTree>
  </p:cSld>
  <p:clrMapOvr>
    <a:masterClrMapping/>
  </p:clrMapOvr>
  <p:transition spd="med">
    <p:pull dir="ru"/>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684213" y="1771650"/>
            <a:ext cx="7559675" cy="517525"/>
          </a:xfrm>
          <a:prstGeom prst="rect">
            <a:avLst/>
          </a:prstGeom>
          <a:noFill/>
          <a:ln w="9525">
            <a:noFill/>
            <a:miter lim="800000"/>
            <a:headEnd/>
            <a:tailEnd/>
          </a:ln>
        </p:spPr>
        <p:txBody>
          <a:bodyPr>
            <a:spAutoFit/>
          </a:bodyPr>
          <a:lstStyle/>
          <a:p>
            <a:r>
              <a:rPr lang="es-ES_tradnl" sz="1400" b="1">
                <a:latin typeface="Arial" charset="0"/>
              </a:rPr>
              <a:t>IP:                10.0.0.1/16                       10.0.0.1/16                             10.0.0.3/16</a:t>
            </a:r>
          </a:p>
          <a:p>
            <a:r>
              <a:rPr lang="es-ES_tradnl" sz="1400" b="1">
                <a:latin typeface="Arial" charset="0"/>
              </a:rPr>
              <a:t>MAC:      00:00:01:00:00:01           00:00:01:00:00:01                 00:00:01:00:00:03</a:t>
            </a:r>
            <a:endParaRPr lang="es-ES" sz="1400" b="1">
              <a:latin typeface="Arial" charset="0"/>
            </a:endParaRPr>
          </a:p>
        </p:txBody>
      </p:sp>
      <p:sp>
        <p:nvSpPr>
          <p:cNvPr id="10253" name="Text Box 13"/>
          <p:cNvSpPr txBox="1">
            <a:spLocks noChangeArrowheads="1"/>
          </p:cNvSpPr>
          <p:nvPr/>
        </p:nvSpPr>
        <p:spPr bwMode="auto">
          <a:xfrm>
            <a:off x="533400" y="428625"/>
            <a:ext cx="8077200" cy="523220"/>
          </a:xfrm>
          <a:prstGeom prst="rect">
            <a:avLst/>
          </a:prstGeom>
          <a:noFill/>
          <a:ln w="9525">
            <a:noFill/>
            <a:miter lim="800000"/>
            <a:headEnd/>
            <a:tailEnd/>
          </a:ln>
        </p:spPr>
        <p:txBody>
          <a:bodyPr>
            <a:spAutoFit/>
          </a:bodyPr>
          <a:lstStyle/>
          <a:p>
            <a:pPr algn="ctr">
              <a:spcBef>
                <a:spcPct val="50000"/>
              </a:spcBef>
            </a:pPr>
            <a:r>
              <a:rPr lang="es-ES_tradnl" sz="2800" dirty="0">
                <a:latin typeface="Arial" charset="0"/>
              </a:rPr>
              <a:t>Duplicidad de IP y </a:t>
            </a:r>
            <a:r>
              <a:rPr lang="es-ES_tradnl" sz="2800" dirty="0" smtClean="0">
                <a:latin typeface="Arial" charset="0"/>
              </a:rPr>
              <a:t>MAC en LAN conmutada</a:t>
            </a:r>
            <a:endParaRPr lang="es-ES" sz="2800" dirty="0">
              <a:latin typeface="Arial" charset="0"/>
            </a:endParaRPr>
          </a:p>
        </p:txBody>
      </p:sp>
      <p:sp>
        <p:nvSpPr>
          <p:cNvPr id="10254" name="Text Box 14"/>
          <p:cNvSpPr txBox="1">
            <a:spLocks noChangeArrowheads="1"/>
          </p:cNvSpPr>
          <p:nvPr/>
        </p:nvSpPr>
        <p:spPr bwMode="auto">
          <a:xfrm>
            <a:off x="1041402" y="1000108"/>
            <a:ext cx="6816746" cy="646331"/>
          </a:xfrm>
          <a:prstGeom prst="rect">
            <a:avLst/>
          </a:prstGeom>
          <a:noFill/>
          <a:ln w="9525">
            <a:noFill/>
            <a:miter lim="800000"/>
            <a:headEnd/>
            <a:tailEnd/>
          </a:ln>
        </p:spPr>
        <p:txBody>
          <a:bodyPr wrap="square">
            <a:spAutoFit/>
          </a:bodyPr>
          <a:lstStyle/>
          <a:p>
            <a:r>
              <a:rPr lang="es-ES_tradnl" sz="1800" dirty="0" smtClean="0">
                <a:latin typeface="Arial" charset="0"/>
              </a:rPr>
              <a:t>Supongamos </a:t>
            </a:r>
            <a:r>
              <a:rPr lang="es-ES_tradnl" sz="1800" dirty="0">
                <a:latin typeface="Arial" charset="0"/>
              </a:rPr>
              <a:t>ahora que X e Y tienen la misma IP y la misma </a:t>
            </a:r>
            <a:r>
              <a:rPr lang="es-ES_tradnl" sz="1800" dirty="0" smtClean="0">
                <a:latin typeface="Arial" charset="0"/>
              </a:rPr>
              <a:t>MAC, pero la LAN es conmutada y no compartida:</a:t>
            </a:r>
            <a:endParaRPr lang="es-ES" sz="1800" dirty="0">
              <a:latin typeface="Arial" charset="0"/>
            </a:endParaRPr>
          </a:p>
        </p:txBody>
      </p:sp>
      <p:sp>
        <p:nvSpPr>
          <p:cNvPr id="10255" name="Text Box 15"/>
          <p:cNvSpPr txBox="1">
            <a:spLocks noChangeArrowheads="1"/>
          </p:cNvSpPr>
          <p:nvPr/>
        </p:nvSpPr>
        <p:spPr bwMode="auto">
          <a:xfrm>
            <a:off x="663575" y="3952875"/>
            <a:ext cx="7940675" cy="2031325"/>
          </a:xfrm>
          <a:prstGeom prst="rect">
            <a:avLst/>
          </a:prstGeom>
          <a:noFill/>
          <a:ln w="9525">
            <a:noFill/>
            <a:miter lim="800000"/>
            <a:headEnd/>
            <a:tailEnd/>
          </a:ln>
        </p:spPr>
        <p:txBody>
          <a:bodyPr>
            <a:spAutoFit/>
          </a:bodyPr>
          <a:lstStyle/>
          <a:p>
            <a:r>
              <a:rPr lang="es-ES_tradnl" sz="1800" dirty="0">
                <a:latin typeface="Arial" charset="0"/>
              </a:rPr>
              <a:t>En este caso </a:t>
            </a:r>
            <a:r>
              <a:rPr lang="es-ES_tradnl" sz="1800" dirty="0" smtClean="0">
                <a:latin typeface="Arial" charset="0"/>
              </a:rPr>
              <a:t>el problema es similar al de la duplicidad de MAC. Cada vez que X e Y transmiten una trama se actualiza la tabla CAM del conmutador, dejando efectivamente aislado al otro host en lo que a recepción de tráfico se refiere. La situación dependerá mucho del tipo de aplicación y la secuencia de acontecimientos, pero en general se observará un comportamiento errático e inestable en cualquier comunicación, incluso de tipo trivial.</a:t>
            </a:r>
            <a:endParaRPr lang="es-ES" sz="1800" dirty="0">
              <a:latin typeface="Arial" charset="0"/>
            </a:endParaRPr>
          </a:p>
        </p:txBody>
      </p:sp>
      <p:sp>
        <p:nvSpPr>
          <p:cNvPr id="16" name="Line 3"/>
          <p:cNvSpPr>
            <a:spLocks noChangeShapeType="1"/>
          </p:cNvSpPr>
          <p:nvPr/>
        </p:nvSpPr>
        <p:spPr bwMode="auto">
          <a:xfrm>
            <a:off x="2248360" y="3567117"/>
            <a:ext cx="4356000" cy="0"/>
          </a:xfrm>
          <a:prstGeom prst="line">
            <a:avLst/>
          </a:prstGeom>
          <a:noFill/>
          <a:ln w="25400">
            <a:solidFill>
              <a:schemeClr val="accent2"/>
            </a:solidFill>
            <a:round/>
            <a:headEnd/>
            <a:tailEnd/>
          </a:ln>
        </p:spPr>
        <p:txBody>
          <a:bodyPr/>
          <a:lstStyle/>
          <a:p>
            <a:endParaRPr lang="es-ES"/>
          </a:p>
        </p:txBody>
      </p:sp>
      <p:sp>
        <p:nvSpPr>
          <p:cNvPr id="17" name="Line 4"/>
          <p:cNvSpPr>
            <a:spLocks noChangeShapeType="1"/>
          </p:cNvSpPr>
          <p:nvPr/>
        </p:nvSpPr>
        <p:spPr bwMode="auto">
          <a:xfrm>
            <a:off x="2238356" y="3138492"/>
            <a:ext cx="0" cy="428625"/>
          </a:xfrm>
          <a:prstGeom prst="line">
            <a:avLst/>
          </a:prstGeom>
          <a:noFill/>
          <a:ln w="25400">
            <a:solidFill>
              <a:schemeClr val="accent2"/>
            </a:solidFill>
            <a:round/>
            <a:headEnd/>
            <a:tailEnd/>
          </a:ln>
        </p:spPr>
        <p:txBody>
          <a:bodyPr/>
          <a:lstStyle/>
          <a:p>
            <a:endParaRPr lang="es-ES"/>
          </a:p>
        </p:txBody>
      </p:sp>
      <p:sp>
        <p:nvSpPr>
          <p:cNvPr id="18" name="Line 5"/>
          <p:cNvSpPr>
            <a:spLocks noChangeShapeType="1"/>
          </p:cNvSpPr>
          <p:nvPr/>
        </p:nvSpPr>
        <p:spPr bwMode="auto">
          <a:xfrm>
            <a:off x="4268768" y="3138492"/>
            <a:ext cx="0" cy="428625"/>
          </a:xfrm>
          <a:prstGeom prst="line">
            <a:avLst/>
          </a:prstGeom>
          <a:noFill/>
          <a:ln w="25400">
            <a:solidFill>
              <a:schemeClr val="accent2"/>
            </a:solidFill>
            <a:round/>
            <a:headEnd/>
            <a:tailEnd/>
          </a:ln>
        </p:spPr>
        <p:txBody>
          <a:bodyPr/>
          <a:lstStyle/>
          <a:p>
            <a:endParaRPr lang="es-ES"/>
          </a:p>
        </p:txBody>
      </p:sp>
      <p:sp>
        <p:nvSpPr>
          <p:cNvPr id="19" name="Line 6"/>
          <p:cNvSpPr>
            <a:spLocks noChangeShapeType="1"/>
          </p:cNvSpPr>
          <p:nvPr/>
        </p:nvSpPr>
        <p:spPr bwMode="auto">
          <a:xfrm>
            <a:off x="6602393" y="3138492"/>
            <a:ext cx="0" cy="428625"/>
          </a:xfrm>
          <a:prstGeom prst="line">
            <a:avLst/>
          </a:prstGeom>
          <a:noFill/>
          <a:ln w="25400">
            <a:solidFill>
              <a:schemeClr val="accent2"/>
            </a:solidFill>
            <a:round/>
            <a:headEnd/>
            <a:tailEnd/>
          </a:ln>
        </p:spPr>
        <p:txBody>
          <a:bodyPr/>
          <a:lstStyle/>
          <a:p>
            <a:endParaRPr lang="es-ES"/>
          </a:p>
        </p:txBody>
      </p:sp>
      <p:pic>
        <p:nvPicPr>
          <p:cNvPr id="20" name="Picture 7"/>
          <p:cNvPicPr>
            <a:picLocks noChangeArrowheads="1"/>
          </p:cNvPicPr>
          <p:nvPr/>
        </p:nvPicPr>
        <p:blipFill>
          <a:blip r:embed="rId3" cstate="print"/>
          <a:srcRect/>
          <a:stretch>
            <a:fillRect/>
          </a:stretch>
        </p:blipFill>
        <p:spPr bwMode="auto">
          <a:xfrm>
            <a:off x="1857356" y="2452692"/>
            <a:ext cx="762000" cy="855662"/>
          </a:xfrm>
          <a:prstGeom prst="rect">
            <a:avLst/>
          </a:prstGeom>
          <a:noFill/>
          <a:ln w="12700">
            <a:noFill/>
            <a:miter lim="800000"/>
            <a:headEnd/>
            <a:tailEnd/>
          </a:ln>
        </p:spPr>
      </p:pic>
      <p:pic>
        <p:nvPicPr>
          <p:cNvPr id="21" name="Picture 8"/>
          <p:cNvPicPr>
            <a:picLocks noChangeArrowheads="1"/>
          </p:cNvPicPr>
          <p:nvPr/>
        </p:nvPicPr>
        <p:blipFill>
          <a:blip r:embed="rId3" cstate="print"/>
          <a:srcRect/>
          <a:stretch>
            <a:fillRect/>
          </a:stretch>
        </p:blipFill>
        <p:spPr bwMode="auto">
          <a:xfrm>
            <a:off x="3887768" y="2452692"/>
            <a:ext cx="762000" cy="855662"/>
          </a:xfrm>
          <a:prstGeom prst="rect">
            <a:avLst/>
          </a:prstGeom>
          <a:noFill/>
          <a:ln w="12700">
            <a:noFill/>
            <a:miter lim="800000"/>
            <a:headEnd/>
            <a:tailEnd/>
          </a:ln>
        </p:spPr>
      </p:pic>
      <p:pic>
        <p:nvPicPr>
          <p:cNvPr id="22" name="Picture 9"/>
          <p:cNvPicPr>
            <a:picLocks noChangeArrowheads="1"/>
          </p:cNvPicPr>
          <p:nvPr/>
        </p:nvPicPr>
        <p:blipFill>
          <a:blip r:embed="rId3" cstate="print"/>
          <a:srcRect/>
          <a:stretch>
            <a:fillRect/>
          </a:stretch>
        </p:blipFill>
        <p:spPr bwMode="auto">
          <a:xfrm>
            <a:off x="6221393" y="2452692"/>
            <a:ext cx="762000" cy="855662"/>
          </a:xfrm>
          <a:prstGeom prst="rect">
            <a:avLst/>
          </a:prstGeom>
          <a:noFill/>
          <a:ln w="12700">
            <a:noFill/>
            <a:miter lim="800000"/>
            <a:headEnd/>
            <a:tailEnd/>
          </a:ln>
        </p:spPr>
      </p:pic>
      <p:sp>
        <p:nvSpPr>
          <p:cNvPr id="23" name="Text Box 10"/>
          <p:cNvSpPr txBox="1">
            <a:spLocks noChangeArrowheads="1"/>
          </p:cNvSpPr>
          <p:nvPr/>
        </p:nvSpPr>
        <p:spPr bwMode="auto">
          <a:xfrm>
            <a:off x="2070081" y="2605092"/>
            <a:ext cx="303212" cy="304800"/>
          </a:xfrm>
          <a:prstGeom prst="rect">
            <a:avLst/>
          </a:prstGeom>
          <a:noFill/>
          <a:ln w="9525">
            <a:noFill/>
            <a:miter lim="800000"/>
            <a:headEnd/>
            <a:tailEnd/>
          </a:ln>
        </p:spPr>
        <p:txBody>
          <a:bodyPr wrap="none">
            <a:spAutoFit/>
          </a:bodyPr>
          <a:lstStyle/>
          <a:p>
            <a:r>
              <a:rPr lang="es-ES_tradnl" sz="1400" b="1">
                <a:latin typeface="Arial" charset="0"/>
              </a:rPr>
              <a:t>X</a:t>
            </a:r>
            <a:endParaRPr lang="es-ES" sz="1400" b="1">
              <a:latin typeface="Arial" charset="0"/>
            </a:endParaRPr>
          </a:p>
        </p:txBody>
      </p:sp>
      <p:sp>
        <p:nvSpPr>
          <p:cNvPr id="24" name="Text Box 11"/>
          <p:cNvSpPr txBox="1">
            <a:spLocks noChangeArrowheads="1"/>
          </p:cNvSpPr>
          <p:nvPr/>
        </p:nvSpPr>
        <p:spPr bwMode="auto">
          <a:xfrm>
            <a:off x="4100493" y="2605092"/>
            <a:ext cx="303213" cy="304800"/>
          </a:xfrm>
          <a:prstGeom prst="rect">
            <a:avLst/>
          </a:prstGeom>
          <a:noFill/>
          <a:ln w="9525">
            <a:noFill/>
            <a:miter lim="800000"/>
            <a:headEnd/>
            <a:tailEnd/>
          </a:ln>
        </p:spPr>
        <p:txBody>
          <a:bodyPr wrap="none">
            <a:spAutoFit/>
          </a:bodyPr>
          <a:lstStyle/>
          <a:p>
            <a:r>
              <a:rPr lang="es-ES_tradnl" sz="1400" b="1">
                <a:latin typeface="Arial" charset="0"/>
              </a:rPr>
              <a:t>Y</a:t>
            </a:r>
            <a:endParaRPr lang="es-ES" sz="1400" b="1">
              <a:latin typeface="Arial" charset="0"/>
            </a:endParaRPr>
          </a:p>
        </p:txBody>
      </p:sp>
      <p:sp>
        <p:nvSpPr>
          <p:cNvPr id="25" name="Text Box 12"/>
          <p:cNvSpPr txBox="1">
            <a:spLocks noChangeArrowheads="1"/>
          </p:cNvSpPr>
          <p:nvPr/>
        </p:nvSpPr>
        <p:spPr bwMode="auto">
          <a:xfrm>
            <a:off x="6462693" y="2605092"/>
            <a:ext cx="292100" cy="304800"/>
          </a:xfrm>
          <a:prstGeom prst="rect">
            <a:avLst/>
          </a:prstGeom>
          <a:noFill/>
          <a:ln w="9525">
            <a:noFill/>
            <a:miter lim="800000"/>
            <a:headEnd/>
            <a:tailEnd/>
          </a:ln>
        </p:spPr>
        <p:txBody>
          <a:bodyPr wrap="none">
            <a:spAutoFit/>
          </a:bodyPr>
          <a:lstStyle/>
          <a:p>
            <a:r>
              <a:rPr lang="es-ES_tradnl" sz="1400" b="1">
                <a:latin typeface="Arial" charset="0"/>
              </a:rPr>
              <a:t>Z</a:t>
            </a:r>
            <a:endParaRPr lang="es-ES" sz="1400" b="1">
              <a:latin typeface="Arial" charset="0"/>
            </a:endParaRPr>
          </a:p>
        </p:txBody>
      </p:sp>
      <p:pic>
        <p:nvPicPr>
          <p:cNvPr id="26" name="Picture 81"/>
          <p:cNvPicPr>
            <a:picLocks noChangeArrowheads="1"/>
          </p:cNvPicPr>
          <p:nvPr/>
        </p:nvPicPr>
        <p:blipFill>
          <a:blip r:embed="rId4" cstate="print"/>
          <a:srcRect/>
          <a:stretch>
            <a:fillRect/>
          </a:stretch>
        </p:blipFill>
        <p:spPr bwMode="auto">
          <a:xfrm>
            <a:off x="3963964" y="3425827"/>
            <a:ext cx="604838" cy="288925"/>
          </a:xfrm>
          <a:prstGeom prst="rect">
            <a:avLst/>
          </a:prstGeom>
          <a:noFill/>
          <a:ln w="12700">
            <a:noFill/>
            <a:miter lim="800000"/>
            <a:headEnd/>
            <a:tailEnd/>
          </a:ln>
        </p:spPr>
      </p:pic>
    </p:spTree>
  </p:cSld>
  <p:clrMapOvr>
    <a:masterClrMapping/>
  </p:clrMapOvr>
  <p:transition spd="med">
    <p:pull dir="ru"/>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8897" name="Picture 1027"/>
          <p:cNvPicPr>
            <a:picLocks noChangeArrowheads="1"/>
          </p:cNvPicPr>
          <p:nvPr/>
        </p:nvPicPr>
        <p:blipFill>
          <a:blip r:embed="rId3" cstate="print"/>
          <a:srcRect/>
          <a:stretch>
            <a:fillRect/>
          </a:stretch>
        </p:blipFill>
        <p:spPr bwMode="auto">
          <a:xfrm>
            <a:off x="7165975" y="4092575"/>
            <a:ext cx="668338" cy="649288"/>
          </a:xfrm>
          <a:prstGeom prst="rect">
            <a:avLst/>
          </a:prstGeom>
          <a:noFill/>
          <a:ln w="12700">
            <a:noFill/>
            <a:miter lim="800000"/>
            <a:headEnd/>
            <a:tailEnd/>
          </a:ln>
        </p:spPr>
      </p:pic>
      <p:sp>
        <p:nvSpPr>
          <p:cNvPr id="208898" name="Line 1028"/>
          <p:cNvSpPr>
            <a:spLocks noChangeShapeType="1"/>
          </p:cNvSpPr>
          <p:nvPr/>
        </p:nvSpPr>
        <p:spPr bwMode="auto">
          <a:xfrm>
            <a:off x="1651000" y="4289425"/>
            <a:ext cx="1397000" cy="0"/>
          </a:xfrm>
          <a:prstGeom prst="line">
            <a:avLst/>
          </a:prstGeom>
          <a:noFill/>
          <a:ln w="25400">
            <a:solidFill>
              <a:srgbClr val="3333CC"/>
            </a:solidFill>
            <a:round/>
            <a:headEnd/>
            <a:tailEnd/>
          </a:ln>
        </p:spPr>
        <p:txBody>
          <a:bodyPr/>
          <a:lstStyle/>
          <a:p>
            <a:endParaRPr lang="es-ES"/>
          </a:p>
        </p:txBody>
      </p:sp>
      <p:pic>
        <p:nvPicPr>
          <p:cNvPr id="208899" name="Picture 1029"/>
          <p:cNvPicPr>
            <a:picLocks noChangeArrowheads="1"/>
          </p:cNvPicPr>
          <p:nvPr/>
        </p:nvPicPr>
        <p:blipFill>
          <a:blip r:embed="rId3" cstate="print"/>
          <a:srcRect/>
          <a:stretch>
            <a:fillRect/>
          </a:stretch>
        </p:blipFill>
        <p:spPr bwMode="auto">
          <a:xfrm>
            <a:off x="2339975" y="2220913"/>
            <a:ext cx="669925" cy="649287"/>
          </a:xfrm>
          <a:prstGeom prst="rect">
            <a:avLst/>
          </a:prstGeom>
          <a:noFill/>
          <a:ln w="12700">
            <a:noFill/>
            <a:miter lim="800000"/>
            <a:headEnd/>
            <a:tailEnd/>
          </a:ln>
        </p:spPr>
      </p:pic>
      <p:sp>
        <p:nvSpPr>
          <p:cNvPr id="208900" name="Line 1030"/>
          <p:cNvSpPr>
            <a:spLocks noChangeShapeType="1"/>
          </p:cNvSpPr>
          <p:nvPr/>
        </p:nvSpPr>
        <p:spPr bwMode="auto">
          <a:xfrm rot="5400000">
            <a:off x="5761037" y="4949826"/>
            <a:ext cx="1870075" cy="0"/>
          </a:xfrm>
          <a:prstGeom prst="line">
            <a:avLst/>
          </a:prstGeom>
          <a:noFill/>
          <a:ln w="25400">
            <a:solidFill>
              <a:srgbClr val="3333CC"/>
            </a:solidFill>
            <a:round/>
            <a:headEnd/>
            <a:tailEnd/>
          </a:ln>
        </p:spPr>
        <p:txBody>
          <a:bodyPr/>
          <a:lstStyle/>
          <a:p>
            <a:endParaRPr lang="es-ES"/>
          </a:p>
        </p:txBody>
      </p:sp>
      <p:sp>
        <p:nvSpPr>
          <p:cNvPr id="208901" name="Line 1031"/>
          <p:cNvSpPr>
            <a:spLocks noChangeShapeType="1"/>
          </p:cNvSpPr>
          <p:nvPr/>
        </p:nvSpPr>
        <p:spPr bwMode="auto">
          <a:xfrm>
            <a:off x="6696075" y="4583113"/>
            <a:ext cx="536575" cy="0"/>
          </a:xfrm>
          <a:prstGeom prst="line">
            <a:avLst/>
          </a:prstGeom>
          <a:noFill/>
          <a:ln w="9525">
            <a:solidFill>
              <a:srgbClr val="000000"/>
            </a:solidFill>
            <a:round/>
            <a:headEnd/>
            <a:tailEnd/>
          </a:ln>
        </p:spPr>
        <p:txBody>
          <a:bodyPr/>
          <a:lstStyle/>
          <a:p>
            <a:endParaRPr lang="es-ES"/>
          </a:p>
        </p:txBody>
      </p:sp>
      <p:sp>
        <p:nvSpPr>
          <p:cNvPr id="208902" name="Line 1032"/>
          <p:cNvSpPr>
            <a:spLocks noChangeShapeType="1"/>
          </p:cNvSpPr>
          <p:nvPr/>
        </p:nvSpPr>
        <p:spPr bwMode="auto">
          <a:xfrm>
            <a:off x="3413125" y="4768850"/>
            <a:ext cx="534988" cy="0"/>
          </a:xfrm>
          <a:prstGeom prst="line">
            <a:avLst/>
          </a:prstGeom>
          <a:noFill/>
          <a:ln w="9525">
            <a:solidFill>
              <a:srgbClr val="000000"/>
            </a:solidFill>
            <a:round/>
            <a:headEnd/>
            <a:tailEnd/>
          </a:ln>
        </p:spPr>
        <p:txBody>
          <a:bodyPr/>
          <a:lstStyle/>
          <a:p>
            <a:endParaRPr lang="es-ES"/>
          </a:p>
        </p:txBody>
      </p:sp>
      <p:sp>
        <p:nvSpPr>
          <p:cNvPr id="208903" name="Line 1033"/>
          <p:cNvSpPr>
            <a:spLocks noChangeShapeType="1"/>
          </p:cNvSpPr>
          <p:nvPr/>
        </p:nvSpPr>
        <p:spPr bwMode="auto">
          <a:xfrm>
            <a:off x="4483100" y="4768850"/>
            <a:ext cx="538163" cy="0"/>
          </a:xfrm>
          <a:prstGeom prst="line">
            <a:avLst/>
          </a:prstGeom>
          <a:noFill/>
          <a:ln w="9525">
            <a:solidFill>
              <a:srgbClr val="000000"/>
            </a:solidFill>
            <a:round/>
            <a:headEnd/>
            <a:tailEnd/>
          </a:ln>
        </p:spPr>
        <p:txBody>
          <a:bodyPr/>
          <a:lstStyle/>
          <a:p>
            <a:endParaRPr lang="es-ES"/>
          </a:p>
        </p:txBody>
      </p:sp>
      <p:sp>
        <p:nvSpPr>
          <p:cNvPr id="208904" name="Line 1034"/>
          <p:cNvSpPr>
            <a:spLocks noChangeShapeType="1"/>
          </p:cNvSpPr>
          <p:nvPr/>
        </p:nvSpPr>
        <p:spPr bwMode="auto">
          <a:xfrm>
            <a:off x="5021263" y="5073650"/>
            <a:ext cx="534987" cy="0"/>
          </a:xfrm>
          <a:prstGeom prst="line">
            <a:avLst/>
          </a:prstGeom>
          <a:noFill/>
          <a:ln w="9525">
            <a:solidFill>
              <a:srgbClr val="000000"/>
            </a:solidFill>
            <a:round/>
            <a:headEnd/>
            <a:tailEnd/>
          </a:ln>
        </p:spPr>
        <p:txBody>
          <a:bodyPr/>
          <a:lstStyle/>
          <a:p>
            <a:endParaRPr lang="es-ES"/>
          </a:p>
        </p:txBody>
      </p:sp>
      <p:sp>
        <p:nvSpPr>
          <p:cNvPr id="208905" name="Line 1035"/>
          <p:cNvSpPr>
            <a:spLocks noChangeShapeType="1"/>
          </p:cNvSpPr>
          <p:nvPr/>
        </p:nvSpPr>
        <p:spPr bwMode="auto">
          <a:xfrm>
            <a:off x="6159500" y="4889500"/>
            <a:ext cx="536575" cy="0"/>
          </a:xfrm>
          <a:prstGeom prst="line">
            <a:avLst/>
          </a:prstGeom>
          <a:noFill/>
          <a:ln w="9525">
            <a:solidFill>
              <a:srgbClr val="000000"/>
            </a:solidFill>
            <a:round/>
            <a:headEnd/>
            <a:tailEnd/>
          </a:ln>
        </p:spPr>
        <p:txBody>
          <a:bodyPr/>
          <a:lstStyle/>
          <a:p>
            <a:endParaRPr lang="es-ES"/>
          </a:p>
        </p:txBody>
      </p:sp>
      <p:sp>
        <p:nvSpPr>
          <p:cNvPr id="208906" name="Line 1036"/>
          <p:cNvSpPr>
            <a:spLocks noChangeShapeType="1"/>
          </p:cNvSpPr>
          <p:nvPr/>
        </p:nvSpPr>
        <p:spPr bwMode="auto">
          <a:xfrm rot="5400000">
            <a:off x="4086225" y="5241926"/>
            <a:ext cx="1870075" cy="0"/>
          </a:xfrm>
          <a:prstGeom prst="line">
            <a:avLst/>
          </a:prstGeom>
          <a:noFill/>
          <a:ln w="25400">
            <a:solidFill>
              <a:srgbClr val="3333CC"/>
            </a:solidFill>
            <a:round/>
            <a:headEnd/>
            <a:tailEnd/>
          </a:ln>
        </p:spPr>
        <p:txBody>
          <a:bodyPr/>
          <a:lstStyle/>
          <a:p>
            <a:endParaRPr lang="es-ES"/>
          </a:p>
        </p:txBody>
      </p:sp>
      <p:sp>
        <p:nvSpPr>
          <p:cNvPr id="208907" name="Line 1037"/>
          <p:cNvSpPr>
            <a:spLocks noChangeShapeType="1"/>
          </p:cNvSpPr>
          <p:nvPr/>
        </p:nvSpPr>
        <p:spPr bwMode="auto">
          <a:xfrm rot="16200000" flipH="1">
            <a:off x="2729706" y="5174457"/>
            <a:ext cx="1374775" cy="7938"/>
          </a:xfrm>
          <a:prstGeom prst="line">
            <a:avLst/>
          </a:prstGeom>
          <a:noFill/>
          <a:ln w="25400">
            <a:solidFill>
              <a:srgbClr val="3333CC"/>
            </a:solidFill>
            <a:round/>
            <a:headEnd/>
            <a:tailEnd/>
          </a:ln>
        </p:spPr>
        <p:txBody>
          <a:bodyPr/>
          <a:lstStyle/>
          <a:p>
            <a:endParaRPr lang="es-ES"/>
          </a:p>
        </p:txBody>
      </p:sp>
      <p:sp>
        <p:nvSpPr>
          <p:cNvPr id="208908" name="Line 1038"/>
          <p:cNvSpPr>
            <a:spLocks noChangeShapeType="1"/>
          </p:cNvSpPr>
          <p:nvPr/>
        </p:nvSpPr>
        <p:spPr bwMode="auto">
          <a:xfrm>
            <a:off x="2874963" y="4889500"/>
            <a:ext cx="538162" cy="0"/>
          </a:xfrm>
          <a:prstGeom prst="line">
            <a:avLst/>
          </a:prstGeom>
          <a:noFill/>
          <a:ln w="9525">
            <a:solidFill>
              <a:srgbClr val="000000"/>
            </a:solidFill>
            <a:round/>
            <a:headEnd/>
            <a:tailEnd/>
          </a:ln>
        </p:spPr>
        <p:txBody>
          <a:bodyPr/>
          <a:lstStyle/>
          <a:p>
            <a:endParaRPr lang="es-ES"/>
          </a:p>
        </p:txBody>
      </p:sp>
      <p:sp>
        <p:nvSpPr>
          <p:cNvPr id="208909" name="Line 1039"/>
          <p:cNvSpPr>
            <a:spLocks noChangeShapeType="1"/>
          </p:cNvSpPr>
          <p:nvPr/>
        </p:nvSpPr>
        <p:spPr bwMode="auto">
          <a:xfrm flipH="1" flipV="1">
            <a:off x="2489200" y="4289425"/>
            <a:ext cx="0" cy="493713"/>
          </a:xfrm>
          <a:prstGeom prst="line">
            <a:avLst/>
          </a:prstGeom>
          <a:noFill/>
          <a:ln w="9525">
            <a:solidFill>
              <a:srgbClr val="000000"/>
            </a:solidFill>
            <a:round/>
            <a:headEnd/>
            <a:tailEnd/>
          </a:ln>
        </p:spPr>
        <p:txBody>
          <a:bodyPr/>
          <a:lstStyle/>
          <a:p>
            <a:endParaRPr lang="es-ES"/>
          </a:p>
        </p:txBody>
      </p:sp>
      <p:sp>
        <p:nvSpPr>
          <p:cNvPr id="208910" name="Line 1040"/>
          <p:cNvSpPr>
            <a:spLocks noChangeShapeType="1"/>
          </p:cNvSpPr>
          <p:nvPr/>
        </p:nvSpPr>
        <p:spPr bwMode="auto">
          <a:xfrm flipH="1" flipV="1">
            <a:off x="2206625" y="3910013"/>
            <a:ext cx="3175" cy="379412"/>
          </a:xfrm>
          <a:prstGeom prst="line">
            <a:avLst/>
          </a:prstGeom>
          <a:noFill/>
          <a:ln w="9525">
            <a:solidFill>
              <a:srgbClr val="000000"/>
            </a:solidFill>
            <a:round/>
            <a:headEnd/>
            <a:tailEnd/>
          </a:ln>
        </p:spPr>
        <p:txBody>
          <a:bodyPr/>
          <a:lstStyle/>
          <a:p>
            <a:endParaRPr lang="es-ES"/>
          </a:p>
        </p:txBody>
      </p:sp>
      <p:sp>
        <p:nvSpPr>
          <p:cNvPr id="208911" name="Line 1041"/>
          <p:cNvSpPr>
            <a:spLocks noChangeShapeType="1"/>
          </p:cNvSpPr>
          <p:nvPr/>
        </p:nvSpPr>
        <p:spPr bwMode="auto">
          <a:xfrm flipV="1">
            <a:off x="2339975" y="3298825"/>
            <a:ext cx="0" cy="427038"/>
          </a:xfrm>
          <a:prstGeom prst="line">
            <a:avLst/>
          </a:prstGeom>
          <a:noFill/>
          <a:ln w="9525">
            <a:solidFill>
              <a:srgbClr val="000000"/>
            </a:solidFill>
            <a:round/>
            <a:headEnd/>
            <a:tailEnd/>
          </a:ln>
        </p:spPr>
        <p:txBody>
          <a:bodyPr/>
          <a:lstStyle/>
          <a:p>
            <a:endParaRPr lang="es-ES"/>
          </a:p>
        </p:txBody>
      </p:sp>
      <p:sp>
        <p:nvSpPr>
          <p:cNvPr id="208912" name="Line 1042"/>
          <p:cNvSpPr>
            <a:spLocks noChangeShapeType="1"/>
          </p:cNvSpPr>
          <p:nvPr/>
        </p:nvSpPr>
        <p:spPr bwMode="auto">
          <a:xfrm>
            <a:off x="1601788" y="3298825"/>
            <a:ext cx="2046287" cy="0"/>
          </a:xfrm>
          <a:prstGeom prst="line">
            <a:avLst/>
          </a:prstGeom>
          <a:noFill/>
          <a:ln w="25400">
            <a:solidFill>
              <a:srgbClr val="3333CC"/>
            </a:solidFill>
            <a:round/>
            <a:headEnd/>
            <a:tailEnd/>
          </a:ln>
        </p:spPr>
        <p:txBody>
          <a:bodyPr/>
          <a:lstStyle/>
          <a:p>
            <a:endParaRPr lang="es-ES"/>
          </a:p>
        </p:txBody>
      </p:sp>
      <p:sp>
        <p:nvSpPr>
          <p:cNvPr id="208913" name="Line 1043"/>
          <p:cNvSpPr>
            <a:spLocks noChangeShapeType="1"/>
          </p:cNvSpPr>
          <p:nvPr/>
        </p:nvSpPr>
        <p:spPr bwMode="auto">
          <a:xfrm flipV="1">
            <a:off x="2674938" y="2870200"/>
            <a:ext cx="0" cy="428625"/>
          </a:xfrm>
          <a:prstGeom prst="line">
            <a:avLst/>
          </a:prstGeom>
          <a:noFill/>
          <a:ln w="9525">
            <a:solidFill>
              <a:srgbClr val="000000"/>
            </a:solidFill>
            <a:round/>
            <a:headEnd/>
            <a:tailEnd/>
          </a:ln>
        </p:spPr>
        <p:txBody>
          <a:bodyPr/>
          <a:lstStyle/>
          <a:p>
            <a:endParaRPr lang="es-ES"/>
          </a:p>
        </p:txBody>
      </p:sp>
      <p:sp>
        <p:nvSpPr>
          <p:cNvPr id="208914" name="Text Box 1044"/>
          <p:cNvSpPr txBox="1">
            <a:spLocks noChangeArrowheads="1"/>
          </p:cNvSpPr>
          <p:nvPr/>
        </p:nvSpPr>
        <p:spPr bwMode="auto">
          <a:xfrm>
            <a:off x="3048000" y="2220913"/>
            <a:ext cx="1966913" cy="457200"/>
          </a:xfrm>
          <a:prstGeom prst="rect">
            <a:avLst/>
          </a:prstGeom>
          <a:noFill/>
          <a:ln w="9525">
            <a:noFill/>
            <a:miter lim="800000"/>
            <a:headEnd/>
            <a:tailEnd/>
          </a:ln>
        </p:spPr>
        <p:txBody>
          <a:bodyPr>
            <a:spAutoFit/>
          </a:bodyPr>
          <a:lstStyle/>
          <a:p>
            <a:pPr eaLnBrk="0" hangingPunct="0"/>
            <a:r>
              <a:rPr lang="es-ES" sz="1200" b="1">
                <a:solidFill>
                  <a:srgbClr val="000000"/>
                </a:solidFill>
                <a:latin typeface="Arial" charset="0"/>
              </a:rPr>
              <a:t>IP:130.206.212.7/24</a:t>
            </a:r>
          </a:p>
          <a:p>
            <a:pPr eaLnBrk="0" hangingPunct="0"/>
            <a:r>
              <a:rPr lang="es-ES" sz="1200" b="1">
                <a:solidFill>
                  <a:srgbClr val="000000"/>
                </a:solidFill>
                <a:latin typeface="Arial" charset="0"/>
              </a:rPr>
              <a:t>Rtr: 130.206.212.1</a:t>
            </a:r>
          </a:p>
        </p:txBody>
      </p:sp>
      <p:sp>
        <p:nvSpPr>
          <p:cNvPr id="208915" name="Text Box 1045"/>
          <p:cNvSpPr txBox="1">
            <a:spLocks noChangeArrowheads="1"/>
          </p:cNvSpPr>
          <p:nvPr/>
        </p:nvSpPr>
        <p:spPr bwMode="auto">
          <a:xfrm>
            <a:off x="6875463" y="4881563"/>
            <a:ext cx="2039937" cy="457200"/>
          </a:xfrm>
          <a:prstGeom prst="rect">
            <a:avLst/>
          </a:prstGeom>
          <a:noFill/>
          <a:ln w="9525">
            <a:noFill/>
            <a:miter lim="800000"/>
            <a:headEnd/>
            <a:tailEnd/>
          </a:ln>
        </p:spPr>
        <p:txBody>
          <a:bodyPr>
            <a:spAutoFit/>
          </a:bodyPr>
          <a:lstStyle/>
          <a:p>
            <a:pPr eaLnBrk="0" hangingPunct="0"/>
            <a:r>
              <a:rPr lang="es-ES" sz="1200" b="1">
                <a:solidFill>
                  <a:srgbClr val="000000"/>
                </a:solidFill>
                <a:latin typeface="Arial" charset="0"/>
              </a:rPr>
              <a:t>IP: 130.206.220.5/24</a:t>
            </a:r>
          </a:p>
          <a:p>
            <a:pPr eaLnBrk="0" hangingPunct="0"/>
            <a:r>
              <a:rPr lang="es-ES" sz="1200" b="1">
                <a:solidFill>
                  <a:srgbClr val="000000"/>
                </a:solidFill>
                <a:latin typeface="Arial" charset="0"/>
              </a:rPr>
              <a:t>Rtr: 130.206.220.1</a:t>
            </a:r>
          </a:p>
        </p:txBody>
      </p:sp>
      <p:sp>
        <p:nvSpPr>
          <p:cNvPr id="208916" name="Text Box 1046"/>
          <p:cNvSpPr txBox="1">
            <a:spLocks noChangeArrowheads="1"/>
          </p:cNvSpPr>
          <p:nvPr/>
        </p:nvSpPr>
        <p:spPr bwMode="auto">
          <a:xfrm>
            <a:off x="457200" y="4457700"/>
            <a:ext cx="1676400" cy="273050"/>
          </a:xfrm>
          <a:prstGeom prst="rect">
            <a:avLst/>
          </a:prstGeom>
          <a:noFill/>
          <a:ln w="9525">
            <a:noFill/>
            <a:miter lim="800000"/>
            <a:headEnd/>
            <a:tailEnd/>
          </a:ln>
        </p:spPr>
        <p:txBody>
          <a:bodyPr>
            <a:spAutoFit/>
          </a:bodyPr>
          <a:lstStyle/>
          <a:p>
            <a:pPr eaLnBrk="0" hangingPunct="0"/>
            <a:r>
              <a:rPr lang="es-ES" sz="1200" b="1">
                <a:solidFill>
                  <a:srgbClr val="000000"/>
                </a:solidFill>
                <a:latin typeface="Arial" charset="0"/>
              </a:rPr>
              <a:t>IP:130.206.212.1/24</a:t>
            </a:r>
          </a:p>
        </p:txBody>
      </p:sp>
      <p:sp>
        <p:nvSpPr>
          <p:cNvPr id="208917" name="Text Box 1047"/>
          <p:cNvSpPr txBox="1">
            <a:spLocks noChangeArrowheads="1"/>
          </p:cNvSpPr>
          <p:nvPr/>
        </p:nvSpPr>
        <p:spPr bwMode="auto">
          <a:xfrm>
            <a:off x="1744663" y="5353050"/>
            <a:ext cx="1966912" cy="274638"/>
          </a:xfrm>
          <a:prstGeom prst="rect">
            <a:avLst/>
          </a:prstGeom>
          <a:noFill/>
          <a:ln w="9525">
            <a:noFill/>
            <a:miter lim="800000"/>
            <a:headEnd/>
            <a:tailEnd/>
          </a:ln>
        </p:spPr>
        <p:txBody>
          <a:bodyPr>
            <a:spAutoFit/>
          </a:bodyPr>
          <a:lstStyle/>
          <a:p>
            <a:pPr eaLnBrk="0" hangingPunct="0"/>
            <a:r>
              <a:rPr lang="es-ES" sz="1200" b="1">
                <a:solidFill>
                  <a:srgbClr val="000000"/>
                </a:solidFill>
                <a:latin typeface="Arial" charset="0"/>
              </a:rPr>
              <a:t>IP:130.206.220.1/24</a:t>
            </a:r>
          </a:p>
        </p:txBody>
      </p:sp>
      <p:sp>
        <p:nvSpPr>
          <p:cNvPr id="208918" name="Line 1048"/>
          <p:cNvSpPr>
            <a:spLocks noChangeShapeType="1"/>
          </p:cNvSpPr>
          <p:nvPr/>
        </p:nvSpPr>
        <p:spPr bwMode="auto">
          <a:xfrm flipV="1">
            <a:off x="3048000" y="5078413"/>
            <a:ext cx="0" cy="295275"/>
          </a:xfrm>
          <a:prstGeom prst="line">
            <a:avLst/>
          </a:prstGeom>
          <a:noFill/>
          <a:ln w="9525">
            <a:solidFill>
              <a:srgbClr val="000000"/>
            </a:solidFill>
            <a:round/>
            <a:headEnd/>
            <a:tailEnd type="triangle" w="med" len="med"/>
          </a:ln>
        </p:spPr>
        <p:txBody>
          <a:bodyPr/>
          <a:lstStyle/>
          <a:p>
            <a:endParaRPr lang="es-ES"/>
          </a:p>
        </p:txBody>
      </p:sp>
      <p:sp>
        <p:nvSpPr>
          <p:cNvPr id="208919" name="Line 1049"/>
          <p:cNvSpPr>
            <a:spLocks noChangeShapeType="1"/>
          </p:cNvSpPr>
          <p:nvPr/>
        </p:nvSpPr>
        <p:spPr bwMode="auto">
          <a:xfrm>
            <a:off x="2024063" y="4586288"/>
            <a:ext cx="371475" cy="0"/>
          </a:xfrm>
          <a:prstGeom prst="line">
            <a:avLst/>
          </a:prstGeom>
          <a:noFill/>
          <a:ln w="9525">
            <a:solidFill>
              <a:srgbClr val="000000"/>
            </a:solidFill>
            <a:round/>
            <a:headEnd/>
            <a:tailEnd type="triangle" w="med" len="med"/>
          </a:ln>
        </p:spPr>
        <p:txBody>
          <a:bodyPr/>
          <a:lstStyle/>
          <a:p>
            <a:endParaRPr lang="es-ES"/>
          </a:p>
        </p:txBody>
      </p:sp>
      <p:pic>
        <p:nvPicPr>
          <p:cNvPr id="208920" name="Picture 1050"/>
          <p:cNvPicPr>
            <a:picLocks noChangeArrowheads="1"/>
          </p:cNvPicPr>
          <p:nvPr/>
        </p:nvPicPr>
        <p:blipFill>
          <a:blip r:embed="rId4" cstate="print"/>
          <a:srcRect/>
          <a:stretch>
            <a:fillRect/>
          </a:stretch>
        </p:blipFill>
        <p:spPr bwMode="auto">
          <a:xfrm>
            <a:off x="2206625" y="4706938"/>
            <a:ext cx="752475" cy="488950"/>
          </a:xfrm>
          <a:prstGeom prst="rect">
            <a:avLst/>
          </a:prstGeom>
          <a:noFill/>
          <a:ln w="12700">
            <a:noFill/>
            <a:miter lim="800000"/>
            <a:headEnd/>
            <a:tailEnd/>
          </a:ln>
        </p:spPr>
      </p:pic>
      <p:pic>
        <p:nvPicPr>
          <p:cNvPr id="208921" name="Picture 1052"/>
          <p:cNvPicPr>
            <a:picLocks noChangeArrowheads="1"/>
          </p:cNvPicPr>
          <p:nvPr/>
        </p:nvPicPr>
        <p:blipFill>
          <a:blip r:embed="rId5" cstate="print"/>
          <a:srcRect/>
          <a:stretch>
            <a:fillRect/>
          </a:stretch>
        </p:blipFill>
        <p:spPr bwMode="auto">
          <a:xfrm>
            <a:off x="3814763" y="4586288"/>
            <a:ext cx="803275" cy="366712"/>
          </a:xfrm>
          <a:prstGeom prst="rect">
            <a:avLst/>
          </a:prstGeom>
          <a:noFill/>
          <a:ln w="12700">
            <a:noFill/>
            <a:miter lim="800000"/>
            <a:headEnd/>
            <a:tailEnd/>
          </a:ln>
        </p:spPr>
      </p:pic>
      <p:pic>
        <p:nvPicPr>
          <p:cNvPr id="208922" name="Picture 1053"/>
          <p:cNvPicPr>
            <a:picLocks noChangeArrowheads="1"/>
          </p:cNvPicPr>
          <p:nvPr/>
        </p:nvPicPr>
        <p:blipFill>
          <a:blip r:embed="rId5" cstate="print"/>
          <a:srcRect/>
          <a:stretch>
            <a:fillRect/>
          </a:stretch>
        </p:blipFill>
        <p:spPr bwMode="auto">
          <a:xfrm>
            <a:off x="5422900" y="4765675"/>
            <a:ext cx="803275" cy="368300"/>
          </a:xfrm>
          <a:prstGeom prst="rect">
            <a:avLst/>
          </a:prstGeom>
          <a:noFill/>
          <a:ln w="12700">
            <a:noFill/>
            <a:miter lim="800000"/>
            <a:headEnd/>
            <a:tailEnd/>
          </a:ln>
        </p:spPr>
      </p:pic>
      <p:sp>
        <p:nvSpPr>
          <p:cNvPr id="208923" name="Text Box 1054"/>
          <p:cNvSpPr txBox="1">
            <a:spLocks noChangeArrowheads="1"/>
          </p:cNvSpPr>
          <p:nvPr/>
        </p:nvSpPr>
        <p:spPr bwMode="auto">
          <a:xfrm>
            <a:off x="3687763" y="5078413"/>
            <a:ext cx="1968500" cy="274637"/>
          </a:xfrm>
          <a:prstGeom prst="rect">
            <a:avLst/>
          </a:prstGeom>
          <a:noFill/>
          <a:ln w="9525">
            <a:noFill/>
            <a:miter lim="800000"/>
            <a:headEnd/>
            <a:tailEnd/>
          </a:ln>
        </p:spPr>
        <p:txBody>
          <a:bodyPr>
            <a:spAutoFit/>
          </a:bodyPr>
          <a:lstStyle/>
          <a:p>
            <a:pPr eaLnBrk="0" hangingPunct="0"/>
            <a:r>
              <a:rPr lang="es-ES" sz="1200" b="1">
                <a:solidFill>
                  <a:srgbClr val="000000"/>
                </a:solidFill>
                <a:latin typeface="Arial" charset="0"/>
              </a:rPr>
              <a:t>Switch LAN</a:t>
            </a:r>
          </a:p>
        </p:txBody>
      </p:sp>
      <p:sp>
        <p:nvSpPr>
          <p:cNvPr id="208924" name="Line 1055"/>
          <p:cNvSpPr>
            <a:spLocks noChangeShapeType="1"/>
          </p:cNvSpPr>
          <p:nvPr/>
        </p:nvSpPr>
        <p:spPr bwMode="auto">
          <a:xfrm rot="5400000">
            <a:off x="415131" y="3599657"/>
            <a:ext cx="982663" cy="0"/>
          </a:xfrm>
          <a:prstGeom prst="line">
            <a:avLst/>
          </a:prstGeom>
          <a:noFill/>
          <a:ln w="25400">
            <a:solidFill>
              <a:srgbClr val="3333CC"/>
            </a:solidFill>
            <a:round/>
            <a:headEnd/>
            <a:tailEnd/>
          </a:ln>
        </p:spPr>
        <p:txBody>
          <a:bodyPr/>
          <a:lstStyle/>
          <a:p>
            <a:endParaRPr lang="es-ES"/>
          </a:p>
        </p:txBody>
      </p:sp>
      <p:sp>
        <p:nvSpPr>
          <p:cNvPr id="208925" name="Line 1056"/>
          <p:cNvSpPr>
            <a:spLocks noChangeShapeType="1"/>
          </p:cNvSpPr>
          <p:nvPr/>
        </p:nvSpPr>
        <p:spPr bwMode="auto">
          <a:xfrm flipH="1">
            <a:off x="906463" y="3895725"/>
            <a:ext cx="930275" cy="0"/>
          </a:xfrm>
          <a:prstGeom prst="line">
            <a:avLst/>
          </a:prstGeom>
          <a:noFill/>
          <a:ln w="9525">
            <a:solidFill>
              <a:srgbClr val="000000"/>
            </a:solidFill>
            <a:round/>
            <a:headEnd/>
            <a:tailEnd/>
          </a:ln>
        </p:spPr>
        <p:txBody>
          <a:bodyPr/>
          <a:lstStyle/>
          <a:p>
            <a:endParaRPr lang="es-ES"/>
          </a:p>
        </p:txBody>
      </p:sp>
      <p:sp>
        <p:nvSpPr>
          <p:cNvPr id="208926" name="Text Box 1057"/>
          <p:cNvSpPr txBox="1">
            <a:spLocks noChangeArrowheads="1"/>
          </p:cNvSpPr>
          <p:nvPr/>
        </p:nvSpPr>
        <p:spPr bwMode="auto">
          <a:xfrm>
            <a:off x="3641725" y="3105150"/>
            <a:ext cx="623888" cy="274638"/>
          </a:xfrm>
          <a:prstGeom prst="rect">
            <a:avLst/>
          </a:prstGeom>
          <a:noFill/>
          <a:ln w="9525">
            <a:noFill/>
            <a:miter lim="800000"/>
            <a:headEnd/>
            <a:tailEnd/>
          </a:ln>
        </p:spPr>
        <p:txBody>
          <a:bodyPr wrap="none">
            <a:spAutoFit/>
          </a:bodyPr>
          <a:lstStyle/>
          <a:p>
            <a:pPr eaLnBrk="0" hangingPunct="0"/>
            <a:r>
              <a:rPr lang="es-ES" sz="1200" b="1">
                <a:solidFill>
                  <a:srgbClr val="000000"/>
                </a:solidFill>
                <a:latin typeface="Arial" charset="0"/>
              </a:rPr>
              <a:t>Red B</a:t>
            </a:r>
          </a:p>
        </p:txBody>
      </p:sp>
      <p:sp>
        <p:nvSpPr>
          <p:cNvPr id="208927" name="Text Box 1058"/>
          <p:cNvSpPr txBox="1">
            <a:spLocks noChangeArrowheads="1"/>
          </p:cNvSpPr>
          <p:nvPr/>
        </p:nvSpPr>
        <p:spPr bwMode="auto">
          <a:xfrm>
            <a:off x="4656138" y="6237288"/>
            <a:ext cx="615950" cy="274637"/>
          </a:xfrm>
          <a:prstGeom prst="rect">
            <a:avLst/>
          </a:prstGeom>
          <a:noFill/>
          <a:ln w="9525">
            <a:noFill/>
            <a:miter lim="800000"/>
            <a:headEnd/>
            <a:tailEnd/>
          </a:ln>
        </p:spPr>
        <p:txBody>
          <a:bodyPr wrap="none">
            <a:spAutoFit/>
          </a:bodyPr>
          <a:lstStyle/>
          <a:p>
            <a:pPr eaLnBrk="0" hangingPunct="0"/>
            <a:r>
              <a:rPr lang="es-ES" sz="1200" b="1">
                <a:solidFill>
                  <a:srgbClr val="000000"/>
                </a:solidFill>
                <a:latin typeface="Arial" charset="0"/>
              </a:rPr>
              <a:t>Red E</a:t>
            </a:r>
          </a:p>
        </p:txBody>
      </p:sp>
      <p:sp>
        <p:nvSpPr>
          <p:cNvPr id="208928" name="Text Box 1059"/>
          <p:cNvSpPr txBox="1">
            <a:spLocks noChangeArrowheads="1"/>
          </p:cNvSpPr>
          <p:nvPr/>
        </p:nvSpPr>
        <p:spPr bwMode="auto">
          <a:xfrm>
            <a:off x="6332538" y="5942013"/>
            <a:ext cx="608012" cy="274637"/>
          </a:xfrm>
          <a:prstGeom prst="rect">
            <a:avLst/>
          </a:prstGeom>
          <a:noFill/>
          <a:ln w="9525">
            <a:noFill/>
            <a:miter lim="800000"/>
            <a:headEnd/>
            <a:tailEnd/>
          </a:ln>
        </p:spPr>
        <p:txBody>
          <a:bodyPr wrap="none">
            <a:spAutoFit/>
          </a:bodyPr>
          <a:lstStyle/>
          <a:p>
            <a:pPr eaLnBrk="0" hangingPunct="0"/>
            <a:r>
              <a:rPr lang="es-ES" sz="1200" b="1">
                <a:solidFill>
                  <a:srgbClr val="000000"/>
                </a:solidFill>
                <a:latin typeface="Arial" charset="0"/>
              </a:rPr>
              <a:t>Red F</a:t>
            </a:r>
          </a:p>
        </p:txBody>
      </p:sp>
      <p:sp>
        <p:nvSpPr>
          <p:cNvPr id="208929" name="Text Box 1060"/>
          <p:cNvSpPr txBox="1">
            <a:spLocks noChangeArrowheads="1"/>
          </p:cNvSpPr>
          <p:nvPr/>
        </p:nvSpPr>
        <p:spPr bwMode="auto">
          <a:xfrm>
            <a:off x="2582863" y="3990975"/>
            <a:ext cx="623887" cy="274638"/>
          </a:xfrm>
          <a:prstGeom prst="rect">
            <a:avLst/>
          </a:prstGeom>
          <a:noFill/>
          <a:ln w="9525">
            <a:noFill/>
            <a:miter lim="800000"/>
            <a:headEnd/>
            <a:tailEnd/>
          </a:ln>
        </p:spPr>
        <p:txBody>
          <a:bodyPr wrap="none">
            <a:spAutoFit/>
          </a:bodyPr>
          <a:lstStyle/>
          <a:p>
            <a:pPr eaLnBrk="0" hangingPunct="0"/>
            <a:r>
              <a:rPr lang="es-ES" sz="1200" b="1">
                <a:solidFill>
                  <a:srgbClr val="000000"/>
                </a:solidFill>
                <a:latin typeface="Arial" charset="0"/>
              </a:rPr>
              <a:t>Red C</a:t>
            </a:r>
          </a:p>
        </p:txBody>
      </p:sp>
      <p:sp>
        <p:nvSpPr>
          <p:cNvPr id="208930" name="Text Box 1061"/>
          <p:cNvSpPr txBox="1">
            <a:spLocks noChangeArrowheads="1"/>
          </p:cNvSpPr>
          <p:nvPr/>
        </p:nvSpPr>
        <p:spPr bwMode="auto">
          <a:xfrm>
            <a:off x="533400" y="2808288"/>
            <a:ext cx="623888" cy="274637"/>
          </a:xfrm>
          <a:prstGeom prst="rect">
            <a:avLst/>
          </a:prstGeom>
          <a:noFill/>
          <a:ln w="9525">
            <a:noFill/>
            <a:miter lim="800000"/>
            <a:headEnd/>
            <a:tailEnd/>
          </a:ln>
        </p:spPr>
        <p:txBody>
          <a:bodyPr wrap="none">
            <a:spAutoFit/>
          </a:bodyPr>
          <a:lstStyle/>
          <a:p>
            <a:pPr eaLnBrk="0" hangingPunct="0"/>
            <a:r>
              <a:rPr lang="es-ES" sz="1200" b="1">
                <a:solidFill>
                  <a:srgbClr val="000000"/>
                </a:solidFill>
                <a:latin typeface="Arial" charset="0"/>
              </a:rPr>
              <a:t>Red A</a:t>
            </a:r>
          </a:p>
        </p:txBody>
      </p:sp>
      <p:sp>
        <p:nvSpPr>
          <p:cNvPr id="208931" name="Text Box 1062"/>
          <p:cNvSpPr txBox="1">
            <a:spLocks noChangeArrowheads="1"/>
          </p:cNvSpPr>
          <p:nvPr/>
        </p:nvSpPr>
        <p:spPr bwMode="auto">
          <a:xfrm>
            <a:off x="3141663" y="5842000"/>
            <a:ext cx="623887" cy="274638"/>
          </a:xfrm>
          <a:prstGeom prst="rect">
            <a:avLst/>
          </a:prstGeom>
          <a:noFill/>
          <a:ln w="9525">
            <a:noFill/>
            <a:miter lim="800000"/>
            <a:headEnd/>
            <a:tailEnd/>
          </a:ln>
        </p:spPr>
        <p:txBody>
          <a:bodyPr wrap="none">
            <a:spAutoFit/>
          </a:bodyPr>
          <a:lstStyle/>
          <a:p>
            <a:pPr eaLnBrk="0" hangingPunct="0"/>
            <a:r>
              <a:rPr lang="es-ES" sz="1200" b="1">
                <a:solidFill>
                  <a:srgbClr val="000000"/>
                </a:solidFill>
                <a:latin typeface="Arial" charset="0"/>
              </a:rPr>
              <a:t>Red D</a:t>
            </a:r>
          </a:p>
        </p:txBody>
      </p:sp>
      <p:sp>
        <p:nvSpPr>
          <p:cNvPr id="208932" name="Text Box 1063"/>
          <p:cNvSpPr txBox="1">
            <a:spLocks noChangeArrowheads="1"/>
          </p:cNvSpPr>
          <p:nvPr/>
        </p:nvSpPr>
        <p:spPr bwMode="auto">
          <a:xfrm>
            <a:off x="1600200" y="1360488"/>
            <a:ext cx="2108200" cy="314325"/>
          </a:xfrm>
          <a:prstGeom prst="rect">
            <a:avLst/>
          </a:prstGeom>
          <a:noFill/>
          <a:ln w="9525">
            <a:solidFill>
              <a:schemeClr val="tx1"/>
            </a:solidFill>
            <a:miter lim="800000"/>
            <a:headEnd/>
            <a:tailEnd/>
          </a:ln>
        </p:spPr>
        <p:txBody>
          <a:bodyPr wrap="none">
            <a:spAutoFit/>
          </a:bodyPr>
          <a:lstStyle/>
          <a:p>
            <a:r>
              <a:rPr lang="es-ES" sz="1400" b="1">
                <a:latin typeface="Courier New" pitchFamily="49" charset="0"/>
              </a:rPr>
              <a:t>Ping 130.206.220.5</a:t>
            </a:r>
          </a:p>
        </p:txBody>
      </p:sp>
      <p:sp>
        <p:nvSpPr>
          <p:cNvPr id="208933" name="Line 1064"/>
          <p:cNvSpPr>
            <a:spLocks noChangeShapeType="1"/>
          </p:cNvSpPr>
          <p:nvPr/>
        </p:nvSpPr>
        <p:spPr bwMode="auto">
          <a:xfrm>
            <a:off x="2635250" y="1714500"/>
            <a:ext cx="0" cy="381000"/>
          </a:xfrm>
          <a:prstGeom prst="line">
            <a:avLst/>
          </a:prstGeom>
          <a:noFill/>
          <a:ln w="9525">
            <a:solidFill>
              <a:schemeClr val="tx1"/>
            </a:solidFill>
            <a:round/>
            <a:headEnd/>
            <a:tailEnd type="triangle" w="med" len="med"/>
          </a:ln>
        </p:spPr>
        <p:txBody>
          <a:bodyPr/>
          <a:lstStyle/>
          <a:p>
            <a:endParaRPr lang="es-ES"/>
          </a:p>
        </p:txBody>
      </p:sp>
      <p:sp>
        <p:nvSpPr>
          <p:cNvPr id="208934" name="Text Box 1065"/>
          <p:cNvSpPr txBox="1">
            <a:spLocks noChangeArrowheads="1"/>
          </p:cNvSpPr>
          <p:nvPr/>
        </p:nvSpPr>
        <p:spPr bwMode="auto">
          <a:xfrm>
            <a:off x="2724150" y="844550"/>
            <a:ext cx="5886450" cy="641350"/>
          </a:xfrm>
          <a:prstGeom prst="rect">
            <a:avLst/>
          </a:prstGeom>
          <a:noFill/>
          <a:ln w="9525">
            <a:noFill/>
            <a:miter lim="800000"/>
            <a:headEnd/>
            <a:tailEnd/>
          </a:ln>
        </p:spPr>
        <p:txBody>
          <a:bodyPr wrap="none">
            <a:spAutoFit/>
          </a:bodyPr>
          <a:lstStyle/>
          <a:p>
            <a:pPr algn="r"/>
            <a:r>
              <a:rPr lang="es-ES" sz="1800"/>
              <a:t>Indique todas las tramas ethernet que genera el comando ping.</a:t>
            </a:r>
          </a:p>
          <a:p>
            <a:pPr algn="r"/>
            <a:r>
              <a:rPr lang="es-ES" sz="1800"/>
              <a:t>Todos los equipos se acaban de encender.</a:t>
            </a:r>
          </a:p>
        </p:txBody>
      </p:sp>
      <p:sp>
        <p:nvSpPr>
          <p:cNvPr id="208935" name="Text Box 1066"/>
          <p:cNvSpPr txBox="1">
            <a:spLocks noChangeArrowheads="1"/>
          </p:cNvSpPr>
          <p:nvPr/>
        </p:nvSpPr>
        <p:spPr bwMode="auto">
          <a:xfrm>
            <a:off x="2124075" y="188913"/>
            <a:ext cx="4959350" cy="579437"/>
          </a:xfrm>
          <a:prstGeom prst="rect">
            <a:avLst/>
          </a:prstGeom>
          <a:noFill/>
          <a:ln w="9525">
            <a:noFill/>
            <a:miter lim="800000"/>
            <a:headEnd/>
            <a:tailEnd/>
          </a:ln>
        </p:spPr>
        <p:txBody>
          <a:bodyPr wrap="none">
            <a:spAutoFit/>
          </a:bodyPr>
          <a:lstStyle/>
          <a:p>
            <a:r>
              <a:rPr lang="es-ES" sz="3200"/>
              <a:t>Problema examen junio 2000</a:t>
            </a:r>
          </a:p>
        </p:txBody>
      </p:sp>
      <p:pic>
        <p:nvPicPr>
          <p:cNvPr id="208936" name="Picture 1051"/>
          <p:cNvPicPr>
            <a:picLocks noChangeArrowheads="1"/>
          </p:cNvPicPr>
          <p:nvPr/>
        </p:nvPicPr>
        <p:blipFill>
          <a:blip r:embed="rId5" cstate="print"/>
          <a:srcRect/>
          <a:stretch>
            <a:fillRect/>
          </a:stretch>
        </p:blipFill>
        <p:spPr bwMode="auto">
          <a:xfrm>
            <a:off x="1804988" y="3603625"/>
            <a:ext cx="803275" cy="368300"/>
          </a:xfrm>
          <a:prstGeom prst="rect">
            <a:avLst/>
          </a:prstGeom>
          <a:noFill/>
          <a:ln w="12700">
            <a:noFill/>
            <a:miter lim="800000"/>
            <a:headEnd/>
            <a:tailEnd/>
          </a:ln>
        </p:spPr>
      </p:pic>
    </p:spTree>
  </p:cSld>
  <p:clrMapOvr>
    <a:masterClrMapping/>
  </p:clrMapOvr>
  <p:transition spd="med">
    <p:pull dir="ru"/>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0945" name="Picture 5"/>
          <p:cNvPicPr>
            <a:picLocks noChangeArrowheads="1"/>
          </p:cNvPicPr>
          <p:nvPr/>
        </p:nvPicPr>
        <p:blipFill>
          <a:blip r:embed="rId3" cstate="print"/>
          <a:srcRect/>
          <a:stretch>
            <a:fillRect/>
          </a:stretch>
        </p:blipFill>
        <p:spPr bwMode="auto">
          <a:xfrm>
            <a:off x="1592263" y="2781300"/>
            <a:ext cx="590550" cy="511175"/>
          </a:xfrm>
          <a:prstGeom prst="rect">
            <a:avLst/>
          </a:prstGeom>
          <a:noFill/>
          <a:ln w="12700">
            <a:noFill/>
            <a:miter lim="800000"/>
            <a:headEnd/>
            <a:tailEnd/>
          </a:ln>
        </p:spPr>
      </p:pic>
      <p:sp>
        <p:nvSpPr>
          <p:cNvPr id="210946" name="Text Box 39"/>
          <p:cNvSpPr txBox="1">
            <a:spLocks noChangeArrowheads="1"/>
          </p:cNvSpPr>
          <p:nvPr/>
        </p:nvSpPr>
        <p:spPr bwMode="auto">
          <a:xfrm>
            <a:off x="762000" y="1944688"/>
            <a:ext cx="2108200" cy="314325"/>
          </a:xfrm>
          <a:prstGeom prst="rect">
            <a:avLst/>
          </a:prstGeom>
          <a:noFill/>
          <a:ln w="9525">
            <a:solidFill>
              <a:schemeClr val="tx1"/>
            </a:solidFill>
            <a:miter lim="800000"/>
            <a:headEnd/>
            <a:tailEnd/>
          </a:ln>
        </p:spPr>
        <p:txBody>
          <a:bodyPr wrap="none">
            <a:spAutoFit/>
          </a:bodyPr>
          <a:lstStyle/>
          <a:p>
            <a:r>
              <a:rPr lang="es-ES" sz="1400" b="1">
                <a:latin typeface="Courier New" pitchFamily="49" charset="0"/>
              </a:rPr>
              <a:t>Ping 130.206.220.5</a:t>
            </a:r>
          </a:p>
        </p:txBody>
      </p:sp>
      <p:sp>
        <p:nvSpPr>
          <p:cNvPr id="210947" name="Line 40"/>
          <p:cNvSpPr>
            <a:spLocks noChangeShapeType="1"/>
          </p:cNvSpPr>
          <p:nvPr/>
        </p:nvSpPr>
        <p:spPr bwMode="auto">
          <a:xfrm>
            <a:off x="1797050" y="2298700"/>
            <a:ext cx="0" cy="381000"/>
          </a:xfrm>
          <a:prstGeom prst="line">
            <a:avLst/>
          </a:prstGeom>
          <a:noFill/>
          <a:ln w="9525">
            <a:solidFill>
              <a:schemeClr val="tx1"/>
            </a:solidFill>
            <a:round/>
            <a:headEnd/>
            <a:tailEnd type="triangle" w="med" len="med"/>
          </a:ln>
        </p:spPr>
        <p:txBody>
          <a:bodyPr/>
          <a:lstStyle/>
          <a:p>
            <a:endParaRPr lang="es-ES"/>
          </a:p>
        </p:txBody>
      </p:sp>
      <p:sp>
        <p:nvSpPr>
          <p:cNvPr id="210948" name="Text Box 42"/>
          <p:cNvSpPr txBox="1">
            <a:spLocks noChangeArrowheads="1"/>
          </p:cNvSpPr>
          <p:nvPr/>
        </p:nvSpPr>
        <p:spPr bwMode="auto">
          <a:xfrm>
            <a:off x="609600" y="115888"/>
            <a:ext cx="4995863" cy="457200"/>
          </a:xfrm>
          <a:prstGeom prst="rect">
            <a:avLst/>
          </a:prstGeom>
          <a:noFill/>
          <a:ln w="9525">
            <a:noFill/>
            <a:miter lim="800000"/>
            <a:headEnd/>
            <a:tailEnd/>
          </a:ln>
        </p:spPr>
        <p:txBody>
          <a:bodyPr wrap="none">
            <a:spAutoFit/>
          </a:bodyPr>
          <a:lstStyle/>
          <a:p>
            <a:r>
              <a:rPr lang="es-ES"/>
              <a:t>Solución Problema examen junio 2000 </a:t>
            </a:r>
          </a:p>
        </p:txBody>
      </p:sp>
      <p:sp>
        <p:nvSpPr>
          <p:cNvPr id="210949" name="Text Box 43"/>
          <p:cNvSpPr txBox="1">
            <a:spLocks noChangeArrowheads="1"/>
          </p:cNvSpPr>
          <p:nvPr/>
        </p:nvSpPr>
        <p:spPr bwMode="auto">
          <a:xfrm>
            <a:off x="1744663" y="2781300"/>
            <a:ext cx="312737" cy="304800"/>
          </a:xfrm>
          <a:prstGeom prst="rect">
            <a:avLst/>
          </a:prstGeom>
          <a:noFill/>
          <a:ln w="9525">
            <a:noFill/>
            <a:miter lim="800000"/>
            <a:headEnd/>
            <a:tailEnd/>
          </a:ln>
        </p:spPr>
        <p:txBody>
          <a:bodyPr wrap="none">
            <a:spAutoFit/>
          </a:bodyPr>
          <a:lstStyle/>
          <a:p>
            <a:r>
              <a:rPr lang="es-ES" sz="1400" b="1"/>
              <a:t>A</a:t>
            </a:r>
          </a:p>
        </p:txBody>
      </p:sp>
      <p:sp>
        <p:nvSpPr>
          <p:cNvPr id="210950" name="Text Box 45"/>
          <p:cNvSpPr txBox="1">
            <a:spLocks noChangeArrowheads="1"/>
          </p:cNvSpPr>
          <p:nvPr/>
        </p:nvSpPr>
        <p:spPr bwMode="auto">
          <a:xfrm>
            <a:off x="1908175" y="4889500"/>
            <a:ext cx="312738" cy="304800"/>
          </a:xfrm>
          <a:prstGeom prst="rect">
            <a:avLst/>
          </a:prstGeom>
          <a:noFill/>
          <a:ln w="9525">
            <a:noFill/>
            <a:miter lim="800000"/>
            <a:headEnd/>
            <a:tailEnd/>
          </a:ln>
        </p:spPr>
        <p:txBody>
          <a:bodyPr wrap="none">
            <a:spAutoFit/>
          </a:bodyPr>
          <a:lstStyle/>
          <a:p>
            <a:r>
              <a:rPr lang="es-ES" sz="1400" b="1"/>
              <a:t>C</a:t>
            </a:r>
          </a:p>
        </p:txBody>
      </p:sp>
      <p:sp>
        <p:nvSpPr>
          <p:cNvPr id="210951" name="Text Box 46"/>
          <p:cNvSpPr txBox="1">
            <a:spLocks noChangeArrowheads="1"/>
          </p:cNvSpPr>
          <p:nvPr/>
        </p:nvSpPr>
        <p:spPr bwMode="auto">
          <a:xfrm>
            <a:off x="1676400" y="4437063"/>
            <a:ext cx="303213" cy="304800"/>
          </a:xfrm>
          <a:prstGeom prst="rect">
            <a:avLst/>
          </a:prstGeom>
          <a:noFill/>
          <a:ln w="9525">
            <a:noFill/>
            <a:miter lim="800000"/>
            <a:headEnd/>
            <a:tailEnd/>
          </a:ln>
        </p:spPr>
        <p:txBody>
          <a:bodyPr wrap="none">
            <a:spAutoFit/>
          </a:bodyPr>
          <a:lstStyle/>
          <a:p>
            <a:r>
              <a:rPr lang="es-ES" sz="1400" b="1"/>
              <a:t>B</a:t>
            </a:r>
          </a:p>
        </p:txBody>
      </p:sp>
      <p:graphicFrame>
        <p:nvGraphicFramePr>
          <p:cNvPr id="706712" name="Group 152"/>
          <p:cNvGraphicFramePr>
            <a:graphicFrameLocks noGrp="1"/>
          </p:cNvGraphicFramePr>
          <p:nvPr/>
        </p:nvGraphicFramePr>
        <p:xfrm>
          <a:off x="3733800" y="715963"/>
          <a:ext cx="5311775" cy="2956560"/>
        </p:xfrm>
        <a:graphic>
          <a:graphicData uri="http://schemas.openxmlformats.org/drawingml/2006/table">
            <a:tbl>
              <a:tblPr/>
              <a:tblGrid>
                <a:gridCol w="590550"/>
                <a:gridCol w="590550"/>
                <a:gridCol w="958850"/>
                <a:gridCol w="3171825"/>
              </a:tblGrid>
              <a:tr h="312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MACorig.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MACdest.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Ethertype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Mensaje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FF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ARP (806)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ARP Req. ¿quién es 130.206.212.1?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3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ARP (806)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ARP Resp. 130.206.212.1 es 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IP (800)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ICMP ECHO Req. Para 130.206.220.5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FF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ARP (806)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ARP Req. ¿quién es 130.206.220.5?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3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ARP (806)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ARP Resp. 130.206.220.5 es 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IP (800)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ICMP ECHO Req. para 130.206.220.5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IP (800)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ICMP ECHO Reply para 130.206.212.7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IP (800)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ICMP ECHO Reply para 130.206.212.7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11004" name="Picture 3"/>
          <p:cNvPicPr>
            <a:picLocks noChangeArrowheads="1"/>
          </p:cNvPicPr>
          <p:nvPr/>
        </p:nvPicPr>
        <p:blipFill>
          <a:blip r:embed="rId3" cstate="print"/>
          <a:srcRect/>
          <a:stretch>
            <a:fillRect/>
          </a:stretch>
        </p:blipFill>
        <p:spPr bwMode="auto">
          <a:xfrm>
            <a:off x="5848350" y="4254500"/>
            <a:ext cx="590550" cy="511175"/>
          </a:xfrm>
          <a:prstGeom prst="rect">
            <a:avLst/>
          </a:prstGeom>
          <a:noFill/>
          <a:ln w="12700">
            <a:noFill/>
            <a:miter lim="800000"/>
            <a:headEnd/>
            <a:tailEnd/>
          </a:ln>
        </p:spPr>
      </p:pic>
      <p:sp>
        <p:nvSpPr>
          <p:cNvPr id="211005" name="Line 4"/>
          <p:cNvSpPr>
            <a:spLocks noChangeShapeType="1"/>
          </p:cNvSpPr>
          <p:nvPr/>
        </p:nvSpPr>
        <p:spPr bwMode="auto">
          <a:xfrm>
            <a:off x="985838" y="4410075"/>
            <a:ext cx="1231900" cy="0"/>
          </a:xfrm>
          <a:prstGeom prst="line">
            <a:avLst/>
          </a:prstGeom>
          <a:noFill/>
          <a:ln w="25400">
            <a:solidFill>
              <a:srgbClr val="3333CC"/>
            </a:solidFill>
            <a:round/>
            <a:headEnd/>
            <a:tailEnd/>
          </a:ln>
        </p:spPr>
        <p:txBody>
          <a:bodyPr/>
          <a:lstStyle/>
          <a:p>
            <a:endParaRPr lang="es-ES"/>
          </a:p>
        </p:txBody>
      </p:sp>
      <p:sp>
        <p:nvSpPr>
          <p:cNvPr id="211006" name="Line 6"/>
          <p:cNvSpPr>
            <a:spLocks noChangeShapeType="1"/>
          </p:cNvSpPr>
          <p:nvPr/>
        </p:nvSpPr>
        <p:spPr bwMode="auto">
          <a:xfrm rot="5400000">
            <a:off x="4698206" y="4929982"/>
            <a:ext cx="1471613" cy="0"/>
          </a:xfrm>
          <a:prstGeom prst="line">
            <a:avLst/>
          </a:prstGeom>
          <a:noFill/>
          <a:ln w="25400">
            <a:solidFill>
              <a:srgbClr val="3333CC"/>
            </a:solidFill>
            <a:round/>
            <a:headEnd/>
            <a:tailEnd/>
          </a:ln>
        </p:spPr>
        <p:txBody>
          <a:bodyPr/>
          <a:lstStyle/>
          <a:p>
            <a:endParaRPr lang="es-ES"/>
          </a:p>
        </p:txBody>
      </p:sp>
      <p:sp>
        <p:nvSpPr>
          <p:cNvPr id="211007" name="Line 7"/>
          <p:cNvSpPr>
            <a:spLocks noChangeShapeType="1"/>
          </p:cNvSpPr>
          <p:nvPr/>
        </p:nvSpPr>
        <p:spPr bwMode="auto">
          <a:xfrm>
            <a:off x="5434013" y="4641850"/>
            <a:ext cx="474662" cy="0"/>
          </a:xfrm>
          <a:prstGeom prst="line">
            <a:avLst/>
          </a:prstGeom>
          <a:noFill/>
          <a:ln w="9525">
            <a:solidFill>
              <a:srgbClr val="000000"/>
            </a:solidFill>
            <a:round/>
            <a:headEnd/>
            <a:tailEnd/>
          </a:ln>
        </p:spPr>
        <p:txBody>
          <a:bodyPr/>
          <a:lstStyle/>
          <a:p>
            <a:endParaRPr lang="es-ES"/>
          </a:p>
        </p:txBody>
      </p:sp>
      <p:sp>
        <p:nvSpPr>
          <p:cNvPr id="211008" name="Line 8"/>
          <p:cNvSpPr>
            <a:spLocks noChangeShapeType="1"/>
          </p:cNvSpPr>
          <p:nvPr/>
        </p:nvSpPr>
        <p:spPr bwMode="auto">
          <a:xfrm>
            <a:off x="2538413" y="4786313"/>
            <a:ext cx="473075" cy="0"/>
          </a:xfrm>
          <a:prstGeom prst="line">
            <a:avLst/>
          </a:prstGeom>
          <a:noFill/>
          <a:ln w="9525">
            <a:solidFill>
              <a:srgbClr val="000000"/>
            </a:solidFill>
            <a:round/>
            <a:headEnd/>
            <a:tailEnd/>
          </a:ln>
        </p:spPr>
        <p:txBody>
          <a:bodyPr/>
          <a:lstStyle/>
          <a:p>
            <a:endParaRPr lang="es-ES"/>
          </a:p>
        </p:txBody>
      </p:sp>
      <p:sp>
        <p:nvSpPr>
          <p:cNvPr id="211009" name="Line 9"/>
          <p:cNvSpPr>
            <a:spLocks noChangeShapeType="1"/>
          </p:cNvSpPr>
          <p:nvPr/>
        </p:nvSpPr>
        <p:spPr bwMode="auto">
          <a:xfrm>
            <a:off x="3482975" y="4652963"/>
            <a:ext cx="474663" cy="0"/>
          </a:xfrm>
          <a:prstGeom prst="line">
            <a:avLst/>
          </a:prstGeom>
          <a:noFill/>
          <a:ln w="9525">
            <a:solidFill>
              <a:srgbClr val="000000"/>
            </a:solidFill>
            <a:round/>
            <a:headEnd/>
            <a:tailEnd/>
          </a:ln>
        </p:spPr>
        <p:txBody>
          <a:bodyPr/>
          <a:lstStyle/>
          <a:p>
            <a:endParaRPr lang="es-ES"/>
          </a:p>
        </p:txBody>
      </p:sp>
      <p:sp>
        <p:nvSpPr>
          <p:cNvPr id="211010" name="Line 10"/>
          <p:cNvSpPr>
            <a:spLocks noChangeShapeType="1"/>
          </p:cNvSpPr>
          <p:nvPr/>
        </p:nvSpPr>
        <p:spPr bwMode="auto">
          <a:xfrm>
            <a:off x="3957638" y="5027613"/>
            <a:ext cx="471487" cy="0"/>
          </a:xfrm>
          <a:prstGeom prst="line">
            <a:avLst/>
          </a:prstGeom>
          <a:noFill/>
          <a:ln w="9525">
            <a:solidFill>
              <a:srgbClr val="000000"/>
            </a:solidFill>
            <a:round/>
            <a:headEnd/>
            <a:tailEnd/>
          </a:ln>
        </p:spPr>
        <p:txBody>
          <a:bodyPr/>
          <a:lstStyle/>
          <a:p>
            <a:endParaRPr lang="es-ES"/>
          </a:p>
        </p:txBody>
      </p:sp>
      <p:sp>
        <p:nvSpPr>
          <p:cNvPr id="211011" name="Line 11"/>
          <p:cNvSpPr>
            <a:spLocks noChangeShapeType="1"/>
          </p:cNvSpPr>
          <p:nvPr/>
        </p:nvSpPr>
        <p:spPr bwMode="auto">
          <a:xfrm>
            <a:off x="4962525" y="4881563"/>
            <a:ext cx="471488" cy="0"/>
          </a:xfrm>
          <a:prstGeom prst="line">
            <a:avLst/>
          </a:prstGeom>
          <a:noFill/>
          <a:ln w="9525">
            <a:solidFill>
              <a:srgbClr val="000000"/>
            </a:solidFill>
            <a:round/>
            <a:headEnd/>
            <a:tailEnd/>
          </a:ln>
        </p:spPr>
        <p:txBody>
          <a:bodyPr/>
          <a:lstStyle/>
          <a:p>
            <a:endParaRPr lang="es-ES"/>
          </a:p>
        </p:txBody>
      </p:sp>
      <p:sp>
        <p:nvSpPr>
          <p:cNvPr id="211012" name="Line 12"/>
          <p:cNvSpPr>
            <a:spLocks noChangeShapeType="1"/>
          </p:cNvSpPr>
          <p:nvPr/>
        </p:nvSpPr>
        <p:spPr bwMode="auto">
          <a:xfrm rot="5400000">
            <a:off x="3221831" y="5158582"/>
            <a:ext cx="1471613" cy="0"/>
          </a:xfrm>
          <a:prstGeom prst="line">
            <a:avLst/>
          </a:prstGeom>
          <a:noFill/>
          <a:ln w="25400">
            <a:solidFill>
              <a:srgbClr val="3333CC"/>
            </a:solidFill>
            <a:round/>
            <a:headEnd/>
            <a:tailEnd/>
          </a:ln>
        </p:spPr>
        <p:txBody>
          <a:bodyPr/>
          <a:lstStyle/>
          <a:p>
            <a:endParaRPr lang="es-ES"/>
          </a:p>
        </p:txBody>
      </p:sp>
      <p:sp>
        <p:nvSpPr>
          <p:cNvPr id="211013" name="Line 13"/>
          <p:cNvSpPr>
            <a:spLocks noChangeShapeType="1"/>
          </p:cNvSpPr>
          <p:nvPr/>
        </p:nvSpPr>
        <p:spPr bwMode="auto">
          <a:xfrm rot="16200000" flipH="1">
            <a:off x="2001044" y="5106194"/>
            <a:ext cx="1082675" cy="7937"/>
          </a:xfrm>
          <a:prstGeom prst="line">
            <a:avLst/>
          </a:prstGeom>
          <a:noFill/>
          <a:ln w="25400">
            <a:solidFill>
              <a:srgbClr val="3333CC"/>
            </a:solidFill>
            <a:round/>
            <a:headEnd/>
            <a:tailEnd/>
          </a:ln>
        </p:spPr>
        <p:txBody>
          <a:bodyPr/>
          <a:lstStyle/>
          <a:p>
            <a:endParaRPr lang="es-ES"/>
          </a:p>
        </p:txBody>
      </p:sp>
      <p:sp>
        <p:nvSpPr>
          <p:cNvPr id="211014" name="Line 14"/>
          <p:cNvSpPr>
            <a:spLocks noChangeShapeType="1"/>
          </p:cNvSpPr>
          <p:nvPr/>
        </p:nvSpPr>
        <p:spPr bwMode="auto">
          <a:xfrm>
            <a:off x="1979613" y="4941888"/>
            <a:ext cx="558800" cy="0"/>
          </a:xfrm>
          <a:prstGeom prst="line">
            <a:avLst/>
          </a:prstGeom>
          <a:noFill/>
          <a:ln w="9525">
            <a:solidFill>
              <a:srgbClr val="000000"/>
            </a:solidFill>
            <a:round/>
            <a:headEnd/>
            <a:tailEnd/>
          </a:ln>
        </p:spPr>
        <p:txBody>
          <a:bodyPr/>
          <a:lstStyle/>
          <a:p>
            <a:endParaRPr lang="es-ES"/>
          </a:p>
        </p:txBody>
      </p:sp>
      <p:sp>
        <p:nvSpPr>
          <p:cNvPr id="211015" name="Line 15"/>
          <p:cNvSpPr>
            <a:spLocks noChangeShapeType="1"/>
          </p:cNvSpPr>
          <p:nvPr/>
        </p:nvSpPr>
        <p:spPr bwMode="auto">
          <a:xfrm flipH="1" flipV="1">
            <a:off x="1724025" y="4410075"/>
            <a:ext cx="0" cy="387350"/>
          </a:xfrm>
          <a:prstGeom prst="line">
            <a:avLst/>
          </a:prstGeom>
          <a:noFill/>
          <a:ln w="9525">
            <a:solidFill>
              <a:srgbClr val="000000"/>
            </a:solidFill>
            <a:round/>
            <a:headEnd/>
            <a:tailEnd/>
          </a:ln>
        </p:spPr>
        <p:txBody>
          <a:bodyPr/>
          <a:lstStyle/>
          <a:p>
            <a:endParaRPr lang="es-ES"/>
          </a:p>
        </p:txBody>
      </p:sp>
      <p:sp>
        <p:nvSpPr>
          <p:cNvPr id="211016" name="Line 16"/>
          <p:cNvSpPr>
            <a:spLocks noChangeShapeType="1"/>
          </p:cNvSpPr>
          <p:nvPr/>
        </p:nvSpPr>
        <p:spPr bwMode="auto">
          <a:xfrm flipH="1" flipV="1">
            <a:off x="1474788" y="4111625"/>
            <a:ext cx="3175" cy="298450"/>
          </a:xfrm>
          <a:prstGeom prst="line">
            <a:avLst/>
          </a:prstGeom>
          <a:noFill/>
          <a:ln w="9525">
            <a:solidFill>
              <a:srgbClr val="000000"/>
            </a:solidFill>
            <a:round/>
            <a:headEnd/>
            <a:tailEnd/>
          </a:ln>
        </p:spPr>
        <p:txBody>
          <a:bodyPr/>
          <a:lstStyle/>
          <a:p>
            <a:endParaRPr lang="es-ES"/>
          </a:p>
        </p:txBody>
      </p:sp>
      <p:sp>
        <p:nvSpPr>
          <p:cNvPr id="211017" name="Line 17"/>
          <p:cNvSpPr>
            <a:spLocks noChangeShapeType="1"/>
          </p:cNvSpPr>
          <p:nvPr/>
        </p:nvSpPr>
        <p:spPr bwMode="auto">
          <a:xfrm flipV="1">
            <a:off x="1592263" y="3629025"/>
            <a:ext cx="0" cy="336550"/>
          </a:xfrm>
          <a:prstGeom prst="line">
            <a:avLst/>
          </a:prstGeom>
          <a:noFill/>
          <a:ln w="9525">
            <a:solidFill>
              <a:srgbClr val="000000"/>
            </a:solidFill>
            <a:round/>
            <a:headEnd/>
            <a:tailEnd/>
          </a:ln>
        </p:spPr>
        <p:txBody>
          <a:bodyPr/>
          <a:lstStyle/>
          <a:p>
            <a:endParaRPr lang="es-ES"/>
          </a:p>
        </p:txBody>
      </p:sp>
      <p:sp>
        <p:nvSpPr>
          <p:cNvPr id="211018" name="Line 18"/>
          <p:cNvSpPr>
            <a:spLocks noChangeShapeType="1"/>
          </p:cNvSpPr>
          <p:nvPr/>
        </p:nvSpPr>
        <p:spPr bwMode="auto">
          <a:xfrm>
            <a:off x="942975" y="3629025"/>
            <a:ext cx="1803400" cy="0"/>
          </a:xfrm>
          <a:prstGeom prst="line">
            <a:avLst/>
          </a:prstGeom>
          <a:noFill/>
          <a:ln w="25400">
            <a:solidFill>
              <a:srgbClr val="3333CC"/>
            </a:solidFill>
            <a:round/>
            <a:headEnd/>
            <a:tailEnd/>
          </a:ln>
        </p:spPr>
        <p:txBody>
          <a:bodyPr/>
          <a:lstStyle/>
          <a:p>
            <a:endParaRPr lang="es-ES"/>
          </a:p>
        </p:txBody>
      </p:sp>
      <p:sp>
        <p:nvSpPr>
          <p:cNvPr id="211019" name="Line 19"/>
          <p:cNvSpPr>
            <a:spLocks noChangeShapeType="1"/>
          </p:cNvSpPr>
          <p:nvPr/>
        </p:nvSpPr>
        <p:spPr bwMode="auto">
          <a:xfrm flipV="1">
            <a:off x="1889125" y="3292475"/>
            <a:ext cx="0" cy="336550"/>
          </a:xfrm>
          <a:prstGeom prst="line">
            <a:avLst/>
          </a:prstGeom>
          <a:noFill/>
          <a:ln w="9525">
            <a:solidFill>
              <a:srgbClr val="000000"/>
            </a:solidFill>
            <a:round/>
            <a:headEnd/>
            <a:tailEnd/>
          </a:ln>
        </p:spPr>
        <p:txBody>
          <a:bodyPr/>
          <a:lstStyle/>
          <a:p>
            <a:endParaRPr lang="es-ES"/>
          </a:p>
        </p:txBody>
      </p:sp>
      <p:sp>
        <p:nvSpPr>
          <p:cNvPr id="211020" name="Text Box 20"/>
          <p:cNvSpPr txBox="1">
            <a:spLocks noChangeArrowheads="1"/>
          </p:cNvSpPr>
          <p:nvPr/>
        </p:nvSpPr>
        <p:spPr bwMode="auto">
          <a:xfrm>
            <a:off x="2217738" y="2781300"/>
            <a:ext cx="1735137" cy="457200"/>
          </a:xfrm>
          <a:prstGeom prst="rect">
            <a:avLst/>
          </a:prstGeom>
          <a:noFill/>
          <a:ln w="9525">
            <a:noFill/>
            <a:miter lim="800000"/>
            <a:headEnd/>
            <a:tailEnd/>
          </a:ln>
        </p:spPr>
        <p:txBody>
          <a:bodyPr>
            <a:spAutoFit/>
          </a:bodyPr>
          <a:lstStyle/>
          <a:p>
            <a:pPr eaLnBrk="0" hangingPunct="0"/>
            <a:r>
              <a:rPr lang="es-ES" sz="1200">
                <a:solidFill>
                  <a:srgbClr val="000000"/>
                </a:solidFill>
              </a:rPr>
              <a:t>IP:130.206.212.7/24</a:t>
            </a:r>
          </a:p>
          <a:p>
            <a:pPr eaLnBrk="0" hangingPunct="0"/>
            <a:r>
              <a:rPr lang="es-ES" sz="1200">
                <a:solidFill>
                  <a:srgbClr val="000000"/>
                </a:solidFill>
              </a:rPr>
              <a:t>Rtr: 130.206.212.1</a:t>
            </a:r>
          </a:p>
        </p:txBody>
      </p:sp>
      <p:sp>
        <p:nvSpPr>
          <p:cNvPr id="211021" name="Text Box 21"/>
          <p:cNvSpPr txBox="1">
            <a:spLocks noChangeArrowheads="1"/>
          </p:cNvSpPr>
          <p:nvPr/>
        </p:nvSpPr>
        <p:spPr bwMode="auto">
          <a:xfrm>
            <a:off x="5592763" y="4875213"/>
            <a:ext cx="1798637" cy="457200"/>
          </a:xfrm>
          <a:prstGeom prst="rect">
            <a:avLst/>
          </a:prstGeom>
          <a:noFill/>
          <a:ln w="9525">
            <a:noFill/>
            <a:miter lim="800000"/>
            <a:headEnd/>
            <a:tailEnd/>
          </a:ln>
        </p:spPr>
        <p:txBody>
          <a:bodyPr>
            <a:spAutoFit/>
          </a:bodyPr>
          <a:lstStyle/>
          <a:p>
            <a:pPr eaLnBrk="0" hangingPunct="0"/>
            <a:r>
              <a:rPr lang="es-ES" sz="1200">
                <a:solidFill>
                  <a:srgbClr val="000000"/>
                </a:solidFill>
              </a:rPr>
              <a:t>IP: 130.206.220.5/24</a:t>
            </a:r>
          </a:p>
          <a:p>
            <a:pPr eaLnBrk="0" hangingPunct="0"/>
            <a:r>
              <a:rPr lang="es-ES" sz="1200">
                <a:solidFill>
                  <a:srgbClr val="000000"/>
                </a:solidFill>
              </a:rPr>
              <a:t>Rtr: 130.206.220.1</a:t>
            </a:r>
          </a:p>
        </p:txBody>
      </p:sp>
      <p:sp>
        <p:nvSpPr>
          <p:cNvPr id="211022" name="Text Box 22"/>
          <p:cNvSpPr txBox="1">
            <a:spLocks noChangeArrowheads="1"/>
          </p:cNvSpPr>
          <p:nvPr/>
        </p:nvSpPr>
        <p:spPr bwMode="auto">
          <a:xfrm>
            <a:off x="0" y="4487863"/>
            <a:ext cx="1477963" cy="274637"/>
          </a:xfrm>
          <a:prstGeom prst="rect">
            <a:avLst/>
          </a:prstGeom>
          <a:noFill/>
          <a:ln w="9525">
            <a:noFill/>
            <a:miter lim="800000"/>
            <a:headEnd/>
            <a:tailEnd/>
          </a:ln>
        </p:spPr>
        <p:txBody>
          <a:bodyPr>
            <a:spAutoFit/>
          </a:bodyPr>
          <a:lstStyle/>
          <a:p>
            <a:pPr eaLnBrk="0" hangingPunct="0"/>
            <a:r>
              <a:rPr lang="es-ES" sz="1200">
                <a:solidFill>
                  <a:srgbClr val="000000"/>
                </a:solidFill>
              </a:rPr>
              <a:t>IP:130.206.212.1/24</a:t>
            </a:r>
          </a:p>
        </p:txBody>
      </p:sp>
      <p:sp>
        <p:nvSpPr>
          <p:cNvPr id="211023" name="Text Box 23"/>
          <p:cNvSpPr txBox="1">
            <a:spLocks noChangeArrowheads="1"/>
          </p:cNvSpPr>
          <p:nvPr/>
        </p:nvSpPr>
        <p:spPr bwMode="auto">
          <a:xfrm>
            <a:off x="1068388" y="5246688"/>
            <a:ext cx="1733550" cy="274637"/>
          </a:xfrm>
          <a:prstGeom prst="rect">
            <a:avLst/>
          </a:prstGeom>
          <a:noFill/>
          <a:ln w="9525">
            <a:noFill/>
            <a:miter lim="800000"/>
            <a:headEnd/>
            <a:tailEnd/>
          </a:ln>
        </p:spPr>
        <p:txBody>
          <a:bodyPr>
            <a:spAutoFit/>
          </a:bodyPr>
          <a:lstStyle/>
          <a:p>
            <a:pPr eaLnBrk="0" hangingPunct="0"/>
            <a:r>
              <a:rPr lang="es-ES" sz="1200">
                <a:solidFill>
                  <a:srgbClr val="000000"/>
                </a:solidFill>
              </a:rPr>
              <a:t>IP:130.206.220.1/24</a:t>
            </a:r>
          </a:p>
        </p:txBody>
      </p:sp>
      <p:sp>
        <p:nvSpPr>
          <p:cNvPr id="211024" name="Line 24"/>
          <p:cNvSpPr>
            <a:spLocks noChangeShapeType="1"/>
          </p:cNvSpPr>
          <p:nvPr/>
        </p:nvSpPr>
        <p:spPr bwMode="auto">
          <a:xfrm flipV="1">
            <a:off x="2217738" y="5030788"/>
            <a:ext cx="0" cy="231775"/>
          </a:xfrm>
          <a:prstGeom prst="line">
            <a:avLst/>
          </a:prstGeom>
          <a:noFill/>
          <a:ln w="9525">
            <a:solidFill>
              <a:srgbClr val="000000"/>
            </a:solidFill>
            <a:round/>
            <a:headEnd/>
            <a:tailEnd type="triangle" w="med" len="med"/>
          </a:ln>
        </p:spPr>
        <p:txBody>
          <a:bodyPr/>
          <a:lstStyle/>
          <a:p>
            <a:endParaRPr lang="es-ES"/>
          </a:p>
        </p:txBody>
      </p:sp>
      <p:sp>
        <p:nvSpPr>
          <p:cNvPr id="211025" name="Line 25"/>
          <p:cNvSpPr>
            <a:spLocks noChangeShapeType="1"/>
          </p:cNvSpPr>
          <p:nvPr/>
        </p:nvSpPr>
        <p:spPr bwMode="auto">
          <a:xfrm>
            <a:off x="1314450" y="4643438"/>
            <a:ext cx="328613" cy="0"/>
          </a:xfrm>
          <a:prstGeom prst="line">
            <a:avLst/>
          </a:prstGeom>
          <a:noFill/>
          <a:ln w="9525">
            <a:solidFill>
              <a:srgbClr val="000000"/>
            </a:solidFill>
            <a:round/>
            <a:headEnd/>
            <a:tailEnd type="triangle" w="med" len="med"/>
          </a:ln>
        </p:spPr>
        <p:txBody>
          <a:bodyPr/>
          <a:lstStyle/>
          <a:p>
            <a:endParaRPr lang="es-ES"/>
          </a:p>
        </p:txBody>
      </p:sp>
      <p:pic>
        <p:nvPicPr>
          <p:cNvPr id="211026" name="Picture 28"/>
          <p:cNvPicPr>
            <a:picLocks noChangeArrowheads="1"/>
          </p:cNvPicPr>
          <p:nvPr/>
        </p:nvPicPr>
        <p:blipFill>
          <a:blip r:embed="rId4" cstate="print"/>
          <a:srcRect/>
          <a:stretch>
            <a:fillRect/>
          </a:stretch>
        </p:blipFill>
        <p:spPr bwMode="auto">
          <a:xfrm>
            <a:off x="2894013" y="4581525"/>
            <a:ext cx="708025" cy="288925"/>
          </a:xfrm>
          <a:prstGeom prst="rect">
            <a:avLst/>
          </a:prstGeom>
          <a:noFill/>
          <a:ln w="12700">
            <a:noFill/>
            <a:miter lim="800000"/>
            <a:headEnd/>
            <a:tailEnd/>
          </a:ln>
        </p:spPr>
      </p:pic>
      <p:pic>
        <p:nvPicPr>
          <p:cNvPr id="211027" name="Picture 29"/>
          <p:cNvPicPr>
            <a:picLocks noChangeArrowheads="1"/>
          </p:cNvPicPr>
          <p:nvPr/>
        </p:nvPicPr>
        <p:blipFill>
          <a:blip r:embed="rId4" cstate="print"/>
          <a:srcRect/>
          <a:stretch>
            <a:fillRect/>
          </a:stretch>
        </p:blipFill>
        <p:spPr bwMode="auto">
          <a:xfrm>
            <a:off x="4311650" y="4784725"/>
            <a:ext cx="708025" cy="288925"/>
          </a:xfrm>
          <a:prstGeom prst="rect">
            <a:avLst/>
          </a:prstGeom>
          <a:noFill/>
          <a:ln w="12700">
            <a:noFill/>
            <a:miter lim="800000"/>
            <a:headEnd/>
            <a:tailEnd/>
          </a:ln>
        </p:spPr>
      </p:pic>
      <p:sp>
        <p:nvSpPr>
          <p:cNvPr id="211028" name="Text Box 30"/>
          <p:cNvSpPr txBox="1">
            <a:spLocks noChangeArrowheads="1"/>
          </p:cNvSpPr>
          <p:nvPr/>
        </p:nvSpPr>
        <p:spPr bwMode="auto">
          <a:xfrm>
            <a:off x="2781300" y="5030788"/>
            <a:ext cx="1735138" cy="274637"/>
          </a:xfrm>
          <a:prstGeom prst="rect">
            <a:avLst/>
          </a:prstGeom>
          <a:noFill/>
          <a:ln w="9525">
            <a:noFill/>
            <a:miter lim="800000"/>
            <a:headEnd/>
            <a:tailEnd/>
          </a:ln>
        </p:spPr>
        <p:txBody>
          <a:bodyPr>
            <a:spAutoFit/>
          </a:bodyPr>
          <a:lstStyle/>
          <a:p>
            <a:pPr eaLnBrk="0" hangingPunct="0"/>
            <a:r>
              <a:rPr lang="es-ES" sz="1200">
                <a:solidFill>
                  <a:srgbClr val="000000"/>
                </a:solidFill>
              </a:rPr>
              <a:t>Switch LAN</a:t>
            </a:r>
          </a:p>
        </p:txBody>
      </p:sp>
      <p:sp>
        <p:nvSpPr>
          <p:cNvPr id="211029" name="Line 31"/>
          <p:cNvSpPr>
            <a:spLocks noChangeShapeType="1"/>
          </p:cNvSpPr>
          <p:nvPr/>
        </p:nvSpPr>
        <p:spPr bwMode="auto">
          <a:xfrm rot="5400000">
            <a:off x="-57944" y="3866357"/>
            <a:ext cx="773113" cy="0"/>
          </a:xfrm>
          <a:prstGeom prst="line">
            <a:avLst/>
          </a:prstGeom>
          <a:noFill/>
          <a:ln w="25400">
            <a:solidFill>
              <a:srgbClr val="3333CC"/>
            </a:solidFill>
            <a:round/>
            <a:headEnd/>
            <a:tailEnd/>
          </a:ln>
        </p:spPr>
        <p:txBody>
          <a:bodyPr/>
          <a:lstStyle/>
          <a:p>
            <a:endParaRPr lang="es-ES"/>
          </a:p>
        </p:txBody>
      </p:sp>
      <p:sp>
        <p:nvSpPr>
          <p:cNvPr id="211030" name="Line 32"/>
          <p:cNvSpPr>
            <a:spLocks noChangeShapeType="1"/>
          </p:cNvSpPr>
          <p:nvPr/>
        </p:nvSpPr>
        <p:spPr bwMode="auto">
          <a:xfrm flipH="1">
            <a:off x="328613" y="4100513"/>
            <a:ext cx="820737" cy="0"/>
          </a:xfrm>
          <a:prstGeom prst="line">
            <a:avLst/>
          </a:prstGeom>
          <a:noFill/>
          <a:ln w="9525">
            <a:solidFill>
              <a:srgbClr val="000000"/>
            </a:solidFill>
            <a:round/>
            <a:headEnd/>
            <a:tailEnd/>
          </a:ln>
        </p:spPr>
        <p:txBody>
          <a:bodyPr/>
          <a:lstStyle/>
          <a:p>
            <a:endParaRPr lang="es-ES"/>
          </a:p>
        </p:txBody>
      </p:sp>
      <p:sp>
        <p:nvSpPr>
          <p:cNvPr id="211031" name="Text Box 33"/>
          <p:cNvSpPr txBox="1">
            <a:spLocks noChangeArrowheads="1"/>
          </p:cNvSpPr>
          <p:nvPr/>
        </p:nvSpPr>
        <p:spPr bwMode="auto">
          <a:xfrm>
            <a:off x="2741613" y="3479800"/>
            <a:ext cx="569912" cy="274638"/>
          </a:xfrm>
          <a:prstGeom prst="rect">
            <a:avLst/>
          </a:prstGeom>
          <a:noFill/>
          <a:ln w="9525">
            <a:noFill/>
            <a:miter lim="800000"/>
            <a:headEnd/>
            <a:tailEnd/>
          </a:ln>
        </p:spPr>
        <p:txBody>
          <a:bodyPr wrap="none">
            <a:spAutoFit/>
          </a:bodyPr>
          <a:lstStyle/>
          <a:p>
            <a:pPr eaLnBrk="0" hangingPunct="0"/>
            <a:r>
              <a:rPr lang="es-ES" sz="1200">
                <a:solidFill>
                  <a:srgbClr val="000000"/>
                </a:solidFill>
              </a:rPr>
              <a:t>Red B</a:t>
            </a:r>
          </a:p>
        </p:txBody>
      </p:sp>
      <p:sp>
        <p:nvSpPr>
          <p:cNvPr id="211032" name="Text Box 34"/>
          <p:cNvSpPr txBox="1">
            <a:spLocks noChangeArrowheads="1"/>
          </p:cNvSpPr>
          <p:nvPr/>
        </p:nvSpPr>
        <p:spPr bwMode="auto">
          <a:xfrm>
            <a:off x="3635375" y="5945188"/>
            <a:ext cx="561975" cy="274637"/>
          </a:xfrm>
          <a:prstGeom prst="rect">
            <a:avLst/>
          </a:prstGeom>
          <a:noFill/>
          <a:ln w="9525">
            <a:noFill/>
            <a:miter lim="800000"/>
            <a:headEnd/>
            <a:tailEnd/>
          </a:ln>
        </p:spPr>
        <p:txBody>
          <a:bodyPr wrap="none">
            <a:spAutoFit/>
          </a:bodyPr>
          <a:lstStyle/>
          <a:p>
            <a:pPr eaLnBrk="0" hangingPunct="0"/>
            <a:r>
              <a:rPr lang="es-ES" sz="1200">
                <a:solidFill>
                  <a:srgbClr val="000000"/>
                </a:solidFill>
              </a:rPr>
              <a:t>Red E</a:t>
            </a:r>
          </a:p>
        </p:txBody>
      </p:sp>
      <p:sp>
        <p:nvSpPr>
          <p:cNvPr id="211033" name="Text Box 35"/>
          <p:cNvSpPr txBox="1">
            <a:spLocks noChangeArrowheads="1"/>
          </p:cNvSpPr>
          <p:nvPr/>
        </p:nvSpPr>
        <p:spPr bwMode="auto">
          <a:xfrm>
            <a:off x="5113338" y="5711825"/>
            <a:ext cx="552450" cy="274638"/>
          </a:xfrm>
          <a:prstGeom prst="rect">
            <a:avLst/>
          </a:prstGeom>
          <a:noFill/>
          <a:ln w="9525">
            <a:noFill/>
            <a:miter lim="800000"/>
            <a:headEnd/>
            <a:tailEnd/>
          </a:ln>
        </p:spPr>
        <p:txBody>
          <a:bodyPr wrap="none">
            <a:spAutoFit/>
          </a:bodyPr>
          <a:lstStyle/>
          <a:p>
            <a:pPr eaLnBrk="0" hangingPunct="0"/>
            <a:r>
              <a:rPr lang="es-ES" sz="1200">
                <a:solidFill>
                  <a:srgbClr val="000000"/>
                </a:solidFill>
              </a:rPr>
              <a:t>Red F</a:t>
            </a:r>
          </a:p>
        </p:txBody>
      </p:sp>
      <p:sp>
        <p:nvSpPr>
          <p:cNvPr id="211034" name="Text Box 36"/>
          <p:cNvSpPr txBox="1">
            <a:spLocks noChangeArrowheads="1"/>
          </p:cNvSpPr>
          <p:nvPr/>
        </p:nvSpPr>
        <p:spPr bwMode="auto">
          <a:xfrm>
            <a:off x="1806575" y="4176713"/>
            <a:ext cx="569913" cy="274637"/>
          </a:xfrm>
          <a:prstGeom prst="rect">
            <a:avLst/>
          </a:prstGeom>
          <a:noFill/>
          <a:ln w="9525">
            <a:noFill/>
            <a:miter lim="800000"/>
            <a:headEnd/>
            <a:tailEnd/>
          </a:ln>
        </p:spPr>
        <p:txBody>
          <a:bodyPr wrap="none">
            <a:spAutoFit/>
          </a:bodyPr>
          <a:lstStyle/>
          <a:p>
            <a:pPr eaLnBrk="0" hangingPunct="0"/>
            <a:r>
              <a:rPr lang="es-ES" sz="1200">
                <a:solidFill>
                  <a:srgbClr val="000000"/>
                </a:solidFill>
              </a:rPr>
              <a:t>Red C</a:t>
            </a:r>
          </a:p>
        </p:txBody>
      </p:sp>
      <p:sp>
        <p:nvSpPr>
          <p:cNvPr id="211035" name="Text Box 37"/>
          <p:cNvSpPr txBox="1">
            <a:spLocks noChangeArrowheads="1"/>
          </p:cNvSpPr>
          <p:nvPr/>
        </p:nvSpPr>
        <p:spPr bwMode="auto">
          <a:xfrm>
            <a:off x="0" y="3246438"/>
            <a:ext cx="577850" cy="274637"/>
          </a:xfrm>
          <a:prstGeom prst="rect">
            <a:avLst/>
          </a:prstGeom>
          <a:noFill/>
          <a:ln w="9525">
            <a:noFill/>
            <a:miter lim="800000"/>
            <a:headEnd/>
            <a:tailEnd/>
          </a:ln>
        </p:spPr>
        <p:txBody>
          <a:bodyPr wrap="none">
            <a:spAutoFit/>
          </a:bodyPr>
          <a:lstStyle/>
          <a:p>
            <a:pPr eaLnBrk="0" hangingPunct="0"/>
            <a:r>
              <a:rPr lang="es-ES" sz="1200">
                <a:solidFill>
                  <a:srgbClr val="000000"/>
                </a:solidFill>
              </a:rPr>
              <a:t>Red A</a:t>
            </a:r>
          </a:p>
        </p:txBody>
      </p:sp>
      <p:sp>
        <p:nvSpPr>
          <p:cNvPr id="211036" name="Text Box 38"/>
          <p:cNvSpPr txBox="1">
            <a:spLocks noChangeArrowheads="1"/>
          </p:cNvSpPr>
          <p:nvPr/>
        </p:nvSpPr>
        <p:spPr bwMode="auto">
          <a:xfrm>
            <a:off x="2300288" y="5635625"/>
            <a:ext cx="577850" cy="274638"/>
          </a:xfrm>
          <a:prstGeom prst="rect">
            <a:avLst/>
          </a:prstGeom>
          <a:noFill/>
          <a:ln w="9525">
            <a:noFill/>
            <a:miter lim="800000"/>
            <a:headEnd/>
            <a:tailEnd/>
          </a:ln>
        </p:spPr>
        <p:txBody>
          <a:bodyPr wrap="none">
            <a:spAutoFit/>
          </a:bodyPr>
          <a:lstStyle/>
          <a:p>
            <a:pPr eaLnBrk="0" hangingPunct="0"/>
            <a:r>
              <a:rPr lang="es-ES" sz="1200">
                <a:solidFill>
                  <a:srgbClr val="000000"/>
                </a:solidFill>
              </a:rPr>
              <a:t>Red D</a:t>
            </a:r>
          </a:p>
        </p:txBody>
      </p:sp>
      <p:pic>
        <p:nvPicPr>
          <p:cNvPr id="211037" name="Picture 27"/>
          <p:cNvPicPr>
            <a:picLocks noChangeArrowheads="1"/>
          </p:cNvPicPr>
          <p:nvPr/>
        </p:nvPicPr>
        <p:blipFill>
          <a:blip r:embed="rId4" cstate="print"/>
          <a:srcRect/>
          <a:stretch>
            <a:fillRect/>
          </a:stretch>
        </p:blipFill>
        <p:spPr bwMode="auto">
          <a:xfrm>
            <a:off x="1120775" y="3870325"/>
            <a:ext cx="708025" cy="288925"/>
          </a:xfrm>
          <a:prstGeom prst="rect">
            <a:avLst/>
          </a:prstGeom>
          <a:noFill/>
          <a:ln w="12700">
            <a:noFill/>
            <a:miter lim="800000"/>
            <a:headEnd/>
            <a:tailEnd/>
          </a:ln>
        </p:spPr>
      </p:pic>
      <p:sp>
        <p:nvSpPr>
          <p:cNvPr id="211038" name="Text Box 44"/>
          <p:cNvSpPr txBox="1">
            <a:spLocks noChangeArrowheads="1"/>
          </p:cNvSpPr>
          <p:nvPr/>
        </p:nvSpPr>
        <p:spPr bwMode="auto">
          <a:xfrm>
            <a:off x="5986463" y="4276725"/>
            <a:ext cx="312737" cy="304800"/>
          </a:xfrm>
          <a:prstGeom prst="rect">
            <a:avLst/>
          </a:prstGeom>
          <a:noFill/>
          <a:ln w="9525">
            <a:noFill/>
            <a:miter lim="800000"/>
            <a:headEnd/>
            <a:tailEnd/>
          </a:ln>
        </p:spPr>
        <p:txBody>
          <a:bodyPr wrap="none">
            <a:spAutoFit/>
          </a:bodyPr>
          <a:lstStyle/>
          <a:p>
            <a:r>
              <a:rPr lang="es-ES" sz="1400" b="1"/>
              <a:t>D</a:t>
            </a:r>
          </a:p>
        </p:txBody>
      </p:sp>
      <p:pic>
        <p:nvPicPr>
          <p:cNvPr id="211039" name="Picture 26"/>
          <p:cNvPicPr>
            <a:picLocks noChangeArrowheads="1"/>
          </p:cNvPicPr>
          <p:nvPr/>
        </p:nvPicPr>
        <p:blipFill>
          <a:blip r:embed="rId5" cstate="print"/>
          <a:srcRect/>
          <a:stretch>
            <a:fillRect/>
          </a:stretch>
        </p:blipFill>
        <p:spPr bwMode="auto">
          <a:xfrm>
            <a:off x="1403350" y="4738688"/>
            <a:ext cx="663575" cy="384175"/>
          </a:xfrm>
          <a:prstGeom prst="rect">
            <a:avLst/>
          </a:prstGeom>
          <a:noFill/>
          <a:ln w="12700">
            <a:noFill/>
            <a:miter lim="800000"/>
            <a:headEnd/>
            <a:tailEnd/>
          </a:ln>
        </p:spPr>
      </p:pic>
    </p:spTree>
  </p:cSld>
  <p:clrMapOvr>
    <a:masterClrMapping/>
  </p:clrMapOvr>
  <p:transition spd="med">
    <p:pull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ext Box 3"/>
          <p:cNvSpPr txBox="1">
            <a:spLocks noChangeArrowheads="1"/>
          </p:cNvSpPr>
          <p:nvPr/>
        </p:nvSpPr>
        <p:spPr bwMode="auto">
          <a:xfrm>
            <a:off x="4381500" y="711200"/>
            <a:ext cx="857250" cy="366713"/>
          </a:xfrm>
          <a:prstGeom prst="rect">
            <a:avLst/>
          </a:prstGeom>
          <a:noFill/>
          <a:ln w="9525">
            <a:noFill/>
            <a:miter lim="800000"/>
            <a:headEnd/>
            <a:tailEnd/>
          </a:ln>
        </p:spPr>
        <p:txBody>
          <a:bodyPr wrap="none">
            <a:spAutoFit/>
          </a:bodyPr>
          <a:lstStyle/>
          <a:p>
            <a:r>
              <a:rPr lang="es-ES_tradnl" sz="1800">
                <a:latin typeface="Arial" charset="0"/>
              </a:rPr>
              <a:t>32 bits</a:t>
            </a:r>
            <a:endParaRPr lang="es-ES" sz="1800">
              <a:latin typeface="Arial" charset="0"/>
            </a:endParaRPr>
          </a:p>
        </p:txBody>
      </p:sp>
      <p:sp>
        <p:nvSpPr>
          <p:cNvPr id="38914" name="Line 4"/>
          <p:cNvSpPr>
            <a:spLocks noChangeShapeType="1"/>
          </p:cNvSpPr>
          <p:nvPr/>
        </p:nvSpPr>
        <p:spPr bwMode="auto">
          <a:xfrm rot="10800000">
            <a:off x="1335088" y="917575"/>
            <a:ext cx="2990850" cy="0"/>
          </a:xfrm>
          <a:prstGeom prst="line">
            <a:avLst/>
          </a:prstGeom>
          <a:noFill/>
          <a:ln w="9525">
            <a:solidFill>
              <a:schemeClr val="tx1"/>
            </a:solidFill>
            <a:round/>
            <a:headEnd/>
            <a:tailEnd type="triangle" w="med" len="med"/>
          </a:ln>
        </p:spPr>
        <p:txBody>
          <a:bodyPr/>
          <a:lstStyle/>
          <a:p>
            <a:endParaRPr lang="es-ES"/>
          </a:p>
        </p:txBody>
      </p:sp>
      <p:sp>
        <p:nvSpPr>
          <p:cNvPr id="38915" name="Line 5"/>
          <p:cNvSpPr>
            <a:spLocks noChangeShapeType="1"/>
          </p:cNvSpPr>
          <p:nvPr/>
        </p:nvSpPr>
        <p:spPr bwMode="auto">
          <a:xfrm>
            <a:off x="5259388" y="917575"/>
            <a:ext cx="3257550" cy="0"/>
          </a:xfrm>
          <a:prstGeom prst="line">
            <a:avLst/>
          </a:prstGeom>
          <a:noFill/>
          <a:ln w="9525">
            <a:solidFill>
              <a:schemeClr val="tx1"/>
            </a:solidFill>
            <a:round/>
            <a:headEnd/>
            <a:tailEnd type="triangle" w="med" len="med"/>
          </a:ln>
        </p:spPr>
        <p:txBody>
          <a:bodyPr/>
          <a:lstStyle/>
          <a:p>
            <a:endParaRPr lang="es-ES"/>
          </a:p>
        </p:txBody>
      </p:sp>
      <p:sp>
        <p:nvSpPr>
          <p:cNvPr id="38916" name="Line 6"/>
          <p:cNvSpPr>
            <a:spLocks noChangeShapeType="1"/>
          </p:cNvSpPr>
          <p:nvPr/>
        </p:nvSpPr>
        <p:spPr bwMode="auto">
          <a:xfrm>
            <a:off x="1335088" y="1122363"/>
            <a:ext cx="7197725" cy="3175"/>
          </a:xfrm>
          <a:prstGeom prst="line">
            <a:avLst/>
          </a:prstGeom>
          <a:noFill/>
          <a:ln w="9525">
            <a:solidFill>
              <a:schemeClr val="tx1"/>
            </a:solidFill>
            <a:round/>
            <a:headEnd/>
            <a:tailEnd/>
          </a:ln>
        </p:spPr>
        <p:txBody>
          <a:bodyPr/>
          <a:lstStyle/>
          <a:p>
            <a:endParaRPr lang="es-ES"/>
          </a:p>
        </p:txBody>
      </p:sp>
      <p:sp>
        <p:nvSpPr>
          <p:cNvPr id="38917" name="Line 7"/>
          <p:cNvSpPr>
            <a:spLocks noChangeShapeType="1"/>
          </p:cNvSpPr>
          <p:nvPr/>
        </p:nvSpPr>
        <p:spPr bwMode="auto">
          <a:xfrm>
            <a:off x="1335088" y="1122363"/>
            <a:ext cx="0" cy="228600"/>
          </a:xfrm>
          <a:prstGeom prst="line">
            <a:avLst/>
          </a:prstGeom>
          <a:noFill/>
          <a:ln w="9525">
            <a:solidFill>
              <a:schemeClr val="tx1"/>
            </a:solidFill>
            <a:round/>
            <a:headEnd/>
            <a:tailEnd/>
          </a:ln>
        </p:spPr>
        <p:txBody>
          <a:bodyPr/>
          <a:lstStyle/>
          <a:p>
            <a:endParaRPr lang="es-ES"/>
          </a:p>
        </p:txBody>
      </p:sp>
      <p:sp>
        <p:nvSpPr>
          <p:cNvPr id="38918" name="Line 8"/>
          <p:cNvSpPr>
            <a:spLocks noChangeShapeType="1"/>
          </p:cNvSpPr>
          <p:nvPr/>
        </p:nvSpPr>
        <p:spPr bwMode="auto">
          <a:xfrm>
            <a:off x="3135313" y="1122363"/>
            <a:ext cx="0" cy="228600"/>
          </a:xfrm>
          <a:prstGeom prst="line">
            <a:avLst/>
          </a:prstGeom>
          <a:noFill/>
          <a:ln w="9525">
            <a:solidFill>
              <a:schemeClr val="tx1"/>
            </a:solidFill>
            <a:round/>
            <a:headEnd/>
            <a:tailEnd/>
          </a:ln>
        </p:spPr>
        <p:txBody>
          <a:bodyPr/>
          <a:lstStyle/>
          <a:p>
            <a:endParaRPr lang="es-ES"/>
          </a:p>
        </p:txBody>
      </p:sp>
      <p:sp>
        <p:nvSpPr>
          <p:cNvPr id="38919" name="Line 9"/>
          <p:cNvSpPr>
            <a:spLocks noChangeShapeType="1"/>
          </p:cNvSpPr>
          <p:nvPr/>
        </p:nvSpPr>
        <p:spPr bwMode="auto">
          <a:xfrm>
            <a:off x="4932363" y="1122363"/>
            <a:ext cx="0" cy="228600"/>
          </a:xfrm>
          <a:prstGeom prst="line">
            <a:avLst/>
          </a:prstGeom>
          <a:noFill/>
          <a:ln w="9525">
            <a:solidFill>
              <a:schemeClr val="tx1"/>
            </a:solidFill>
            <a:round/>
            <a:headEnd/>
            <a:tailEnd/>
          </a:ln>
        </p:spPr>
        <p:txBody>
          <a:bodyPr/>
          <a:lstStyle/>
          <a:p>
            <a:endParaRPr lang="es-ES"/>
          </a:p>
        </p:txBody>
      </p:sp>
      <p:sp>
        <p:nvSpPr>
          <p:cNvPr id="38920" name="Line 10"/>
          <p:cNvSpPr>
            <a:spLocks noChangeShapeType="1"/>
          </p:cNvSpPr>
          <p:nvPr/>
        </p:nvSpPr>
        <p:spPr bwMode="auto">
          <a:xfrm>
            <a:off x="6735763" y="1122363"/>
            <a:ext cx="0" cy="228600"/>
          </a:xfrm>
          <a:prstGeom prst="line">
            <a:avLst/>
          </a:prstGeom>
          <a:noFill/>
          <a:ln w="9525">
            <a:solidFill>
              <a:schemeClr val="tx1"/>
            </a:solidFill>
            <a:round/>
            <a:headEnd/>
            <a:tailEnd/>
          </a:ln>
        </p:spPr>
        <p:txBody>
          <a:bodyPr/>
          <a:lstStyle/>
          <a:p>
            <a:endParaRPr lang="es-ES"/>
          </a:p>
        </p:txBody>
      </p:sp>
      <p:sp>
        <p:nvSpPr>
          <p:cNvPr id="38921" name="Line 11"/>
          <p:cNvSpPr>
            <a:spLocks noChangeShapeType="1"/>
          </p:cNvSpPr>
          <p:nvPr/>
        </p:nvSpPr>
        <p:spPr bwMode="auto">
          <a:xfrm>
            <a:off x="8529638" y="1122363"/>
            <a:ext cx="0" cy="228600"/>
          </a:xfrm>
          <a:prstGeom prst="line">
            <a:avLst/>
          </a:prstGeom>
          <a:noFill/>
          <a:ln w="9525">
            <a:solidFill>
              <a:schemeClr val="tx1"/>
            </a:solidFill>
            <a:round/>
            <a:headEnd/>
            <a:tailEnd/>
          </a:ln>
        </p:spPr>
        <p:txBody>
          <a:bodyPr/>
          <a:lstStyle/>
          <a:p>
            <a:endParaRPr lang="es-ES"/>
          </a:p>
        </p:txBody>
      </p:sp>
      <p:sp>
        <p:nvSpPr>
          <p:cNvPr id="38922" name="Text Box 12"/>
          <p:cNvSpPr txBox="1">
            <a:spLocks noChangeArrowheads="1"/>
          </p:cNvSpPr>
          <p:nvPr/>
        </p:nvSpPr>
        <p:spPr bwMode="auto">
          <a:xfrm>
            <a:off x="1259632" y="207963"/>
            <a:ext cx="7056437" cy="584775"/>
          </a:xfrm>
          <a:prstGeom prst="rect">
            <a:avLst/>
          </a:prstGeom>
          <a:noFill/>
          <a:ln w="9525">
            <a:noFill/>
            <a:miter lim="800000"/>
            <a:headEnd/>
            <a:tailEnd/>
          </a:ln>
        </p:spPr>
        <p:txBody>
          <a:bodyPr>
            <a:spAutoFit/>
          </a:bodyPr>
          <a:lstStyle/>
          <a:p>
            <a:pPr algn="ctr">
              <a:spcBef>
                <a:spcPct val="50000"/>
              </a:spcBef>
            </a:pPr>
            <a:r>
              <a:rPr lang="es-ES_tradnl" sz="3200" dirty="0" smtClean="0">
                <a:latin typeface="Arial" charset="0"/>
              </a:rPr>
              <a:t>Estructura de un </a:t>
            </a:r>
            <a:r>
              <a:rPr lang="es-ES_tradnl" sz="3200" dirty="0">
                <a:latin typeface="Arial" charset="0"/>
              </a:rPr>
              <a:t>datagrama IPv4</a:t>
            </a:r>
            <a:endParaRPr lang="es-ES" sz="3200" dirty="0">
              <a:latin typeface="Arial" charset="0"/>
            </a:endParaRPr>
          </a:p>
        </p:txBody>
      </p:sp>
      <p:graphicFrame>
        <p:nvGraphicFramePr>
          <p:cNvPr id="1251390" name="Group 62"/>
          <p:cNvGraphicFramePr>
            <a:graphicFrameLocks noGrp="1"/>
          </p:cNvGraphicFramePr>
          <p:nvPr/>
        </p:nvGraphicFramePr>
        <p:xfrm>
          <a:off x="1336675" y="1431925"/>
          <a:ext cx="7180263" cy="2660784"/>
        </p:xfrm>
        <a:graphic>
          <a:graphicData uri="http://schemas.openxmlformats.org/drawingml/2006/table">
            <a:tbl>
              <a:tblPr/>
              <a:tblGrid>
                <a:gridCol w="893763"/>
                <a:gridCol w="904875"/>
                <a:gridCol w="1797050"/>
                <a:gridCol w="415925"/>
                <a:gridCol w="360362"/>
                <a:gridCol w="342900"/>
                <a:gridCol w="2465388"/>
              </a:tblGrid>
              <a:tr h="242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Versión</a:t>
                      </a:r>
                    </a:p>
                  </a:txBody>
                  <a:tcPr marL="18000" marR="18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Lon. Cab.</a:t>
                      </a:r>
                    </a:p>
                  </a:txBody>
                  <a:tcPr marL="18000" marR="18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DS (DiffServ)</a:t>
                      </a:r>
                    </a:p>
                  </a:txBody>
                  <a:tcPr marL="18000" marR="18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Longitud Total</a:t>
                      </a:r>
                    </a:p>
                  </a:txBody>
                  <a:tcPr marL="18000" marR="18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r>
              <a:tr h="242888">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Identificación</a:t>
                      </a:r>
                    </a:p>
                  </a:txBody>
                  <a:tcPr marL="18000" marR="18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Res.</a:t>
                      </a:r>
                    </a:p>
                  </a:txBody>
                  <a:tcPr marL="18000" marR="18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DF</a:t>
                      </a:r>
                    </a:p>
                  </a:txBody>
                  <a:tcPr marL="18000" marR="18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MF</a:t>
                      </a:r>
                    </a:p>
                  </a:txBody>
                  <a:tcPr marL="18000" marR="18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Desplazam.  de Fragmento</a:t>
                      </a:r>
                    </a:p>
                  </a:txBody>
                  <a:tcPr marL="18000" marR="18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2888">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Tiempo de vida (TTL)</a:t>
                      </a:r>
                    </a:p>
                  </a:txBody>
                  <a:tcPr marL="18000" marR="18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Protocolo</a:t>
                      </a:r>
                    </a:p>
                  </a:txBody>
                  <a:tcPr marL="18000" marR="18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Suma de comprobación (checksum)</a:t>
                      </a:r>
                    </a:p>
                  </a:txBody>
                  <a:tcPr marL="18000" marR="18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r>
              <a:tr h="241300">
                <a:tc grid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Dirección de origen</a:t>
                      </a:r>
                    </a:p>
                  </a:txBody>
                  <a:tcPr marL="18000" marR="18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304800">
                <a:tc grid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Dirección de destino</a:t>
                      </a:r>
                    </a:p>
                  </a:txBody>
                  <a:tcPr marL="18000" marR="18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304800">
                <a:tc grid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Opciones (de 0 a 40 octetos)</a:t>
                      </a:r>
                    </a:p>
                  </a:txBody>
                  <a:tcPr marL="18000" marR="18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42888">
                <a:tc grid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Datos (Paquete del nivel de transporte)</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smtClean="0">
                        <a:ln>
                          <a:noFill/>
                        </a:ln>
                        <a:solidFill>
                          <a:schemeClr val="tx1"/>
                        </a:solidFill>
                        <a:effectLst/>
                        <a:latin typeface="Arial" charset="0"/>
                      </a:endParaRPr>
                    </a:p>
                  </a:txBody>
                  <a:tcPr marL="18000" marR="18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bl>
          </a:graphicData>
        </a:graphic>
      </p:graphicFrame>
      <p:sp>
        <p:nvSpPr>
          <p:cNvPr id="38957" name="Line 45"/>
          <p:cNvSpPr>
            <a:spLocks noChangeShapeType="1"/>
          </p:cNvSpPr>
          <p:nvPr/>
        </p:nvSpPr>
        <p:spPr bwMode="auto">
          <a:xfrm>
            <a:off x="2233613" y="1122363"/>
            <a:ext cx="3175" cy="77787"/>
          </a:xfrm>
          <a:prstGeom prst="line">
            <a:avLst/>
          </a:prstGeom>
          <a:noFill/>
          <a:ln w="9525">
            <a:solidFill>
              <a:schemeClr val="tx1"/>
            </a:solidFill>
            <a:round/>
            <a:headEnd/>
            <a:tailEnd/>
          </a:ln>
        </p:spPr>
        <p:txBody>
          <a:bodyPr/>
          <a:lstStyle/>
          <a:p>
            <a:endParaRPr lang="es-ES"/>
          </a:p>
        </p:txBody>
      </p:sp>
      <p:sp>
        <p:nvSpPr>
          <p:cNvPr id="38958" name="Line 46"/>
          <p:cNvSpPr>
            <a:spLocks noChangeShapeType="1"/>
          </p:cNvSpPr>
          <p:nvPr/>
        </p:nvSpPr>
        <p:spPr bwMode="auto">
          <a:xfrm>
            <a:off x="4030663" y="1120775"/>
            <a:ext cx="3175" cy="130175"/>
          </a:xfrm>
          <a:prstGeom prst="line">
            <a:avLst/>
          </a:prstGeom>
          <a:noFill/>
          <a:ln w="9525">
            <a:solidFill>
              <a:schemeClr val="tx1"/>
            </a:solidFill>
            <a:round/>
            <a:headEnd/>
            <a:tailEnd/>
          </a:ln>
        </p:spPr>
        <p:txBody>
          <a:bodyPr/>
          <a:lstStyle/>
          <a:p>
            <a:endParaRPr lang="es-ES"/>
          </a:p>
        </p:txBody>
      </p:sp>
      <p:sp>
        <p:nvSpPr>
          <p:cNvPr id="38959" name="Text Box 47"/>
          <p:cNvSpPr txBox="1">
            <a:spLocks noChangeArrowheads="1"/>
          </p:cNvSpPr>
          <p:nvPr/>
        </p:nvSpPr>
        <p:spPr bwMode="auto">
          <a:xfrm>
            <a:off x="323850" y="2105025"/>
            <a:ext cx="714375" cy="460375"/>
          </a:xfrm>
          <a:prstGeom prst="rect">
            <a:avLst/>
          </a:prstGeom>
          <a:noFill/>
          <a:ln w="9525">
            <a:noFill/>
            <a:miter lim="800000"/>
            <a:headEnd/>
            <a:tailEnd/>
          </a:ln>
        </p:spPr>
        <p:txBody>
          <a:bodyPr wrap="none">
            <a:spAutoFit/>
          </a:bodyPr>
          <a:lstStyle/>
          <a:p>
            <a:pPr algn="ctr">
              <a:lnSpc>
                <a:spcPct val="75000"/>
              </a:lnSpc>
            </a:pPr>
            <a:r>
              <a:rPr lang="es-ES_tradnl" sz="1600" b="1">
                <a:latin typeface="Arial" charset="0"/>
              </a:rPr>
              <a:t>20-60</a:t>
            </a:r>
          </a:p>
          <a:p>
            <a:pPr algn="ctr">
              <a:lnSpc>
                <a:spcPct val="75000"/>
              </a:lnSpc>
            </a:pPr>
            <a:r>
              <a:rPr lang="es-ES_tradnl" sz="1600" b="1">
                <a:latin typeface="Arial" charset="0"/>
              </a:rPr>
              <a:t>bytes</a:t>
            </a:r>
            <a:endParaRPr lang="es-ES" sz="1600" b="1">
              <a:latin typeface="Arial" charset="0"/>
            </a:endParaRPr>
          </a:p>
        </p:txBody>
      </p:sp>
      <p:sp>
        <p:nvSpPr>
          <p:cNvPr id="38960" name="AutoShape 48"/>
          <p:cNvSpPr>
            <a:spLocks/>
          </p:cNvSpPr>
          <p:nvPr/>
        </p:nvSpPr>
        <p:spPr bwMode="auto">
          <a:xfrm>
            <a:off x="1028700" y="1412875"/>
            <a:ext cx="215900" cy="1841500"/>
          </a:xfrm>
          <a:prstGeom prst="leftBrace">
            <a:avLst>
              <a:gd name="adj1" fmla="val 71078"/>
              <a:gd name="adj2" fmla="val 50000"/>
            </a:avLst>
          </a:prstGeom>
          <a:noFill/>
          <a:ln w="9525">
            <a:solidFill>
              <a:schemeClr val="tx1"/>
            </a:solidFill>
            <a:round/>
            <a:headEnd/>
            <a:tailEnd/>
          </a:ln>
        </p:spPr>
        <p:txBody>
          <a:bodyPr wrap="none" anchor="ctr"/>
          <a:lstStyle/>
          <a:p>
            <a:endParaRPr lang="es-ES"/>
          </a:p>
        </p:txBody>
      </p:sp>
      <p:sp>
        <p:nvSpPr>
          <p:cNvPr id="38961" name="Line 49"/>
          <p:cNvSpPr>
            <a:spLocks noChangeShapeType="1"/>
          </p:cNvSpPr>
          <p:nvPr/>
        </p:nvSpPr>
        <p:spPr bwMode="auto">
          <a:xfrm>
            <a:off x="1335088" y="2954338"/>
            <a:ext cx="0" cy="792162"/>
          </a:xfrm>
          <a:prstGeom prst="line">
            <a:avLst/>
          </a:prstGeom>
          <a:noFill/>
          <a:ln w="25400">
            <a:solidFill>
              <a:schemeClr val="tx1"/>
            </a:solidFill>
            <a:round/>
            <a:headEnd/>
            <a:tailEnd/>
          </a:ln>
        </p:spPr>
        <p:txBody>
          <a:bodyPr/>
          <a:lstStyle/>
          <a:p>
            <a:endParaRPr lang="es-ES"/>
          </a:p>
        </p:txBody>
      </p:sp>
      <p:sp>
        <p:nvSpPr>
          <p:cNvPr id="38962" name="Line 50"/>
          <p:cNvSpPr>
            <a:spLocks noChangeShapeType="1"/>
          </p:cNvSpPr>
          <p:nvPr/>
        </p:nvSpPr>
        <p:spPr bwMode="auto">
          <a:xfrm>
            <a:off x="8518525" y="2959100"/>
            <a:ext cx="0" cy="792163"/>
          </a:xfrm>
          <a:prstGeom prst="line">
            <a:avLst/>
          </a:prstGeom>
          <a:noFill/>
          <a:ln w="25400">
            <a:solidFill>
              <a:schemeClr val="tx1"/>
            </a:solidFill>
            <a:round/>
            <a:headEnd/>
            <a:tailEnd/>
          </a:ln>
        </p:spPr>
        <p:txBody>
          <a:bodyPr/>
          <a:lstStyle/>
          <a:p>
            <a:endParaRPr lang="es-ES"/>
          </a:p>
        </p:txBody>
      </p:sp>
      <p:sp>
        <p:nvSpPr>
          <p:cNvPr id="38963" name="AutoShape 51"/>
          <p:cNvSpPr>
            <a:spLocks/>
          </p:cNvSpPr>
          <p:nvPr/>
        </p:nvSpPr>
        <p:spPr bwMode="auto">
          <a:xfrm>
            <a:off x="1017588" y="3278188"/>
            <a:ext cx="215900" cy="817562"/>
          </a:xfrm>
          <a:prstGeom prst="leftBrace">
            <a:avLst>
              <a:gd name="adj1" fmla="val 31556"/>
              <a:gd name="adj2" fmla="val 50000"/>
            </a:avLst>
          </a:prstGeom>
          <a:noFill/>
          <a:ln w="9525">
            <a:solidFill>
              <a:schemeClr val="tx1"/>
            </a:solidFill>
            <a:round/>
            <a:headEnd/>
            <a:tailEnd/>
          </a:ln>
        </p:spPr>
        <p:txBody>
          <a:bodyPr wrap="none" anchor="ctr"/>
          <a:lstStyle/>
          <a:p>
            <a:endParaRPr lang="es-ES"/>
          </a:p>
        </p:txBody>
      </p:sp>
      <p:sp>
        <p:nvSpPr>
          <p:cNvPr id="38964" name="Text Box 52"/>
          <p:cNvSpPr txBox="1">
            <a:spLocks noChangeArrowheads="1"/>
          </p:cNvSpPr>
          <p:nvPr/>
        </p:nvSpPr>
        <p:spPr bwMode="auto">
          <a:xfrm>
            <a:off x="127000" y="3465513"/>
            <a:ext cx="928688" cy="460375"/>
          </a:xfrm>
          <a:prstGeom prst="rect">
            <a:avLst/>
          </a:prstGeom>
          <a:noFill/>
          <a:ln w="9525">
            <a:noFill/>
            <a:miter lim="800000"/>
            <a:headEnd/>
            <a:tailEnd/>
          </a:ln>
        </p:spPr>
        <p:txBody>
          <a:bodyPr wrap="none">
            <a:spAutoFit/>
          </a:bodyPr>
          <a:lstStyle/>
          <a:p>
            <a:pPr algn="ctr">
              <a:lnSpc>
                <a:spcPct val="75000"/>
              </a:lnSpc>
            </a:pPr>
            <a:r>
              <a:rPr lang="es-ES_tradnl" sz="1600" b="1">
                <a:latin typeface="Arial" charset="0"/>
              </a:rPr>
              <a:t>0-65515</a:t>
            </a:r>
          </a:p>
          <a:p>
            <a:pPr algn="ctr">
              <a:lnSpc>
                <a:spcPct val="75000"/>
              </a:lnSpc>
            </a:pPr>
            <a:r>
              <a:rPr lang="es-ES_tradnl" sz="1600" b="1">
                <a:latin typeface="Arial" charset="0"/>
              </a:rPr>
              <a:t>bytes</a:t>
            </a:r>
            <a:endParaRPr lang="es-ES" sz="1600" b="1">
              <a:latin typeface="Arial" charset="0"/>
            </a:endParaRPr>
          </a:p>
        </p:txBody>
      </p:sp>
      <p:sp>
        <p:nvSpPr>
          <p:cNvPr id="38965" name="Rectangle 53"/>
          <p:cNvSpPr>
            <a:spLocks noChangeArrowheads="1"/>
          </p:cNvSpPr>
          <p:nvPr/>
        </p:nvSpPr>
        <p:spPr bwMode="auto">
          <a:xfrm>
            <a:off x="6753225" y="3774281"/>
            <a:ext cx="1819303" cy="388144"/>
          </a:xfrm>
          <a:prstGeom prst="rect">
            <a:avLst/>
          </a:prstGeom>
          <a:solidFill>
            <a:schemeClr val="bg1"/>
          </a:solidFill>
          <a:ln w="9525">
            <a:noFill/>
            <a:miter lim="800000"/>
            <a:headEnd/>
            <a:tailEnd/>
          </a:ln>
        </p:spPr>
        <p:txBody>
          <a:bodyPr wrap="none" anchor="ctr"/>
          <a:lstStyle/>
          <a:p>
            <a:endParaRPr lang="es-ES"/>
          </a:p>
        </p:txBody>
      </p:sp>
      <p:sp>
        <p:nvSpPr>
          <p:cNvPr id="38966" name="Line 54"/>
          <p:cNvSpPr>
            <a:spLocks noChangeShapeType="1"/>
          </p:cNvSpPr>
          <p:nvPr/>
        </p:nvSpPr>
        <p:spPr bwMode="auto">
          <a:xfrm>
            <a:off x="6735763" y="3759200"/>
            <a:ext cx="0" cy="327025"/>
          </a:xfrm>
          <a:prstGeom prst="line">
            <a:avLst/>
          </a:prstGeom>
          <a:noFill/>
          <a:ln w="25400">
            <a:solidFill>
              <a:schemeClr val="tx1"/>
            </a:solidFill>
            <a:round/>
            <a:headEnd/>
            <a:tailEnd/>
          </a:ln>
        </p:spPr>
        <p:txBody>
          <a:bodyPr/>
          <a:lstStyle/>
          <a:p>
            <a:endParaRPr lang="es-ES"/>
          </a:p>
        </p:txBody>
      </p:sp>
      <p:sp>
        <p:nvSpPr>
          <p:cNvPr id="38967" name="Line 55"/>
          <p:cNvSpPr>
            <a:spLocks noChangeShapeType="1"/>
          </p:cNvSpPr>
          <p:nvPr/>
        </p:nvSpPr>
        <p:spPr bwMode="auto">
          <a:xfrm flipV="1">
            <a:off x="6726238" y="3760788"/>
            <a:ext cx="1803400" cy="1587"/>
          </a:xfrm>
          <a:prstGeom prst="line">
            <a:avLst/>
          </a:prstGeom>
          <a:noFill/>
          <a:ln w="25400">
            <a:solidFill>
              <a:schemeClr val="tx1"/>
            </a:solidFill>
            <a:round/>
            <a:headEnd/>
            <a:tailEnd/>
          </a:ln>
        </p:spPr>
        <p:txBody>
          <a:bodyPr/>
          <a:lstStyle/>
          <a:p>
            <a:endParaRPr lang="es-ES"/>
          </a:p>
        </p:txBody>
      </p:sp>
      <p:sp>
        <p:nvSpPr>
          <p:cNvPr id="38968" name="Text Box 56"/>
          <p:cNvSpPr txBox="1">
            <a:spLocks noChangeArrowheads="1"/>
          </p:cNvSpPr>
          <p:nvPr/>
        </p:nvSpPr>
        <p:spPr bwMode="auto">
          <a:xfrm>
            <a:off x="754063" y="4194175"/>
            <a:ext cx="8210550" cy="2330450"/>
          </a:xfrm>
          <a:prstGeom prst="rect">
            <a:avLst/>
          </a:prstGeom>
          <a:noFill/>
          <a:ln w="9525">
            <a:noFill/>
            <a:miter lim="800000"/>
            <a:headEnd/>
            <a:tailEnd/>
          </a:ln>
        </p:spPr>
        <p:txBody>
          <a:bodyPr>
            <a:spAutoFit/>
          </a:bodyPr>
          <a:lstStyle/>
          <a:p>
            <a:pPr>
              <a:lnSpc>
                <a:spcPct val="65000"/>
              </a:lnSpc>
              <a:spcBef>
                <a:spcPct val="45000"/>
              </a:spcBef>
            </a:pPr>
            <a:r>
              <a:rPr lang="es-ES_tradnl" sz="1400" b="1" dirty="0">
                <a:latin typeface="Arial" charset="0"/>
              </a:rPr>
              <a:t>Versión</a:t>
            </a:r>
            <a:r>
              <a:rPr lang="es-ES_tradnl" sz="1400" dirty="0">
                <a:latin typeface="Arial" charset="0"/>
              </a:rPr>
              <a:t>: siempre vale 4</a:t>
            </a:r>
          </a:p>
          <a:p>
            <a:pPr>
              <a:lnSpc>
                <a:spcPct val="65000"/>
              </a:lnSpc>
              <a:spcBef>
                <a:spcPct val="45000"/>
              </a:spcBef>
            </a:pPr>
            <a:r>
              <a:rPr lang="es-ES_tradnl" sz="1400" b="1" dirty="0">
                <a:latin typeface="Arial" charset="0"/>
              </a:rPr>
              <a:t>Longitud Cabecera</a:t>
            </a:r>
            <a:r>
              <a:rPr lang="es-ES_tradnl" sz="1400" dirty="0">
                <a:latin typeface="Arial" charset="0"/>
              </a:rPr>
              <a:t>: en palabras de 32 bits (rango 5-15)</a:t>
            </a:r>
          </a:p>
          <a:p>
            <a:pPr>
              <a:lnSpc>
                <a:spcPct val="65000"/>
              </a:lnSpc>
              <a:spcBef>
                <a:spcPct val="45000"/>
              </a:spcBef>
            </a:pPr>
            <a:r>
              <a:rPr lang="es-ES_tradnl" sz="1400" b="1" dirty="0">
                <a:latin typeface="Arial" charset="0"/>
              </a:rPr>
              <a:t>DS (</a:t>
            </a:r>
            <a:r>
              <a:rPr lang="es-ES_tradnl" sz="1400" b="1" dirty="0" err="1">
                <a:latin typeface="Arial" charset="0"/>
              </a:rPr>
              <a:t>Differentiated</a:t>
            </a:r>
            <a:r>
              <a:rPr lang="es-ES_tradnl" sz="1400" b="1" dirty="0">
                <a:latin typeface="Arial" charset="0"/>
              </a:rPr>
              <a:t> </a:t>
            </a:r>
            <a:r>
              <a:rPr lang="es-ES_tradnl" sz="1400" b="1" dirty="0" err="1">
                <a:latin typeface="Arial" charset="0"/>
              </a:rPr>
              <a:t>Services</a:t>
            </a:r>
            <a:r>
              <a:rPr lang="es-ES_tradnl" sz="1400" b="1" dirty="0">
                <a:latin typeface="Arial" charset="0"/>
              </a:rPr>
              <a:t>):</a:t>
            </a:r>
            <a:r>
              <a:rPr lang="es-ES_tradnl" sz="1400" dirty="0">
                <a:latin typeface="Arial" charset="0"/>
              </a:rPr>
              <a:t> Para Calidad de Servicio</a:t>
            </a:r>
          </a:p>
          <a:p>
            <a:pPr>
              <a:lnSpc>
                <a:spcPct val="65000"/>
              </a:lnSpc>
              <a:spcBef>
                <a:spcPct val="45000"/>
              </a:spcBef>
            </a:pPr>
            <a:r>
              <a:rPr lang="es-ES_tradnl" sz="1400" b="1" dirty="0">
                <a:latin typeface="Arial" charset="0"/>
              </a:rPr>
              <a:t>Longitud total</a:t>
            </a:r>
            <a:r>
              <a:rPr lang="es-ES_tradnl" sz="1400" dirty="0">
                <a:latin typeface="Arial" charset="0"/>
              </a:rPr>
              <a:t>: expresada en </a:t>
            </a:r>
            <a:r>
              <a:rPr lang="es-ES_tradnl" sz="1400" u="sng" dirty="0">
                <a:latin typeface="Arial" charset="0"/>
              </a:rPr>
              <a:t>octetos</a:t>
            </a:r>
            <a:r>
              <a:rPr lang="es-ES_tradnl" sz="1400" dirty="0">
                <a:latin typeface="Arial" charset="0"/>
              </a:rPr>
              <a:t>, incluye la cabecera (rango 20-65535)</a:t>
            </a:r>
          </a:p>
          <a:p>
            <a:pPr>
              <a:lnSpc>
                <a:spcPct val="65000"/>
              </a:lnSpc>
              <a:spcBef>
                <a:spcPct val="45000"/>
              </a:spcBef>
            </a:pPr>
            <a:r>
              <a:rPr lang="es-ES_tradnl" sz="1400" b="1" dirty="0">
                <a:latin typeface="Arial" charset="0"/>
              </a:rPr>
              <a:t>Campos de Fragmentación</a:t>
            </a:r>
            <a:r>
              <a:rPr lang="es-ES_tradnl" sz="1400" dirty="0">
                <a:latin typeface="Arial" charset="0"/>
              </a:rPr>
              <a:t>: Identificación, DF, MF, </a:t>
            </a:r>
            <a:r>
              <a:rPr lang="es-ES_tradnl" sz="1400" dirty="0" err="1">
                <a:latin typeface="Arial" charset="0"/>
              </a:rPr>
              <a:t>Desplaz</a:t>
            </a:r>
            <a:r>
              <a:rPr lang="es-ES_tradnl" sz="1400" dirty="0">
                <a:latin typeface="Arial" charset="0"/>
              </a:rPr>
              <a:t>. Fragmento</a:t>
            </a:r>
          </a:p>
          <a:p>
            <a:pPr>
              <a:lnSpc>
                <a:spcPct val="65000"/>
              </a:lnSpc>
              <a:spcBef>
                <a:spcPct val="45000"/>
              </a:spcBef>
            </a:pPr>
            <a:r>
              <a:rPr lang="es-ES_tradnl" sz="1400" b="1" u="sng" dirty="0">
                <a:latin typeface="Arial" charset="0"/>
              </a:rPr>
              <a:t>Tiempo de vida (TTL)</a:t>
            </a:r>
            <a:r>
              <a:rPr lang="es-ES_tradnl" sz="1400" b="1" dirty="0">
                <a:latin typeface="Arial" charset="0"/>
              </a:rPr>
              <a:t>:</a:t>
            </a:r>
            <a:r>
              <a:rPr lang="es-ES_tradnl" sz="1400" dirty="0">
                <a:latin typeface="Arial" charset="0"/>
              </a:rPr>
              <a:t> cuenta saltos hacia atrás, se descarta cuando es cero (rango 0-255)</a:t>
            </a:r>
          </a:p>
          <a:p>
            <a:pPr>
              <a:lnSpc>
                <a:spcPct val="65000"/>
              </a:lnSpc>
              <a:spcBef>
                <a:spcPct val="45000"/>
              </a:spcBef>
            </a:pPr>
            <a:r>
              <a:rPr lang="es-ES_tradnl" sz="1400" b="1" dirty="0">
                <a:latin typeface="Arial" charset="0"/>
              </a:rPr>
              <a:t>Protocolo</a:t>
            </a:r>
            <a:r>
              <a:rPr lang="es-ES_tradnl" sz="1400" dirty="0">
                <a:latin typeface="Arial" charset="0"/>
              </a:rPr>
              <a:t>: indica a que protocolo pertenecen los datos (el contenido del paquete)</a:t>
            </a:r>
          </a:p>
          <a:p>
            <a:pPr>
              <a:lnSpc>
                <a:spcPct val="65000"/>
              </a:lnSpc>
              <a:spcBef>
                <a:spcPct val="45000"/>
              </a:spcBef>
            </a:pPr>
            <a:r>
              <a:rPr lang="es-ES_tradnl" sz="1400" b="1" dirty="0" err="1">
                <a:latin typeface="Arial" charset="0"/>
              </a:rPr>
              <a:t>Checksum</a:t>
            </a:r>
            <a:r>
              <a:rPr lang="es-ES_tradnl" sz="1400" dirty="0">
                <a:latin typeface="Arial" charset="0"/>
              </a:rPr>
              <a:t>: sirve para comprobar la integridad de la cabecera (pero no de los datos)</a:t>
            </a:r>
          </a:p>
          <a:p>
            <a:pPr>
              <a:lnSpc>
                <a:spcPct val="65000"/>
              </a:lnSpc>
              <a:spcBef>
                <a:spcPct val="45000"/>
              </a:spcBef>
            </a:pPr>
            <a:r>
              <a:rPr lang="es-ES_tradnl" sz="1400" b="1" dirty="0">
                <a:latin typeface="Arial" charset="0"/>
              </a:rPr>
              <a:t>Direcciones de origen y destino</a:t>
            </a:r>
            <a:r>
              <a:rPr lang="es-ES_tradnl" sz="1400" dirty="0">
                <a:latin typeface="Arial" charset="0"/>
              </a:rPr>
              <a:t>: De 32 bits, se mantienen inalteradas durante la vida del paquete</a:t>
            </a:r>
          </a:p>
          <a:p>
            <a:pPr>
              <a:lnSpc>
                <a:spcPct val="65000"/>
              </a:lnSpc>
              <a:spcBef>
                <a:spcPct val="45000"/>
              </a:spcBef>
            </a:pPr>
            <a:r>
              <a:rPr lang="es-ES_tradnl" sz="1400" b="1" dirty="0">
                <a:latin typeface="Arial" charset="0"/>
              </a:rPr>
              <a:t>Opciones</a:t>
            </a:r>
            <a:r>
              <a:rPr lang="es-ES_tradnl" sz="1400" dirty="0">
                <a:latin typeface="Arial" charset="0"/>
              </a:rPr>
              <a:t>: si las hay su longitud debe ser múltiplo de 4 octetos</a:t>
            </a:r>
            <a:endParaRPr lang="es-ES" sz="1400" dirty="0">
              <a:latin typeface="Arial" charset="0"/>
            </a:endParaRPr>
          </a:p>
        </p:txBody>
      </p:sp>
    </p:spTree>
  </p:cSld>
  <p:clrMapOvr>
    <a:masterClrMapping/>
  </p:clrMapOvr>
  <p:transition spd="med">
    <p:pull dir="ru"/>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09140" name="Group 532"/>
          <p:cNvGraphicFramePr>
            <a:graphicFrameLocks noGrp="1"/>
          </p:cNvGraphicFramePr>
          <p:nvPr/>
        </p:nvGraphicFramePr>
        <p:xfrm>
          <a:off x="561975" y="501650"/>
          <a:ext cx="3933825" cy="3185160"/>
        </p:xfrm>
        <a:graphic>
          <a:graphicData uri="http://schemas.openxmlformats.org/drawingml/2006/table">
            <a:tbl>
              <a:tblPr/>
              <a:tblGrid>
                <a:gridCol w="688975"/>
                <a:gridCol w="647700"/>
                <a:gridCol w="471488"/>
                <a:gridCol w="1011237"/>
                <a:gridCol w="1114425"/>
              </a:tblGrid>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Suceso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Trama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Red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Emitida por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Recibida por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Broadcast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4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Sw LAN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Broadcast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4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2.2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Sw LAN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Broadcast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Sw LAN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4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Sw LAN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Sw LAN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4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Sw LAN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4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Broadcast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Sw LAN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Broadcast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4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Sw LAN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Broadcast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13067" name="Picture 329"/>
          <p:cNvPicPr>
            <a:picLocks noChangeArrowheads="1"/>
          </p:cNvPicPr>
          <p:nvPr/>
        </p:nvPicPr>
        <p:blipFill>
          <a:blip r:embed="rId3" cstate="print"/>
          <a:srcRect/>
          <a:stretch>
            <a:fillRect/>
          </a:stretch>
        </p:blipFill>
        <p:spPr bwMode="auto">
          <a:xfrm>
            <a:off x="5705475" y="5160963"/>
            <a:ext cx="500063" cy="419100"/>
          </a:xfrm>
          <a:prstGeom prst="rect">
            <a:avLst/>
          </a:prstGeom>
          <a:noFill/>
          <a:ln w="12700">
            <a:noFill/>
            <a:miter lim="800000"/>
            <a:headEnd/>
            <a:tailEnd/>
          </a:ln>
        </p:spPr>
      </p:pic>
      <p:sp>
        <p:nvSpPr>
          <p:cNvPr id="213068" name="Line 330"/>
          <p:cNvSpPr>
            <a:spLocks noChangeShapeType="1"/>
          </p:cNvSpPr>
          <p:nvPr/>
        </p:nvSpPr>
        <p:spPr bwMode="auto">
          <a:xfrm>
            <a:off x="1595438" y="5287963"/>
            <a:ext cx="1041400" cy="0"/>
          </a:xfrm>
          <a:prstGeom prst="line">
            <a:avLst/>
          </a:prstGeom>
          <a:noFill/>
          <a:ln w="25400">
            <a:solidFill>
              <a:srgbClr val="3333CC"/>
            </a:solidFill>
            <a:round/>
            <a:headEnd/>
            <a:tailEnd/>
          </a:ln>
        </p:spPr>
        <p:txBody>
          <a:bodyPr/>
          <a:lstStyle/>
          <a:p>
            <a:endParaRPr lang="es-ES"/>
          </a:p>
        </p:txBody>
      </p:sp>
      <p:pic>
        <p:nvPicPr>
          <p:cNvPr id="213069" name="Picture 331"/>
          <p:cNvPicPr>
            <a:picLocks noChangeArrowheads="1"/>
          </p:cNvPicPr>
          <p:nvPr/>
        </p:nvPicPr>
        <p:blipFill>
          <a:blip r:embed="rId3" cstate="print"/>
          <a:srcRect/>
          <a:stretch>
            <a:fillRect/>
          </a:stretch>
        </p:blipFill>
        <p:spPr bwMode="auto">
          <a:xfrm>
            <a:off x="2108200" y="3948113"/>
            <a:ext cx="500063" cy="420687"/>
          </a:xfrm>
          <a:prstGeom prst="rect">
            <a:avLst/>
          </a:prstGeom>
          <a:noFill/>
          <a:ln w="12700">
            <a:noFill/>
            <a:miter lim="800000"/>
            <a:headEnd/>
            <a:tailEnd/>
          </a:ln>
        </p:spPr>
      </p:pic>
      <p:sp>
        <p:nvSpPr>
          <p:cNvPr id="213070" name="Line 332"/>
          <p:cNvSpPr>
            <a:spLocks noChangeShapeType="1"/>
          </p:cNvSpPr>
          <p:nvPr/>
        </p:nvSpPr>
        <p:spPr bwMode="auto">
          <a:xfrm rot="5400000">
            <a:off x="4750594" y="5715794"/>
            <a:ext cx="1211262" cy="0"/>
          </a:xfrm>
          <a:prstGeom prst="line">
            <a:avLst/>
          </a:prstGeom>
          <a:noFill/>
          <a:ln w="25400">
            <a:solidFill>
              <a:srgbClr val="3333CC"/>
            </a:solidFill>
            <a:round/>
            <a:headEnd/>
            <a:tailEnd/>
          </a:ln>
        </p:spPr>
        <p:txBody>
          <a:bodyPr/>
          <a:lstStyle/>
          <a:p>
            <a:endParaRPr lang="es-ES"/>
          </a:p>
        </p:txBody>
      </p:sp>
      <p:sp>
        <p:nvSpPr>
          <p:cNvPr id="213071" name="Line 333"/>
          <p:cNvSpPr>
            <a:spLocks noChangeShapeType="1"/>
          </p:cNvSpPr>
          <p:nvPr/>
        </p:nvSpPr>
        <p:spPr bwMode="auto">
          <a:xfrm>
            <a:off x="5356225" y="5478463"/>
            <a:ext cx="400050" cy="0"/>
          </a:xfrm>
          <a:prstGeom prst="line">
            <a:avLst/>
          </a:prstGeom>
          <a:noFill/>
          <a:ln w="9525">
            <a:solidFill>
              <a:srgbClr val="000000"/>
            </a:solidFill>
            <a:round/>
            <a:headEnd/>
            <a:tailEnd/>
          </a:ln>
        </p:spPr>
        <p:txBody>
          <a:bodyPr/>
          <a:lstStyle/>
          <a:p>
            <a:endParaRPr lang="es-ES"/>
          </a:p>
        </p:txBody>
      </p:sp>
      <p:sp>
        <p:nvSpPr>
          <p:cNvPr id="213072" name="Line 334"/>
          <p:cNvSpPr>
            <a:spLocks noChangeShapeType="1"/>
          </p:cNvSpPr>
          <p:nvPr/>
        </p:nvSpPr>
        <p:spPr bwMode="auto">
          <a:xfrm>
            <a:off x="2908300" y="5597525"/>
            <a:ext cx="400050" cy="0"/>
          </a:xfrm>
          <a:prstGeom prst="line">
            <a:avLst/>
          </a:prstGeom>
          <a:noFill/>
          <a:ln w="9525">
            <a:solidFill>
              <a:srgbClr val="000000"/>
            </a:solidFill>
            <a:round/>
            <a:headEnd/>
            <a:tailEnd/>
          </a:ln>
        </p:spPr>
        <p:txBody>
          <a:bodyPr/>
          <a:lstStyle/>
          <a:p>
            <a:endParaRPr lang="es-ES"/>
          </a:p>
        </p:txBody>
      </p:sp>
      <p:sp>
        <p:nvSpPr>
          <p:cNvPr id="213073" name="Line 335"/>
          <p:cNvSpPr>
            <a:spLocks noChangeShapeType="1"/>
          </p:cNvSpPr>
          <p:nvPr/>
        </p:nvSpPr>
        <p:spPr bwMode="auto">
          <a:xfrm>
            <a:off x="3706813" y="5597525"/>
            <a:ext cx="400050" cy="0"/>
          </a:xfrm>
          <a:prstGeom prst="line">
            <a:avLst/>
          </a:prstGeom>
          <a:noFill/>
          <a:ln w="9525">
            <a:solidFill>
              <a:srgbClr val="000000"/>
            </a:solidFill>
            <a:round/>
            <a:headEnd/>
            <a:tailEnd/>
          </a:ln>
        </p:spPr>
        <p:txBody>
          <a:bodyPr/>
          <a:lstStyle/>
          <a:p>
            <a:endParaRPr lang="es-ES"/>
          </a:p>
        </p:txBody>
      </p:sp>
      <p:sp>
        <p:nvSpPr>
          <p:cNvPr id="213074" name="Line 336"/>
          <p:cNvSpPr>
            <a:spLocks noChangeShapeType="1"/>
          </p:cNvSpPr>
          <p:nvPr/>
        </p:nvSpPr>
        <p:spPr bwMode="auto">
          <a:xfrm>
            <a:off x="4106863" y="5795963"/>
            <a:ext cx="400050" cy="0"/>
          </a:xfrm>
          <a:prstGeom prst="line">
            <a:avLst/>
          </a:prstGeom>
          <a:noFill/>
          <a:ln w="9525">
            <a:solidFill>
              <a:srgbClr val="000000"/>
            </a:solidFill>
            <a:round/>
            <a:headEnd/>
            <a:tailEnd/>
          </a:ln>
        </p:spPr>
        <p:txBody>
          <a:bodyPr/>
          <a:lstStyle/>
          <a:p>
            <a:endParaRPr lang="es-ES"/>
          </a:p>
        </p:txBody>
      </p:sp>
      <p:sp>
        <p:nvSpPr>
          <p:cNvPr id="213075" name="Line 337"/>
          <p:cNvSpPr>
            <a:spLocks noChangeShapeType="1"/>
          </p:cNvSpPr>
          <p:nvPr/>
        </p:nvSpPr>
        <p:spPr bwMode="auto">
          <a:xfrm>
            <a:off x="4956175" y="5676900"/>
            <a:ext cx="400050" cy="0"/>
          </a:xfrm>
          <a:prstGeom prst="line">
            <a:avLst/>
          </a:prstGeom>
          <a:noFill/>
          <a:ln w="9525">
            <a:solidFill>
              <a:srgbClr val="000000"/>
            </a:solidFill>
            <a:round/>
            <a:headEnd/>
            <a:tailEnd/>
          </a:ln>
        </p:spPr>
        <p:txBody>
          <a:bodyPr/>
          <a:lstStyle/>
          <a:p>
            <a:endParaRPr lang="es-ES"/>
          </a:p>
        </p:txBody>
      </p:sp>
      <p:sp>
        <p:nvSpPr>
          <p:cNvPr id="213076" name="Line 338"/>
          <p:cNvSpPr>
            <a:spLocks noChangeShapeType="1"/>
          </p:cNvSpPr>
          <p:nvPr/>
        </p:nvSpPr>
        <p:spPr bwMode="auto">
          <a:xfrm rot="5400000">
            <a:off x="3501232" y="5690394"/>
            <a:ext cx="1211262" cy="0"/>
          </a:xfrm>
          <a:prstGeom prst="line">
            <a:avLst/>
          </a:prstGeom>
          <a:noFill/>
          <a:ln w="25400">
            <a:solidFill>
              <a:srgbClr val="3333CC"/>
            </a:solidFill>
            <a:round/>
            <a:headEnd/>
            <a:tailEnd/>
          </a:ln>
        </p:spPr>
        <p:txBody>
          <a:bodyPr/>
          <a:lstStyle/>
          <a:p>
            <a:endParaRPr lang="es-ES"/>
          </a:p>
        </p:txBody>
      </p:sp>
      <p:sp>
        <p:nvSpPr>
          <p:cNvPr id="213077" name="Line 339"/>
          <p:cNvSpPr>
            <a:spLocks noChangeShapeType="1"/>
          </p:cNvSpPr>
          <p:nvPr/>
        </p:nvSpPr>
        <p:spPr bwMode="auto">
          <a:xfrm rot="16200000" flipH="1">
            <a:off x="2466181" y="5860257"/>
            <a:ext cx="890587" cy="6350"/>
          </a:xfrm>
          <a:prstGeom prst="line">
            <a:avLst/>
          </a:prstGeom>
          <a:noFill/>
          <a:ln w="25400">
            <a:solidFill>
              <a:srgbClr val="3333CC"/>
            </a:solidFill>
            <a:round/>
            <a:headEnd/>
            <a:tailEnd/>
          </a:ln>
        </p:spPr>
        <p:txBody>
          <a:bodyPr/>
          <a:lstStyle/>
          <a:p>
            <a:endParaRPr lang="es-ES"/>
          </a:p>
        </p:txBody>
      </p:sp>
      <p:sp>
        <p:nvSpPr>
          <p:cNvPr id="213078" name="Line 340"/>
          <p:cNvSpPr>
            <a:spLocks noChangeShapeType="1"/>
          </p:cNvSpPr>
          <p:nvPr/>
        </p:nvSpPr>
        <p:spPr bwMode="auto">
          <a:xfrm>
            <a:off x="2508250" y="5676900"/>
            <a:ext cx="400050" cy="0"/>
          </a:xfrm>
          <a:prstGeom prst="line">
            <a:avLst/>
          </a:prstGeom>
          <a:noFill/>
          <a:ln w="9525">
            <a:solidFill>
              <a:srgbClr val="000000"/>
            </a:solidFill>
            <a:round/>
            <a:headEnd/>
            <a:tailEnd/>
          </a:ln>
        </p:spPr>
        <p:txBody>
          <a:bodyPr/>
          <a:lstStyle/>
          <a:p>
            <a:endParaRPr lang="es-ES"/>
          </a:p>
        </p:txBody>
      </p:sp>
      <p:sp>
        <p:nvSpPr>
          <p:cNvPr id="213079" name="Line 341"/>
          <p:cNvSpPr>
            <a:spLocks noChangeShapeType="1"/>
          </p:cNvSpPr>
          <p:nvPr/>
        </p:nvSpPr>
        <p:spPr bwMode="auto">
          <a:xfrm flipH="1" flipV="1">
            <a:off x="2219325" y="5287963"/>
            <a:ext cx="0" cy="319087"/>
          </a:xfrm>
          <a:prstGeom prst="line">
            <a:avLst/>
          </a:prstGeom>
          <a:noFill/>
          <a:ln w="9525">
            <a:solidFill>
              <a:srgbClr val="000000"/>
            </a:solidFill>
            <a:round/>
            <a:headEnd/>
            <a:tailEnd/>
          </a:ln>
        </p:spPr>
        <p:txBody>
          <a:bodyPr/>
          <a:lstStyle/>
          <a:p>
            <a:endParaRPr lang="es-ES"/>
          </a:p>
        </p:txBody>
      </p:sp>
      <p:sp>
        <p:nvSpPr>
          <p:cNvPr id="213080" name="Line 342"/>
          <p:cNvSpPr>
            <a:spLocks noChangeShapeType="1"/>
          </p:cNvSpPr>
          <p:nvPr/>
        </p:nvSpPr>
        <p:spPr bwMode="auto">
          <a:xfrm flipH="1" flipV="1">
            <a:off x="2008188" y="5041900"/>
            <a:ext cx="3175" cy="246063"/>
          </a:xfrm>
          <a:prstGeom prst="line">
            <a:avLst/>
          </a:prstGeom>
          <a:noFill/>
          <a:ln w="9525">
            <a:solidFill>
              <a:srgbClr val="000000"/>
            </a:solidFill>
            <a:round/>
            <a:headEnd/>
            <a:tailEnd/>
          </a:ln>
        </p:spPr>
        <p:txBody>
          <a:bodyPr/>
          <a:lstStyle/>
          <a:p>
            <a:endParaRPr lang="es-ES"/>
          </a:p>
        </p:txBody>
      </p:sp>
      <p:sp>
        <p:nvSpPr>
          <p:cNvPr id="213081" name="Line 343"/>
          <p:cNvSpPr>
            <a:spLocks noChangeShapeType="1"/>
          </p:cNvSpPr>
          <p:nvPr/>
        </p:nvSpPr>
        <p:spPr bwMode="auto">
          <a:xfrm flipV="1">
            <a:off x="2108200" y="4646613"/>
            <a:ext cx="0" cy="276225"/>
          </a:xfrm>
          <a:prstGeom prst="line">
            <a:avLst/>
          </a:prstGeom>
          <a:noFill/>
          <a:ln w="9525">
            <a:solidFill>
              <a:srgbClr val="000000"/>
            </a:solidFill>
            <a:round/>
            <a:headEnd/>
            <a:tailEnd/>
          </a:ln>
        </p:spPr>
        <p:txBody>
          <a:bodyPr/>
          <a:lstStyle/>
          <a:p>
            <a:endParaRPr lang="es-ES"/>
          </a:p>
        </p:txBody>
      </p:sp>
      <p:sp>
        <p:nvSpPr>
          <p:cNvPr id="213082" name="Line 344"/>
          <p:cNvSpPr>
            <a:spLocks noChangeShapeType="1"/>
          </p:cNvSpPr>
          <p:nvPr/>
        </p:nvSpPr>
        <p:spPr bwMode="auto">
          <a:xfrm>
            <a:off x="1558925" y="4646613"/>
            <a:ext cx="1524000" cy="0"/>
          </a:xfrm>
          <a:prstGeom prst="line">
            <a:avLst/>
          </a:prstGeom>
          <a:noFill/>
          <a:ln w="25400">
            <a:solidFill>
              <a:srgbClr val="3333CC"/>
            </a:solidFill>
            <a:round/>
            <a:headEnd/>
            <a:tailEnd/>
          </a:ln>
        </p:spPr>
        <p:txBody>
          <a:bodyPr/>
          <a:lstStyle/>
          <a:p>
            <a:endParaRPr lang="es-ES"/>
          </a:p>
        </p:txBody>
      </p:sp>
      <p:sp>
        <p:nvSpPr>
          <p:cNvPr id="213083" name="Line 345"/>
          <p:cNvSpPr>
            <a:spLocks noChangeShapeType="1"/>
          </p:cNvSpPr>
          <p:nvPr/>
        </p:nvSpPr>
        <p:spPr bwMode="auto">
          <a:xfrm flipV="1">
            <a:off x="2359025" y="4368800"/>
            <a:ext cx="0" cy="277813"/>
          </a:xfrm>
          <a:prstGeom prst="line">
            <a:avLst/>
          </a:prstGeom>
          <a:noFill/>
          <a:ln w="9525">
            <a:solidFill>
              <a:srgbClr val="000000"/>
            </a:solidFill>
            <a:round/>
            <a:headEnd/>
            <a:tailEnd/>
          </a:ln>
        </p:spPr>
        <p:txBody>
          <a:bodyPr/>
          <a:lstStyle/>
          <a:p>
            <a:endParaRPr lang="es-ES"/>
          </a:p>
        </p:txBody>
      </p:sp>
      <p:sp>
        <p:nvSpPr>
          <p:cNvPr id="213084" name="Text Box 346"/>
          <p:cNvSpPr txBox="1">
            <a:spLocks noChangeArrowheads="1"/>
          </p:cNvSpPr>
          <p:nvPr/>
        </p:nvSpPr>
        <p:spPr bwMode="auto">
          <a:xfrm>
            <a:off x="2636838" y="3948113"/>
            <a:ext cx="1466850" cy="457200"/>
          </a:xfrm>
          <a:prstGeom prst="rect">
            <a:avLst/>
          </a:prstGeom>
          <a:noFill/>
          <a:ln w="9525">
            <a:noFill/>
            <a:miter lim="800000"/>
            <a:headEnd/>
            <a:tailEnd/>
          </a:ln>
        </p:spPr>
        <p:txBody>
          <a:bodyPr>
            <a:spAutoFit/>
          </a:bodyPr>
          <a:lstStyle/>
          <a:p>
            <a:pPr eaLnBrk="0" hangingPunct="0"/>
            <a:r>
              <a:rPr lang="es-ES" sz="1200">
                <a:solidFill>
                  <a:srgbClr val="000000"/>
                </a:solidFill>
              </a:rPr>
              <a:t>IP:130.206.212.7/24</a:t>
            </a:r>
          </a:p>
          <a:p>
            <a:pPr eaLnBrk="0" hangingPunct="0"/>
            <a:r>
              <a:rPr lang="es-ES" sz="1200">
                <a:solidFill>
                  <a:srgbClr val="000000"/>
                </a:solidFill>
              </a:rPr>
              <a:t>Rtr: 130.206.212.1</a:t>
            </a:r>
          </a:p>
        </p:txBody>
      </p:sp>
      <p:sp>
        <p:nvSpPr>
          <p:cNvPr id="213085" name="Text Box 347"/>
          <p:cNvSpPr txBox="1">
            <a:spLocks noChangeArrowheads="1"/>
          </p:cNvSpPr>
          <p:nvPr/>
        </p:nvSpPr>
        <p:spPr bwMode="auto">
          <a:xfrm>
            <a:off x="5489575" y="5670550"/>
            <a:ext cx="1520825" cy="457200"/>
          </a:xfrm>
          <a:prstGeom prst="rect">
            <a:avLst/>
          </a:prstGeom>
          <a:noFill/>
          <a:ln w="9525">
            <a:noFill/>
            <a:miter lim="800000"/>
            <a:headEnd/>
            <a:tailEnd/>
          </a:ln>
        </p:spPr>
        <p:txBody>
          <a:bodyPr>
            <a:spAutoFit/>
          </a:bodyPr>
          <a:lstStyle/>
          <a:p>
            <a:pPr eaLnBrk="0" hangingPunct="0"/>
            <a:r>
              <a:rPr lang="es-ES" sz="1200">
                <a:solidFill>
                  <a:srgbClr val="000000"/>
                </a:solidFill>
              </a:rPr>
              <a:t>IP: 130.206.220.5/24</a:t>
            </a:r>
          </a:p>
          <a:p>
            <a:pPr eaLnBrk="0" hangingPunct="0"/>
            <a:r>
              <a:rPr lang="es-ES" sz="1200">
                <a:solidFill>
                  <a:srgbClr val="000000"/>
                </a:solidFill>
              </a:rPr>
              <a:t>Rtr: 130.206.220.1</a:t>
            </a:r>
          </a:p>
        </p:txBody>
      </p:sp>
      <p:sp>
        <p:nvSpPr>
          <p:cNvPr id="213086" name="Text Box 348"/>
          <p:cNvSpPr txBox="1">
            <a:spLocks noChangeArrowheads="1"/>
          </p:cNvSpPr>
          <p:nvPr/>
        </p:nvSpPr>
        <p:spPr bwMode="auto">
          <a:xfrm>
            <a:off x="457200" y="5351463"/>
            <a:ext cx="1477963" cy="274637"/>
          </a:xfrm>
          <a:prstGeom prst="rect">
            <a:avLst/>
          </a:prstGeom>
          <a:noFill/>
          <a:ln w="9525">
            <a:noFill/>
            <a:miter lim="800000"/>
            <a:headEnd/>
            <a:tailEnd/>
          </a:ln>
        </p:spPr>
        <p:txBody>
          <a:bodyPr>
            <a:spAutoFit/>
          </a:bodyPr>
          <a:lstStyle/>
          <a:p>
            <a:pPr eaLnBrk="0" hangingPunct="0"/>
            <a:r>
              <a:rPr lang="es-ES" sz="1200">
                <a:solidFill>
                  <a:srgbClr val="000000"/>
                </a:solidFill>
              </a:rPr>
              <a:t>IP:130.206.212.1/24</a:t>
            </a:r>
          </a:p>
        </p:txBody>
      </p:sp>
      <p:sp>
        <p:nvSpPr>
          <p:cNvPr id="213087" name="Text Box 349"/>
          <p:cNvSpPr txBox="1">
            <a:spLocks noChangeArrowheads="1"/>
          </p:cNvSpPr>
          <p:nvPr/>
        </p:nvSpPr>
        <p:spPr bwMode="auto">
          <a:xfrm>
            <a:off x="1524000" y="5976938"/>
            <a:ext cx="1465263" cy="274637"/>
          </a:xfrm>
          <a:prstGeom prst="rect">
            <a:avLst/>
          </a:prstGeom>
          <a:noFill/>
          <a:ln w="9525">
            <a:noFill/>
            <a:miter lim="800000"/>
            <a:headEnd/>
            <a:tailEnd/>
          </a:ln>
        </p:spPr>
        <p:txBody>
          <a:bodyPr>
            <a:spAutoFit/>
          </a:bodyPr>
          <a:lstStyle/>
          <a:p>
            <a:pPr eaLnBrk="0" hangingPunct="0"/>
            <a:r>
              <a:rPr lang="es-ES" sz="1200">
                <a:solidFill>
                  <a:srgbClr val="000000"/>
                </a:solidFill>
              </a:rPr>
              <a:t>IP:130.206.220.1/24</a:t>
            </a:r>
          </a:p>
        </p:txBody>
      </p:sp>
      <p:sp>
        <p:nvSpPr>
          <p:cNvPr id="213088" name="Line 350"/>
          <p:cNvSpPr>
            <a:spLocks noChangeShapeType="1"/>
          </p:cNvSpPr>
          <p:nvPr/>
        </p:nvSpPr>
        <p:spPr bwMode="auto">
          <a:xfrm flipV="1">
            <a:off x="2636838" y="5799138"/>
            <a:ext cx="0" cy="190500"/>
          </a:xfrm>
          <a:prstGeom prst="line">
            <a:avLst/>
          </a:prstGeom>
          <a:noFill/>
          <a:ln w="9525">
            <a:solidFill>
              <a:srgbClr val="000000"/>
            </a:solidFill>
            <a:round/>
            <a:headEnd/>
            <a:tailEnd type="triangle" w="med" len="med"/>
          </a:ln>
        </p:spPr>
        <p:txBody>
          <a:bodyPr/>
          <a:lstStyle/>
          <a:p>
            <a:endParaRPr lang="es-ES"/>
          </a:p>
        </p:txBody>
      </p:sp>
      <p:sp>
        <p:nvSpPr>
          <p:cNvPr id="213089" name="Line 351"/>
          <p:cNvSpPr>
            <a:spLocks noChangeShapeType="1"/>
          </p:cNvSpPr>
          <p:nvPr/>
        </p:nvSpPr>
        <p:spPr bwMode="auto">
          <a:xfrm>
            <a:off x="1873250" y="5480050"/>
            <a:ext cx="277813" cy="0"/>
          </a:xfrm>
          <a:prstGeom prst="line">
            <a:avLst/>
          </a:prstGeom>
          <a:noFill/>
          <a:ln w="9525">
            <a:solidFill>
              <a:srgbClr val="000000"/>
            </a:solidFill>
            <a:round/>
            <a:headEnd/>
            <a:tailEnd type="triangle" w="med" len="med"/>
          </a:ln>
        </p:spPr>
        <p:txBody>
          <a:bodyPr/>
          <a:lstStyle/>
          <a:p>
            <a:endParaRPr lang="es-ES"/>
          </a:p>
        </p:txBody>
      </p:sp>
      <p:pic>
        <p:nvPicPr>
          <p:cNvPr id="213090" name="Picture 352"/>
          <p:cNvPicPr>
            <a:picLocks noChangeArrowheads="1"/>
          </p:cNvPicPr>
          <p:nvPr/>
        </p:nvPicPr>
        <p:blipFill>
          <a:blip r:embed="rId4" cstate="print"/>
          <a:srcRect/>
          <a:stretch>
            <a:fillRect/>
          </a:stretch>
        </p:blipFill>
        <p:spPr bwMode="auto">
          <a:xfrm>
            <a:off x="2008188" y="5557838"/>
            <a:ext cx="561975" cy="315912"/>
          </a:xfrm>
          <a:prstGeom prst="rect">
            <a:avLst/>
          </a:prstGeom>
          <a:noFill/>
          <a:ln w="12700">
            <a:noFill/>
            <a:miter lim="800000"/>
            <a:headEnd/>
            <a:tailEnd/>
          </a:ln>
        </p:spPr>
      </p:pic>
      <p:pic>
        <p:nvPicPr>
          <p:cNvPr id="213091" name="Picture 353"/>
          <p:cNvPicPr>
            <a:picLocks noChangeArrowheads="1"/>
          </p:cNvPicPr>
          <p:nvPr/>
        </p:nvPicPr>
        <p:blipFill>
          <a:blip r:embed="rId5" cstate="print"/>
          <a:srcRect/>
          <a:stretch>
            <a:fillRect/>
          </a:stretch>
        </p:blipFill>
        <p:spPr bwMode="auto">
          <a:xfrm>
            <a:off x="1709738" y="4843463"/>
            <a:ext cx="598487" cy="238125"/>
          </a:xfrm>
          <a:prstGeom prst="rect">
            <a:avLst/>
          </a:prstGeom>
          <a:noFill/>
          <a:ln w="12700">
            <a:noFill/>
            <a:miter lim="800000"/>
            <a:headEnd/>
            <a:tailEnd/>
          </a:ln>
        </p:spPr>
      </p:pic>
      <p:pic>
        <p:nvPicPr>
          <p:cNvPr id="213092" name="Picture 354"/>
          <p:cNvPicPr>
            <a:picLocks noChangeArrowheads="1"/>
          </p:cNvPicPr>
          <p:nvPr/>
        </p:nvPicPr>
        <p:blipFill>
          <a:blip r:embed="rId5" cstate="print"/>
          <a:srcRect/>
          <a:stretch>
            <a:fillRect/>
          </a:stretch>
        </p:blipFill>
        <p:spPr bwMode="auto">
          <a:xfrm>
            <a:off x="3208338" y="5480050"/>
            <a:ext cx="598487" cy="238125"/>
          </a:xfrm>
          <a:prstGeom prst="rect">
            <a:avLst/>
          </a:prstGeom>
          <a:noFill/>
          <a:ln w="12700">
            <a:noFill/>
            <a:miter lim="800000"/>
            <a:headEnd/>
            <a:tailEnd/>
          </a:ln>
        </p:spPr>
      </p:pic>
      <p:pic>
        <p:nvPicPr>
          <p:cNvPr id="213093" name="Picture 355"/>
          <p:cNvPicPr>
            <a:picLocks noChangeArrowheads="1"/>
          </p:cNvPicPr>
          <p:nvPr/>
        </p:nvPicPr>
        <p:blipFill>
          <a:blip r:embed="rId5" cstate="print"/>
          <a:srcRect/>
          <a:stretch>
            <a:fillRect/>
          </a:stretch>
        </p:blipFill>
        <p:spPr bwMode="auto">
          <a:xfrm>
            <a:off x="4406900" y="5595938"/>
            <a:ext cx="598488" cy="238125"/>
          </a:xfrm>
          <a:prstGeom prst="rect">
            <a:avLst/>
          </a:prstGeom>
          <a:noFill/>
          <a:ln w="12700">
            <a:noFill/>
            <a:miter lim="800000"/>
            <a:headEnd/>
            <a:tailEnd/>
          </a:ln>
        </p:spPr>
      </p:pic>
      <p:sp>
        <p:nvSpPr>
          <p:cNvPr id="213094" name="Text Box 356"/>
          <p:cNvSpPr txBox="1">
            <a:spLocks noChangeArrowheads="1"/>
          </p:cNvSpPr>
          <p:nvPr/>
        </p:nvSpPr>
        <p:spPr bwMode="auto">
          <a:xfrm>
            <a:off x="3113088" y="5799138"/>
            <a:ext cx="1466850" cy="274637"/>
          </a:xfrm>
          <a:prstGeom prst="rect">
            <a:avLst/>
          </a:prstGeom>
          <a:noFill/>
          <a:ln w="9525">
            <a:noFill/>
            <a:miter lim="800000"/>
            <a:headEnd/>
            <a:tailEnd/>
          </a:ln>
        </p:spPr>
        <p:txBody>
          <a:bodyPr>
            <a:spAutoFit/>
          </a:bodyPr>
          <a:lstStyle/>
          <a:p>
            <a:pPr eaLnBrk="0" hangingPunct="0"/>
            <a:r>
              <a:rPr lang="es-ES" sz="1200">
                <a:solidFill>
                  <a:srgbClr val="000000"/>
                </a:solidFill>
              </a:rPr>
              <a:t>Switch LAN</a:t>
            </a:r>
          </a:p>
        </p:txBody>
      </p:sp>
      <p:sp>
        <p:nvSpPr>
          <p:cNvPr id="213095" name="Line 357"/>
          <p:cNvSpPr>
            <a:spLocks noChangeShapeType="1"/>
          </p:cNvSpPr>
          <p:nvPr/>
        </p:nvSpPr>
        <p:spPr bwMode="auto">
          <a:xfrm rot="5400000">
            <a:off x="721519" y="4841082"/>
            <a:ext cx="636587" cy="0"/>
          </a:xfrm>
          <a:prstGeom prst="line">
            <a:avLst/>
          </a:prstGeom>
          <a:noFill/>
          <a:ln w="25400">
            <a:solidFill>
              <a:srgbClr val="3333CC"/>
            </a:solidFill>
            <a:round/>
            <a:headEnd/>
            <a:tailEnd/>
          </a:ln>
        </p:spPr>
        <p:txBody>
          <a:bodyPr/>
          <a:lstStyle/>
          <a:p>
            <a:endParaRPr lang="es-ES"/>
          </a:p>
        </p:txBody>
      </p:sp>
      <p:sp>
        <p:nvSpPr>
          <p:cNvPr id="213096" name="Line 358"/>
          <p:cNvSpPr>
            <a:spLocks noChangeShapeType="1"/>
          </p:cNvSpPr>
          <p:nvPr/>
        </p:nvSpPr>
        <p:spPr bwMode="auto">
          <a:xfrm flipH="1">
            <a:off x="1039813" y="5032375"/>
            <a:ext cx="693737" cy="0"/>
          </a:xfrm>
          <a:prstGeom prst="line">
            <a:avLst/>
          </a:prstGeom>
          <a:noFill/>
          <a:ln w="9525">
            <a:solidFill>
              <a:srgbClr val="000000"/>
            </a:solidFill>
            <a:round/>
            <a:headEnd/>
            <a:tailEnd/>
          </a:ln>
        </p:spPr>
        <p:txBody>
          <a:bodyPr/>
          <a:lstStyle/>
          <a:p>
            <a:endParaRPr lang="es-ES"/>
          </a:p>
        </p:txBody>
      </p:sp>
      <p:sp>
        <p:nvSpPr>
          <p:cNvPr id="213097" name="Text Box 359"/>
          <p:cNvSpPr txBox="1">
            <a:spLocks noChangeArrowheads="1"/>
          </p:cNvSpPr>
          <p:nvPr/>
        </p:nvSpPr>
        <p:spPr bwMode="auto">
          <a:xfrm>
            <a:off x="3079750" y="4522788"/>
            <a:ext cx="569913" cy="274637"/>
          </a:xfrm>
          <a:prstGeom prst="rect">
            <a:avLst/>
          </a:prstGeom>
          <a:noFill/>
          <a:ln w="9525">
            <a:noFill/>
            <a:miter lim="800000"/>
            <a:headEnd/>
            <a:tailEnd/>
          </a:ln>
        </p:spPr>
        <p:txBody>
          <a:bodyPr wrap="none">
            <a:spAutoFit/>
          </a:bodyPr>
          <a:lstStyle/>
          <a:p>
            <a:pPr eaLnBrk="0" hangingPunct="0"/>
            <a:r>
              <a:rPr lang="es-ES" sz="1200">
                <a:solidFill>
                  <a:srgbClr val="000000"/>
                </a:solidFill>
              </a:rPr>
              <a:t>Red B</a:t>
            </a:r>
          </a:p>
        </p:txBody>
      </p:sp>
      <p:sp>
        <p:nvSpPr>
          <p:cNvPr id="213098" name="Text Box 360"/>
          <p:cNvSpPr txBox="1">
            <a:spLocks noChangeArrowheads="1"/>
          </p:cNvSpPr>
          <p:nvPr/>
        </p:nvSpPr>
        <p:spPr bwMode="auto">
          <a:xfrm>
            <a:off x="3865563" y="6237288"/>
            <a:ext cx="561975" cy="274637"/>
          </a:xfrm>
          <a:prstGeom prst="rect">
            <a:avLst/>
          </a:prstGeom>
          <a:noFill/>
          <a:ln w="9525">
            <a:noFill/>
            <a:miter lim="800000"/>
            <a:headEnd/>
            <a:tailEnd/>
          </a:ln>
        </p:spPr>
        <p:txBody>
          <a:bodyPr wrap="none">
            <a:spAutoFit/>
          </a:bodyPr>
          <a:lstStyle/>
          <a:p>
            <a:pPr eaLnBrk="0" hangingPunct="0"/>
            <a:r>
              <a:rPr lang="es-ES" sz="1200">
                <a:solidFill>
                  <a:srgbClr val="000000"/>
                </a:solidFill>
              </a:rPr>
              <a:t>Red E</a:t>
            </a:r>
          </a:p>
        </p:txBody>
      </p:sp>
      <p:sp>
        <p:nvSpPr>
          <p:cNvPr id="213099" name="Text Box 361"/>
          <p:cNvSpPr txBox="1">
            <a:spLocks noChangeArrowheads="1"/>
          </p:cNvSpPr>
          <p:nvPr/>
        </p:nvSpPr>
        <p:spPr bwMode="auto">
          <a:xfrm>
            <a:off x="5084763" y="6359525"/>
            <a:ext cx="552450" cy="274638"/>
          </a:xfrm>
          <a:prstGeom prst="rect">
            <a:avLst/>
          </a:prstGeom>
          <a:noFill/>
          <a:ln w="9525">
            <a:noFill/>
            <a:miter lim="800000"/>
            <a:headEnd/>
            <a:tailEnd/>
          </a:ln>
        </p:spPr>
        <p:txBody>
          <a:bodyPr wrap="none">
            <a:spAutoFit/>
          </a:bodyPr>
          <a:lstStyle/>
          <a:p>
            <a:pPr eaLnBrk="0" hangingPunct="0"/>
            <a:r>
              <a:rPr lang="es-ES" sz="1200">
                <a:solidFill>
                  <a:srgbClr val="000000"/>
                </a:solidFill>
              </a:rPr>
              <a:t>Red F</a:t>
            </a:r>
          </a:p>
        </p:txBody>
      </p:sp>
      <p:sp>
        <p:nvSpPr>
          <p:cNvPr id="213100" name="Text Box 362"/>
          <p:cNvSpPr txBox="1">
            <a:spLocks noChangeArrowheads="1"/>
          </p:cNvSpPr>
          <p:nvPr/>
        </p:nvSpPr>
        <p:spPr bwMode="auto">
          <a:xfrm>
            <a:off x="2289175" y="5097463"/>
            <a:ext cx="569913" cy="274637"/>
          </a:xfrm>
          <a:prstGeom prst="rect">
            <a:avLst/>
          </a:prstGeom>
          <a:noFill/>
          <a:ln w="9525">
            <a:noFill/>
            <a:miter lim="800000"/>
            <a:headEnd/>
            <a:tailEnd/>
          </a:ln>
        </p:spPr>
        <p:txBody>
          <a:bodyPr wrap="none">
            <a:spAutoFit/>
          </a:bodyPr>
          <a:lstStyle/>
          <a:p>
            <a:pPr eaLnBrk="0" hangingPunct="0"/>
            <a:r>
              <a:rPr lang="es-ES" sz="1200">
                <a:solidFill>
                  <a:srgbClr val="000000"/>
                </a:solidFill>
              </a:rPr>
              <a:t>Red C</a:t>
            </a:r>
          </a:p>
        </p:txBody>
      </p:sp>
      <p:sp>
        <p:nvSpPr>
          <p:cNvPr id="213101" name="Text Box 363"/>
          <p:cNvSpPr txBox="1">
            <a:spLocks noChangeArrowheads="1"/>
          </p:cNvSpPr>
          <p:nvPr/>
        </p:nvSpPr>
        <p:spPr bwMode="auto">
          <a:xfrm>
            <a:off x="762000" y="4330700"/>
            <a:ext cx="577850" cy="274638"/>
          </a:xfrm>
          <a:prstGeom prst="rect">
            <a:avLst/>
          </a:prstGeom>
          <a:noFill/>
          <a:ln w="9525">
            <a:noFill/>
            <a:miter lim="800000"/>
            <a:headEnd/>
            <a:tailEnd/>
          </a:ln>
        </p:spPr>
        <p:txBody>
          <a:bodyPr wrap="none">
            <a:spAutoFit/>
          </a:bodyPr>
          <a:lstStyle/>
          <a:p>
            <a:pPr eaLnBrk="0" hangingPunct="0"/>
            <a:r>
              <a:rPr lang="es-ES" sz="1200">
                <a:solidFill>
                  <a:srgbClr val="000000"/>
                </a:solidFill>
              </a:rPr>
              <a:t>Red A</a:t>
            </a:r>
          </a:p>
        </p:txBody>
      </p:sp>
      <p:sp>
        <p:nvSpPr>
          <p:cNvPr id="213102" name="Text Box 364"/>
          <p:cNvSpPr txBox="1">
            <a:spLocks noChangeArrowheads="1"/>
          </p:cNvSpPr>
          <p:nvPr/>
        </p:nvSpPr>
        <p:spPr bwMode="auto">
          <a:xfrm>
            <a:off x="2706688" y="6296025"/>
            <a:ext cx="577850" cy="274638"/>
          </a:xfrm>
          <a:prstGeom prst="rect">
            <a:avLst/>
          </a:prstGeom>
          <a:noFill/>
          <a:ln w="9525">
            <a:noFill/>
            <a:miter lim="800000"/>
            <a:headEnd/>
            <a:tailEnd/>
          </a:ln>
        </p:spPr>
        <p:txBody>
          <a:bodyPr wrap="none">
            <a:spAutoFit/>
          </a:bodyPr>
          <a:lstStyle/>
          <a:p>
            <a:pPr eaLnBrk="0" hangingPunct="0"/>
            <a:r>
              <a:rPr lang="es-ES" sz="1200">
                <a:solidFill>
                  <a:srgbClr val="000000"/>
                </a:solidFill>
              </a:rPr>
              <a:t>Red D</a:t>
            </a:r>
          </a:p>
        </p:txBody>
      </p:sp>
      <p:graphicFrame>
        <p:nvGraphicFramePr>
          <p:cNvPr id="709139" name="Group 531"/>
          <p:cNvGraphicFramePr>
            <a:graphicFrameLocks noGrp="1"/>
          </p:cNvGraphicFramePr>
          <p:nvPr/>
        </p:nvGraphicFramePr>
        <p:xfrm>
          <a:off x="4524375" y="501650"/>
          <a:ext cx="3933825" cy="3474720"/>
        </p:xfrm>
        <a:graphic>
          <a:graphicData uri="http://schemas.openxmlformats.org/drawingml/2006/table">
            <a:tbl>
              <a:tblPr/>
              <a:tblGrid>
                <a:gridCol w="688975"/>
                <a:gridCol w="647700"/>
                <a:gridCol w="471488"/>
                <a:gridCol w="1027112"/>
                <a:gridCol w="1098550"/>
              </a:tblGrid>
              <a:tr h="184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Suceso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Trama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Red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Emitida por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Recibida por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Sw LAN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Sw LAN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Sw LAN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4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Sw LAN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4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Sw LAN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14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Sw LAN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Sw LAN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4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Sw LAN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16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Sw LAN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4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17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Sw LAN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Sw LAN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4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18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Sw LAN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19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Sw LAN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4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20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Sw LAN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300" b="0" i="0" u="none" strike="noStrike" cap="none" normalizeH="0" baseline="0" smtClean="0">
                          <a:ln>
                            <a:noFill/>
                          </a:ln>
                          <a:solidFill>
                            <a:schemeClr val="tx1"/>
                          </a:solidFill>
                          <a:effectLst/>
                          <a:latin typeface="Times New Roman" pitchFamily="18" charset="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3183" name="Text Box 533"/>
          <p:cNvSpPr txBox="1">
            <a:spLocks noChangeArrowheads="1"/>
          </p:cNvSpPr>
          <p:nvPr/>
        </p:nvSpPr>
        <p:spPr bwMode="auto">
          <a:xfrm>
            <a:off x="2220913" y="3960813"/>
            <a:ext cx="293687" cy="274637"/>
          </a:xfrm>
          <a:prstGeom prst="rect">
            <a:avLst/>
          </a:prstGeom>
          <a:noFill/>
          <a:ln w="9525">
            <a:noFill/>
            <a:miter lim="800000"/>
            <a:headEnd/>
            <a:tailEnd/>
          </a:ln>
        </p:spPr>
        <p:txBody>
          <a:bodyPr wrap="none">
            <a:spAutoFit/>
          </a:bodyPr>
          <a:lstStyle/>
          <a:p>
            <a:r>
              <a:rPr lang="es-ES" sz="1200" b="1"/>
              <a:t>A</a:t>
            </a:r>
          </a:p>
        </p:txBody>
      </p:sp>
      <p:sp>
        <p:nvSpPr>
          <p:cNvPr id="213184" name="Text Box 534"/>
          <p:cNvSpPr txBox="1">
            <a:spLocks noChangeArrowheads="1"/>
          </p:cNvSpPr>
          <p:nvPr/>
        </p:nvSpPr>
        <p:spPr bwMode="auto">
          <a:xfrm>
            <a:off x="2144713" y="5302250"/>
            <a:ext cx="285750" cy="274638"/>
          </a:xfrm>
          <a:prstGeom prst="rect">
            <a:avLst/>
          </a:prstGeom>
          <a:noFill/>
          <a:ln w="9525">
            <a:noFill/>
            <a:miter lim="800000"/>
            <a:headEnd/>
            <a:tailEnd/>
          </a:ln>
        </p:spPr>
        <p:txBody>
          <a:bodyPr wrap="none">
            <a:spAutoFit/>
          </a:bodyPr>
          <a:lstStyle/>
          <a:p>
            <a:r>
              <a:rPr lang="es-ES" sz="1200" b="1"/>
              <a:t>B</a:t>
            </a:r>
          </a:p>
        </p:txBody>
      </p:sp>
      <p:sp>
        <p:nvSpPr>
          <p:cNvPr id="213185" name="Text Box 535"/>
          <p:cNvSpPr txBox="1">
            <a:spLocks noChangeArrowheads="1"/>
          </p:cNvSpPr>
          <p:nvPr/>
        </p:nvSpPr>
        <p:spPr bwMode="auto">
          <a:xfrm>
            <a:off x="2678113" y="5454650"/>
            <a:ext cx="293687" cy="274638"/>
          </a:xfrm>
          <a:prstGeom prst="rect">
            <a:avLst/>
          </a:prstGeom>
          <a:noFill/>
          <a:ln w="9525">
            <a:noFill/>
            <a:miter lim="800000"/>
            <a:headEnd/>
            <a:tailEnd/>
          </a:ln>
        </p:spPr>
        <p:txBody>
          <a:bodyPr wrap="none">
            <a:spAutoFit/>
          </a:bodyPr>
          <a:lstStyle/>
          <a:p>
            <a:r>
              <a:rPr lang="es-ES" sz="1200" b="1"/>
              <a:t>C</a:t>
            </a:r>
          </a:p>
        </p:txBody>
      </p:sp>
      <p:sp>
        <p:nvSpPr>
          <p:cNvPr id="213186" name="Text Box 536"/>
          <p:cNvSpPr txBox="1">
            <a:spLocks noChangeArrowheads="1"/>
          </p:cNvSpPr>
          <p:nvPr/>
        </p:nvSpPr>
        <p:spPr bwMode="auto">
          <a:xfrm>
            <a:off x="5802313" y="5180013"/>
            <a:ext cx="293687" cy="274637"/>
          </a:xfrm>
          <a:prstGeom prst="rect">
            <a:avLst/>
          </a:prstGeom>
          <a:noFill/>
          <a:ln w="9525">
            <a:noFill/>
            <a:miter lim="800000"/>
            <a:headEnd/>
            <a:tailEnd/>
          </a:ln>
        </p:spPr>
        <p:txBody>
          <a:bodyPr wrap="none">
            <a:spAutoFit/>
          </a:bodyPr>
          <a:lstStyle/>
          <a:p>
            <a:r>
              <a:rPr lang="es-ES" sz="1200" b="1"/>
              <a:t>D</a:t>
            </a:r>
          </a:p>
        </p:txBody>
      </p:sp>
      <p:sp>
        <p:nvSpPr>
          <p:cNvPr id="213187" name="Text Box 537"/>
          <p:cNvSpPr txBox="1">
            <a:spLocks noChangeArrowheads="1"/>
          </p:cNvSpPr>
          <p:nvPr/>
        </p:nvSpPr>
        <p:spPr bwMode="auto">
          <a:xfrm>
            <a:off x="304800" y="3875088"/>
            <a:ext cx="1851025" cy="284162"/>
          </a:xfrm>
          <a:prstGeom prst="rect">
            <a:avLst/>
          </a:prstGeom>
          <a:noFill/>
          <a:ln w="9525">
            <a:solidFill>
              <a:schemeClr val="tx1"/>
            </a:solidFill>
            <a:miter lim="800000"/>
            <a:headEnd/>
            <a:tailEnd/>
          </a:ln>
        </p:spPr>
        <p:txBody>
          <a:bodyPr wrap="none">
            <a:spAutoFit/>
          </a:bodyPr>
          <a:lstStyle/>
          <a:p>
            <a:r>
              <a:rPr lang="es-ES" sz="1200" b="1">
                <a:latin typeface="Courier New" pitchFamily="49" charset="0"/>
              </a:rPr>
              <a:t>Ping 130.206.220.5</a:t>
            </a:r>
          </a:p>
        </p:txBody>
      </p:sp>
      <p:sp>
        <p:nvSpPr>
          <p:cNvPr id="213188" name="Text Box 538"/>
          <p:cNvSpPr txBox="1">
            <a:spLocks noChangeArrowheads="1"/>
          </p:cNvSpPr>
          <p:nvPr/>
        </p:nvSpPr>
        <p:spPr bwMode="auto">
          <a:xfrm>
            <a:off x="609600" y="44450"/>
            <a:ext cx="5724525" cy="396875"/>
          </a:xfrm>
          <a:prstGeom prst="rect">
            <a:avLst/>
          </a:prstGeom>
          <a:noFill/>
          <a:ln w="9525">
            <a:noFill/>
            <a:miter lim="800000"/>
            <a:headEnd/>
            <a:tailEnd/>
          </a:ln>
        </p:spPr>
        <p:txBody>
          <a:bodyPr wrap="none">
            <a:spAutoFit/>
          </a:bodyPr>
          <a:lstStyle/>
          <a:p>
            <a:r>
              <a:rPr lang="es-ES" sz="2000"/>
              <a:t>Solución Problema examen junio 2000: tramas totales </a:t>
            </a:r>
          </a:p>
        </p:txBody>
      </p:sp>
    </p:spTree>
  </p:cSld>
  <p:clrMapOvr>
    <a:masterClrMapping/>
  </p:clrMapOvr>
  <p:transition spd="med">
    <p:pull dir="ru"/>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1185" name="Picture 3"/>
          <p:cNvPicPr>
            <a:picLocks noChangeAspect="1" noChangeArrowheads="1"/>
          </p:cNvPicPr>
          <p:nvPr/>
        </p:nvPicPr>
        <p:blipFill>
          <a:blip r:embed="rId3" cstate="print"/>
          <a:srcRect/>
          <a:stretch>
            <a:fillRect/>
          </a:stretch>
        </p:blipFill>
        <p:spPr bwMode="auto">
          <a:xfrm>
            <a:off x="3200400" y="1524000"/>
            <a:ext cx="1524000" cy="215900"/>
          </a:xfrm>
          <a:prstGeom prst="rect">
            <a:avLst/>
          </a:prstGeom>
          <a:noFill/>
          <a:ln w="9525">
            <a:noFill/>
            <a:miter lim="800000"/>
            <a:headEnd/>
            <a:tailEnd/>
          </a:ln>
        </p:spPr>
      </p:pic>
      <p:sp>
        <p:nvSpPr>
          <p:cNvPr id="835588" name="Freeform 4"/>
          <p:cNvSpPr>
            <a:spLocks/>
          </p:cNvSpPr>
          <p:nvPr/>
        </p:nvSpPr>
        <p:spPr bwMode="auto">
          <a:xfrm rot="18300000">
            <a:off x="4076700" y="3467100"/>
            <a:ext cx="1447800" cy="152400"/>
          </a:xfrm>
          <a:custGeom>
            <a:avLst/>
            <a:gdLst/>
            <a:ahLst/>
            <a:cxnLst>
              <a:cxn ang="0">
                <a:pos x="0" y="0"/>
              </a:cxn>
              <a:cxn ang="0">
                <a:pos x="1008" y="0"/>
              </a:cxn>
              <a:cxn ang="0">
                <a:pos x="912" y="96"/>
              </a:cxn>
              <a:cxn ang="0">
                <a:pos x="2016" y="96"/>
              </a:cxn>
            </a:cxnLst>
            <a:rect l="0" t="0" r="r" b="b"/>
            <a:pathLst>
              <a:path w="2017" h="97">
                <a:moveTo>
                  <a:pt x="0" y="0"/>
                </a:moveTo>
                <a:lnTo>
                  <a:pt x="1008" y="0"/>
                </a:lnTo>
                <a:lnTo>
                  <a:pt x="912" y="96"/>
                </a:lnTo>
                <a:lnTo>
                  <a:pt x="2016" y="96"/>
                </a:lnTo>
              </a:path>
            </a:pathLst>
          </a:custGeom>
          <a:noFill/>
          <a:ln w="25400" cap="rnd" cmpd="sng">
            <a:solidFill>
              <a:srgbClr val="CF0E30"/>
            </a:solidFill>
            <a:prstDash val="solid"/>
            <a:round/>
            <a:headEnd type="none" w="sm" len="sm"/>
            <a:tailEnd type="none" w="sm" len="sm"/>
          </a:ln>
          <a:effectLst>
            <a:outerShdw dist="17961" dir="2700000" algn="ctr" rotWithShape="0">
              <a:schemeClr val="tx1"/>
            </a:outerShdw>
          </a:effectLst>
        </p:spPr>
        <p:txBody>
          <a:bodyPr/>
          <a:lstStyle/>
          <a:p>
            <a:pPr>
              <a:defRPr/>
            </a:pPr>
            <a:endParaRPr lang="es-ES"/>
          </a:p>
        </p:txBody>
      </p:sp>
      <p:pic>
        <p:nvPicPr>
          <p:cNvPr id="221187" name="Picture 5"/>
          <p:cNvPicPr>
            <a:picLocks noChangeArrowheads="1"/>
          </p:cNvPicPr>
          <p:nvPr/>
        </p:nvPicPr>
        <p:blipFill>
          <a:blip r:embed="rId4" cstate="print"/>
          <a:srcRect/>
          <a:stretch>
            <a:fillRect/>
          </a:stretch>
        </p:blipFill>
        <p:spPr bwMode="auto">
          <a:xfrm>
            <a:off x="3695700" y="3657600"/>
            <a:ext cx="1181100" cy="714375"/>
          </a:xfrm>
          <a:prstGeom prst="rect">
            <a:avLst/>
          </a:prstGeom>
          <a:noFill/>
          <a:ln w="9525">
            <a:noFill/>
            <a:miter lim="800000"/>
            <a:headEnd/>
            <a:tailEnd/>
          </a:ln>
        </p:spPr>
      </p:pic>
      <p:sp>
        <p:nvSpPr>
          <p:cNvPr id="835590" name="Line 6"/>
          <p:cNvSpPr>
            <a:spLocks noChangeShapeType="1"/>
          </p:cNvSpPr>
          <p:nvPr/>
        </p:nvSpPr>
        <p:spPr bwMode="auto">
          <a:xfrm>
            <a:off x="2057400" y="2057400"/>
            <a:ext cx="1143000"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pPr>
              <a:defRPr/>
            </a:pPr>
            <a:endParaRPr lang="es-ES"/>
          </a:p>
        </p:txBody>
      </p:sp>
      <p:sp>
        <p:nvSpPr>
          <p:cNvPr id="835591" name="Line 7"/>
          <p:cNvSpPr>
            <a:spLocks noChangeShapeType="1"/>
          </p:cNvSpPr>
          <p:nvPr/>
        </p:nvSpPr>
        <p:spPr bwMode="auto">
          <a:xfrm>
            <a:off x="4724400" y="2057400"/>
            <a:ext cx="1143000"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pPr>
              <a:defRPr/>
            </a:pPr>
            <a:endParaRPr lang="es-ES"/>
          </a:p>
        </p:txBody>
      </p:sp>
      <p:sp>
        <p:nvSpPr>
          <p:cNvPr id="835592" name="Line 8"/>
          <p:cNvSpPr>
            <a:spLocks noChangeShapeType="1"/>
          </p:cNvSpPr>
          <p:nvPr/>
        </p:nvSpPr>
        <p:spPr bwMode="auto">
          <a:xfrm rot="16200000" flipH="1">
            <a:off x="2705100" y="1866900"/>
            <a:ext cx="381000"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pPr>
              <a:defRPr/>
            </a:pPr>
            <a:endParaRPr lang="es-ES"/>
          </a:p>
        </p:txBody>
      </p:sp>
      <p:sp>
        <p:nvSpPr>
          <p:cNvPr id="835593" name="Line 9"/>
          <p:cNvSpPr>
            <a:spLocks noChangeShapeType="1"/>
          </p:cNvSpPr>
          <p:nvPr/>
        </p:nvSpPr>
        <p:spPr bwMode="auto">
          <a:xfrm rot="16200000" flipH="1">
            <a:off x="2247900" y="2247900"/>
            <a:ext cx="381000"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pPr>
              <a:defRPr/>
            </a:pPr>
            <a:endParaRPr lang="es-ES"/>
          </a:p>
        </p:txBody>
      </p:sp>
      <p:sp>
        <p:nvSpPr>
          <p:cNvPr id="835594" name="Line 10"/>
          <p:cNvSpPr>
            <a:spLocks noChangeShapeType="1"/>
          </p:cNvSpPr>
          <p:nvPr/>
        </p:nvSpPr>
        <p:spPr bwMode="auto">
          <a:xfrm rot="16200000" flipH="1">
            <a:off x="5219700" y="2247900"/>
            <a:ext cx="381000"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pPr>
              <a:defRPr/>
            </a:pPr>
            <a:endParaRPr lang="es-ES"/>
          </a:p>
        </p:txBody>
      </p:sp>
      <p:sp>
        <p:nvSpPr>
          <p:cNvPr id="835595" name="Line 11"/>
          <p:cNvSpPr>
            <a:spLocks noChangeShapeType="1"/>
          </p:cNvSpPr>
          <p:nvPr/>
        </p:nvSpPr>
        <p:spPr bwMode="auto">
          <a:xfrm rot="16200000" flipH="1">
            <a:off x="4762500" y="1866900"/>
            <a:ext cx="381000"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pPr>
              <a:defRPr/>
            </a:pPr>
            <a:endParaRPr lang="es-ES"/>
          </a:p>
        </p:txBody>
      </p:sp>
      <p:sp>
        <p:nvSpPr>
          <p:cNvPr id="835596" name="Line 12"/>
          <p:cNvSpPr>
            <a:spLocks noChangeShapeType="1"/>
          </p:cNvSpPr>
          <p:nvPr/>
        </p:nvSpPr>
        <p:spPr bwMode="auto">
          <a:xfrm>
            <a:off x="1219200" y="2819400"/>
            <a:ext cx="1828800"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pPr>
              <a:defRPr/>
            </a:pPr>
            <a:endParaRPr lang="es-ES"/>
          </a:p>
        </p:txBody>
      </p:sp>
      <p:sp>
        <p:nvSpPr>
          <p:cNvPr id="835597" name="Line 13"/>
          <p:cNvSpPr>
            <a:spLocks noChangeShapeType="1"/>
          </p:cNvSpPr>
          <p:nvPr/>
        </p:nvSpPr>
        <p:spPr bwMode="auto">
          <a:xfrm rot="16200000" flipH="1">
            <a:off x="2324100" y="2628900"/>
            <a:ext cx="381000"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pPr>
              <a:defRPr/>
            </a:pPr>
            <a:endParaRPr lang="es-ES"/>
          </a:p>
        </p:txBody>
      </p:sp>
      <p:sp>
        <p:nvSpPr>
          <p:cNvPr id="835598" name="Line 14"/>
          <p:cNvSpPr>
            <a:spLocks noChangeShapeType="1"/>
          </p:cNvSpPr>
          <p:nvPr/>
        </p:nvSpPr>
        <p:spPr bwMode="auto">
          <a:xfrm rot="16200000" flipH="1">
            <a:off x="2095500" y="3009900"/>
            <a:ext cx="381000"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pPr>
              <a:defRPr/>
            </a:pPr>
            <a:endParaRPr lang="es-ES"/>
          </a:p>
        </p:txBody>
      </p:sp>
      <p:sp>
        <p:nvSpPr>
          <p:cNvPr id="835599" name="Line 15"/>
          <p:cNvSpPr>
            <a:spLocks noChangeShapeType="1"/>
          </p:cNvSpPr>
          <p:nvPr/>
        </p:nvSpPr>
        <p:spPr bwMode="auto">
          <a:xfrm>
            <a:off x="4800600" y="2819400"/>
            <a:ext cx="1600200"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pPr>
              <a:defRPr/>
            </a:pPr>
            <a:endParaRPr lang="es-ES"/>
          </a:p>
        </p:txBody>
      </p:sp>
      <p:sp>
        <p:nvSpPr>
          <p:cNvPr id="835600" name="Line 16"/>
          <p:cNvSpPr>
            <a:spLocks noChangeShapeType="1"/>
          </p:cNvSpPr>
          <p:nvPr/>
        </p:nvSpPr>
        <p:spPr bwMode="auto">
          <a:xfrm rot="16200000" flipH="1">
            <a:off x="5753100" y="3009900"/>
            <a:ext cx="381000"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pPr>
              <a:defRPr/>
            </a:pPr>
            <a:endParaRPr lang="es-ES"/>
          </a:p>
        </p:txBody>
      </p:sp>
      <p:sp>
        <p:nvSpPr>
          <p:cNvPr id="835601" name="Line 17"/>
          <p:cNvSpPr>
            <a:spLocks noChangeShapeType="1"/>
          </p:cNvSpPr>
          <p:nvPr/>
        </p:nvSpPr>
        <p:spPr bwMode="auto">
          <a:xfrm rot="16200000" flipH="1">
            <a:off x="5295900" y="2628900"/>
            <a:ext cx="381000"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pPr>
              <a:defRPr/>
            </a:pPr>
            <a:endParaRPr lang="es-ES"/>
          </a:p>
        </p:txBody>
      </p:sp>
      <p:sp>
        <p:nvSpPr>
          <p:cNvPr id="835602" name="Line 18"/>
          <p:cNvSpPr>
            <a:spLocks noChangeShapeType="1"/>
          </p:cNvSpPr>
          <p:nvPr/>
        </p:nvSpPr>
        <p:spPr bwMode="auto">
          <a:xfrm rot="16200000" flipH="1">
            <a:off x="1104900" y="3009900"/>
            <a:ext cx="381000"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pPr>
              <a:defRPr/>
            </a:pPr>
            <a:endParaRPr lang="es-ES"/>
          </a:p>
        </p:txBody>
      </p:sp>
      <p:pic>
        <p:nvPicPr>
          <p:cNvPr id="221201" name="Picture 19"/>
          <p:cNvPicPr>
            <a:picLocks noChangeAspect="1" noChangeArrowheads="1"/>
          </p:cNvPicPr>
          <p:nvPr/>
        </p:nvPicPr>
        <p:blipFill>
          <a:blip r:embed="rId5" cstate="print"/>
          <a:srcRect/>
          <a:stretch>
            <a:fillRect/>
          </a:stretch>
        </p:blipFill>
        <p:spPr bwMode="auto">
          <a:xfrm>
            <a:off x="2678113" y="1447800"/>
            <a:ext cx="522287" cy="366713"/>
          </a:xfrm>
          <a:prstGeom prst="rect">
            <a:avLst/>
          </a:prstGeom>
          <a:noFill/>
          <a:ln w="9525">
            <a:noFill/>
            <a:miter lim="800000"/>
            <a:headEnd/>
            <a:tailEnd/>
          </a:ln>
        </p:spPr>
      </p:pic>
      <p:pic>
        <p:nvPicPr>
          <p:cNvPr id="221202" name="Picture 20"/>
          <p:cNvPicPr>
            <a:picLocks noChangeArrowheads="1"/>
          </p:cNvPicPr>
          <p:nvPr/>
        </p:nvPicPr>
        <p:blipFill>
          <a:blip r:embed="rId6" cstate="print"/>
          <a:srcRect/>
          <a:stretch>
            <a:fillRect/>
          </a:stretch>
        </p:blipFill>
        <p:spPr bwMode="auto">
          <a:xfrm>
            <a:off x="5105400" y="2286000"/>
            <a:ext cx="685800" cy="381000"/>
          </a:xfrm>
          <a:prstGeom prst="rect">
            <a:avLst/>
          </a:prstGeom>
          <a:noFill/>
          <a:ln w="9525">
            <a:noFill/>
            <a:miter lim="800000"/>
            <a:headEnd/>
            <a:tailEnd/>
          </a:ln>
        </p:spPr>
      </p:pic>
      <p:pic>
        <p:nvPicPr>
          <p:cNvPr id="221203" name="Picture 21"/>
          <p:cNvPicPr>
            <a:picLocks noChangeArrowheads="1"/>
          </p:cNvPicPr>
          <p:nvPr/>
        </p:nvPicPr>
        <p:blipFill>
          <a:blip r:embed="rId6" cstate="print"/>
          <a:srcRect/>
          <a:stretch>
            <a:fillRect/>
          </a:stretch>
        </p:blipFill>
        <p:spPr bwMode="auto">
          <a:xfrm>
            <a:off x="2133600" y="2286000"/>
            <a:ext cx="685800" cy="381000"/>
          </a:xfrm>
          <a:prstGeom prst="rect">
            <a:avLst/>
          </a:prstGeom>
          <a:noFill/>
          <a:ln w="9525">
            <a:noFill/>
            <a:miter lim="800000"/>
            <a:headEnd/>
            <a:tailEnd/>
          </a:ln>
        </p:spPr>
      </p:pic>
      <p:pic>
        <p:nvPicPr>
          <p:cNvPr id="221204" name="Picture 22"/>
          <p:cNvPicPr>
            <a:picLocks noChangeAspect="1" noChangeArrowheads="1"/>
          </p:cNvPicPr>
          <p:nvPr/>
        </p:nvPicPr>
        <p:blipFill>
          <a:blip r:embed="rId5" cstate="print"/>
          <a:srcRect/>
          <a:stretch>
            <a:fillRect/>
          </a:stretch>
        </p:blipFill>
        <p:spPr bwMode="auto">
          <a:xfrm>
            <a:off x="4735513" y="1447800"/>
            <a:ext cx="522287" cy="366713"/>
          </a:xfrm>
          <a:prstGeom prst="rect">
            <a:avLst/>
          </a:prstGeom>
          <a:noFill/>
          <a:ln w="9525">
            <a:noFill/>
            <a:miter lim="800000"/>
            <a:headEnd/>
            <a:tailEnd/>
          </a:ln>
        </p:spPr>
      </p:pic>
      <p:pic>
        <p:nvPicPr>
          <p:cNvPr id="221205" name="Picture 23"/>
          <p:cNvPicPr>
            <a:picLocks noChangeArrowheads="1"/>
          </p:cNvPicPr>
          <p:nvPr/>
        </p:nvPicPr>
        <p:blipFill>
          <a:blip r:embed="rId7" cstate="print"/>
          <a:srcRect/>
          <a:stretch>
            <a:fillRect/>
          </a:stretch>
        </p:blipFill>
        <p:spPr bwMode="auto">
          <a:xfrm>
            <a:off x="1981200" y="3051175"/>
            <a:ext cx="695325" cy="606425"/>
          </a:xfrm>
          <a:prstGeom prst="rect">
            <a:avLst/>
          </a:prstGeom>
          <a:noFill/>
          <a:ln w="9525">
            <a:noFill/>
            <a:miter lim="800000"/>
            <a:headEnd/>
            <a:tailEnd/>
          </a:ln>
        </p:spPr>
      </p:pic>
      <p:pic>
        <p:nvPicPr>
          <p:cNvPr id="221206" name="Picture 24"/>
          <p:cNvPicPr>
            <a:picLocks noChangeArrowheads="1"/>
          </p:cNvPicPr>
          <p:nvPr/>
        </p:nvPicPr>
        <p:blipFill>
          <a:blip r:embed="rId7" cstate="print"/>
          <a:srcRect/>
          <a:stretch>
            <a:fillRect/>
          </a:stretch>
        </p:blipFill>
        <p:spPr bwMode="auto">
          <a:xfrm>
            <a:off x="5705475" y="3048000"/>
            <a:ext cx="695325" cy="606425"/>
          </a:xfrm>
          <a:prstGeom prst="rect">
            <a:avLst/>
          </a:prstGeom>
          <a:noFill/>
          <a:ln w="9525">
            <a:noFill/>
            <a:miter lim="800000"/>
            <a:headEnd/>
            <a:tailEnd/>
          </a:ln>
        </p:spPr>
      </p:pic>
      <p:pic>
        <p:nvPicPr>
          <p:cNvPr id="221207" name="Picture 25"/>
          <p:cNvPicPr>
            <a:picLocks noChangeArrowheads="1"/>
          </p:cNvPicPr>
          <p:nvPr/>
        </p:nvPicPr>
        <p:blipFill>
          <a:blip r:embed="rId7" cstate="print"/>
          <a:srcRect/>
          <a:stretch>
            <a:fillRect/>
          </a:stretch>
        </p:blipFill>
        <p:spPr bwMode="auto">
          <a:xfrm>
            <a:off x="990600" y="3048000"/>
            <a:ext cx="695325" cy="606425"/>
          </a:xfrm>
          <a:prstGeom prst="rect">
            <a:avLst/>
          </a:prstGeom>
          <a:noFill/>
          <a:ln w="9525">
            <a:noFill/>
            <a:miter lim="800000"/>
            <a:headEnd/>
            <a:tailEnd/>
          </a:ln>
        </p:spPr>
      </p:pic>
      <p:sp>
        <p:nvSpPr>
          <p:cNvPr id="221208" name="Text Box 26"/>
          <p:cNvSpPr txBox="1">
            <a:spLocks noChangeArrowheads="1"/>
          </p:cNvSpPr>
          <p:nvPr/>
        </p:nvSpPr>
        <p:spPr bwMode="auto">
          <a:xfrm>
            <a:off x="3998913" y="3870325"/>
            <a:ext cx="649287" cy="244475"/>
          </a:xfrm>
          <a:prstGeom prst="rect">
            <a:avLst/>
          </a:prstGeom>
          <a:noFill/>
          <a:ln w="9525">
            <a:noFill/>
            <a:miter lim="800000"/>
            <a:headEnd/>
            <a:tailEnd/>
          </a:ln>
        </p:spPr>
        <p:txBody>
          <a:bodyPr wrap="none">
            <a:spAutoFit/>
          </a:bodyPr>
          <a:lstStyle/>
          <a:p>
            <a:r>
              <a:rPr lang="es-ES" sz="1000" b="1">
                <a:latin typeface="Arial" charset="0"/>
              </a:rPr>
              <a:t>Internet</a:t>
            </a:r>
          </a:p>
        </p:txBody>
      </p:sp>
      <p:sp>
        <p:nvSpPr>
          <p:cNvPr id="221209" name="Text Box 27"/>
          <p:cNvSpPr txBox="1">
            <a:spLocks noChangeArrowheads="1"/>
          </p:cNvSpPr>
          <p:nvPr/>
        </p:nvSpPr>
        <p:spPr bwMode="auto">
          <a:xfrm>
            <a:off x="3092450" y="1274763"/>
            <a:ext cx="1631950" cy="244475"/>
          </a:xfrm>
          <a:prstGeom prst="rect">
            <a:avLst/>
          </a:prstGeom>
          <a:noFill/>
          <a:ln w="9525">
            <a:noFill/>
            <a:miter lim="800000"/>
            <a:headEnd/>
            <a:tailEnd/>
          </a:ln>
        </p:spPr>
        <p:txBody>
          <a:bodyPr wrap="none">
            <a:spAutoFit/>
          </a:bodyPr>
          <a:lstStyle/>
          <a:p>
            <a:r>
              <a:rPr lang="es-ES" sz="1000" b="1">
                <a:latin typeface="Arial" charset="0"/>
              </a:rPr>
              <a:t>Enlace LAN inalámbrico</a:t>
            </a:r>
          </a:p>
        </p:txBody>
      </p:sp>
      <p:sp>
        <p:nvSpPr>
          <p:cNvPr id="221210" name="Text Box 28"/>
          <p:cNvSpPr txBox="1">
            <a:spLocks noChangeArrowheads="1"/>
          </p:cNvSpPr>
          <p:nvPr/>
        </p:nvSpPr>
        <p:spPr bwMode="auto">
          <a:xfrm>
            <a:off x="1143000" y="3146425"/>
            <a:ext cx="293688" cy="274638"/>
          </a:xfrm>
          <a:prstGeom prst="rect">
            <a:avLst/>
          </a:prstGeom>
          <a:noFill/>
          <a:ln w="9525">
            <a:noFill/>
            <a:miter lim="800000"/>
            <a:headEnd/>
            <a:tailEnd/>
          </a:ln>
        </p:spPr>
        <p:txBody>
          <a:bodyPr wrap="none">
            <a:spAutoFit/>
          </a:bodyPr>
          <a:lstStyle/>
          <a:p>
            <a:r>
              <a:rPr lang="es-ES" sz="1200" b="1">
                <a:latin typeface="Arial" charset="0"/>
              </a:rPr>
              <a:t>A</a:t>
            </a:r>
          </a:p>
        </p:txBody>
      </p:sp>
      <p:sp>
        <p:nvSpPr>
          <p:cNvPr id="221211" name="Text Box 29"/>
          <p:cNvSpPr txBox="1">
            <a:spLocks noChangeArrowheads="1"/>
          </p:cNvSpPr>
          <p:nvPr/>
        </p:nvSpPr>
        <p:spPr bwMode="auto">
          <a:xfrm>
            <a:off x="2133600" y="3124200"/>
            <a:ext cx="293688" cy="274638"/>
          </a:xfrm>
          <a:prstGeom prst="rect">
            <a:avLst/>
          </a:prstGeom>
          <a:noFill/>
          <a:ln w="9525">
            <a:noFill/>
            <a:miter lim="800000"/>
            <a:headEnd/>
            <a:tailEnd/>
          </a:ln>
        </p:spPr>
        <p:txBody>
          <a:bodyPr wrap="none">
            <a:spAutoFit/>
          </a:bodyPr>
          <a:lstStyle/>
          <a:p>
            <a:r>
              <a:rPr lang="es-ES" sz="1200" b="1">
                <a:latin typeface="Arial" charset="0"/>
              </a:rPr>
              <a:t>B</a:t>
            </a:r>
          </a:p>
        </p:txBody>
      </p:sp>
      <p:sp>
        <p:nvSpPr>
          <p:cNvPr id="221212" name="Text Box 30"/>
          <p:cNvSpPr txBox="1">
            <a:spLocks noChangeArrowheads="1"/>
          </p:cNvSpPr>
          <p:nvPr/>
        </p:nvSpPr>
        <p:spPr bwMode="auto">
          <a:xfrm>
            <a:off x="5878513" y="3124200"/>
            <a:ext cx="293687" cy="274638"/>
          </a:xfrm>
          <a:prstGeom prst="rect">
            <a:avLst/>
          </a:prstGeom>
          <a:noFill/>
          <a:ln w="9525">
            <a:noFill/>
            <a:miter lim="800000"/>
            <a:headEnd/>
            <a:tailEnd/>
          </a:ln>
        </p:spPr>
        <p:txBody>
          <a:bodyPr wrap="none">
            <a:spAutoFit/>
          </a:bodyPr>
          <a:lstStyle/>
          <a:p>
            <a:r>
              <a:rPr lang="es-ES" sz="1200" b="1">
                <a:latin typeface="Arial" charset="0"/>
              </a:rPr>
              <a:t>C</a:t>
            </a:r>
          </a:p>
        </p:txBody>
      </p:sp>
      <p:sp>
        <p:nvSpPr>
          <p:cNvPr id="221213" name="Text Box 31"/>
          <p:cNvSpPr txBox="1">
            <a:spLocks noChangeArrowheads="1"/>
          </p:cNvSpPr>
          <p:nvPr/>
        </p:nvSpPr>
        <p:spPr bwMode="auto">
          <a:xfrm>
            <a:off x="2381250" y="2316163"/>
            <a:ext cx="209550" cy="274637"/>
          </a:xfrm>
          <a:prstGeom prst="rect">
            <a:avLst/>
          </a:prstGeom>
          <a:solidFill>
            <a:schemeClr val="bg1"/>
          </a:solidFill>
          <a:ln w="9525">
            <a:noFill/>
            <a:miter lim="800000"/>
            <a:headEnd/>
            <a:tailEnd/>
          </a:ln>
        </p:spPr>
        <p:txBody>
          <a:bodyPr wrap="none" lIns="54000" rIns="54000">
            <a:spAutoFit/>
          </a:bodyPr>
          <a:lstStyle/>
          <a:p>
            <a:r>
              <a:rPr lang="es-ES" sz="1200" b="1">
                <a:latin typeface="Arial" charset="0"/>
              </a:rPr>
              <a:t>X</a:t>
            </a:r>
          </a:p>
        </p:txBody>
      </p:sp>
      <p:sp>
        <p:nvSpPr>
          <p:cNvPr id="221214" name="Text Box 32"/>
          <p:cNvSpPr txBox="1">
            <a:spLocks noChangeArrowheads="1"/>
          </p:cNvSpPr>
          <p:nvPr/>
        </p:nvSpPr>
        <p:spPr bwMode="auto">
          <a:xfrm>
            <a:off x="5349875" y="2362200"/>
            <a:ext cx="136525" cy="204788"/>
          </a:xfrm>
          <a:prstGeom prst="rect">
            <a:avLst/>
          </a:prstGeom>
          <a:solidFill>
            <a:schemeClr val="bg1"/>
          </a:solidFill>
          <a:ln w="9525">
            <a:noFill/>
            <a:miter lim="800000"/>
            <a:headEnd/>
            <a:tailEnd/>
          </a:ln>
        </p:spPr>
        <p:txBody>
          <a:bodyPr wrap="none" lIns="18000" tIns="10800" rIns="18000" bIns="10800">
            <a:spAutoFit/>
          </a:bodyPr>
          <a:lstStyle/>
          <a:p>
            <a:r>
              <a:rPr lang="es-ES" sz="1200" b="1">
                <a:latin typeface="Arial" charset="0"/>
              </a:rPr>
              <a:t>Y</a:t>
            </a:r>
          </a:p>
        </p:txBody>
      </p:sp>
      <p:sp>
        <p:nvSpPr>
          <p:cNvPr id="221215" name="Text Box 33"/>
          <p:cNvSpPr txBox="1">
            <a:spLocks noChangeArrowheads="1"/>
          </p:cNvSpPr>
          <p:nvPr/>
        </p:nvSpPr>
        <p:spPr bwMode="auto">
          <a:xfrm>
            <a:off x="1085850" y="4191000"/>
            <a:ext cx="1200150" cy="274638"/>
          </a:xfrm>
          <a:prstGeom prst="rect">
            <a:avLst/>
          </a:prstGeom>
          <a:noFill/>
          <a:ln w="9525">
            <a:noFill/>
            <a:miter lim="800000"/>
            <a:headEnd/>
            <a:tailEnd/>
          </a:ln>
        </p:spPr>
        <p:txBody>
          <a:bodyPr wrap="none">
            <a:spAutoFit/>
          </a:bodyPr>
          <a:lstStyle/>
          <a:p>
            <a:r>
              <a:rPr lang="es-ES" sz="1200" b="1">
                <a:latin typeface="Arial" charset="0"/>
              </a:rPr>
              <a:t>Oficina Nueva</a:t>
            </a:r>
          </a:p>
        </p:txBody>
      </p:sp>
      <p:sp>
        <p:nvSpPr>
          <p:cNvPr id="221216" name="Text Box 34"/>
          <p:cNvSpPr txBox="1">
            <a:spLocks noChangeArrowheads="1"/>
          </p:cNvSpPr>
          <p:nvPr/>
        </p:nvSpPr>
        <p:spPr bwMode="auto">
          <a:xfrm>
            <a:off x="5148263" y="4144963"/>
            <a:ext cx="1100137" cy="274637"/>
          </a:xfrm>
          <a:prstGeom prst="rect">
            <a:avLst/>
          </a:prstGeom>
          <a:noFill/>
          <a:ln w="9525">
            <a:noFill/>
            <a:miter lim="800000"/>
            <a:headEnd/>
            <a:tailEnd/>
          </a:ln>
        </p:spPr>
        <p:txBody>
          <a:bodyPr wrap="none">
            <a:spAutoFit/>
          </a:bodyPr>
          <a:lstStyle/>
          <a:p>
            <a:r>
              <a:rPr lang="es-ES" sz="1200" b="1">
                <a:latin typeface="Arial" charset="0"/>
              </a:rPr>
              <a:t>Oficina Vieja</a:t>
            </a:r>
          </a:p>
        </p:txBody>
      </p:sp>
      <p:sp>
        <p:nvSpPr>
          <p:cNvPr id="835619" name="Line 35"/>
          <p:cNvSpPr>
            <a:spLocks noChangeShapeType="1"/>
          </p:cNvSpPr>
          <p:nvPr/>
        </p:nvSpPr>
        <p:spPr bwMode="auto">
          <a:xfrm rot="16200000" flipH="1">
            <a:off x="4914900" y="3009900"/>
            <a:ext cx="381000"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pPr>
              <a:defRPr/>
            </a:pPr>
            <a:endParaRPr lang="es-ES"/>
          </a:p>
        </p:txBody>
      </p:sp>
      <p:pic>
        <p:nvPicPr>
          <p:cNvPr id="221218" name="Picture 36"/>
          <p:cNvPicPr>
            <a:picLocks noChangeArrowheads="1"/>
          </p:cNvPicPr>
          <p:nvPr/>
        </p:nvPicPr>
        <p:blipFill>
          <a:blip r:embed="rId6" cstate="print"/>
          <a:srcRect/>
          <a:stretch>
            <a:fillRect/>
          </a:stretch>
        </p:blipFill>
        <p:spPr bwMode="auto">
          <a:xfrm>
            <a:off x="4800600" y="2971800"/>
            <a:ext cx="685800" cy="381000"/>
          </a:xfrm>
          <a:prstGeom prst="rect">
            <a:avLst/>
          </a:prstGeom>
          <a:noFill/>
          <a:ln w="9525">
            <a:noFill/>
            <a:miter lim="800000"/>
            <a:headEnd/>
            <a:tailEnd/>
          </a:ln>
        </p:spPr>
      </p:pic>
      <p:sp>
        <p:nvSpPr>
          <p:cNvPr id="221219" name="Text Box 37"/>
          <p:cNvSpPr txBox="1">
            <a:spLocks noChangeArrowheads="1"/>
          </p:cNvSpPr>
          <p:nvPr/>
        </p:nvSpPr>
        <p:spPr bwMode="auto">
          <a:xfrm>
            <a:off x="5072063" y="3048000"/>
            <a:ext cx="128587" cy="204788"/>
          </a:xfrm>
          <a:prstGeom prst="rect">
            <a:avLst/>
          </a:prstGeom>
          <a:solidFill>
            <a:schemeClr val="bg1"/>
          </a:solidFill>
          <a:ln w="9525">
            <a:noFill/>
            <a:miter lim="800000"/>
            <a:headEnd/>
            <a:tailEnd/>
          </a:ln>
        </p:spPr>
        <p:txBody>
          <a:bodyPr wrap="none" lIns="18000" tIns="10800" rIns="18000" bIns="10800">
            <a:spAutoFit/>
          </a:bodyPr>
          <a:lstStyle/>
          <a:p>
            <a:r>
              <a:rPr lang="es-ES" sz="1200" b="1">
                <a:latin typeface="Arial" charset="0"/>
              </a:rPr>
              <a:t>Z</a:t>
            </a:r>
          </a:p>
        </p:txBody>
      </p:sp>
      <p:sp>
        <p:nvSpPr>
          <p:cNvPr id="221220" name="Text Box 38"/>
          <p:cNvSpPr txBox="1">
            <a:spLocks noChangeArrowheads="1"/>
          </p:cNvSpPr>
          <p:nvPr/>
        </p:nvSpPr>
        <p:spPr bwMode="auto">
          <a:xfrm>
            <a:off x="381000" y="5105400"/>
            <a:ext cx="2798763" cy="457200"/>
          </a:xfrm>
          <a:prstGeom prst="rect">
            <a:avLst/>
          </a:prstGeom>
          <a:noFill/>
          <a:ln w="9525">
            <a:noFill/>
            <a:miter lim="800000"/>
            <a:headEnd/>
            <a:tailEnd/>
          </a:ln>
        </p:spPr>
        <p:txBody>
          <a:bodyPr wrap="none">
            <a:spAutoFit/>
          </a:bodyPr>
          <a:lstStyle/>
          <a:p>
            <a:r>
              <a:rPr lang="es-ES" sz="1200" b="1">
                <a:latin typeface="Arial" charset="0"/>
              </a:rPr>
              <a:t>Red 195.123.0.0</a:t>
            </a:r>
          </a:p>
          <a:p>
            <a:r>
              <a:rPr lang="es-ES" sz="1200" b="1">
                <a:latin typeface="Arial" charset="0"/>
              </a:rPr>
              <a:t>Conexión a Internet: 192.169.15.6/30</a:t>
            </a:r>
          </a:p>
        </p:txBody>
      </p:sp>
      <p:sp>
        <p:nvSpPr>
          <p:cNvPr id="221221" name="Text Box 39"/>
          <p:cNvSpPr txBox="1">
            <a:spLocks noChangeArrowheads="1"/>
          </p:cNvSpPr>
          <p:nvPr/>
        </p:nvSpPr>
        <p:spPr bwMode="auto">
          <a:xfrm>
            <a:off x="3429000" y="5105400"/>
            <a:ext cx="5500688" cy="1004888"/>
          </a:xfrm>
          <a:prstGeom prst="rect">
            <a:avLst/>
          </a:prstGeom>
          <a:noFill/>
          <a:ln w="9525">
            <a:noFill/>
            <a:miter lim="800000"/>
            <a:headEnd/>
            <a:tailEnd/>
          </a:ln>
        </p:spPr>
        <p:txBody>
          <a:bodyPr wrap="none">
            <a:spAutoFit/>
          </a:bodyPr>
          <a:lstStyle/>
          <a:p>
            <a:r>
              <a:rPr lang="es-ES" sz="1200" b="1">
                <a:latin typeface="Arial" charset="0"/>
              </a:rPr>
              <a:t>Realizar la asignación de direcciones</a:t>
            </a:r>
          </a:p>
          <a:p>
            <a:r>
              <a:rPr lang="es-ES" sz="1200" b="1">
                <a:latin typeface="Arial" charset="0"/>
              </a:rPr>
              <a:t>Detallar la configuración de los routers (X, Y y Z) y de los hosts (A, B y C)</a:t>
            </a:r>
          </a:p>
          <a:p>
            <a:r>
              <a:rPr lang="es-ES" sz="1200" b="1">
                <a:latin typeface="Arial" charset="0"/>
              </a:rPr>
              <a:t>¿Cuántas tramas MAC atraviesan el radioenlace si ping de A a B?</a:t>
            </a:r>
          </a:p>
          <a:p>
            <a:r>
              <a:rPr lang="es-ES" sz="1200" b="1">
                <a:latin typeface="Arial" charset="0"/>
              </a:rPr>
              <a:t>¿cuántas si ping de A a C?</a:t>
            </a:r>
          </a:p>
          <a:p>
            <a:r>
              <a:rPr lang="es-ES" sz="1200" b="1">
                <a:latin typeface="Arial" charset="0"/>
              </a:rPr>
              <a:t>¿Que pasa si suprimimos el router X o el Y?</a:t>
            </a:r>
          </a:p>
        </p:txBody>
      </p:sp>
      <p:sp>
        <p:nvSpPr>
          <p:cNvPr id="221222" name="Text Box 40"/>
          <p:cNvSpPr txBox="1">
            <a:spLocks noChangeArrowheads="1"/>
          </p:cNvSpPr>
          <p:nvPr/>
        </p:nvSpPr>
        <p:spPr bwMode="auto">
          <a:xfrm>
            <a:off x="4114800" y="4754563"/>
            <a:ext cx="777875" cy="274637"/>
          </a:xfrm>
          <a:prstGeom prst="rect">
            <a:avLst/>
          </a:prstGeom>
          <a:noFill/>
          <a:ln w="9525">
            <a:noFill/>
            <a:miter lim="800000"/>
            <a:headEnd/>
            <a:tailEnd/>
          </a:ln>
        </p:spPr>
        <p:txBody>
          <a:bodyPr wrap="none">
            <a:spAutoFit/>
          </a:bodyPr>
          <a:lstStyle/>
          <a:p>
            <a:r>
              <a:rPr lang="es-ES" sz="1200" b="1">
                <a:latin typeface="Arial" charset="0"/>
              </a:rPr>
              <a:t>Se pide:</a:t>
            </a:r>
          </a:p>
        </p:txBody>
      </p:sp>
      <p:sp>
        <p:nvSpPr>
          <p:cNvPr id="221223" name="Text Box 41"/>
          <p:cNvSpPr txBox="1">
            <a:spLocks noChangeArrowheads="1"/>
          </p:cNvSpPr>
          <p:nvPr/>
        </p:nvSpPr>
        <p:spPr bwMode="auto">
          <a:xfrm>
            <a:off x="609600" y="4754563"/>
            <a:ext cx="657225" cy="274637"/>
          </a:xfrm>
          <a:prstGeom prst="rect">
            <a:avLst/>
          </a:prstGeom>
          <a:noFill/>
          <a:ln w="9525">
            <a:noFill/>
            <a:miter lim="800000"/>
            <a:headEnd/>
            <a:tailEnd/>
          </a:ln>
        </p:spPr>
        <p:txBody>
          <a:bodyPr wrap="none">
            <a:spAutoFit/>
          </a:bodyPr>
          <a:lstStyle/>
          <a:p>
            <a:r>
              <a:rPr lang="es-ES" sz="1200" b="1">
                <a:latin typeface="Arial" charset="0"/>
              </a:rPr>
              <a:t>Datos:</a:t>
            </a:r>
          </a:p>
        </p:txBody>
      </p:sp>
      <p:sp>
        <p:nvSpPr>
          <p:cNvPr id="221224" name="Text Box 42"/>
          <p:cNvSpPr txBox="1">
            <a:spLocks noChangeArrowheads="1"/>
          </p:cNvSpPr>
          <p:nvPr/>
        </p:nvSpPr>
        <p:spPr bwMode="auto">
          <a:xfrm>
            <a:off x="2411413" y="381000"/>
            <a:ext cx="3760787" cy="457200"/>
          </a:xfrm>
          <a:prstGeom prst="rect">
            <a:avLst/>
          </a:prstGeom>
          <a:noFill/>
          <a:ln w="9525">
            <a:noFill/>
            <a:miter lim="800000"/>
            <a:headEnd/>
            <a:tailEnd/>
          </a:ln>
        </p:spPr>
        <p:txBody>
          <a:bodyPr wrap="none">
            <a:spAutoFit/>
          </a:bodyPr>
          <a:lstStyle/>
          <a:p>
            <a:r>
              <a:rPr lang="es-ES"/>
              <a:t>Problema examen junio 2001</a:t>
            </a:r>
          </a:p>
        </p:txBody>
      </p:sp>
    </p:spTree>
  </p:cSld>
  <p:clrMapOvr>
    <a:masterClrMapping/>
  </p:clrMapOvr>
  <p:transition spd="med">
    <p:pull dir="ru"/>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3233" name="Picture 3"/>
          <p:cNvPicPr>
            <a:picLocks noChangeAspect="1" noChangeArrowheads="1"/>
          </p:cNvPicPr>
          <p:nvPr/>
        </p:nvPicPr>
        <p:blipFill>
          <a:blip r:embed="rId3" cstate="print"/>
          <a:srcRect/>
          <a:stretch>
            <a:fillRect/>
          </a:stretch>
        </p:blipFill>
        <p:spPr bwMode="auto">
          <a:xfrm>
            <a:off x="3556000" y="1341438"/>
            <a:ext cx="1524000" cy="215900"/>
          </a:xfrm>
          <a:prstGeom prst="rect">
            <a:avLst/>
          </a:prstGeom>
          <a:noFill/>
          <a:ln w="9525">
            <a:noFill/>
            <a:miter lim="800000"/>
            <a:headEnd/>
            <a:tailEnd/>
          </a:ln>
        </p:spPr>
      </p:pic>
      <p:sp>
        <p:nvSpPr>
          <p:cNvPr id="836612" name="Freeform 4"/>
          <p:cNvSpPr>
            <a:spLocks/>
          </p:cNvSpPr>
          <p:nvPr/>
        </p:nvSpPr>
        <p:spPr bwMode="auto">
          <a:xfrm rot="18300000">
            <a:off x="4279900" y="3284538"/>
            <a:ext cx="1447800" cy="152400"/>
          </a:xfrm>
          <a:custGeom>
            <a:avLst/>
            <a:gdLst/>
            <a:ahLst/>
            <a:cxnLst>
              <a:cxn ang="0">
                <a:pos x="0" y="0"/>
              </a:cxn>
              <a:cxn ang="0">
                <a:pos x="1008" y="0"/>
              </a:cxn>
              <a:cxn ang="0">
                <a:pos x="912" y="96"/>
              </a:cxn>
              <a:cxn ang="0">
                <a:pos x="2016" y="96"/>
              </a:cxn>
            </a:cxnLst>
            <a:rect l="0" t="0" r="r" b="b"/>
            <a:pathLst>
              <a:path w="2017" h="97">
                <a:moveTo>
                  <a:pt x="0" y="0"/>
                </a:moveTo>
                <a:lnTo>
                  <a:pt x="1008" y="0"/>
                </a:lnTo>
                <a:lnTo>
                  <a:pt x="912" y="96"/>
                </a:lnTo>
                <a:lnTo>
                  <a:pt x="2016" y="96"/>
                </a:lnTo>
              </a:path>
            </a:pathLst>
          </a:custGeom>
          <a:noFill/>
          <a:ln w="25400" cap="rnd" cmpd="sng">
            <a:solidFill>
              <a:srgbClr val="CF0E30"/>
            </a:solidFill>
            <a:prstDash val="solid"/>
            <a:round/>
            <a:headEnd type="none" w="sm" len="sm"/>
            <a:tailEnd type="none" w="sm" len="sm"/>
          </a:ln>
          <a:effectLst>
            <a:outerShdw dist="17961" dir="2700000" algn="ctr" rotWithShape="0">
              <a:schemeClr val="tx1"/>
            </a:outerShdw>
          </a:effectLst>
        </p:spPr>
        <p:txBody>
          <a:bodyPr/>
          <a:lstStyle/>
          <a:p>
            <a:pPr>
              <a:defRPr/>
            </a:pPr>
            <a:endParaRPr lang="es-ES"/>
          </a:p>
        </p:txBody>
      </p:sp>
      <p:pic>
        <p:nvPicPr>
          <p:cNvPr id="223235" name="Picture 5"/>
          <p:cNvPicPr>
            <a:picLocks noChangeArrowheads="1"/>
          </p:cNvPicPr>
          <p:nvPr/>
        </p:nvPicPr>
        <p:blipFill>
          <a:blip r:embed="rId4" cstate="print"/>
          <a:srcRect/>
          <a:stretch>
            <a:fillRect/>
          </a:stretch>
        </p:blipFill>
        <p:spPr bwMode="auto">
          <a:xfrm>
            <a:off x="3898900" y="3475038"/>
            <a:ext cx="1181100" cy="714375"/>
          </a:xfrm>
          <a:prstGeom prst="rect">
            <a:avLst/>
          </a:prstGeom>
          <a:noFill/>
          <a:ln w="9525">
            <a:noFill/>
            <a:miter lim="800000"/>
            <a:headEnd/>
            <a:tailEnd/>
          </a:ln>
        </p:spPr>
      </p:pic>
      <p:sp>
        <p:nvSpPr>
          <p:cNvPr id="836614" name="Line 6"/>
          <p:cNvSpPr>
            <a:spLocks noChangeShapeType="1"/>
          </p:cNvSpPr>
          <p:nvPr/>
        </p:nvSpPr>
        <p:spPr bwMode="auto">
          <a:xfrm>
            <a:off x="2413000" y="1874838"/>
            <a:ext cx="1143000"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pPr>
              <a:defRPr/>
            </a:pPr>
            <a:endParaRPr lang="es-ES"/>
          </a:p>
        </p:txBody>
      </p:sp>
      <p:sp>
        <p:nvSpPr>
          <p:cNvPr id="836615" name="Line 7"/>
          <p:cNvSpPr>
            <a:spLocks noChangeShapeType="1"/>
          </p:cNvSpPr>
          <p:nvPr/>
        </p:nvSpPr>
        <p:spPr bwMode="auto">
          <a:xfrm>
            <a:off x="5080000" y="1874838"/>
            <a:ext cx="1143000"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pPr>
              <a:defRPr/>
            </a:pPr>
            <a:endParaRPr lang="es-ES"/>
          </a:p>
        </p:txBody>
      </p:sp>
      <p:sp>
        <p:nvSpPr>
          <p:cNvPr id="836616" name="Line 8"/>
          <p:cNvSpPr>
            <a:spLocks noChangeShapeType="1"/>
          </p:cNvSpPr>
          <p:nvPr/>
        </p:nvSpPr>
        <p:spPr bwMode="auto">
          <a:xfrm rot="16200000" flipH="1">
            <a:off x="3060700" y="1684338"/>
            <a:ext cx="381000"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pPr>
              <a:defRPr/>
            </a:pPr>
            <a:endParaRPr lang="es-ES"/>
          </a:p>
        </p:txBody>
      </p:sp>
      <p:sp>
        <p:nvSpPr>
          <p:cNvPr id="836617" name="Line 9"/>
          <p:cNvSpPr>
            <a:spLocks noChangeShapeType="1"/>
          </p:cNvSpPr>
          <p:nvPr/>
        </p:nvSpPr>
        <p:spPr bwMode="auto">
          <a:xfrm rot="16200000" flipH="1">
            <a:off x="2919413" y="2065338"/>
            <a:ext cx="381000"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pPr>
              <a:defRPr/>
            </a:pPr>
            <a:endParaRPr lang="es-ES"/>
          </a:p>
        </p:txBody>
      </p:sp>
      <p:sp>
        <p:nvSpPr>
          <p:cNvPr id="836618" name="Line 10"/>
          <p:cNvSpPr>
            <a:spLocks noChangeShapeType="1"/>
          </p:cNvSpPr>
          <p:nvPr/>
        </p:nvSpPr>
        <p:spPr bwMode="auto">
          <a:xfrm rot="16200000" flipH="1">
            <a:off x="5226050" y="2065338"/>
            <a:ext cx="381000"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pPr>
              <a:defRPr/>
            </a:pPr>
            <a:endParaRPr lang="es-ES"/>
          </a:p>
        </p:txBody>
      </p:sp>
      <p:sp>
        <p:nvSpPr>
          <p:cNvPr id="836619" name="Line 11"/>
          <p:cNvSpPr>
            <a:spLocks noChangeShapeType="1"/>
          </p:cNvSpPr>
          <p:nvPr/>
        </p:nvSpPr>
        <p:spPr bwMode="auto">
          <a:xfrm rot="16200000" flipH="1">
            <a:off x="5118100" y="1684338"/>
            <a:ext cx="381000"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pPr>
              <a:defRPr/>
            </a:pPr>
            <a:endParaRPr lang="es-ES"/>
          </a:p>
        </p:txBody>
      </p:sp>
      <p:sp>
        <p:nvSpPr>
          <p:cNvPr id="836620" name="Line 12"/>
          <p:cNvSpPr>
            <a:spLocks noChangeShapeType="1"/>
          </p:cNvSpPr>
          <p:nvPr/>
        </p:nvSpPr>
        <p:spPr bwMode="auto">
          <a:xfrm>
            <a:off x="1498600" y="2636838"/>
            <a:ext cx="1992313"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pPr>
              <a:defRPr/>
            </a:pPr>
            <a:endParaRPr lang="es-ES"/>
          </a:p>
        </p:txBody>
      </p:sp>
      <p:sp>
        <p:nvSpPr>
          <p:cNvPr id="836621" name="Line 13"/>
          <p:cNvSpPr>
            <a:spLocks noChangeShapeType="1"/>
          </p:cNvSpPr>
          <p:nvPr/>
        </p:nvSpPr>
        <p:spPr bwMode="auto">
          <a:xfrm rot="16200000" flipH="1">
            <a:off x="2995613" y="2446338"/>
            <a:ext cx="381000"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pPr>
              <a:defRPr/>
            </a:pPr>
            <a:endParaRPr lang="es-ES"/>
          </a:p>
        </p:txBody>
      </p:sp>
      <p:sp>
        <p:nvSpPr>
          <p:cNvPr id="836622" name="Line 14"/>
          <p:cNvSpPr>
            <a:spLocks noChangeShapeType="1"/>
          </p:cNvSpPr>
          <p:nvPr/>
        </p:nvSpPr>
        <p:spPr bwMode="auto">
          <a:xfrm rot="16200000" flipH="1">
            <a:off x="2625725" y="2827338"/>
            <a:ext cx="381000"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pPr>
              <a:defRPr/>
            </a:pPr>
            <a:endParaRPr lang="es-ES"/>
          </a:p>
        </p:txBody>
      </p:sp>
      <p:sp>
        <p:nvSpPr>
          <p:cNvPr id="836623" name="Line 15"/>
          <p:cNvSpPr>
            <a:spLocks noChangeShapeType="1"/>
          </p:cNvSpPr>
          <p:nvPr/>
        </p:nvSpPr>
        <p:spPr bwMode="auto">
          <a:xfrm>
            <a:off x="5003800" y="2636838"/>
            <a:ext cx="1600200"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pPr>
              <a:defRPr/>
            </a:pPr>
            <a:endParaRPr lang="es-ES"/>
          </a:p>
        </p:txBody>
      </p:sp>
      <p:sp>
        <p:nvSpPr>
          <p:cNvPr id="836624" name="Line 16"/>
          <p:cNvSpPr>
            <a:spLocks noChangeShapeType="1"/>
          </p:cNvSpPr>
          <p:nvPr/>
        </p:nvSpPr>
        <p:spPr bwMode="auto">
          <a:xfrm rot="16200000" flipH="1">
            <a:off x="5965825" y="2827338"/>
            <a:ext cx="381000"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pPr>
              <a:defRPr/>
            </a:pPr>
            <a:endParaRPr lang="es-ES"/>
          </a:p>
        </p:txBody>
      </p:sp>
      <p:sp>
        <p:nvSpPr>
          <p:cNvPr id="836625" name="Line 17"/>
          <p:cNvSpPr>
            <a:spLocks noChangeShapeType="1"/>
          </p:cNvSpPr>
          <p:nvPr/>
        </p:nvSpPr>
        <p:spPr bwMode="auto">
          <a:xfrm rot="16200000" flipH="1">
            <a:off x="5302250" y="2446338"/>
            <a:ext cx="381000"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pPr>
              <a:defRPr/>
            </a:pPr>
            <a:endParaRPr lang="es-ES"/>
          </a:p>
        </p:txBody>
      </p:sp>
      <p:sp>
        <p:nvSpPr>
          <p:cNvPr id="836626" name="Line 18"/>
          <p:cNvSpPr>
            <a:spLocks noChangeShapeType="1"/>
          </p:cNvSpPr>
          <p:nvPr/>
        </p:nvSpPr>
        <p:spPr bwMode="auto">
          <a:xfrm rot="16200000" flipH="1">
            <a:off x="1460500" y="2827338"/>
            <a:ext cx="381000"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pPr>
              <a:defRPr/>
            </a:pPr>
            <a:endParaRPr lang="es-ES"/>
          </a:p>
        </p:txBody>
      </p:sp>
      <p:pic>
        <p:nvPicPr>
          <p:cNvPr id="223249" name="Picture 19"/>
          <p:cNvPicPr>
            <a:picLocks noChangeAspect="1" noChangeArrowheads="1"/>
          </p:cNvPicPr>
          <p:nvPr/>
        </p:nvPicPr>
        <p:blipFill>
          <a:blip r:embed="rId5" cstate="print"/>
          <a:srcRect/>
          <a:stretch>
            <a:fillRect/>
          </a:stretch>
        </p:blipFill>
        <p:spPr bwMode="auto">
          <a:xfrm>
            <a:off x="3033713" y="1265238"/>
            <a:ext cx="522287" cy="366712"/>
          </a:xfrm>
          <a:prstGeom prst="rect">
            <a:avLst/>
          </a:prstGeom>
          <a:noFill/>
          <a:ln w="9525">
            <a:noFill/>
            <a:miter lim="800000"/>
            <a:headEnd/>
            <a:tailEnd/>
          </a:ln>
        </p:spPr>
      </p:pic>
      <p:pic>
        <p:nvPicPr>
          <p:cNvPr id="223250" name="Picture 20"/>
          <p:cNvPicPr>
            <a:picLocks noChangeArrowheads="1"/>
          </p:cNvPicPr>
          <p:nvPr/>
        </p:nvPicPr>
        <p:blipFill>
          <a:blip r:embed="rId6" cstate="print"/>
          <a:srcRect/>
          <a:stretch>
            <a:fillRect/>
          </a:stretch>
        </p:blipFill>
        <p:spPr bwMode="auto">
          <a:xfrm>
            <a:off x="5111750" y="2103438"/>
            <a:ext cx="685800" cy="381000"/>
          </a:xfrm>
          <a:prstGeom prst="rect">
            <a:avLst/>
          </a:prstGeom>
          <a:noFill/>
          <a:ln w="9525">
            <a:noFill/>
            <a:miter lim="800000"/>
            <a:headEnd/>
            <a:tailEnd/>
          </a:ln>
        </p:spPr>
      </p:pic>
      <p:pic>
        <p:nvPicPr>
          <p:cNvPr id="223251" name="Picture 21"/>
          <p:cNvPicPr>
            <a:picLocks noChangeArrowheads="1"/>
          </p:cNvPicPr>
          <p:nvPr/>
        </p:nvPicPr>
        <p:blipFill>
          <a:blip r:embed="rId6" cstate="print"/>
          <a:srcRect/>
          <a:stretch>
            <a:fillRect/>
          </a:stretch>
        </p:blipFill>
        <p:spPr bwMode="auto">
          <a:xfrm>
            <a:off x="2805113" y="2103438"/>
            <a:ext cx="685800" cy="381000"/>
          </a:xfrm>
          <a:prstGeom prst="rect">
            <a:avLst/>
          </a:prstGeom>
          <a:noFill/>
          <a:ln w="9525">
            <a:noFill/>
            <a:miter lim="800000"/>
            <a:headEnd/>
            <a:tailEnd/>
          </a:ln>
        </p:spPr>
      </p:pic>
      <p:pic>
        <p:nvPicPr>
          <p:cNvPr id="223252" name="Picture 22"/>
          <p:cNvPicPr>
            <a:picLocks noChangeAspect="1" noChangeArrowheads="1"/>
          </p:cNvPicPr>
          <p:nvPr/>
        </p:nvPicPr>
        <p:blipFill>
          <a:blip r:embed="rId5" cstate="print"/>
          <a:srcRect/>
          <a:stretch>
            <a:fillRect/>
          </a:stretch>
        </p:blipFill>
        <p:spPr bwMode="auto">
          <a:xfrm>
            <a:off x="5091113" y="1265238"/>
            <a:ext cx="522287" cy="366712"/>
          </a:xfrm>
          <a:prstGeom prst="rect">
            <a:avLst/>
          </a:prstGeom>
          <a:noFill/>
          <a:ln w="9525">
            <a:noFill/>
            <a:miter lim="800000"/>
            <a:headEnd/>
            <a:tailEnd/>
          </a:ln>
        </p:spPr>
      </p:pic>
      <p:pic>
        <p:nvPicPr>
          <p:cNvPr id="223253" name="Picture 23"/>
          <p:cNvPicPr>
            <a:picLocks noChangeArrowheads="1"/>
          </p:cNvPicPr>
          <p:nvPr/>
        </p:nvPicPr>
        <p:blipFill>
          <a:blip r:embed="rId7" cstate="print"/>
          <a:srcRect/>
          <a:stretch>
            <a:fillRect/>
          </a:stretch>
        </p:blipFill>
        <p:spPr bwMode="auto">
          <a:xfrm>
            <a:off x="2511425" y="2868613"/>
            <a:ext cx="695325" cy="606425"/>
          </a:xfrm>
          <a:prstGeom prst="rect">
            <a:avLst/>
          </a:prstGeom>
          <a:noFill/>
          <a:ln w="9525">
            <a:noFill/>
            <a:miter lim="800000"/>
            <a:headEnd/>
            <a:tailEnd/>
          </a:ln>
        </p:spPr>
      </p:pic>
      <p:pic>
        <p:nvPicPr>
          <p:cNvPr id="223254" name="Picture 24"/>
          <p:cNvPicPr>
            <a:picLocks noChangeArrowheads="1"/>
          </p:cNvPicPr>
          <p:nvPr/>
        </p:nvPicPr>
        <p:blipFill>
          <a:blip r:embed="rId7" cstate="print"/>
          <a:srcRect/>
          <a:stretch>
            <a:fillRect/>
          </a:stretch>
        </p:blipFill>
        <p:spPr bwMode="auto">
          <a:xfrm>
            <a:off x="5918200" y="2865438"/>
            <a:ext cx="695325" cy="606425"/>
          </a:xfrm>
          <a:prstGeom prst="rect">
            <a:avLst/>
          </a:prstGeom>
          <a:noFill/>
          <a:ln w="9525">
            <a:noFill/>
            <a:miter lim="800000"/>
            <a:headEnd/>
            <a:tailEnd/>
          </a:ln>
        </p:spPr>
      </p:pic>
      <p:pic>
        <p:nvPicPr>
          <p:cNvPr id="223255" name="Picture 25"/>
          <p:cNvPicPr>
            <a:picLocks noChangeArrowheads="1"/>
          </p:cNvPicPr>
          <p:nvPr/>
        </p:nvPicPr>
        <p:blipFill>
          <a:blip r:embed="rId7" cstate="print"/>
          <a:srcRect/>
          <a:stretch>
            <a:fillRect/>
          </a:stretch>
        </p:blipFill>
        <p:spPr bwMode="auto">
          <a:xfrm>
            <a:off x="1346200" y="2865438"/>
            <a:ext cx="695325" cy="606425"/>
          </a:xfrm>
          <a:prstGeom prst="rect">
            <a:avLst/>
          </a:prstGeom>
          <a:noFill/>
          <a:ln w="9525">
            <a:noFill/>
            <a:miter lim="800000"/>
            <a:headEnd/>
            <a:tailEnd/>
          </a:ln>
        </p:spPr>
      </p:pic>
      <p:sp>
        <p:nvSpPr>
          <p:cNvPr id="223256" name="Text Box 26"/>
          <p:cNvSpPr txBox="1">
            <a:spLocks noChangeArrowheads="1"/>
          </p:cNvSpPr>
          <p:nvPr/>
        </p:nvSpPr>
        <p:spPr bwMode="auto">
          <a:xfrm>
            <a:off x="4202113" y="3662363"/>
            <a:ext cx="742950" cy="274637"/>
          </a:xfrm>
          <a:prstGeom prst="rect">
            <a:avLst/>
          </a:prstGeom>
          <a:noFill/>
          <a:ln w="9525">
            <a:noFill/>
            <a:miter lim="800000"/>
            <a:headEnd/>
            <a:tailEnd/>
          </a:ln>
        </p:spPr>
        <p:txBody>
          <a:bodyPr wrap="none">
            <a:spAutoFit/>
          </a:bodyPr>
          <a:lstStyle/>
          <a:p>
            <a:r>
              <a:rPr lang="es-ES" sz="1200" b="1">
                <a:latin typeface="Arial" charset="0"/>
              </a:rPr>
              <a:t>Internet</a:t>
            </a:r>
          </a:p>
        </p:txBody>
      </p:sp>
      <p:sp>
        <p:nvSpPr>
          <p:cNvPr id="223257" name="Text Box 27"/>
          <p:cNvSpPr txBox="1">
            <a:spLocks noChangeArrowheads="1"/>
          </p:cNvSpPr>
          <p:nvPr/>
        </p:nvSpPr>
        <p:spPr bwMode="auto">
          <a:xfrm>
            <a:off x="3448050" y="1066800"/>
            <a:ext cx="1928813" cy="274638"/>
          </a:xfrm>
          <a:prstGeom prst="rect">
            <a:avLst/>
          </a:prstGeom>
          <a:noFill/>
          <a:ln w="9525">
            <a:noFill/>
            <a:miter lim="800000"/>
            <a:headEnd/>
            <a:tailEnd/>
          </a:ln>
        </p:spPr>
        <p:txBody>
          <a:bodyPr wrap="none">
            <a:spAutoFit/>
          </a:bodyPr>
          <a:lstStyle/>
          <a:p>
            <a:r>
              <a:rPr lang="es-ES" sz="1200" b="1">
                <a:latin typeface="Arial" charset="0"/>
              </a:rPr>
              <a:t>Enlace LAN inalámbrico</a:t>
            </a:r>
          </a:p>
        </p:txBody>
      </p:sp>
      <p:sp>
        <p:nvSpPr>
          <p:cNvPr id="223258" name="Text Box 28"/>
          <p:cNvSpPr txBox="1">
            <a:spLocks noChangeArrowheads="1"/>
          </p:cNvSpPr>
          <p:nvPr/>
        </p:nvSpPr>
        <p:spPr bwMode="auto">
          <a:xfrm>
            <a:off x="1498600" y="2963863"/>
            <a:ext cx="293688" cy="274637"/>
          </a:xfrm>
          <a:prstGeom prst="rect">
            <a:avLst/>
          </a:prstGeom>
          <a:noFill/>
          <a:ln w="9525">
            <a:noFill/>
            <a:miter lim="800000"/>
            <a:headEnd/>
            <a:tailEnd/>
          </a:ln>
        </p:spPr>
        <p:txBody>
          <a:bodyPr wrap="none">
            <a:spAutoFit/>
          </a:bodyPr>
          <a:lstStyle/>
          <a:p>
            <a:r>
              <a:rPr lang="es-ES" sz="1200" b="1">
                <a:latin typeface="Arial" charset="0"/>
              </a:rPr>
              <a:t>A</a:t>
            </a:r>
          </a:p>
        </p:txBody>
      </p:sp>
      <p:sp>
        <p:nvSpPr>
          <p:cNvPr id="223259" name="Text Box 29"/>
          <p:cNvSpPr txBox="1">
            <a:spLocks noChangeArrowheads="1"/>
          </p:cNvSpPr>
          <p:nvPr/>
        </p:nvSpPr>
        <p:spPr bwMode="auto">
          <a:xfrm>
            <a:off x="2663825" y="2941638"/>
            <a:ext cx="293688" cy="274637"/>
          </a:xfrm>
          <a:prstGeom prst="rect">
            <a:avLst/>
          </a:prstGeom>
          <a:noFill/>
          <a:ln w="9525">
            <a:noFill/>
            <a:miter lim="800000"/>
            <a:headEnd/>
            <a:tailEnd/>
          </a:ln>
        </p:spPr>
        <p:txBody>
          <a:bodyPr wrap="none">
            <a:spAutoFit/>
          </a:bodyPr>
          <a:lstStyle/>
          <a:p>
            <a:r>
              <a:rPr lang="es-ES" sz="1200" b="1">
                <a:latin typeface="Arial" charset="0"/>
              </a:rPr>
              <a:t>B</a:t>
            </a:r>
          </a:p>
        </p:txBody>
      </p:sp>
      <p:sp>
        <p:nvSpPr>
          <p:cNvPr id="223260" name="Text Box 30"/>
          <p:cNvSpPr txBox="1">
            <a:spLocks noChangeArrowheads="1"/>
          </p:cNvSpPr>
          <p:nvPr/>
        </p:nvSpPr>
        <p:spPr bwMode="auto">
          <a:xfrm>
            <a:off x="6091238" y="2941638"/>
            <a:ext cx="293687" cy="274637"/>
          </a:xfrm>
          <a:prstGeom prst="rect">
            <a:avLst/>
          </a:prstGeom>
          <a:noFill/>
          <a:ln w="9525">
            <a:noFill/>
            <a:miter lim="800000"/>
            <a:headEnd/>
            <a:tailEnd/>
          </a:ln>
        </p:spPr>
        <p:txBody>
          <a:bodyPr wrap="none">
            <a:spAutoFit/>
          </a:bodyPr>
          <a:lstStyle/>
          <a:p>
            <a:r>
              <a:rPr lang="es-ES" sz="1200" b="1">
                <a:latin typeface="Arial" charset="0"/>
              </a:rPr>
              <a:t>C</a:t>
            </a:r>
          </a:p>
        </p:txBody>
      </p:sp>
      <p:sp>
        <p:nvSpPr>
          <p:cNvPr id="223261" name="Text Box 31"/>
          <p:cNvSpPr txBox="1">
            <a:spLocks noChangeArrowheads="1"/>
          </p:cNvSpPr>
          <p:nvPr/>
        </p:nvSpPr>
        <p:spPr bwMode="auto">
          <a:xfrm>
            <a:off x="3052763" y="2133600"/>
            <a:ext cx="209550" cy="274638"/>
          </a:xfrm>
          <a:prstGeom prst="rect">
            <a:avLst/>
          </a:prstGeom>
          <a:solidFill>
            <a:schemeClr val="bg1"/>
          </a:solidFill>
          <a:ln w="9525">
            <a:noFill/>
            <a:miter lim="800000"/>
            <a:headEnd/>
            <a:tailEnd/>
          </a:ln>
        </p:spPr>
        <p:txBody>
          <a:bodyPr wrap="none" lIns="54000" rIns="54000">
            <a:spAutoFit/>
          </a:bodyPr>
          <a:lstStyle/>
          <a:p>
            <a:r>
              <a:rPr lang="es-ES" sz="1200" b="1">
                <a:latin typeface="Arial" charset="0"/>
              </a:rPr>
              <a:t>X</a:t>
            </a:r>
          </a:p>
        </p:txBody>
      </p:sp>
      <p:sp>
        <p:nvSpPr>
          <p:cNvPr id="223262" name="Text Box 32"/>
          <p:cNvSpPr txBox="1">
            <a:spLocks noChangeArrowheads="1"/>
          </p:cNvSpPr>
          <p:nvPr/>
        </p:nvSpPr>
        <p:spPr bwMode="auto">
          <a:xfrm>
            <a:off x="5340350" y="2133600"/>
            <a:ext cx="209550" cy="274638"/>
          </a:xfrm>
          <a:prstGeom prst="rect">
            <a:avLst/>
          </a:prstGeom>
          <a:solidFill>
            <a:schemeClr val="bg1"/>
          </a:solidFill>
          <a:ln w="9525">
            <a:noFill/>
            <a:miter lim="800000"/>
            <a:headEnd/>
            <a:tailEnd/>
          </a:ln>
        </p:spPr>
        <p:txBody>
          <a:bodyPr wrap="none" lIns="54000" tIns="46800" rIns="54000" bIns="46800">
            <a:spAutoFit/>
          </a:bodyPr>
          <a:lstStyle/>
          <a:p>
            <a:r>
              <a:rPr lang="es-ES" sz="1200" b="1">
                <a:latin typeface="Arial" charset="0"/>
              </a:rPr>
              <a:t>Y</a:t>
            </a:r>
          </a:p>
        </p:txBody>
      </p:sp>
      <p:sp>
        <p:nvSpPr>
          <p:cNvPr id="223263" name="Text Box 33"/>
          <p:cNvSpPr txBox="1">
            <a:spLocks noChangeArrowheads="1"/>
          </p:cNvSpPr>
          <p:nvPr/>
        </p:nvSpPr>
        <p:spPr bwMode="auto">
          <a:xfrm>
            <a:off x="1758950" y="4059238"/>
            <a:ext cx="1365250" cy="457200"/>
          </a:xfrm>
          <a:prstGeom prst="rect">
            <a:avLst/>
          </a:prstGeom>
          <a:noFill/>
          <a:ln w="9525">
            <a:noFill/>
            <a:miter lim="800000"/>
            <a:headEnd/>
            <a:tailEnd/>
          </a:ln>
        </p:spPr>
        <p:txBody>
          <a:bodyPr wrap="none">
            <a:spAutoFit/>
          </a:bodyPr>
          <a:lstStyle/>
          <a:p>
            <a:pPr algn="ctr"/>
            <a:r>
              <a:rPr lang="es-ES" sz="1200" b="1">
                <a:latin typeface="Arial" charset="0"/>
              </a:rPr>
              <a:t>Oficina Nueva</a:t>
            </a:r>
          </a:p>
          <a:p>
            <a:pPr algn="ctr"/>
            <a:r>
              <a:rPr lang="es-ES" sz="1200" b="1">
                <a:latin typeface="Arial" charset="0"/>
              </a:rPr>
              <a:t>195.123.0.128/25</a:t>
            </a:r>
          </a:p>
        </p:txBody>
      </p:sp>
      <p:sp>
        <p:nvSpPr>
          <p:cNvPr id="223264" name="Text Box 34"/>
          <p:cNvSpPr txBox="1">
            <a:spLocks noChangeArrowheads="1"/>
          </p:cNvSpPr>
          <p:nvPr/>
        </p:nvSpPr>
        <p:spPr bwMode="auto">
          <a:xfrm>
            <a:off x="5483225" y="4135438"/>
            <a:ext cx="1196975" cy="457200"/>
          </a:xfrm>
          <a:prstGeom prst="rect">
            <a:avLst/>
          </a:prstGeom>
          <a:noFill/>
          <a:ln w="9525">
            <a:noFill/>
            <a:miter lim="800000"/>
            <a:headEnd/>
            <a:tailEnd/>
          </a:ln>
        </p:spPr>
        <p:txBody>
          <a:bodyPr wrap="none">
            <a:spAutoFit/>
          </a:bodyPr>
          <a:lstStyle/>
          <a:p>
            <a:pPr algn="ctr"/>
            <a:r>
              <a:rPr lang="es-ES" sz="1200" b="1">
                <a:latin typeface="Arial" charset="0"/>
              </a:rPr>
              <a:t>Oficina Vieja</a:t>
            </a:r>
          </a:p>
          <a:p>
            <a:pPr algn="ctr"/>
            <a:r>
              <a:rPr lang="es-ES" sz="1200" b="1">
                <a:latin typeface="Arial" charset="0"/>
              </a:rPr>
              <a:t>195.123.0.0/25</a:t>
            </a:r>
          </a:p>
        </p:txBody>
      </p:sp>
      <p:sp>
        <p:nvSpPr>
          <p:cNvPr id="836643" name="Line 35"/>
          <p:cNvSpPr>
            <a:spLocks noChangeShapeType="1"/>
          </p:cNvSpPr>
          <p:nvPr/>
        </p:nvSpPr>
        <p:spPr bwMode="auto">
          <a:xfrm rot="16200000" flipH="1">
            <a:off x="5118100" y="2827338"/>
            <a:ext cx="381000"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pPr>
              <a:defRPr/>
            </a:pPr>
            <a:endParaRPr lang="es-ES"/>
          </a:p>
        </p:txBody>
      </p:sp>
      <p:pic>
        <p:nvPicPr>
          <p:cNvPr id="223266" name="Picture 36"/>
          <p:cNvPicPr>
            <a:picLocks noChangeArrowheads="1"/>
          </p:cNvPicPr>
          <p:nvPr/>
        </p:nvPicPr>
        <p:blipFill>
          <a:blip r:embed="rId6" cstate="print"/>
          <a:srcRect/>
          <a:stretch>
            <a:fillRect/>
          </a:stretch>
        </p:blipFill>
        <p:spPr bwMode="auto">
          <a:xfrm>
            <a:off x="5003800" y="2789238"/>
            <a:ext cx="685800" cy="381000"/>
          </a:xfrm>
          <a:prstGeom prst="rect">
            <a:avLst/>
          </a:prstGeom>
          <a:noFill/>
          <a:ln w="9525">
            <a:noFill/>
            <a:miter lim="800000"/>
            <a:headEnd/>
            <a:tailEnd/>
          </a:ln>
        </p:spPr>
      </p:pic>
      <p:sp>
        <p:nvSpPr>
          <p:cNvPr id="223267" name="Text Box 37"/>
          <p:cNvSpPr txBox="1">
            <a:spLocks noChangeArrowheads="1"/>
          </p:cNvSpPr>
          <p:nvPr/>
        </p:nvSpPr>
        <p:spPr bwMode="auto">
          <a:xfrm>
            <a:off x="5259388" y="2819400"/>
            <a:ext cx="201612" cy="274638"/>
          </a:xfrm>
          <a:prstGeom prst="rect">
            <a:avLst/>
          </a:prstGeom>
          <a:solidFill>
            <a:schemeClr val="bg1"/>
          </a:solidFill>
          <a:ln w="9525">
            <a:noFill/>
            <a:miter lim="800000"/>
            <a:headEnd/>
            <a:tailEnd/>
          </a:ln>
        </p:spPr>
        <p:txBody>
          <a:bodyPr wrap="none" lIns="54000" tIns="46800" rIns="54000" bIns="46800">
            <a:spAutoFit/>
          </a:bodyPr>
          <a:lstStyle/>
          <a:p>
            <a:r>
              <a:rPr lang="es-ES" sz="1200" b="1">
                <a:latin typeface="Arial" charset="0"/>
              </a:rPr>
              <a:t>Z</a:t>
            </a:r>
          </a:p>
        </p:txBody>
      </p:sp>
      <p:sp>
        <p:nvSpPr>
          <p:cNvPr id="223268" name="Text Box 38"/>
          <p:cNvSpPr txBox="1">
            <a:spLocks noChangeArrowheads="1"/>
          </p:cNvSpPr>
          <p:nvPr/>
        </p:nvSpPr>
        <p:spPr bwMode="auto">
          <a:xfrm>
            <a:off x="1346200" y="2382838"/>
            <a:ext cx="1365250" cy="274637"/>
          </a:xfrm>
          <a:prstGeom prst="rect">
            <a:avLst/>
          </a:prstGeom>
          <a:noFill/>
          <a:ln w="9525">
            <a:noFill/>
            <a:miter lim="800000"/>
            <a:headEnd/>
            <a:tailEnd/>
          </a:ln>
        </p:spPr>
        <p:txBody>
          <a:bodyPr wrap="none">
            <a:spAutoFit/>
          </a:bodyPr>
          <a:lstStyle/>
          <a:p>
            <a:pPr algn="ctr"/>
            <a:r>
              <a:rPr lang="es-ES" sz="1200" b="1">
                <a:latin typeface="Arial" charset="0"/>
              </a:rPr>
              <a:t>195.123.0.129/25</a:t>
            </a:r>
          </a:p>
        </p:txBody>
      </p:sp>
      <p:sp>
        <p:nvSpPr>
          <p:cNvPr id="223269" name="Text Box 39"/>
          <p:cNvSpPr txBox="1">
            <a:spLocks noChangeArrowheads="1"/>
          </p:cNvSpPr>
          <p:nvPr/>
        </p:nvSpPr>
        <p:spPr bwMode="auto">
          <a:xfrm>
            <a:off x="2184400" y="3424238"/>
            <a:ext cx="1460500" cy="457200"/>
          </a:xfrm>
          <a:prstGeom prst="rect">
            <a:avLst/>
          </a:prstGeom>
          <a:noFill/>
          <a:ln w="9525">
            <a:noFill/>
            <a:miter lim="800000"/>
            <a:headEnd/>
            <a:tailEnd/>
          </a:ln>
        </p:spPr>
        <p:txBody>
          <a:bodyPr wrap="none">
            <a:spAutoFit/>
          </a:bodyPr>
          <a:lstStyle/>
          <a:p>
            <a:pPr algn="ctr"/>
            <a:r>
              <a:rPr lang="es-ES" sz="1200" b="1">
                <a:latin typeface="Arial" charset="0"/>
              </a:rPr>
              <a:t>195.123.0.131/25</a:t>
            </a:r>
          </a:p>
          <a:p>
            <a:pPr algn="ctr"/>
            <a:r>
              <a:rPr lang="es-ES" sz="1200" b="1">
                <a:latin typeface="Arial" charset="0"/>
              </a:rPr>
              <a:t>GW 195.123.0.129</a:t>
            </a:r>
          </a:p>
        </p:txBody>
      </p:sp>
      <p:sp>
        <p:nvSpPr>
          <p:cNvPr id="223270" name="Text Box 40"/>
          <p:cNvSpPr txBox="1">
            <a:spLocks noChangeArrowheads="1"/>
          </p:cNvSpPr>
          <p:nvPr/>
        </p:nvSpPr>
        <p:spPr bwMode="auto">
          <a:xfrm>
            <a:off x="812800" y="3424238"/>
            <a:ext cx="1460500" cy="457200"/>
          </a:xfrm>
          <a:prstGeom prst="rect">
            <a:avLst/>
          </a:prstGeom>
          <a:noFill/>
          <a:ln w="9525">
            <a:noFill/>
            <a:miter lim="800000"/>
            <a:headEnd/>
            <a:tailEnd/>
          </a:ln>
        </p:spPr>
        <p:txBody>
          <a:bodyPr wrap="none">
            <a:spAutoFit/>
          </a:bodyPr>
          <a:lstStyle/>
          <a:p>
            <a:pPr algn="ctr"/>
            <a:r>
              <a:rPr lang="es-ES" sz="1200" b="1">
                <a:latin typeface="Arial" charset="0"/>
              </a:rPr>
              <a:t>195.123.0.130/25</a:t>
            </a:r>
          </a:p>
          <a:p>
            <a:pPr algn="ctr"/>
            <a:r>
              <a:rPr lang="es-ES" sz="1200" b="1">
                <a:latin typeface="Arial" charset="0"/>
              </a:rPr>
              <a:t>GW 195.123.0.129</a:t>
            </a:r>
          </a:p>
        </p:txBody>
      </p:sp>
      <p:sp>
        <p:nvSpPr>
          <p:cNvPr id="223271" name="Line 41"/>
          <p:cNvSpPr>
            <a:spLocks noChangeShapeType="1"/>
          </p:cNvSpPr>
          <p:nvPr/>
        </p:nvSpPr>
        <p:spPr bwMode="auto">
          <a:xfrm flipV="1">
            <a:off x="2703513" y="2541588"/>
            <a:ext cx="434975" cy="0"/>
          </a:xfrm>
          <a:prstGeom prst="line">
            <a:avLst/>
          </a:prstGeom>
          <a:noFill/>
          <a:ln w="9525">
            <a:solidFill>
              <a:schemeClr val="tx1"/>
            </a:solidFill>
            <a:round/>
            <a:headEnd/>
            <a:tailEnd type="triangle" w="med" len="med"/>
          </a:ln>
        </p:spPr>
        <p:txBody>
          <a:bodyPr/>
          <a:lstStyle/>
          <a:p>
            <a:endParaRPr lang="es-ES"/>
          </a:p>
        </p:txBody>
      </p:sp>
      <p:sp>
        <p:nvSpPr>
          <p:cNvPr id="223272" name="Text Box 42"/>
          <p:cNvSpPr txBox="1">
            <a:spLocks noChangeArrowheads="1"/>
          </p:cNvSpPr>
          <p:nvPr/>
        </p:nvSpPr>
        <p:spPr bwMode="auto">
          <a:xfrm>
            <a:off x="6607175" y="2890838"/>
            <a:ext cx="1292225" cy="457200"/>
          </a:xfrm>
          <a:prstGeom prst="rect">
            <a:avLst/>
          </a:prstGeom>
          <a:noFill/>
          <a:ln w="9525">
            <a:noFill/>
            <a:miter lim="800000"/>
            <a:headEnd/>
            <a:tailEnd/>
          </a:ln>
        </p:spPr>
        <p:txBody>
          <a:bodyPr wrap="none">
            <a:spAutoFit/>
          </a:bodyPr>
          <a:lstStyle/>
          <a:p>
            <a:pPr algn="ctr"/>
            <a:r>
              <a:rPr lang="es-ES" sz="1200" b="1">
                <a:latin typeface="Arial" charset="0"/>
              </a:rPr>
              <a:t>195.123.0.3/25</a:t>
            </a:r>
          </a:p>
          <a:p>
            <a:pPr algn="ctr"/>
            <a:r>
              <a:rPr lang="es-ES" sz="1200" b="1">
                <a:latin typeface="Arial" charset="0"/>
              </a:rPr>
              <a:t>GW 195.123.0.1</a:t>
            </a:r>
          </a:p>
        </p:txBody>
      </p:sp>
      <p:sp>
        <p:nvSpPr>
          <p:cNvPr id="223273" name="Text Box 43"/>
          <p:cNvSpPr txBox="1">
            <a:spLocks noChangeArrowheads="1"/>
          </p:cNvSpPr>
          <p:nvPr/>
        </p:nvSpPr>
        <p:spPr bwMode="auto">
          <a:xfrm>
            <a:off x="3925888" y="2382838"/>
            <a:ext cx="1196975" cy="274637"/>
          </a:xfrm>
          <a:prstGeom prst="rect">
            <a:avLst/>
          </a:prstGeom>
          <a:noFill/>
          <a:ln w="9525">
            <a:noFill/>
            <a:miter lim="800000"/>
            <a:headEnd/>
            <a:tailEnd/>
          </a:ln>
        </p:spPr>
        <p:txBody>
          <a:bodyPr wrap="none">
            <a:spAutoFit/>
          </a:bodyPr>
          <a:lstStyle/>
          <a:p>
            <a:pPr algn="ctr"/>
            <a:r>
              <a:rPr lang="es-ES" sz="1200" b="1">
                <a:latin typeface="Arial" charset="0"/>
              </a:rPr>
              <a:t>195.123.0.1/25</a:t>
            </a:r>
          </a:p>
        </p:txBody>
      </p:sp>
      <p:sp>
        <p:nvSpPr>
          <p:cNvPr id="223274" name="Line 44"/>
          <p:cNvSpPr>
            <a:spLocks noChangeShapeType="1"/>
          </p:cNvSpPr>
          <p:nvPr/>
        </p:nvSpPr>
        <p:spPr bwMode="auto">
          <a:xfrm>
            <a:off x="5064125" y="2541588"/>
            <a:ext cx="361950" cy="0"/>
          </a:xfrm>
          <a:prstGeom prst="line">
            <a:avLst/>
          </a:prstGeom>
          <a:noFill/>
          <a:ln w="9525">
            <a:solidFill>
              <a:schemeClr val="tx1"/>
            </a:solidFill>
            <a:round/>
            <a:headEnd/>
            <a:tailEnd type="triangle" w="med" len="med"/>
          </a:ln>
        </p:spPr>
        <p:txBody>
          <a:bodyPr/>
          <a:lstStyle/>
          <a:p>
            <a:endParaRPr lang="es-ES"/>
          </a:p>
        </p:txBody>
      </p:sp>
      <p:sp>
        <p:nvSpPr>
          <p:cNvPr id="223275" name="Text Box 45"/>
          <p:cNvSpPr txBox="1">
            <a:spLocks noChangeArrowheads="1"/>
          </p:cNvSpPr>
          <p:nvPr/>
        </p:nvSpPr>
        <p:spPr bwMode="auto">
          <a:xfrm>
            <a:off x="3741738" y="2586038"/>
            <a:ext cx="1196975" cy="274637"/>
          </a:xfrm>
          <a:prstGeom prst="rect">
            <a:avLst/>
          </a:prstGeom>
          <a:noFill/>
          <a:ln w="9525">
            <a:noFill/>
            <a:miter lim="800000"/>
            <a:headEnd/>
            <a:tailEnd/>
          </a:ln>
        </p:spPr>
        <p:txBody>
          <a:bodyPr wrap="none">
            <a:spAutoFit/>
          </a:bodyPr>
          <a:lstStyle/>
          <a:p>
            <a:pPr algn="ctr"/>
            <a:r>
              <a:rPr lang="es-ES" sz="1200" b="1">
                <a:latin typeface="Arial" charset="0"/>
              </a:rPr>
              <a:t>195.123.0.2/25</a:t>
            </a:r>
          </a:p>
        </p:txBody>
      </p:sp>
      <p:sp>
        <p:nvSpPr>
          <p:cNvPr id="223276" name="Line 46"/>
          <p:cNvSpPr>
            <a:spLocks noChangeShapeType="1"/>
          </p:cNvSpPr>
          <p:nvPr/>
        </p:nvSpPr>
        <p:spPr bwMode="auto">
          <a:xfrm>
            <a:off x="4889500" y="2732088"/>
            <a:ext cx="352425" cy="0"/>
          </a:xfrm>
          <a:prstGeom prst="line">
            <a:avLst/>
          </a:prstGeom>
          <a:noFill/>
          <a:ln w="9525">
            <a:solidFill>
              <a:schemeClr val="tx1"/>
            </a:solidFill>
            <a:round/>
            <a:headEnd/>
            <a:tailEnd type="triangle" w="med" len="med"/>
          </a:ln>
        </p:spPr>
        <p:txBody>
          <a:bodyPr/>
          <a:lstStyle/>
          <a:p>
            <a:endParaRPr lang="es-ES"/>
          </a:p>
        </p:txBody>
      </p:sp>
      <p:sp>
        <p:nvSpPr>
          <p:cNvPr id="223277" name="Line 47"/>
          <p:cNvSpPr>
            <a:spLocks noChangeShapeType="1"/>
          </p:cNvSpPr>
          <p:nvPr/>
        </p:nvSpPr>
        <p:spPr bwMode="auto">
          <a:xfrm>
            <a:off x="4851400" y="3203575"/>
            <a:ext cx="304800" cy="0"/>
          </a:xfrm>
          <a:prstGeom prst="line">
            <a:avLst/>
          </a:prstGeom>
          <a:noFill/>
          <a:ln w="9525">
            <a:solidFill>
              <a:schemeClr val="tx1"/>
            </a:solidFill>
            <a:round/>
            <a:headEnd/>
            <a:tailEnd type="triangle" w="med" len="med"/>
          </a:ln>
        </p:spPr>
        <p:txBody>
          <a:bodyPr/>
          <a:lstStyle/>
          <a:p>
            <a:endParaRPr lang="es-ES"/>
          </a:p>
        </p:txBody>
      </p:sp>
      <p:sp>
        <p:nvSpPr>
          <p:cNvPr id="223278" name="Text Box 48"/>
          <p:cNvSpPr txBox="1">
            <a:spLocks noChangeArrowheads="1"/>
          </p:cNvSpPr>
          <p:nvPr/>
        </p:nvSpPr>
        <p:spPr bwMode="auto">
          <a:xfrm>
            <a:off x="3632200" y="3043238"/>
            <a:ext cx="1281113" cy="274637"/>
          </a:xfrm>
          <a:prstGeom prst="rect">
            <a:avLst/>
          </a:prstGeom>
          <a:noFill/>
          <a:ln w="9525">
            <a:noFill/>
            <a:miter lim="800000"/>
            <a:headEnd/>
            <a:tailEnd/>
          </a:ln>
        </p:spPr>
        <p:txBody>
          <a:bodyPr wrap="none">
            <a:spAutoFit/>
          </a:bodyPr>
          <a:lstStyle/>
          <a:p>
            <a:pPr algn="ctr"/>
            <a:r>
              <a:rPr lang="es-ES" sz="1200" b="1">
                <a:latin typeface="Arial" charset="0"/>
              </a:rPr>
              <a:t>192.169.15.6/30</a:t>
            </a:r>
          </a:p>
        </p:txBody>
      </p:sp>
      <p:sp>
        <p:nvSpPr>
          <p:cNvPr id="223279" name="Text Box 49"/>
          <p:cNvSpPr txBox="1">
            <a:spLocks noChangeArrowheads="1"/>
          </p:cNvSpPr>
          <p:nvPr/>
        </p:nvSpPr>
        <p:spPr bwMode="auto">
          <a:xfrm>
            <a:off x="1498600" y="1849438"/>
            <a:ext cx="1196975" cy="274637"/>
          </a:xfrm>
          <a:prstGeom prst="rect">
            <a:avLst/>
          </a:prstGeom>
          <a:noFill/>
          <a:ln w="9525">
            <a:noFill/>
            <a:miter lim="800000"/>
            <a:headEnd/>
            <a:tailEnd/>
          </a:ln>
        </p:spPr>
        <p:txBody>
          <a:bodyPr wrap="none">
            <a:spAutoFit/>
          </a:bodyPr>
          <a:lstStyle/>
          <a:p>
            <a:pPr algn="ctr"/>
            <a:r>
              <a:rPr lang="es-ES" sz="1200" b="1">
                <a:latin typeface="Arial" charset="0"/>
              </a:rPr>
              <a:t>192.168.0.2/24</a:t>
            </a:r>
          </a:p>
        </p:txBody>
      </p:sp>
      <p:sp>
        <p:nvSpPr>
          <p:cNvPr id="223280" name="Line 50"/>
          <p:cNvSpPr>
            <a:spLocks noChangeShapeType="1"/>
          </p:cNvSpPr>
          <p:nvPr/>
        </p:nvSpPr>
        <p:spPr bwMode="auto">
          <a:xfrm flipV="1">
            <a:off x="2662238" y="1998663"/>
            <a:ext cx="381000" cy="0"/>
          </a:xfrm>
          <a:prstGeom prst="line">
            <a:avLst/>
          </a:prstGeom>
          <a:noFill/>
          <a:ln w="9525">
            <a:solidFill>
              <a:schemeClr val="tx1"/>
            </a:solidFill>
            <a:round/>
            <a:headEnd/>
            <a:tailEnd type="triangle" w="med" len="med"/>
          </a:ln>
        </p:spPr>
        <p:txBody>
          <a:bodyPr/>
          <a:lstStyle/>
          <a:p>
            <a:endParaRPr lang="es-ES"/>
          </a:p>
        </p:txBody>
      </p:sp>
      <p:sp>
        <p:nvSpPr>
          <p:cNvPr id="223281" name="Text Box 51"/>
          <p:cNvSpPr txBox="1">
            <a:spLocks noChangeArrowheads="1"/>
          </p:cNvSpPr>
          <p:nvPr/>
        </p:nvSpPr>
        <p:spPr bwMode="auto">
          <a:xfrm>
            <a:off x="3957638" y="1849438"/>
            <a:ext cx="1196975" cy="274637"/>
          </a:xfrm>
          <a:prstGeom prst="rect">
            <a:avLst/>
          </a:prstGeom>
          <a:noFill/>
          <a:ln w="9525">
            <a:noFill/>
            <a:miter lim="800000"/>
            <a:headEnd/>
            <a:tailEnd/>
          </a:ln>
        </p:spPr>
        <p:txBody>
          <a:bodyPr wrap="none">
            <a:spAutoFit/>
          </a:bodyPr>
          <a:lstStyle/>
          <a:p>
            <a:pPr algn="ctr"/>
            <a:r>
              <a:rPr lang="es-ES" sz="1200" b="1">
                <a:latin typeface="Arial" charset="0"/>
              </a:rPr>
              <a:t>192.168.0.1/24</a:t>
            </a:r>
          </a:p>
        </p:txBody>
      </p:sp>
      <p:sp>
        <p:nvSpPr>
          <p:cNvPr id="223282" name="Line 52"/>
          <p:cNvSpPr>
            <a:spLocks noChangeShapeType="1"/>
          </p:cNvSpPr>
          <p:nvPr/>
        </p:nvSpPr>
        <p:spPr bwMode="auto">
          <a:xfrm>
            <a:off x="5083175" y="1993900"/>
            <a:ext cx="257175" cy="4763"/>
          </a:xfrm>
          <a:prstGeom prst="line">
            <a:avLst/>
          </a:prstGeom>
          <a:noFill/>
          <a:ln w="9525">
            <a:solidFill>
              <a:schemeClr val="tx1"/>
            </a:solidFill>
            <a:round/>
            <a:headEnd/>
            <a:tailEnd type="triangle" w="med" len="med"/>
          </a:ln>
        </p:spPr>
        <p:txBody>
          <a:bodyPr/>
          <a:lstStyle/>
          <a:p>
            <a:endParaRPr lang="es-ES"/>
          </a:p>
        </p:txBody>
      </p:sp>
      <p:sp>
        <p:nvSpPr>
          <p:cNvPr id="223283" name="Text Box 53"/>
          <p:cNvSpPr txBox="1">
            <a:spLocks noChangeArrowheads="1"/>
          </p:cNvSpPr>
          <p:nvPr/>
        </p:nvSpPr>
        <p:spPr bwMode="auto">
          <a:xfrm>
            <a:off x="493713" y="2103438"/>
            <a:ext cx="2071687" cy="284162"/>
          </a:xfrm>
          <a:prstGeom prst="rect">
            <a:avLst/>
          </a:prstGeom>
          <a:noFill/>
          <a:ln w="9525">
            <a:solidFill>
              <a:schemeClr val="tx1"/>
            </a:solidFill>
            <a:miter lim="800000"/>
            <a:headEnd/>
            <a:tailEnd/>
          </a:ln>
        </p:spPr>
        <p:txBody>
          <a:bodyPr wrap="none">
            <a:spAutoFit/>
          </a:bodyPr>
          <a:lstStyle/>
          <a:p>
            <a:pPr algn="ctr"/>
            <a:r>
              <a:rPr lang="es-ES" sz="1200" b="1">
                <a:latin typeface="Arial" charset="0"/>
              </a:rPr>
              <a:t>A 0.0.0.0/0 por 192.168.0.1</a:t>
            </a:r>
          </a:p>
        </p:txBody>
      </p:sp>
      <p:sp>
        <p:nvSpPr>
          <p:cNvPr id="223284" name="Line 54"/>
          <p:cNvSpPr>
            <a:spLocks noChangeShapeType="1"/>
          </p:cNvSpPr>
          <p:nvPr/>
        </p:nvSpPr>
        <p:spPr bwMode="auto">
          <a:xfrm>
            <a:off x="2552700" y="2255838"/>
            <a:ext cx="176213" cy="0"/>
          </a:xfrm>
          <a:prstGeom prst="line">
            <a:avLst/>
          </a:prstGeom>
          <a:noFill/>
          <a:ln w="9525">
            <a:solidFill>
              <a:schemeClr val="tx1"/>
            </a:solidFill>
            <a:round/>
            <a:headEnd/>
            <a:tailEnd type="triangle" w="med" len="med"/>
          </a:ln>
        </p:spPr>
        <p:txBody>
          <a:bodyPr/>
          <a:lstStyle/>
          <a:p>
            <a:endParaRPr lang="es-ES"/>
          </a:p>
        </p:txBody>
      </p:sp>
      <p:sp>
        <p:nvSpPr>
          <p:cNvPr id="223285" name="Text Box 55"/>
          <p:cNvSpPr txBox="1">
            <a:spLocks noChangeArrowheads="1"/>
          </p:cNvSpPr>
          <p:nvPr/>
        </p:nvSpPr>
        <p:spPr bwMode="auto">
          <a:xfrm>
            <a:off x="6026150" y="2001838"/>
            <a:ext cx="2660650" cy="466725"/>
          </a:xfrm>
          <a:prstGeom prst="rect">
            <a:avLst/>
          </a:prstGeom>
          <a:noFill/>
          <a:ln w="9525">
            <a:solidFill>
              <a:schemeClr val="tx1"/>
            </a:solidFill>
            <a:miter lim="800000"/>
            <a:headEnd/>
            <a:tailEnd/>
          </a:ln>
        </p:spPr>
        <p:txBody>
          <a:bodyPr wrap="none">
            <a:spAutoFit/>
          </a:bodyPr>
          <a:lstStyle/>
          <a:p>
            <a:r>
              <a:rPr lang="es-ES" sz="1200" b="1">
                <a:latin typeface="Arial" charset="0"/>
              </a:rPr>
              <a:t>A 195.123.0.128/25 por 192.168.0.2</a:t>
            </a:r>
          </a:p>
          <a:p>
            <a:r>
              <a:rPr lang="es-ES" sz="1200" b="1">
                <a:latin typeface="Arial" charset="0"/>
              </a:rPr>
              <a:t>A 0.0.0.0/0 por 195.123.0.2</a:t>
            </a:r>
          </a:p>
        </p:txBody>
      </p:sp>
      <p:sp>
        <p:nvSpPr>
          <p:cNvPr id="223286" name="Line 56"/>
          <p:cNvSpPr>
            <a:spLocks noChangeShapeType="1"/>
          </p:cNvSpPr>
          <p:nvPr/>
        </p:nvSpPr>
        <p:spPr bwMode="auto">
          <a:xfrm flipH="1">
            <a:off x="5797550" y="2255838"/>
            <a:ext cx="228600" cy="0"/>
          </a:xfrm>
          <a:prstGeom prst="line">
            <a:avLst/>
          </a:prstGeom>
          <a:noFill/>
          <a:ln w="9525">
            <a:solidFill>
              <a:schemeClr val="tx1"/>
            </a:solidFill>
            <a:round/>
            <a:headEnd/>
            <a:tailEnd type="triangle" w="med" len="med"/>
          </a:ln>
        </p:spPr>
        <p:txBody>
          <a:bodyPr/>
          <a:lstStyle/>
          <a:p>
            <a:endParaRPr lang="es-ES"/>
          </a:p>
        </p:txBody>
      </p:sp>
      <p:sp>
        <p:nvSpPr>
          <p:cNvPr id="223287" name="Text Box 57"/>
          <p:cNvSpPr txBox="1">
            <a:spLocks noChangeArrowheads="1"/>
          </p:cNvSpPr>
          <p:nvPr/>
        </p:nvSpPr>
        <p:spPr bwMode="auto">
          <a:xfrm>
            <a:off x="5129213" y="3576638"/>
            <a:ext cx="2660650" cy="466725"/>
          </a:xfrm>
          <a:prstGeom prst="rect">
            <a:avLst/>
          </a:prstGeom>
          <a:noFill/>
          <a:ln w="9525">
            <a:solidFill>
              <a:schemeClr val="tx1"/>
            </a:solidFill>
            <a:miter lim="800000"/>
            <a:headEnd/>
            <a:tailEnd/>
          </a:ln>
        </p:spPr>
        <p:txBody>
          <a:bodyPr wrap="none">
            <a:spAutoFit/>
          </a:bodyPr>
          <a:lstStyle/>
          <a:p>
            <a:r>
              <a:rPr lang="es-ES" sz="1200" b="1">
                <a:latin typeface="Arial" charset="0"/>
              </a:rPr>
              <a:t>A 195.123.0.128/25 por 195.123.0.1</a:t>
            </a:r>
          </a:p>
          <a:p>
            <a:r>
              <a:rPr lang="es-ES" sz="1200" b="1">
                <a:latin typeface="Arial" charset="0"/>
              </a:rPr>
              <a:t>A 0.0.0.0/0 por 192.169.15.5</a:t>
            </a:r>
          </a:p>
        </p:txBody>
      </p:sp>
      <p:sp>
        <p:nvSpPr>
          <p:cNvPr id="223288" name="Line 58"/>
          <p:cNvSpPr>
            <a:spLocks noChangeShapeType="1"/>
          </p:cNvSpPr>
          <p:nvPr/>
        </p:nvSpPr>
        <p:spPr bwMode="auto">
          <a:xfrm flipV="1">
            <a:off x="5384800" y="3170238"/>
            <a:ext cx="0" cy="457200"/>
          </a:xfrm>
          <a:prstGeom prst="line">
            <a:avLst/>
          </a:prstGeom>
          <a:noFill/>
          <a:ln w="9525">
            <a:solidFill>
              <a:schemeClr val="tx1"/>
            </a:solidFill>
            <a:round/>
            <a:headEnd/>
            <a:tailEnd type="triangle" w="med" len="med"/>
          </a:ln>
        </p:spPr>
        <p:txBody>
          <a:bodyPr/>
          <a:lstStyle/>
          <a:p>
            <a:endParaRPr lang="es-ES"/>
          </a:p>
        </p:txBody>
      </p:sp>
      <p:pic>
        <p:nvPicPr>
          <p:cNvPr id="223289" name="Picture 59"/>
          <p:cNvPicPr>
            <a:picLocks noChangeArrowheads="1"/>
          </p:cNvPicPr>
          <p:nvPr/>
        </p:nvPicPr>
        <p:blipFill>
          <a:blip r:embed="rId6" cstate="print"/>
          <a:srcRect/>
          <a:stretch>
            <a:fillRect/>
          </a:stretch>
        </p:blipFill>
        <p:spPr bwMode="auto">
          <a:xfrm>
            <a:off x="4584700" y="3494088"/>
            <a:ext cx="304800" cy="152400"/>
          </a:xfrm>
          <a:prstGeom prst="rect">
            <a:avLst/>
          </a:prstGeom>
          <a:noFill/>
          <a:ln w="9525">
            <a:noFill/>
            <a:miter lim="800000"/>
            <a:headEnd/>
            <a:tailEnd/>
          </a:ln>
        </p:spPr>
      </p:pic>
      <p:sp>
        <p:nvSpPr>
          <p:cNvPr id="223290" name="Text Box 60"/>
          <p:cNvSpPr txBox="1">
            <a:spLocks noChangeArrowheads="1"/>
          </p:cNvSpPr>
          <p:nvPr/>
        </p:nvSpPr>
        <p:spPr bwMode="auto">
          <a:xfrm>
            <a:off x="3455988" y="3286125"/>
            <a:ext cx="1281112" cy="274638"/>
          </a:xfrm>
          <a:prstGeom prst="rect">
            <a:avLst/>
          </a:prstGeom>
          <a:noFill/>
          <a:ln w="9525">
            <a:noFill/>
            <a:miter lim="800000"/>
            <a:headEnd/>
            <a:tailEnd/>
          </a:ln>
        </p:spPr>
        <p:txBody>
          <a:bodyPr wrap="none">
            <a:spAutoFit/>
          </a:bodyPr>
          <a:lstStyle/>
          <a:p>
            <a:pPr algn="ctr"/>
            <a:r>
              <a:rPr lang="es-ES" sz="1200" b="1">
                <a:latin typeface="Arial" charset="0"/>
              </a:rPr>
              <a:t>192.169.15.5/30</a:t>
            </a:r>
          </a:p>
        </p:txBody>
      </p:sp>
      <p:sp>
        <p:nvSpPr>
          <p:cNvPr id="223291" name="Line 61"/>
          <p:cNvSpPr>
            <a:spLocks noChangeShapeType="1"/>
          </p:cNvSpPr>
          <p:nvPr/>
        </p:nvSpPr>
        <p:spPr bwMode="auto">
          <a:xfrm>
            <a:off x="4660900" y="3436938"/>
            <a:ext cx="133350" cy="0"/>
          </a:xfrm>
          <a:prstGeom prst="line">
            <a:avLst/>
          </a:prstGeom>
          <a:noFill/>
          <a:ln w="9525">
            <a:solidFill>
              <a:schemeClr val="tx1"/>
            </a:solidFill>
            <a:round/>
            <a:headEnd/>
            <a:tailEnd type="triangle" w="med" len="med"/>
          </a:ln>
        </p:spPr>
        <p:txBody>
          <a:bodyPr/>
          <a:lstStyle/>
          <a:p>
            <a:endParaRPr lang="es-ES"/>
          </a:p>
        </p:txBody>
      </p:sp>
      <p:sp>
        <p:nvSpPr>
          <p:cNvPr id="223292" name="Text Box 62"/>
          <p:cNvSpPr txBox="1">
            <a:spLocks noChangeArrowheads="1"/>
          </p:cNvSpPr>
          <p:nvPr/>
        </p:nvSpPr>
        <p:spPr bwMode="auto">
          <a:xfrm>
            <a:off x="609600" y="5181600"/>
            <a:ext cx="7912100" cy="730250"/>
          </a:xfrm>
          <a:prstGeom prst="rect">
            <a:avLst/>
          </a:prstGeom>
          <a:noFill/>
          <a:ln w="9525">
            <a:noFill/>
            <a:miter lim="800000"/>
            <a:headEnd/>
            <a:tailEnd/>
          </a:ln>
        </p:spPr>
        <p:txBody>
          <a:bodyPr wrap="none">
            <a:spAutoFit/>
          </a:bodyPr>
          <a:lstStyle/>
          <a:p>
            <a:r>
              <a:rPr lang="es-ES" sz="1400" b="1">
                <a:latin typeface="Arial" charset="0"/>
              </a:rPr>
              <a:t>Ping de A a B no genera ningún tráfico en radioenlace, es filtrado por router X</a:t>
            </a:r>
          </a:p>
          <a:p>
            <a:r>
              <a:rPr lang="es-ES" sz="1400" b="1">
                <a:latin typeface="Arial" charset="0"/>
              </a:rPr>
              <a:t>Ping de A a C genera cuatro tramas en radioenlace, dos ARP y dos ICMP</a:t>
            </a:r>
          </a:p>
          <a:p>
            <a:r>
              <a:rPr lang="es-ES" sz="1400" b="1">
                <a:latin typeface="Arial" charset="0"/>
              </a:rPr>
              <a:t>Si suprimimos X o Y el broadcast/multicast de la oficina nueva o vieja inunda el radioenlace</a:t>
            </a:r>
          </a:p>
        </p:txBody>
      </p:sp>
      <p:sp>
        <p:nvSpPr>
          <p:cNvPr id="223293" name="Text Box 63"/>
          <p:cNvSpPr txBox="1">
            <a:spLocks noChangeArrowheads="1"/>
          </p:cNvSpPr>
          <p:nvPr/>
        </p:nvSpPr>
        <p:spPr bwMode="auto">
          <a:xfrm>
            <a:off x="1879600" y="381000"/>
            <a:ext cx="4902200" cy="457200"/>
          </a:xfrm>
          <a:prstGeom prst="rect">
            <a:avLst/>
          </a:prstGeom>
          <a:noFill/>
          <a:ln w="9525">
            <a:noFill/>
            <a:miter lim="800000"/>
            <a:headEnd/>
            <a:tailEnd/>
          </a:ln>
        </p:spPr>
        <p:txBody>
          <a:bodyPr wrap="none">
            <a:spAutoFit/>
          </a:bodyPr>
          <a:lstStyle/>
          <a:p>
            <a:r>
              <a:rPr lang="es-ES"/>
              <a:t>Solución problema examen junio 2001</a:t>
            </a:r>
          </a:p>
        </p:txBody>
      </p:sp>
    </p:spTree>
  </p:cSld>
  <p:clrMapOvr>
    <a:masterClrMapping/>
  </p:clrMapOvr>
  <p:transition spd="med">
    <p:pull dir="ru"/>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1" name="Line 3"/>
          <p:cNvSpPr>
            <a:spLocks noChangeShapeType="1"/>
          </p:cNvSpPr>
          <p:nvPr/>
        </p:nvSpPr>
        <p:spPr bwMode="auto">
          <a:xfrm flipH="1">
            <a:off x="5899150" y="954088"/>
            <a:ext cx="12700" cy="2232025"/>
          </a:xfrm>
          <a:prstGeom prst="line">
            <a:avLst/>
          </a:prstGeom>
          <a:noFill/>
          <a:ln w="25400">
            <a:solidFill>
              <a:srgbClr val="3333CC"/>
            </a:solidFill>
            <a:round/>
            <a:headEnd/>
            <a:tailEnd/>
          </a:ln>
        </p:spPr>
        <p:txBody>
          <a:bodyPr/>
          <a:lstStyle/>
          <a:p>
            <a:endParaRPr lang="es-ES"/>
          </a:p>
        </p:txBody>
      </p:sp>
      <p:sp>
        <p:nvSpPr>
          <p:cNvPr id="235522" name="Line 4"/>
          <p:cNvSpPr>
            <a:spLocks noChangeShapeType="1"/>
          </p:cNvSpPr>
          <p:nvPr/>
        </p:nvSpPr>
        <p:spPr bwMode="auto">
          <a:xfrm flipV="1">
            <a:off x="4759325" y="1611313"/>
            <a:ext cx="1136650" cy="0"/>
          </a:xfrm>
          <a:prstGeom prst="line">
            <a:avLst/>
          </a:prstGeom>
          <a:noFill/>
          <a:ln w="9525">
            <a:solidFill>
              <a:srgbClr val="3333CC"/>
            </a:solidFill>
            <a:round/>
            <a:headEnd/>
            <a:tailEnd/>
          </a:ln>
        </p:spPr>
        <p:txBody>
          <a:bodyPr/>
          <a:lstStyle/>
          <a:p>
            <a:endParaRPr lang="es-ES"/>
          </a:p>
        </p:txBody>
      </p:sp>
      <p:sp>
        <p:nvSpPr>
          <p:cNvPr id="235523" name="Line 5"/>
          <p:cNvSpPr>
            <a:spLocks noChangeShapeType="1"/>
          </p:cNvSpPr>
          <p:nvPr/>
        </p:nvSpPr>
        <p:spPr bwMode="auto">
          <a:xfrm>
            <a:off x="4829175" y="2706688"/>
            <a:ext cx="1066800" cy="0"/>
          </a:xfrm>
          <a:prstGeom prst="line">
            <a:avLst/>
          </a:prstGeom>
          <a:noFill/>
          <a:ln w="9525">
            <a:solidFill>
              <a:srgbClr val="3333CC"/>
            </a:solidFill>
            <a:round/>
            <a:headEnd/>
            <a:tailEnd/>
          </a:ln>
        </p:spPr>
        <p:txBody>
          <a:bodyPr/>
          <a:lstStyle/>
          <a:p>
            <a:endParaRPr lang="es-ES"/>
          </a:p>
        </p:txBody>
      </p:sp>
      <p:sp>
        <p:nvSpPr>
          <p:cNvPr id="235524" name="Line 6"/>
          <p:cNvSpPr>
            <a:spLocks noChangeShapeType="1"/>
          </p:cNvSpPr>
          <p:nvPr/>
        </p:nvSpPr>
        <p:spPr bwMode="auto">
          <a:xfrm>
            <a:off x="3276600" y="1620838"/>
            <a:ext cx="1143000" cy="0"/>
          </a:xfrm>
          <a:prstGeom prst="line">
            <a:avLst/>
          </a:prstGeom>
          <a:noFill/>
          <a:ln w="9525">
            <a:solidFill>
              <a:srgbClr val="3333CC"/>
            </a:solidFill>
            <a:round/>
            <a:headEnd/>
            <a:tailEnd/>
          </a:ln>
        </p:spPr>
        <p:txBody>
          <a:bodyPr/>
          <a:lstStyle/>
          <a:p>
            <a:endParaRPr lang="es-ES"/>
          </a:p>
        </p:txBody>
      </p:sp>
      <p:sp>
        <p:nvSpPr>
          <p:cNvPr id="235525" name="Line 7"/>
          <p:cNvSpPr>
            <a:spLocks noChangeShapeType="1"/>
          </p:cNvSpPr>
          <p:nvPr/>
        </p:nvSpPr>
        <p:spPr bwMode="auto">
          <a:xfrm>
            <a:off x="3267075" y="2706688"/>
            <a:ext cx="1000125" cy="0"/>
          </a:xfrm>
          <a:prstGeom prst="line">
            <a:avLst/>
          </a:prstGeom>
          <a:noFill/>
          <a:ln w="9525">
            <a:solidFill>
              <a:srgbClr val="3333CC"/>
            </a:solidFill>
            <a:round/>
            <a:headEnd/>
            <a:tailEnd/>
          </a:ln>
        </p:spPr>
        <p:txBody>
          <a:bodyPr/>
          <a:lstStyle/>
          <a:p>
            <a:endParaRPr lang="es-ES"/>
          </a:p>
        </p:txBody>
      </p:sp>
      <p:sp>
        <p:nvSpPr>
          <p:cNvPr id="235526" name="Line 8"/>
          <p:cNvSpPr>
            <a:spLocks noChangeShapeType="1"/>
          </p:cNvSpPr>
          <p:nvPr/>
        </p:nvSpPr>
        <p:spPr bwMode="auto">
          <a:xfrm>
            <a:off x="3232150" y="1077913"/>
            <a:ext cx="15875" cy="2136775"/>
          </a:xfrm>
          <a:prstGeom prst="line">
            <a:avLst/>
          </a:prstGeom>
          <a:noFill/>
          <a:ln w="25400">
            <a:solidFill>
              <a:srgbClr val="3333CC"/>
            </a:solidFill>
            <a:round/>
            <a:headEnd/>
            <a:tailEnd/>
          </a:ln>
        </p:spPr>
        <p:txBody>
          <a:bodyPr/>
          <a:lstStyle/>
          <a:p>
            <a:endParaRPr lang="es-ES"/>
          </a:p>
        </p:txBody>
      </p:sp>
      <p:sp>
        <p:nvSpPr>
          <p:cNvPr id="235527" name="Line 9"/>
          <p:cNvSpPr>
            <a:spLocks noChangeShapeType="1"/>
          </p:cNvSpPr>
          <p:nvPr/>
        </p:nvSpPr>
        <p:spPr bwMode="auto">
          <a:xfrm>
            <a:off x="2438400" y="2220913"/>
            <a:ext cx="806450" cy="0"/>
          </a:xfrm>
          <a:prstGeom prst="line">
            <a:avLst/>
          </a:prstGeom>
          <a:noFill/>
          <a:ln w="9525">
            <a:solidFill>
              <a:srgbClr val="3333CC"/>
            </a:solidFill>
            <a:round/>
            <a:headEnd/>
            <a:tailEnd/>
          </a:ln>
        </p:spPr>
        <p:txBody>
          <a:bodyPr/>
          <a:lstStyle/>
          <a:p>
            <a:endParaRPr lang="es-ES"/>
          </a:p>
        </p:txBody>
      </p:sp>
      <p:sp>
        <p:nvSpPr>
          <p:cNvPr id="235528" name="Line 10"/>
          <p:cNvSpPr>
            <a:spLocks noChangeShapeType="1"/>
          </p:cNvSpPr>
          <p:nvPr/>
        </p:nvSpPr>
        <p:spPr bwMode="auto">
          <a:xfrm>
            <a:off x="5899150" y="2173288"/>
            <a:ext cx="806450" cy="0"/>
          </a:xfrm>
          <a:prstGeom prst="line">
            <a:avLst/>
          </a:prstGeom>
          <a:noFill/>
          <a:ln w="9525">
            <a:solidFill>
              <a:srgbClr val="3333CC"/>
            </a:solidFill>
            <a:round/>
            <a:headEnd/>
            <a:tailEnd/>
          </a:ln>
        </p:spPr>
        <p:txBody>
          <a:bodyPr/>
          <a:lstStyle/>
          <a:p>
            <a:endParaRPr lang="es-ES"/>
          </a:p>
        </p:txBody>
      </p:sp>
      <p:pic>
        <p:nvPicPr>
          <p:cNvPr id="235529" name="Picture 11"/>
          <p:cNvPicPr>
            <a:picLocks noChangeArrowheads="1"/>
          </p:cNvPicPr>
          <p:nvPr/>
        </p:nvPicPr>
        <p:blipFill>
          <a:blip r:embed="rId3" cstate="print"/>
          <a:srcRect/>
          <a:stretch>
            <a:fillRect/>
          </a:stretch>
        </p:blipFill>
        <p:spPr bwMode="auto">
          <a:xfrm>
            <a:off x="4211638" y="2401888"/>
            <a:ext cx="685800" cy="457200"/>
          </a:xfrm>
          <a:prstGeom prst="rect">
            <a:avLst/>
          </a:prstGeom>
          <a:noFill/>
          <a:ln w="12700">
            <a:noFill/>
            <a:miter lim="800000"/>
            <a:headEnd/>
            <a:tailEnd/>
          </a:ln>
        </p:spPr>
      </p:pic>
      <p:pic>
        <p:nvPicPr>
          <p:cNvPr id="235530" name="Picture 12"/>
          <p:cNvPicPr>
            <a:picLocks noChangeArrowheads="1"/>
          </p:cNvPicPr>
          <p:nvPr/>
        </p:nvPicPr>
        <p:blipFill>
          <a:blip r:embed="rId4" cstate="print"/>
          <a:srcRect/>
          <a:stretch>
            <a:fillRect/>
          </a:stretch>
        </p:blipFill>
        <p:spPr bwMode="auto">
          <a:xfrm>
            <a:off x="4191000" y="1411288"/>
            <a:ext cx="671513" cy="457200"/>
          </a:xfrm>
          <a:prstGeom prst="rect">
            <a:avLst/>
          </a:prstGeom>
          <a:noFill/>
          <a:ln w="12700">
            <a:noFill/>
            <a:miter lim="800000"/>
            <a:headEnd/>
            <a:tailEnd/>
          </a:ln>
        </p:spPr>
      </p:pic>
      <p:pic>
        <p:nvPicPr>
          <p:cNvPr id="235531" name="Picture 13"/>
          <p:cNvPicPr>
            <a:picLocks noChangeArrowheads="1"/>
          </p:cNvPicPr>
          <p:nvPr/>
        </p:nvPicPr>
        <p:blipFill>
          <a:blip r:embed="rId5" cstate="print"/>
          <a:srcRect/>
          <a:stretch>
            <a:fillRect/>
          </a:stretch>
        </p:blipFill>
        <p:spPr bwMode="auto">
          <a:xfrm>
            <a:off x="2143125" y="1611313"/>
            <a:ext cx="730250" cy="914400"/>
          </a:xfrm>
          <a:prstGeom prst="rect">
            <a:avLst/>
          </a:prstGeom>
          <a:noFill/>
          <a:ln w="12700">
            <a:noFill/>
            <a:miter lim="800000"/>
            <a:headEnd/>
            <a:tailEnd/>
          </a:ln>
        </p:spPr>
      </p:pic>
      <p:pic>
        <p:nvPicPr>
          <p:cNvPr id="235532" name="Picture 14"/>
          <p:cNvPicPr>
            <a:picLocks noChangeArrowheads="1"/>
          </p:cNvPicPr>
          <p:nvPr/>
        </p:nvPicPr>
        <p:blipFill>
          <a:blip r:embed="rId5" cstate="print"/>
          <a:srcRect/>
          <a:stretch>
            <a:fillRect/>
          </a:stretch>
        </p:blipFill>
        <p:spPr bwMode="auto">
          <a:xfrm>
            <a:off x="6280150" y="1563688"/>
            <a:ext cx="730250" cy="914400"/>
          </a:xfrm>
          <a:prstGeom prst="rect">
            <a:avLst/>
          </a:prstGeom>
          <a:noFill/>
          <a:ln w="12700">
            <a:noFill/>
            <a:miter lim="800000"/>
            <a:headEnd/>
            <a:tailEnd/>
          </a:ln>
        </p:spPr>
      </p:pic>
      <p:sp>
        <p:nvSpPr>
          <p:cNvPr id="235533" name="Text Box 15"/>
          <p:cNvSpPr txBox="1">
            <a:spLocks noChangeArrowheads="1"/>
          </p:cNvSpPr>
          <p:nvPr/>
        </p:nvSpPr>
        <p:spPr bwMode="auto">
          <a:xfrm>
            <a:off x="3200400" y="1258888"/>
            <a:ext cx="1219200" cy="274637"/>
          </a:xfrm>
          <a:prstGeom prst="rect">
            <a:avLst/>
          </a:prstGeom>
          <a:noFill/>
          <a:ln w="9525">
            <a:noFill/>
            <a:miter lim="800000"/>
            <a:headEnd/>
            <a:tailEnd/>
          </a:ln>
        </p:spPr>
        <p:txBody>
          <a:bodyPr>
            <a:spAutoFit/>
          </a:bodyPr>
          <a:lstStyle/>
          <a:p>
            <a:pPr eaLnBrk="0" hangingPunct="0"/>
            <a:r>
              <a:rPr lang="es-ES" sz="1200" b="1" dirty="0">
                <a:solidFill>
                  <a:srgbClr val="000000"/>
                </a:solidFill>
                <a:latin typeface="Arial" charset="0"/>
              </a:rPr>
              <a:t>202.1.1.1/25</a:t>
            </a:r>
          </a:p>
        </p:txBody>
      </p:sp>
      <p:sp>
        <p:nvSpPr>
          <p:cNvPr id="235534" name="Text Box 16"/>
          <p:cNvSpPr txBox="1">
            <a:spLocks noChangeArrowheads="1"/>
          </p:cNvSpPr>
          <p:nvPr/>
        </p:nvSpPr>
        <p:spPr bwMode="auto">
          <a:xfrm>
            <a:off x="4572000" y="1182688"/>
            <a:ext cx="1371600" cy="274637"/>
          </a:xfrm>
          <a:prstGeom prst="rect">
            <a:avLst/>
          </a:prstGeom>
          <a:noFill/>
          <a:ln w="9525">
            <a:noFill/>
            <a:miter lim="800000"/>
            <a:headEnd/>
            <a:tailEnd/>
          </a:ln>
        </p:spPr>
        <p:txBody>
          <a:bodyPr>
            <a:spAutoFit/>
          </a:bodyPr>
          <a:lstStyle/>
          <a:p>
            <a:pPr eaLnBrk="0" hangingPunct="0"/>
            <a:r>
              <a:rPr lang="es-ES" sz="1200" b="1">
                <a:solidFill>
                  <a:srgbClr val="000000"/>
                </a:solidFill>
                <a:latin typeface="Arial" charset="0"/>
              </a:rPr>
              <a:t>202.1.1.129/25</a:t>
            </a:r>
          </a:p>
        </p:txBody>
      </p:sp>
      <p:sp>
        <p:nvSpPr>
          <p:cNvPr id="235535" name="Text Box 17"/>
          <p:cNvSpPr txBox="1">
            <a:spLocks noChangeArrowheads="1"/>
          </p:cNvSpPr>
          <p:nvPr/>
        </p:nvSpPr>
        <p:spPr bwMode="auto">
          <a:xfrm>
            <a:off x="1676400" y="2600325"/>
            <a:ext cx="1676400" cy="457200"/>
          </a:xfrm>
          <a:prstGeom prst="rect">
            <a:avLst/>
          </a:prstGeom>
          <a:noFill/>
          <a:ln w="9525">
            <a:noFill/>
            <a:miter lim="800000"/>
            <a:headEnd/>
            <a:tailEnd/>
          </a:ln>
        </p:spPr>
        <p:txBody>
          <a:bodyPr>
            <a:spAutoFit/>
          </a:bodyPr>
          <a:lstStyle/>
          <a:p>
            <a:pPr algn="ctr" eaLnBrk="0" hangingPunct="0"/>
            <a:r>
              <a:rPr lang="es-ES" sz="1200" b="1">
                <a:solidFill>
                  <a:srgbClr val="000000"/>
                </a:solidFill>
                <a:latin typeface="Arial" charset="0"/>
              </a:rPr>
              <a:t>202.1.1.2/25</a:t>
            </a:r>
          </a:p>
          <a:p>
            <a:pPr algn="ctr" eaLnBrk="0" hangingPunct="0"/>
            <a:r>
              <a:rPr lang="es-ES" sz="1200" b="1">
                <a:solidFill>
                  <a:srgbClr val="000000"/>
                </a:solidFill>
                <a:latin typeface="Arial" charset="0"/>
              </a:rPr>
              <a:t>Rtr.: 202.1.1.1</a:t>
            </a:r>
          </a:p>
        </p:txBody>
      </p:sp>
      <p:sp>
        <p:nvSpPr>
          <p:cNvPr id="235536" name="Text Box 18"/>
          <p:cNvSpPr txBox="1">
            <a:spLocks noChangeArrowheads="1"/>
          </p:cNvSpPr>
          <p:nvPr/>
        </p:nvSpPr>
        <p:spPr bwMode="auto">
          <a:xfrm>
            <a:off x="5943600" y="2554288"/>
            <a:ext cx="1981200" cy="457200"/>
          </a:xfrm>
          <a:prstGeom prst="rect">
            <a:avLst/>
          </a:prstGeom>
          <a:noFill/>
          <a:ln w="9525">
            <a:noFill/>
            <a:miter lim="800000"/>
            <a:headEnd/>
            <a:tailEnd/>
          </a:ln>
        </p:spPr>
        <p:txBody>
          <a:bodyPr>
            <a:spAutoFit/>
          </a:bodyPr>
          <a:lstStyle/>
          <a:p>
            <a:pPr algn="ctr" eaLnBrk="0" hangingPunct="0"/>
            <a:r>
              <a:rPr lang="es-ES" sz="1200" b="1">
                <a:solidFill>
                  <a:srgbClr val="000000"/>
                </a:solidFill>
                <a:latin typeface="Arial" charset="0"/>
              </a:rPr>
              <a:t>202.1.1.130/25</a:t>
            </a:r>
          </a:p>
          <a:p>
            <a:pPr algn="ctr" eaLnBrk="0" hangingPunct="0"/>
            <a:r>
              <a:rPr lang="es-ES" sz="1200" b="1">
                <a:solidFill>
                  <a:srgbClr val="000000"/>
                </a:solidFill>
                <a:latin typeface="Arial" charset="0"/>
              </a:rPr>
              <a:t>Rtr.: 202.1.1.129</a:t>
            </a:r>
          </a:p>
        </p:txBody>
      </p:sp>
      <p:sp>
        <p:nvSpPr>
          <p:cNvPr id="235537" name="Text Box 19"/>
          <p:cNvSpPr txBox="1">
            <a:spLocks noChangeArrowheads="1"/>
          </p:cNvSpPr>
          <p:nvPr/>
        </p:nvSpPr>
        <p:spPr bwMode="auto">
          <a:xfrm>
            <a:off x="2267744" y="1693863"/>
            <a:ext cx="479618" cy="338554"/>
          </a:xfrm>
          <a:prstGeom prst="rect">
            <a:avLst/>
          </a:prstGeom>
          <a:noFill/>
          <a:ln w="9525">
            <a:noFill/>
            <a:miter lim="800000"/>
            <a:headEnd/>
            <a:tailEnd/>
          </a:ln>
        </p:spPr>
        <p:txBody>
          <a:bodyPr wrap="none">
            <a:spAutoFit/>
          </a:bodyPr>
          <a:lstStyle/>
          <a:p>
            <a:pPr eaLnBrk="0" hangingPunct="0"/>
            <a:r>
              <a:rPr lang="es-ES" sz="1600" b="1" dirty="0" smtClean="0">
                <a:solidFill>
                  <a:srgbClr val="000000"/>
                </a:solidFill>
                <a:latin typeface="Arial" charset="0"/>
              </a:rPr>
              <a:t>AA</a:t>
            </a:r>
            <a:endParaRPr lang="es-ES" sz="1600" b="1" dirty="0">
              <a:solidFill>
                <a:srgbClr val="000000"/>
              </a:solidFill>
              <a:latin typeface="Arial" charset="0"/>
            </a:endParaRPr>
          </a:p>
        </p:txBody>
      </p:sp>
      <p:sp>
        <p:nvSpPr>
          <p:cNvPr id="235538" name="Text Box 20"/>
          <p:cNvSpPr txBox="1">
            <a:spLocks noChangeArrowheads="1"/>
          </p:cNvSpPr>
          <p:nvPr/>
        </p:nvSpPr>
        <p:spPr bwMode="auto">
          <a:xfrm>
            <a:off x="6396638" y="1663700"/>
            <a:ext cx="479618" cy="338554"/>
          </a:xfrm>
          <a:prstGeom prst="rect">
            <a:avLst/>
          </a:prstGeom>
          <a:noFill/>
          <a:ln w="9525">
            <a:noFill/>
            <a:miter lim="800000"/>
            <a:headEnd/>
            <a:tailEnd/>
          </a:ln>
        </p:spPr>
        <p:txBody>
          <a:bodyPr wrap="none">
            <a:spAutoFit/>
          </a:bodyPr>
          <a:lstStyle/>
          <a:p>
            <a:pPr eaLnBrk="0" hangingPunct="0"/>
            <a:r>
              <a:rPr lang="es-ES" sz="1600" b="1" dirty="0" smtClean="0">
                <a:solidFill>
                  <a:srgbClr val="000000"/>
                </a:solidFill>
                <a:latin typeface="Arial" charset="0"/>
              </a:rPr>
              <a:t>BB</a:t>
            </a:r>
            <a:endParaRPr lang="es-ES" sz="1600" b="1" dirty="0">
              <a:solidFill>
                <a:srgbClr val="000000"/>
              </a:solidFill>
              <a:latin typeface="Arial" charset="0"/>
            </a:endParaRPr>
          </a:p>
        </p:txBody>
      </p:sp>
      <p:sp>
        <p:nvSpPr>
          <p:cNvPr id="235539" name="Text Box 21"/>
          <p:cNvSpPr txBox="1">
            <a:spLocks noChangeArrowheads="1"/>
          </p:cNvSpPr>
          <p:nvPr/>
        </p:nvSpPr>
        <p:spPr bwMode="auto">
          <a:xfrm>
            <a:off x="2159000" y="115888"/>
            <a:ext cx="4699000" cy="457200"/>
          </a:xfrm>
          <a:prstGeom prst="rect">
            <a:avLst/>
          </a:prstGeom>
          <a:noFill/>
          <a:ln w="9525">
            <a:noFill/>
            <a:miter lim="800000"/>
            <a:headEnd/>
            <a:tailEnd/>
          </a:ln>
        </p:spPr>
        <p:txBody>
          <a:bodyPr wrap="none">
            <a:spAutoFit/>
          </a:bodyPr>
          <a:lstStyle/>
          <a:p>
            <a:r>
              <a:rPr lang="es-ES"/>
              <a:t>Problema 2 examen septiembre 2001</a:t>
            </a:r>
          </a:p>
        </p:txBody>
      </p:sp>
      <p:sp>
        <p:nvSpPr>
          <p:cNvPr id="235540" name="Text Box 22"/>
          <p:cNvSpPr txBox="1">
            <a:spLocks noChangeArrowheads="1"/>
          </p:cNvSpPr>
          <p:nvPr/>
        </p:nvSpPr>
        <p:spPr bwMode="auto">
          <a:xfrm>
            <a:off x="1676400" y="3316288"/>
            <a:ext cx="6019800" cy="457200"/>
          </a:xfrm>
          <a:prstGeom prst="rect">
            <a:avLst/>
          </a:prstGeom>
          <a:noFill/>
          <a:ln w="9525">
            <a:noFill/>
            <a:miter lim="800000"/>
            <a:headEnd/>
            <a:tailEnd/>
          </a:ln>
        </p:spPr>
        <p:txBody>
          <a:bodyPr>
            <a:spAutoFit/>
          </a:bodyPr>
          <a:lstStyle/>
          <a:p>
            <a:pPr eaLnBrk="0" hangingPunct="0"/>
            <a:r>
              <a:rPr lang="es-ES" sz="1200" b="1">
                <a:solidFill>
                  <a:srgbClr val="000000"/>
                </a:solidFill>
                <a:latin typeface="Arial" charset="0"/>
              </a:rPr>
              <a:t>A ejecuta ‘ping 202.1.1.130’ y recibe una respuesta.</a:t>
            </a:r>
          </a:p>
          <a:p>
            <a:pPr eaLnBrk="0" hangingPunct="0"/>
            <a:r>
              <a:rPr lang="es-ES" sz="1200" b="1">
                <a:solidFill>
                  <a:srgbClr val="000000"/>
                </a:solidFill>
                <a:latin typeface="Arial" charset="0"/>
              </a:rPr>
              <a:t>Describa la secuencia de tramas Ethernet producidas y su contenido</a:t>
            </a:r>
          </a:p>
        </p:txBody>
      </p:sp>
      <p:graphicFrame>
        <p:nvGraphicFramePr>
          <p:cNvPr id="840051" name="Group 371"/>
          <p:cNvGraphicFramePr>
            <a:graphicFrameLocks noGrp="1"/>
          </p:cNvGraphicFramePr>
          <p:nvPr/>
        </p:nvGraphicFramePr>
        <p:xfrm>
          <a:off x="700113" y="3925888"/>
          <a:ext cx="7586663" cy="2468880"/>
        </p:xfrm>
        <a:graphic>
          <a:graphicData uri="http://schemas.openxmlformats.org/drawingml/2006/table">
            <a:tbl>
              <a:tblPr/>
              <a:tblGrid>
                <a:gridCol w="793750"/>
                <a:gridCol w="893763"/>
                <a:gridCol w="896937"/>
                <a:gridCol w="1081088"/>
                <a:gridCol w="885825"/>
                <a:gridCol w="3035300"/>
              </a:tblGrid>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MAC </a:t>
                      </a:r>
                      <a:r>
                        <a:rPr kumimoji="0" lang="es-ES" sz="1200" b="1" i="0" u="none" strike="noStrike" cap="none" normalizeH="0" baseline="0" dirty="0" err="1" smtClean="0">
                          <a:ln>
                            <a:noFill/>
                          </a:ln>
                          <a:solidFill>
                            <a:schemeClr val="tx1"/>
                          </a:solidFill>
                          <a:effectLst/>
                          <a:latin typeface="Arial" charset="0"/>
                        </a:rPr>
                        <a:t>Or</a:t>
                      </a:r>
                      <a:r>
                        <a:rPr kumimoji="0" lang="es-ES" sz="1200" b="1" i="0" u="none" strike="noStrike" cap="none" normalizeH="0" baseline="0" dirty="0" smtClean="0">
                          <a:ln>
                            <a:noFill/>
                          </a:ln>
                          <a:solidFill>
                            <a:schemeClr val="tx1"/>
                          </a:solidFill>
                          <a:effectLst/>
                          <a:latin typeface="Arial"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MAC Des.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LAN Orig.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Pasa puente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Ethertype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Mensaje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AA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FF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ARP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ARP Request ¿quién es 202.1.1.1?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CC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AA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ARP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ARP Response: es CC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AA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CC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IP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ICMP ECHO REQUEST para 202.1.1.130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DD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FF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ARP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ARP Request ¿quién es 202.1.1.130?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BB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DD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ARP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ARP Response: es BB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DD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BB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IP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ICMP ECHO REQUEST para 202.1.1.130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BB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DD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IP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ICMP ECHO REPLY para 202.1.1.2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CC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AA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IP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ICMP ECHO REPLY para 202.1.1.2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2" name="Group 374"/>
          <p:cNvGrpSpPr>
            <a:grpSpLocks/>
          </p:cNvGrpSpPr>
          <p:nvPr/>
        </p:nvGrpSpPr>
        <p:grpSpPr bwMode="auto">
          <a:xfrm>
            <a:off x="3779839" y="1639891"/>
            <a:ext cx="1550988" cy="338138"/>
            <a:chOff x="2381" y="1104"/>
            <a:chExt cx="977" cy="213"/>
          </a:xfrm>
        </p:grpSpPr>
        <p:sp>
          <p:nvSpPr>
            <p:cNvPr id="235614" name="Text Box 372"/>
            <p:cNvSpPr txBox="1">
              <a:spLocks noChangeArrowheads="1"/>
            </p:cNvSpPr>
            <p:nvPr/>
          </p:nvSpPr>
          <p:spPr bwMode="auto">
            <a:xfrm>
              <a:off x="2381" y="1104"/>
              <a:ext cx="302" cy="213"/>
            </a:xfrm>
            <a:prstGeom prst="rect">
              <a:avLst/>
            </a:prstGeom>
            <a:noFill/>
            <a:ln w="9525">
              <a:noFill/>
              <a:miter lim="800000"/>
              <a:headEnd/>
              <a:tailEnd/>
            </a:ln>
          </p:spPr>
          <p:txBody>
            <a:bodyPr wrap="none">
              <a:spAutoFit/>
            </a:bodyPr>
            <a:lstStyle/>
            <a:p>
              <a:pPr eaLnBrk="0" hangingPunct="0"/>
              <a:r>
                <a:rPr lang="es-ES" sz="1600" b="1" dirty="0" smtClean="0">
                  <a:solidFill>
                    <a:srgbClr val="000000"/>
                  </a:solidFill>
                  <a:latin typeface="Arial" charset="0"/>
                </a:rPr>
                <a:t>CC</a:t>
              </a:r>
              <a:endParaRPr lang="es-ES" sz="1600" b="1" dirty="0">
                <a:solidFill>
                  <a:srgbClr val="000000"/>
                </a:solidFill>
                <a:latin typeface="Arial" charset="0"/>
              </a:endParaRPr>
            </a:p>
          </p:txBody>
        </p:sp>
        <p:sp>
          <p:nvSpPr>
            <p:cNvPr id="235615" name="Text Box 373"/>
            <p:cNvSpPr txBox="1">
              <a:spLocks noChangeArrowheads="1"/>
            </p:cNvSpPr>
            <p:nvPr/>
          </p:nvSpPr>
          <p:spPr bwMode="auto">
            <a:xfrm>
              <a:off x="3056" y="1104"/>
              <a:ext cx="302" cy="213"/>
            </a:xfrm>
            <a:prstGeom prst="rect">
              <a:avLst/>
            </a:prstGeom>
            <a:noFill/>
            <a:ln w="9525">
              <a:noFill/>
              <a:miter lim="800000"/>
              <a:headEnd/>
              <a:tailEnd/>
            </a:ln>
          </p:spPr>
          <p:txBody>
            <a:bodyPr wrap="none">
              <a:spAutoFit/>
            </a:bodyPr>
            <a:lstStyle/>
            <a:p>
              <a:pPr eaLnBrk="0" hangingPunct="0"/>
              <a:r>
                <a:rPr lang="es-ES" sz="1600" b="1" dirty="0" smtClean="0">
                  <a:solidFill>
                    <a:srgbClr val="000000"/>
                  </a:solidFill>
                  <a:latin typeface="Arial" charset="0"/>
                </a:rPr>
                <a:t>DD</a:t>
              </a:r>
              <a:endParaRPr lang="es-ES" sz="1600" b="1" dirty="0">
                <a:solidFill>
                  <a:srgbClr val="000000"/>
                </a:solidFill>
                <a:latin typeface="Arial" charset="0"/>
              </a:endParaRPr>
            </a:p>
          </p:txBody>
        </p:sp>
      </p:grpSp>
      <p:sp>
        <p:nvSpPr>
          <p:cNvPr id="27" name="Text Box 19"/>
          <p:cNvSpPr txBox="1">
            <a:spLocks noChangeArrowheads="1"/>
          </p:cNvSpPr>
          <p:nvPr/>
        </p:nvSpPr>
        <p:spPr bwMode="auto">
          <a:xfrm>
            <a:off x="2837279" y="741363"/>
            <a:ext cx="798617" cy="338554"/>
          </a:xfrm>
          <a:prstGeom prst="rect">
            <a:avLst/>
          </a:prstGeom>
          <a:noFill/>
          <a:ln w="9525">
            <a:noFill/>
            <a:miter lim="800000"/>
            <a:headEnd/>
            <a:tailEnd/>
          </a:ln>
        </p:spPr>
        <p:txBody>
          <a:bodyPr wrap="none">
            <a:spAutoFit/>
          </a:bodyPr>
          <a:lstStyle/>
          <a:p>
            <a:pPr eaLnBrk="0" hangingPunct="0"/>
            <a:r>
              <a:rPr lang="es-ES" sz="1600" b="1" dirty="0" smtClean="0">
                <a:solidFill>
                  <a:srgbClr val="000000"/>
                </a:solidFill>
                <a:latin typeface="Arial" charset="0"/>
              </a:rPr>
              <a:t>LAN X</a:t>
            </a:r>
            <a:endParaRPr lang="es-ES" sz="1600" b="1" dirty="0">
              <a:solidFill>
                <a:srgbClr val="000000"/>
              </a:solidFill>
              <a:latin typeface="Arial" charset="0"/>
            </a:endParaRPr>
          </a:p>
        </p:txBody>
      </p:sp>
      <p:sp>
        <p:nvSpPr>
          <p:cNvPr id="28" name="Text Box 19"/>
          <p:cNvSpPr txBox="1">
            <a:spLocks noChangeArrowheads="1"/>
          </p:cNvSpPr>
          <p:nvPr/>
        </p:nvSpPr>
        <p:spPr bwMode="auto">
          <a:xfrm>
            <a:off x="5508104" y="615534"/>
            <a:ext cx="794898" cy="338554"/>
          </a:xfrm>
          <a:prstGeom prst="rect">
            <a:avLst/>
          </a:prstGeom>
          <a:noFill/>
          <a:ln w="9525">
            <a:noFill/>
            <a:miter lim="800000"/>
            <a:headEnd/>
            <a:tailEnd/>
          </a:ln>
        </p:spPr>
        <p:txBody>
          <a:bodyPr wrap="none">
            <a:spAutoFit/>
          </a:bodyPr>
          <a:lstStyle/>
          <a:p>
            <a:pPr eaLnBrk="0" hangingPunct="0"/>
            <a:r>
              <a:rPr lang="es-ES" sz="1600" b="1" dirty="0" smtClean="0">
                <a:solidFill>
                  <a:srgbClr val="000000"/>
                </a:solidFill>
                <a:latin typeface="Arial" charset="0"/>
              </a:rPr>
              <a:t>LAN Y</a:t>
            </a:r>
            <a:endParaRPr lang="es-ES" sz="1600" b="1" dirty="0">
              <a:solidFill>
                <a:srgbClr val="000000"/>
              </a:solidFill>
              <a:latin typeface="Arial" charset="0"/>
            </a:endParaRPr>
          </a:p>
        </p:txBody>
      </p:sp>
    </p:spTree>
  </p:cSld>
  <p:clrMapOvr>
    <a:masterClrMapping/>
  </p:clrMapOvr>
  <p:transition spd="med">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8400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1" name="Line 3"/>
          <p:cNvSpPr>
            <a:spLocks noChangeShapeType="1"/>
          </p:cNvSpPr>
          <p:nvPr/>
        </p:nvSpPr>
        <p:spPr bwMode="auto">
          <a:xfrm flipH="1">
            <a:off x="5899150" y="954088"/>
            <a:ext cx="12700" cy="2232025"/>
          </a:xfrm>
          <a:prstGeom prst="line">
            <a:avLst/>
          </a:prstGeom>
          <a:noFill/>
          <a:ln w="25400">
            <a:solidFill>
              <a:srgbClr val="3333CC"/>
            </a:solidFill>
            <a:round/>
            <a:headEnd/>
            <a:tailEnd/>
          </a:ln>
        </p:spPr>
        <p:txBody>
          <a:bodyPr/>
          <a:lstStyle/>
          <a:p>
            <a:endParaRPr lang="es-ES"/>
          </a:p>
        </p:txBody>
      </p:sp>
      <p:sp>
        <p:nvSpPr>
          <p:cNvPr id="235522" name="Line 4"/>
          <p:cNvSpPr>
            <a:spLocks noChangeShapeType="1"/>
          </p:cNvSpPr>
          <p:nvPr/>
        </p:nvSpPr>
        <p:spPr bwMode="auto">
          <a:xfrm flipV="1">
            <a:off x="4759325" y="1611313"/>
            <a:ext cx="1136650" cy="0"/>
          </a:xfrm>
          <a:prstGeom prst="line">
            <a:avLst/>
          </a:prstGeom>
          <a:noFill/>
          <a:ln w="9525">
            <a:solidFill>
              <a:srgbClr val="3333CC"/>
            </a:solidFill>
            <a:round/>
            <a:headEnd/>
            <a:tailEnd/>
          </a:ln>
        </p:spPr>
        <p:txBody>
          <a:bodyPr/>
          <a:lstStyle/>
          <a:p>
            <a:endParaRPr lang="es-ES"/>
          </a:p>
        </p:txBody>
      </p:sp>
      <p:sp>
        <p:nvSpPr>
          <p:cNvPr id="235523" name="Line 5"/>
          <p:cNvSpPr>
            <a:spLocks noChangeShapeType="1"/>
          </p:cNvSpPr>
          <p:nvPr/>
        </p:nvSpPr>
        <p:spPr bwMode="auto">
          <a:xfrm>
            <a:off x="4829175" y="2706688"/>
            <a:ext cx="1066800" cy="0"/>
          </a:xfrm>
          <a:prstGeom prst="line">
            <a:avLst/>
          </a:prstGeom>
          <a:noFill/>
          <a:ln w="9525">
            <a:solidFill>
              <a:srgbClr val="3333CC"/>
            </a:solidFill>
            <a:round/>
            <a:headEnd/>
            <a:tailEnd/>
          </a:ln>
        </p:spPr>
        <p:txBody>
          <a:bodyPr/>
          <a:lstStyle/>
          <a:p>
            <a:endParaRPr lang="es-ES"/>
          </a:p>
        </p:txBody>
      </p:sp>
      <p:sp>
        <p:nvSpPr>
          <p:cNvPr id="235524" name="Line 6"/>
          <p:cNvSpPr>
            <a:spLocks noChangeShapeType="1"/>
          </p:cNvSpPr>
          <p:nvPr/>
        </p:nvSpPr>
        <p:spPr bwMode="auto">
          <a:xfrm>
            <a:off x="3276600" y="1620838"/>
            <a:ext cx="1143000" cy="0"/>
          </a:xfrm>
          <a:prstGeom prst="line">
            <a:avLst/>
          </a:prstGeom>
          <a:noFill/>
          <a:ln w="9525">
            <a:solidFill>
              <a:srgbClr val="3333CC"/>
            </a:solidFill>
            <a:round/>
            <a:headEnd/>
            <a:tailEnd/>
          </a:ln>
        </p:spPr>
        <p:txBody>
          <a:bodyPr/>
          <a:lstStyle/>
          <a:p>
            <a:endParaRPr lang="es-ES"/>
          </a:p>
        </p:txBody>
      </p:sp>
      <p:sp>
        <p:nvSpPr>
          <p:cNvPr id="235525" name="Line 7"/>
          <p:cNvSpPr>
            <a:spLocks noChangeShapeType="1"/>
          </p:cNvSpPr>
          <p:nvPr/>
        </p:nvSpPr>
        <p:spPr bwMode="auto">
          <a:xfrm>
            <a:off x="3267075" y="2706688"/>
            <a:ext cx="1000125" cy="0"/>
          </a:xfrm>
          <a:prstGeom prst="line">
            <a:avLst/>
          </a:prstGeom>
          <a:noFill/>
          <a:ln w="9525">
            <a:solidFill>
              <a:srgbClr val="3333CC"/>
            </a:solidFill>
            <a:round/>
            <a:headEnd/>
            <a:tailEnd/>
          </a:ln>
        </p:spPr>
        <p:txBody>
          <a:bodyPr/>
          <a:lstStyle/>
          <a:p>
            <a:endParaRPr lang="es-ES"/>
          </a:p>
        </p:txBody>
      </p:sp>
      <p:sp>
        <p:nvSpPr>
          <p:cNvPr id="235526" name="Line 8"/>
          <p:cNvSpPr>
            <a:spLocks noChangeShapeType="1"/>
          </p:cNvSpPr>
          <p:nvPr/>
        </p:nvSpPr>
        <p:spPr bwMode="auto">
          <a:xfrm>
            <a:off x="3232150" y="1077913"/>
            <a:ext cx="15875" cy="2136775"/>
          </a:xfrm>
          <a:prstGeom prst="line">
            <a:avLst/>
          </a:prstGeom>
          <a:noFill/>
          <a:ln w="25400">
            <a:solidFill>
              <a:srgbClr val="3333CC"/>
            </a:solidFill>
            <a:round/>
            <a:headEnd/>
            <a:tailEnd/>
          </a:ln>
        </p:spPr>
        <p:txBody>
          <a:bodyPr/>
          <a:lstStyle/>
          <a:p>
            <a:endParaRPr lang="es-ES"/>
          </a:p>
        </p:txBody>
      </p:sp>
      <p:sp>
        <p:nvSpPr>
          <p:cNvPr id="235527" name="Line 9"/>
          <p:cNvSpPr>
            <a:spLocks noChangeShapeType="1"/>
          </p:cNvSpPr>
          <p:nvPr/>
        </p:nvSpPr>
        <p:spPr bwMode="auto">
          <a:xfrm>
            <a:off x="2438400" y="2220913"/>
            <a:ext cx="806450" cy="0"/>
          </a:xfrm>
          <a:prstGeom prst="line">
            <a:avLst/>
          </a:prstGeom>
          <a:noFill/>
          <a:ln w="9525">
            <a:solidFill>
              <a:srgbClr val="3333CC"/>
            </a:solidFill>
            <a:round/>
            <a:headEnd/>
            <a:tailEnd/>
          </a:ln>
        </p:spPr>
        <p:txBody>
          <a:bodyPr/>
          <a:lstStyle/>
          <a:p>
            <a:endParaRPr lang="es-ES"/>
          </a:p>
        </p:txBody>
      </p:sp>
      <p:sp>
        <p:nvSpPr>
          <p:cNvPr id="235528" name="Line 10"/>
          <p:cNvSpPr>
            <a:spLocks noChangeShapeType="1"/>
          </p:cNvSpPr>
          <p:nvPr/>
        </p:nvSpPr>
        <p:spPr bwMode="auto">
          <a:xfrm>
            <a:off x="5899150" y="2173288"/>
            <a:ext cx="806450" cy="0"/>
          </a:xfrm>
          <a:prstGeom prst="line">
            <a:avLst/>
          </a:prstGeom>
          <a:noFill/>
          <a:ln w="9525">
            <a:solidFill>
              <a:srgbClr val="3333CC"/>
            </a:solidFill>
            <a:round/>
            <a:headEnd/>
            <a:tailEnd/>
          </a:ln>
        </p:spPr>
        <p:txBody>
          <a:bodyPr/>
          <a:lstStyle/>
          <a:p>
            <a:endParaRPr lang="es-ES"/>
          </a:p>
        </p:txBody>
      </p:sp>
      <p:pic>
        <p:nvPicPr>
          <p:cNvPr id="235529" name="Picture 11"/>
          <p:cNvPicPr>
            <a:picLocks noChangeArrowheads="1"/>
          </p:cNvPicPr>
          <p:nvPr/>
        </p:nvPicPr>
        <p:blipFill>
          <a:blip r:embed="rId3" cstate="print"/>
          <a:srcRect/>
          <a:stretch>
            <a:fillRect/>
          </a:stretch>
        </p:blipFill>
        <p:spPr bwMode="auto">
          <a:xfrm>
            <a:off x="4211638" y="2401888"/>
            <a:ext cx="685800" cy="457200"/>
          </a:xfrm>
          <a:prstGeom prst="rect">
            <a:avLst/>
          </a:prstGeom>
          <a:noFill/>
          <a:ln w="12700">
            <a:noFill/>
            <a:miter lim="800000"/>
            <a:headEnd/>
            <a:tailEnd/>
          </a:ln>
        </p:spPr>
      </p:pic>
      <p:pic>
        <p:nvPicPr>
          <p:cNvPr id="235530" name="Picture 12"/>
          <p:cNvPicPr>
            <a:picLocks noChangeArrowheads="1"/>
          </p:cNvPicPr>
          <p:nvPr/>
        </p:nvPicPr>
        <p:blipFill>
          <a:blip r:embed="rId4" cstate="print"/>
          <a:srcRect/>
          <a:stretch>
            <a:fillRect/>
          </a:stretch>
        </p:blipFill>
        <p:spPr bwMode="auto">
          <a:xfrm>
            <a:off x="4191000" y="1411288"/>
            <a:ext cx="671513" cy="457200"/>
          </a:xfrm>
          <a:prstGeom prst="rect">
            <a:avLst/>
          </a:prstGeom>
          <a:noFill/>
          <a:ln w="12700">
            <a:noFill/>
            <a:miter lim="800000"/>
            <a:headEnd/>
            <a:tailEnd/>
          </a:ln>
        </p:spPr>
      </p:pic>
      <p:pic>
        <p:nvPicPr>
          <p:cNvPr id="235531" name="Picture 13"/>
          <p:cNvPicPr>
            <a:picLocks noChangeArrowheads="1"/>
          </p:cNvPicPr>
          <p:nvPr/>
        </p:nvPicPr>
        <p:blipFill>
          <a:blip r:embed="rId5" cstate="print"/>
          <a:srcRect/>
          <a:stretch>
            <a:fillRect/>
          </a:stretch>
        </p:blipFill>
        <p:spPr bwMode="auto">
          <a:xfrm>
            <a:off x="2143125" y="1611313"/>
            <a:ext cx="730250" cy="914400"/>
          </a:xfrm>
          <a:prstGeom prst="rect">
            <a:avLst/>
          </a:prstGeom>
          <a:noFill/>
          <a:ln w="12700">
            <a:noFill/>
            <a:miter lim="800000"/>
            <a:headEnd/>
            <a:tailEnd/>
          </a:ln>
        </p:spPr>
      </p:pic>
      <p:pic>
        <p:nvPicPr>
          <p:cNvPr id="235532" name="Picture 14"/>
          <p:cNvPicPr>
            <a:picLocks noChangeArrowheads="1"/>
          </p:cNvPicPr>
          <p:nvPr/>
        </p:nvPicPr>
        <p:blipFill>
          <a:blip r:embed="rId5" cstate="print"/>
          <a:srcRect/>
          <a:stretch>
            <a:fillRect/>
          </a:stretch>
        </p:blipFill>
        <p:spPr bwMode="auto">
          <a:xfrm>
            <a:off x="6280150" y="1563688"/>
            <a:ext cx="730250" cy="914400"/>
          </a:xfrm>
          <a:prstGeom prst="rect">
            <a:avLst/>
          </a:prstGeom>
          <a:noFill/>
          <a:ln w="12700">
            <a:noFill/>
            <a:miter lim="800000"/>
            <a:headEnd/>
            <a:tailEnd/>
          </a:ln>
        </p:spPr>
      </p:pic>
      <p:sp>
        <p:nvSpPr>
          <p:cNvPr id="235535" name="Text Box 17"/>
          <p:cNvSpPr txBox="1">
            <a:spLocks noChangeArrowheads="1"/>
          </p:cNvSpPr>
          <p:nvPr/>
        </p:nvSpPr>
        <p:spPr bwMode="auto">
          <a:xfrm>
            <a:off x="1676400" y="2600325"/>
            <a:ext cx="1676400" cy="457200"/>
          </a:xfrm>
          <a:prstGeom prst="rect">
            <a:avLst/>
          </a:prstGeom>
          <a:noFill/>
          <a:ln w="9525">
            <a:noFill/>
            <a:miter lim="800000"/>
            <a:headEnd/>
            <a:tailEnd/>
          </a:ln>
        </p:spPr>
        <p:txBody>
          <a:bodyPr>
            <a:spAutoFit/>
          </a:bodyPr>
          <a:lstStyle/>
          <a:p>
            <a:pPr algn="ctr" eaLnBrk="0" hangingPunct="0"/>
            <a:r>
              <a:rPr lang="es-ES" sz="1200" b="1" dirty="0" smtClean="0">
                <a:solidFill>
                  <a:srgbClr val="000000"/>
                </a:solidFill>
                <a:latin typeface="Arial" charset="0"/>
              </a:rPr>
              <a:t>202.1.1.2/24</a:t>
            </a:r>
            <a:endParaRPr lang="es-ES" sz="1200" b="1" dirty="0">
              <a:solidFill>
                <a:srgbClr val="000000"/>
              </a:solidFill>
              <a:latin typeface="Arial" charset="0"/>
            </a:endParaRPr>
          </a:p>
          <a:p>
            <a:pPr algn="ctr" eaLnBrk="0" hangingPunct="0"/>
            <a:r>
              <a:rPr lang="es-ES" sz="1200" b="1" dirty="0" err="1">
                <a:solidFill>
                  <a:srgbClr val="000000"/>
                </a:solidFill>
                <a:latin typeface="Arial" charset="0"/>
              </a:rPr>
              <a:t>Rtr</a:t>
            </a:r>
            <a:r>
              <a:rPr lang="es-ES" sz="1200" b="1" dirty="0">
                <a:solidFill>
                  <a:srgbClr val="000000"/>
                </a:solidFill>
                <a:latin typeface="Arial" charset="0"/>
              </a:rPr>
              <a:t>.: 202.1.1.1</a:t>
            </a:r>
          </a:p>
        </p:txBody>
      </p:sp>
      <p:sp>
        <p:nvSpPr>
          <p:cNvPr id="235536" name="Text Box 18"/>
          <p:cNvSpPr txBox="1">
            <a:spLocks noChangeArrowheads="1"/>
          </p:cNvSpPr>
          <p:nvPr/>
        </p:nvSpPr>
        <p:spPr bwMode="auto">
          <a:xfrm>
            <a:off x="5943600" y="2554288"/>
            <a:ext cx="1981200" cy="457200"/>
          </a:xfrm>
          <a:prstGeom prst="rect">
            <a:avLst/>
          </a:prstGeom>
          <a:noFill/>
          <a:ln w="9525">
            <a:noFill/>
            <a:miter lim="800000"/>
            <a:headEnd/>
            <a:tailEnd/>
          </a:ln>
        </p:spPr>
        <p:txBody>
          <a:bodyPr>
            <a:spAutoFit/>
          </a:bodyPr>
          <a:lstStyle/>
          <a:p>
            <a:pPr algn="ctr" eaLnBrk="0" hangingPunct="0"/>
            <a:r>
              <a:rPr lang="es-ES" sz="1200" b="1" dirty="0" smtClean="0">
                <a:solidFill>
                  <a:srgbClr val="000000"/>
                </a:solidFill>
                <a:latin typeface="Arial" charset="0"/>
              </a:rPr>
              <a:t>202.1.1.130/24</a:t>
            </a:r>
            <a:endParaRPr lang="es-ES" sz="1200" b="1" dirty="0">
              <a:solidFill>
                <a:srgbClr val="000000"/>
              </a:solidFill>
              <a:latin typeface="Arial" charset="0"/>
            </a:endParaRPr>
          </a:p>
          <a:p>
            <a:pPr algn="ctr" eaLnBrk="0" hangingPunct="0"/>
            <a:r>
              <a:rPr lang="es-ES" sz="1200" b="1" dirty="0" err="1">
                <a:solidFill>
                  <a:srgbClr val="000000"/>
                </a:solidFill>
                <a:latin typeface="Arial" charset="0"/>
              </a:rPr>
              <a:t>Rtr</a:t>
            </a:r>
            <a:r>
              <a:rPr lang="es-ES" sz="1200" b="1" dirty="0">
                <a:solidFill>
                  <a:srgbClr val="000000"/>
                </a:solidFill>
                <a:latin typeface="Arial" charset="0"/>
              </a:rPr>
              <a:t>.: 202.1.1.129</a:t>
            </a:r>
          </a:p>
        </p:txBody>
      </p:sp>
      <p:sp>
        <p:nvSpPr>
          <p:cNvPr id="235537" name="Text Box 19"/>
          <p:cNvSpPr txBox="1">
            <a:spLocks noChangeArrowheads="1"/>
          </p:cNvSpPr>
          <p:nvPr/>
        </p:nvSpPr>
        <p:spPr bwMode="auto">
          <a:xfrm>
            <a:off x="2267744" y="1693863"/>
            <a:ext cx="479618" cy="338554"/>
          </a:xfrm>
          <a:prstGeom prst="rect">
            <a:avLst/>
          </a:prstGeom>
          <a:noFill/>
          <a:ln w="9525">
            <a:noFill/>
            <a:miter lim="800000"/>
            <a:headEnd/>
            <a:tailEnd/>
          </a:ln>
        </p:spPr>
        <p:txBody>
          <a:bodyPr wrap="none">
            <a:spAutoFit/>
          </a:bodyPr>
          <a:lstStyle/>
          <a:p>
            <a:pPr eaLnBrk="0" hangingPunct="0"/>
            <a:r>
              <a:rPr lang="es-ES" sz="1600" b="1" dirty="0" smtClean="0">
                <a:solidFill>
                  <a:srgbClr val="000000"/>
                </a:solidFill>
                <a:latin typeface="Arial" charset="0"/>
              </a:rPr>
              <a:t>AA</a:t>
            </a:r>
            <a:endParaRPr lang="es-ES" sz="1600" b="1" dirty="0">
              <a:solidFill>
                <a:srgbClr val="000000"/>
              </a:solidFill>
              <a:latin typeface="Arial" charset="0"/>
            </a:endParaRPr>
          </a:p>
        </p:txBody>
      </p:sp>
      <p:sp>
        <p:nvSpPr>
          <p:cNvPr id="235538" name="Text Box 20"/>
          <p:cNvSpPr txBox="1">
            <a:spLocks noChangeArrowheads="1"/>
          </p:cNvSpPr>
          <p:nvPr/>
        </p:nvSpPr>
        <p:spPr bwMode="auto">
          <a:xfrm>
            <a:off x="6396638" y="1663700"/>
            <a:ext cx="479618" cy="338554"/>
          </a:xfrm>
          <a:prstGeom prst="rect">
            <a:avLst/>
          </a:prstGeom>
          <a:noFill/>
          <a:ln w="9525">
            <a:noFill/>
            <a:miter lim="800000"/>
            <a:headEnd/>
            <a:tailEnd/>
          </a:ln>
        </p:spPr>
        <p:txBody>
          <a:bodyPr wrap="none">
            <a:spAutoFit/>
          </a:bodyPr>
          <a:lstStyle/>
          <a:p>
            <a:pPr eaLnBrk="0" hangingPunct="0"/>
            <a:r>
              <a:rPr lang="es-ES" sz="1600" b="1" dirty="0" smtClean="0">
                <a:solidFill>
                  <a:srgbClr val="000000"/>
                </a:solidFill>
                <a:latin typeface="Arial" charset="0"/>
              </a:rPr>
              <a:t>BB</a:t>
            </a:r>
            <a:endParaRPr lang="es-ES" sz="1600" b="1" dirty="0">
              <a:solidFill>
                <a:srgbClr val="000000"/>
              </a:solidFill>
              <a:latin typeface="Arial" charset="0"/>
            </a:endParaRPr>
          </a:p>
        </p:txBody>
      </p:sp>
      <p:sp>
        <p:nvSpPr>
          <p:cNvPr id="235539" name="Text Box 21"/>
          <p:cNvSpPr txBox="1">
            <a:spLocks noChangeArrowheads="1"/>
          </p:cNvSpPr>
          <p:nvPr/>
        </p:nvSpPr>
        <p:spPr bwMode="auto">
          <a:xfrm>
            <a:off x="1547664" y="115888"/>
            <a:ext cx="6117380" cy="461665"/>
          </a:xfrm>
          <a:prstGeom prst="rect">
            <a:avLst/>
          </a:prstGeom>
          <a:noFill/>
          <a:ln w="9525">
            <a:noFill/>
            <a:miter lim="800000"/>
            <a:headEnd/>
            <a:tailEnd/>
          </a:ln>
        </p:spPr>
        <p:txBody>
          <a:bodyPr wrap="none">
            <a:spAutoFit/>
          </a:bodyPr>
          <a:lstStyle/>
          <a:p>
            <a:r>
              <a:rPr lang="es-ES" dirty="0"/>
              <a:t>Problema 2 examen septiembre </a:t>
            </a:r>
            <a:r>
              <a:rPr lang="es-ES" dirty="0" smtClean="0"/>
              <a:t>2001, variante 1</a:t>
            </a:r>
            <a:endParaRPr lang="es-ES" dirty="0"/>
          </a:p>
        </p:txBody>
      </p:sp>
      <p:sp>
        <p:nvSpPr>
          <p:cNvPr id="235540" name="Text Box 22"/>
          <p:cNvSpPr txBox="1">
            <a:spLocks noChangeArrowheads="1"/>
          </p:cNvSpPr>
          <p:nvPr/>
        </p:nvSpPr>
        <p:spPr bwMode="auto">
          <a:xfrm>
            <a:off x="1676400" y="3316288"/>
            <a:ext cx="6019800" cy="457200"/>
          </a:xfrm>
          <a:prstGeom prst="rect">
            <a:avLst/>
          </a:prstGeom>
          <a:noFill/>
          <a:ln w="9525">
            <a:noFill/>
            <a:miter lim="800000"/>
            <a:headEnd/>
            <a:tailEnd/>
          </a:ln>
        </p:spPr>
        <p:txBody>
          <a:bodyPr>
            <a:spAutoFit/>
          </a:bodyPr>
          <a:lstStyle/>
          <a:p>
            <a:pPr eaLnBrk="0" hangingPunct="0"/>
            <a:r>
              <a:rPr lang="es-ES" sz="1200" b="1">
                <a:solidFill>
                  <a:srgbClr val="000000"/>
                </a:solidFill>
                <a:latin typeface="Arial" charset="0"/>
              </a:rPr>
              <a:t>A ejecuta ‘ping 202.1.1.130’ y recibe una respuesta.</a:t>
            </a:r>
          </a:p>
          <a:p>
            <a:pPr eaLnBrk="0" hangingPunct="0"/>
            <a:r>
              <a:rPr lang="es-ES" sz="1200" b="1">
                <a:solidFill>
                  <a:srgbClr val="000000"/>
                </a:solidFill>
                <a:latin typeface="Arial" charset="0"/>
              </a:rPr>
              <a:t>Describa la secuencia de tramas Ethernet producidas y su contenido</a:t>
            </a:r>
          </a:p>
        </p:txBody>
      </p:sp>
      <p:graphicFrame>
        <p:nvGraphicFramePr>
          <p:cNvPr id="840051" name="Group 371"/>
          <p:cNvGraphicFramePr>
            <a:graphicFrameLocks noGrp="1"/>
          </p:cNvGraphicFramePr>
          <p:nvPr>
            <p:extLst>
              <p:ext uri="{D42A27DB-BD31-4B8C-83A1-F6EECF244321}">
                <p14:modId xmlns:p14="http://schemas.microsoft.com/office/powerpoint/2010/main" val="1564275836"/>
              </p:ext>
            </p:extLst>
          </p:nvPr>
        </p:nvGraphicFramePr>
        <p:xfrm>
          <a:off x="700113" y="3925888"/>
          <a:ext cx="7586663" cy="1371600"/>
        </p:xfrm>
        <a:graphic>
          <a:graphicData uri="http://schemas.openxmlformats.org/drawingml/2006/table">
            <a:tbl>
              <a:tblPr/>
              <a:tblGrid>
                <a:gridCol w="793750"/>
                <a:gridCol w="893763"/>
                <a:gridCol w="896937"/>
                <a:gridCol w="1081088"/>
                <a:gridCol w="885825"/>
                <a:gridCol w="3035300"/>
              </a:tblGrid>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MAC </a:t>
                      </a:r>
                      <a:r>
                        <a:rPr kumimoji="0" lang="es-ES" sz="1200" b="1" i="0" u="none" strike="noStrike" cap="none" normalizeH="0" baseline="0" dirty="0" err="1" smtClean="0">
                          <a:ln>
                            <a:noFill/>
                          </a:ln>
                          <a:solidFill>
                            <a:schemeClr val="tx1"/>
                          </a:solidFill>
                          <a:effectLst/>
                          <a:latin typeface="Arial" charset="0"/>
                        </a:rPr>
                        <a:t>Or</a:t>
                      </a:r>
                      <a:r>
                        <a:rPr kumimoji="0" lang="es-ES" sz="1200" b="1" i="0" u="none" strike="noStrike" cap="none" normalizeH="0" baseline="0" dirty="0" smtClean="0">
                          <a:ln>
                            <a:noFill/>
                          </a:ln>
                          <a:solidFill>
                            <a:schemeClr val="tx1"/>
                          </a:solidFill>
                          <a:effectLst/>
                          <a:latin typeface="Arial"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MAC Des.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LAN Orig.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Pasa puente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Ethertype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Mensaje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AA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FF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ARP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ARP </a:t>
                      </a:r>
                      <a:r>
                        <a:rPr kumimoji="0" lang="es-ES" sz="1200" b="1" i="0" u="none" strike="noStrike" cap="none" normalizeH="0" baseline="0" dirty="0" err="1" smtClean="0">
                          <a:ln>
                            <a:noFill/>
                          </a:ln>
                          <a:solidFill>
                            <a:schemeClr val="tx1"/>
                          </a:solidFill>
                          <a:effectLst/>
                          <a:latin typeface="Arial" charset="0"/>
                        </a:rPr>
                        <a:t>Request</a:t>
                      </a:r>
                      <a:r>
                        <a:rPr kumimoji="0" lang="es-ES" sz="1200" b="1" i="0" u="none" strike="noStrike" cap="none" normalizeH="0" baseline="0" dirty="0" smtClean="0">
                          <a:ln>
                            <a:noFill/>
                          </a:ln>
                          <a:solidFill>
                            <a:schemeClr val="tx1"/>
                          </a:solidFill>
                          <a:effectLst/>
                          <a:latin typeface="Arial" charset="0"/>
                        </a:rPr>
                        <a:t> ¿quién es 202.1.1.130?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BB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AA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SI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ARP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ARP Response: es BB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AA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BB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SI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IP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ICMP ECHO REQUEST para 202.1.1.130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BB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AA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SI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IP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ICMP ECHO REPLY para 202.1.1.2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2" name="Group 374"/>
          <p:cNvGrpSpPr>
            <a:grpSpLocks/>
          </p:cNvGrpSpPr>
          <p:nvPr/>
        </p:nvGrpSpPr>
        <p:grpSpPr bwMode="auto">
          <a:xfrm>
            <a:off x="3779839" y="1639891"/>
            <a:ext cx="1550988" cy="338138"/>
            <a:chOff x="2381" y="1104"/>
            <a:chExt cx="977" cy="213"/>
          </a:xfrm>
        </p:grpSpPr>
        <p:sp>
          <p:nvSpPr>
            <p:cNvPr id="235614" name="Text Box 372"/>
            <p:cNvSpPr txBox="1">
              <a:spLocks noChangeArrowheads="1"/>
            </p:cNvSpPr>
            <p:nvPr/>
          </p:nvSpPr>
          <p:spPr bwMode="auto">
            <a:xfrm>
              <a:off x="2381" y="1104"/>
              <a:ext cx="302" cy="213"/>
            </a:xfrm>
            <a:prstGeom prst="rect">
              <a:avLst/>
            </a:prstGeom>
            <a:noFill/>
            <a:ln w="9525">
              <a:noFill/>
              <a:miter lim="800000"/>
              <a:headEnd/>
              <a:tailEnd/>
            </a:ln>
          </p:spPr>
          <p:txBody>
            <a:bodyPr wrap="none">
              <a:spAutoFit/>
            </a:bodyPr>
            <a:lstStyle/>
            <a:p>
              <a:pPr eaLnBrk="0" hangingPunct="0"/>
              <a:r>
                <a:rPr lang="es-ES" sz="1600" b="1" dirty="0" smtClean="0">
                  <a:solidFill>
                    <a:srgbClr val="000000"/>
                  </a:solidFill>
                  <a:latin typeface="Arial" charset="0"/>
                </a:rPr>
                <a:t>CC</a:t>
              </a:r>
              <a:endParaRPr lang="es-ES" sz="1600" b="1" dirty="0">
                <a:solidFill>
                  <a:srgbClr val="000000"/>
                </a:solidFill>
                <a:latin typeface="Arial" charset="0"/>
              </a:endParaRPr>
            </a:p>
          </p:txBody>
        </p:sp>
        <p:sp>
          <p:nvSpPr>
            <p:cNvPr id="235615" name="Text Box 373"/>
            <p:cNvSpPr txBox="1">
              <a:spLocks noChangeArrowheads="1"/>
            </p:cNvSpPr>
            <p:nvPr/>
          </p:nvSpPr>
          <p:spPr bwMode="auto">
            <a:xfrm>
              <a:off x="3056" y="1104"/>
              <a:ext cx="302" cy="213"/>
            </a:xfrm>
            <a:prstGeom prst="rect">
              <a:avLst/>
            </a:prstGeom>
            <a:noFill/>
            <a:ln w="9525">
              <a:noFill/>
              <a:miter lim="800000"/>
              <a:headEnd/>
              <a:tailEnd/>
            </a:ln>
          </p:spPr>
          <p:txBody>
            <a:bodyPr wrap="none">
              <a:spAutoFit/>
            </a:bodyPr>
            <a:lstStyle/>
            <a:p>
              <a:pPr eaLnBrk="0" hangingPunct="0"/>
              <a:r>
                <a:rPr lang="es-ES" sz="1600" b="1" dirty="0" smtClean="0">
                  <a:solidFill>
                    <a:srgbClr val="000000"/>
                  </a:solidFill>
                  <a:latin typeface="Arial" charset="0"/>
                </a:rPr>
                <a:t>DD</a:t>
              </a:r>
              <a:endParaRPr lang="es-ES" sz="1600" b="1" dirty="0">
                <a:solidFill>
                  <a:srgbClr val="000000"/>
                </a:solidFill>
                <a:latin typeface="Arial" charset="0"/>
              </a:endParaRPr>
            </a:p>
          </p:txBody>
        </p:sp>
      </p:grpSp>
      <p:sp>
        <p:nvSpPr>
          <p:cNvPr id="26" name="Text Box 19"/>
          <p:cNvSpPr txBox="1">
            <a:spLocks noChangeArrowheads="1"/>
          </p:cNvSpPr>
          <p:nvPr/>
        </p:nvSpPr>
        <p:spPr bwMode="auto">
          <a:xfrm>
            <a:off x="2837279" y="741363"/>
            <a:ext cx="798617" cy="338554"/>
          </a:xfrm>
          <a:prstGeom prst="rect">
            <a:avLst/>
          </a:prstGeom>
          <a:noFill/>
          <a:ln w="9525">
            <a:noFill/>
            <a:miter lim="800000"/>
            <a:headEnd/>
            <a:tailEnd/>
          </a:ln>
        </p:spPr>
        <p:txBody>
          <a:bodyPr wrap="none">
            <a:spAutoFit/>
          </a:bodyPr>
          <a:lstStyle/>
          <a:p>
            <a:pPr eaLnBrk="0" hangingPunct="0"/>
            <a:r>
              <a:rPr lang="es-ES" sz="1600" b="1" dirty="0" smtClean="0">
                <a:solidFill>
                  <a:srgbClr val="000000"/>
                </a:solidFill>
                <a:latin typeface="Arial" charset="0"/>
              </a:rPr>
              <a:t>LAN X</a:t>
            </a:r>
            <a:endParaRPr lang="es-ES" sz="1600" b="1" dirty="0">
              <a:solidFill>
                <a:srgbClr val="000000"/>
              </a:solidFill>
              <a:latin typeface="Arial" charset="0"/>
            </a:endParaRPr>
          </a:p>
        </p:txBody>
      </p:sp>
      <p:sp>
        <p:nvSpPr>
          <p:cNvPr id="27" name="Text Box 19"/>
          <p:cNvSpPr txBox="1">
            <a:spLocks noChangeArrowheads="1"/>
          </p:cNvSpPr>
          <p:nvPr/>
        </p:nvSpPr>
        <p:spPr bwMode="auto">
          <a:xfrm>
            <a:off x="5508104" y="615534"/>
            <a:ext cx="794898" cy="338554"/>
          </a:xfrm>
          <a:prstGeom prst="rect">
            <a:avLst/>
          </a:prstGeom>
          <a:noFill/>
          <a:ln w="9525">
            <a:noFill/>
            <a:miter lim="800000"/>
            <a:headEnd/>
            <a:tailEnd/>
          </a:ln>
        </p:spPr>
        <p:txBody>
          <a:bodyPr wrap="none">
            <a:spAutoFit/>
          </a:bodyPr>
          <a:lstStyle/>
          <a:p>
            <a:pPr eaLnBrk="0" hangingPunct="0"/>
            <a:r>
              <a:rPr lang="es-ES" sz="1600" b="1" dirty="0" smtClean="0">
                <a:solidFill>
                  <a:srgbClr val="000000"/>
                </a:solidFill>
                <a:latin typeface="Arial" charset="0"/>
              </a:rPr>
              <a:t>LAN Y</a:t>
            </a:r>
            <a:endParaRPr lang="es-ES" sz="1600" b="1" dirty="0">
              <a:solidFill>
                <a:srgbClr val="000000"/>
              </a:solidFill>
              <a:latin typeface="Arial" charset="0"/>
            </a:endParaRPr>
          </a:p>
        </p:txBody>
      </p:sp>
      <p:sp>
        <p:nvSpPr>
          <p:cNvPr id="28" name="Text Box 15"/>
          <p:cNvSpPr txBox="1">
            <a:spLocks noChangeArrowheads="1"/>
          </p:cNvSpPr>
          <p:nvPr/>
        </p:nvSpPr>
        <p:spPr bwMode="auto">
          <a:xfrm>
            <a:off x="3200400" y="1258888"/>
            <a:ext cx="1219200" cy="274637"/>
          </a:xfrm>
          <a:prstGeom prst="rect">
            <a:avLst/>
          </a:prstGeom>
          <a:noFill/>
          <a:ln w="9525">
            <a:noFill/>
            <a:miter lim="800000"/>
            <a:headEnd/>
            <a:tailEnd/>
          </a:ln>
        </p:spPr>
        <p:txBody>
          <a:bodyPr>
            <a:spAutoFit/>
          </a:bodyPr>
          <a:lstStyle/>
          <a:p>
            <a:pPr eaLnBrk="0" hangingPunct="0"/>
            <a:r>
              <a:rPr lang="es-ES" sz="1200" b="1" dirty="0">
                <a:solidFill>
                  <a:srgbClr val="000000"/>
                </a:solidFill>
                <a:latin typeface="Arial" charset="0"/>
              </a:rPr>
              <a:t>202.1.1.1/25</a:t>
            </a:r>
          </a:p>
        </p:txBody>
      </p:sp>
      <p:sp>
        <p:nvSpPr>
          <p:cNvPr id="29" name="Text Box 16"/>
          <p:cNvSpPr txBox="1">
            <a:spLocks noChangeArrowheads="1"/>
          </p:cNvSpPr>
          <p:nvPr/>
        </p:nvSpPr>
        <p:spPr bwMode="auto">
          <a:xfrm>
            <a:off x="4572000" y="1182688"/>
            <a:ext cx="1371600" cy="274637"/>
          </a:xfrm>
          <a:prstGeom prst="rect">
            <a:avLst/>
          </a:prstGeom>
          <a:noFill/>
          <a:ln w="9525">
            <a:noFill/>
            <a:miter lim="800000"/>
            <a:headEnd/>
            <a:tailEnd/>
          </a:ln>
        </p:spPr>
        <p:txBody>
          <a:bodyPr>
            <a:spAutoFit/>
          </a:bodyPr>
          <a:lstStyle/>
          <a:p>
            <a:pPr eaLnBrk="0" hangingPunct="0"/>
            <a:r>
              <a:rPr lang="es-ES" sz="1200" b="1">
                <a:solidFill>
                  <a:srgbClr val="000000"/>
                </a:solidFill>
                <a:latin typeface="Arial" charset="0"/>
              </a:rPr>
              <a:t>202.1.1.129/25</a:t>
            </a:r>
          </a:p>
        </p:txBody>
      </p:sp>
    </p:spTree>
    <p:extLst>
      <p:ext uri="{BB962C8B-B14F-4D97-AF65-F5344CB8AC3E}">
        <p14:creationId xmlns:p14="http://schemas.microsoft.com/office/powerpoint/2010/main" val="610132819"/>
      </p:ext>
    </p:extLst>
  </p:cSld>
  <p:clrMapOvr>
    <a:masterClrMapping/>
  </p:clrMapOvr>
  <p:transition spd="med">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8400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1" name="Line 3"/>
          <p:cNvSpPr>
            <a:spLocks noChangeShapeType="1"/>
          </p:cNvSpPr>
          <p:nvPr/>
        </p:nvSpPr>
        <p:spPr bwMode="auto">
          <a:xfrm flipH="1">
            <a:off x="5899150" y="954088"/>
            <a:ext cx="12700" cy="2232025"/>
          </a:xfrm>
          <a:prstGeom prst="line">
            <a:avLst/>
          </a:prstGeom>
          <a:noFill/>
          <a:ln w="25400">
            <a:solidFill>
              <a:srgbClr val="3333CC"/>
            </a:solidFill>
            <a:round/>
            <a:headEnd/>
            <a:tailEnd/>
          </a:ln>
        </p:spPr>
        <p:txBody>
          <a:bodyPr/>
          <a:lstStyle/>
          <a:p>
            <a:endParaRPr lang="es-ES"/>
          </a:p>
        </p:txBody>
      </p:sp>
      <p:sp>
        <p:nvSpPr>
          <p:cNvPr id="235522" name="Line 4"/>
          <p:cNvSpPr>
            <a:spLocks noChangeShapeType="1"/>
          </p:cNvSpPr>
          <p:nvPr/>
        </p:nvSpPr>
        <p:spPr bwMode="auto">
          <a:xfrm flipV="1">
            <a:off x="4759325" y="1611313"/>
            <a:ext cx="1136650" cy="0"/>
          </a:xfrm>
          <a:prstGeom prst="line">
            <a:avLst/>
          </a:prstGeom>
          <a:noFill/>
          <a:ln w="9525">
            <a:solidFill>
              <a:srgbClr val="3333CC"/>
            </a:solidFill>
            <a:round/>
            <a:headEnd/>
            <a:tailEnd/>
          </a:ln>
        </p:spPr>
        <p:txBody>
          <a:bodyPr/>
          <a:lstStyle/>
          <a:p>
            <a:endParaRPr lang="es-ES"/>
          </a:p>
        </p:txBody>
      </p:sp>
      <p:sp>
        <p:nvSpPr>
          <p:cNvPr id="235523" name="Line 5"/>
          <p:cNvSpPr>
            <a:spLocks noChangeShapeType="1"/>
          </p:cNvSpPr>
          <p:nvPr/>
        </p:nvSpPr>
        <p:spPr bwMode="auto">
          <a:xfrm>
            <a:off x="4829175" y="2706688"/>
            <a:ext cx="1066800" cy="0"/>
          </a:xfrm>
          <a:prstGeom prst="line">
            <a:avLst/>
          </a:prstGeom>
          <a:noFill/>
          <a:ln w="9525">
            <a:solidFill>
              <a:srgbClr val="3333CC"/>
            </a:solidFill>
            <a:round/>
            <a:headEnd/>
            <a:tailEnd/>
          </a:ln>
        </p:spPr>
        <p:txBody>
          <a:bodyPr/>
          <a:lstStyle/>
          <a:p>
            <a:endParaRPr lang="es-ES"/>
          </a:p>
        </p:txBody>
      </p:sp>
      <p:sp>
        <p:nvSpPr>
          <p:cNvPr id="235524" name="Line 6"/>
          <p:cNvSpPr>
            <a:spLocks noChangeShapeType="1"/>
          </p:cNvSpPr>
          <p:nvPr/>
        </p:nvSpPr>
        <p:spPr bwMode="auto">
          <a:xfrm>
            <a:off x="3276600" y="1620838"/>
            <a:ext cx="1143000" cy="0"/>
          </a:xfrm>
          <a:prstGeom prst="line">
            <a:avLst/>
          </a:prstGeom>
          <a:noFill/>
          <a:ln w="9525">
            <a:solidFill>
              <a:srgbClr val="3333CC"/>
            </a:solidFill>
            <a:round/>
            <a:headEnd/>
            <a:tailEnd/>
          </a:ln>
        </p:spPr>
        <p:txBody>
          <a:bodyPr/>
          <a:lstStyle/>
          <a:p>
            <a:endParaRPr lang="es-ES"/>
          </a:p>
        </p:txBody>
      </p:sp>
      <p:sp>
        <p:nvSpPr>
          <p:cNvPr id="235525" name="Line 7"/>
          <p:cNvSpPr>
            <a:spLocks noChangeShapeType="1"/>
          </p:cNvSpPr>
          <p:nvPr/>
        </p:nvSpPr>
        <p:spPr bwMode="auto">
          <a:xfrm>
            <a:off x="3267075" y="2706688"/>
            <a:ext cx="1000125" cy="0"/>
          </a:xfrm>
          <a:prstGeom prst="line">
            <a:avLst/>
          </a:prstGeom>
          <a:noFill/>
          <a:ln w="9525">
            <a:solidFill>
              <a:srgbClr val="3333CC"/>
            </a:solidFill>
            <a:round/>
            <a:headEnd/>
            <a:tailEnd/>
          </a:ln>
        </p:spPr>
        <p:txBody>
          <a:bodyPr/>
          <a:lstStyle/>
          <a:p>
            <a:endParaRPr lang="es-ES"/>
          </a:p>
        </p:txBody>
      </p:sp>
      <p:sp>
        <p:nvSpPr>
          <p:cNvPr id="235526" name="Line 8"/>
          <p:cNvSpPr>
            <a:spLocks noChangeShapeType="1"/>
          </p:cNvSpPr>
          <p:nvPr/>
        </p:nvSpPr>
        <p:spPr bwMode="auto">
          <a:xfrm>
            <a:off x="3232150" y="1077913"/>
            <a:ext cx="15875" cy="2136775"/>
          </a:xfrm>
          <a:prstGeom prst="line">
            <a:avLst/>
          </a:prstGeom>
          <a:noFill/>
          <a:ln w="25400">
            <a:solidFill>
              <a:srgbClr val="3333CC"/>
            </a:solidFill>
            <a:round/>
            <a:headEnd/>
            <a:tailEnd/>
          </a:ln>
        </p:spPr>
        <p:txBody>
          <a:bodyPr/>
          <a:lstStyle/>
          <a:p>
            <a:endParaRPr lang="es-ES"/>
          </a:p>
        </p:txBody>
      </p:sp>
      <p:sp>
        <p:nvSpPr>
          <p:cNvPr id="235527" name="Line 9"/>
          <p:cNvSpPr>
            <a:spLocks noChangeShapeType="1"/>
          </p:cNvSpPr>
          <p:nvPr/>
        </p:nvSpPr>
        <p:spPr bwMode="auto">
          <a:xfrm>
            <a:off x="2438400" y="2220913"/>
            <a:ext cx="806450" cy="0"/>
          </a:xfrm>
          <a:prstGeom prst="line">
            <a:avLst/>
          </a:prstGeom>
          <a:noFill/>
          <a:ln w="9525">
            <a:solidFill>
              <a:srgbClr val="3333CC"/>
            </a:solidFill>
            <a:round/>
            <a:headEnd/>
            <a:tailEnd/>
          </a:ln>
        </p:spPr>
        <p:txBody>
          <a:bodyPr/>
          <a:lstStyle/>
          <a:p>
            <a:endParaRPr lang="es-ES"/>
          </a:p>
        </p:txBody>
      </p:sp>
      <p:sp>
        <p:nvSpPr>
          <p:cNvPr id="235528" name="Line 10"/>
          <p:cNvSpPr>
            <a:spLocks noChangeShapeType="1"/>
          </p:cNvSpPr>
          <p:nvPr/>
        </p:nvSpPr>
        <p:spPr bwMode="auto">
          <a:xfrm>
            <a:off x="5899150" y="2173288"/>
            <a:ext cx="806450" cy="0"/>
          </a:xfrm>
          <a:prstGeom prst="line">
            <a:avLst/>
          </a:prstGeom>
          <a:noFill/>
          <a:ln w="9525">
            <a:solidFill>
              <a:srgbClr val="3333CC"/>
            </a:solidFill>
            <a:round/>
            <a:headEnd/>
            <a:tailEnd/>
          </a:ln>
        </p:spPr>
        <p:txBody>
          <a:bodyPr/>
          <a:lstStyle/>
          <a:p>
            <a:endParaRPr lang="es-ES"/>
          </a:p>
        </p:txBody>
      </p:sp>
      <p:pic>
        <p:nvPicPr>
          <p:cNvPr id="235529" name="Picture 11"/>
          <p:cNvPicPr>
            <a:picLocks noChangeArrowheads="1"/>
          </p:cNvPicPr>
          <p:nvPr/>
        </p:nvPicPr>
        <p:blipFill>
          <a:blip r:embed="rId3" cstate="print"/>
          <a:srcRect/>
          <a:stretch>
            <a:fillRect/>
          </a:stretch>
        </p:blipFill>
        <p:spPr bwMode="auto">
          <a:xfrm>
            <a:off x="4211638" y="2401888"/>
            <a:ext cx="685800" cy="457200"/>
          </a:xfrm>
          <a:prstGeom prst="rect">
            <a:avLst/>
          </a:prstGeom>
          <a:noFill/>
          <a:ln w="12700">
            <a:noFill/>
            <a:miter lim="800000"/>
            <a:headEnd/>
            <a:tailEnd/>
          </a:ln>
        </p:spPr>
      </p:pic>
      <p:pic>
        <p:nvPicPr>
          <p:cNvPr id="235530" name="Picture 12"/>
          <p:cNvPicPr>
            <a:picLocks noChangeArrowheads="1"/>
          </p:cNvPicPr>
          <p:nvPr/>
        </p:nvPicPr>
        <p:blipFill>
          <a:blip r:embed="rId4" cstate="print"/>
          <a:srcRect/>
          <a:stretch>
            <a:fillRect/>
          </a:stretch>
        </p:blipFill>
        <p:spPr bwMode="auto">
          <a:xfrm>
            <a:off x="4191000" y="1411288"/>
            <a:ext cx="671513" cy="457200"/>
          </a:xfrm>
          <a:prstGeom prst="rect">
            <a:avLst/>
          </a:prstGeom>
          <a:noFill/>
          <a:ln w="12700">
            <a:noFill/>
            <a:miter lim="800000"/>
            <a:headEnd/>
            <a:tailEnd/>
          </a:ln>
        </p:spPr>
      </p:pic>
      <p:pic>
        <p:nvPicPr>
          <p:cNvPr id="235531" name="Picture 13"/>
          <p:cNvPicPr>
            <a:picLocks noChangeArrowheads="1"/>
          </p:cNvPicPr>
          <p:nvPr/>
        </p:nvPicPr>
        <p:blipFill>
          <a:blip r:embed="rId5" cstate="print"/>
          <a:srcRect/>
          <a:stretch>
            <a:fillRect/>
          </a:stretch>
        </p:blipFill>
        <p:spPr bwMode="auto">
          <a:xfrm>
            <a:off x="2143125" y="1611313"/>
            <a:ext cx="730250" cy="914400"/>
          </a:xfrm>
          <a:prstGeom prst="rect">
            <a:avLst/>
          </a:prstGeom>
          <a:noFill/>
          <a:ln w="12700">
            <a:noFill/>
            <a:miter lim="800000"/>
            <a:headEnd/>
            <a:tailEnd/>
          </a:ln>
        </p:spPr>
      </p:pic>
      <p:pic>
        <p:nvPicPr>
          <p:cNvPr id="235532" name="Picture 14"/>
          <p:cNvPicPr>
            <a:picLocks noChangeArrowheads="1"/>
          </p:cNvPicPr>
          <p:nvPr/>
        </p:nvPicPr>
        <p:blipFill>
          <a:blip r:embed="rId5" cstate="print"/>
          <a:srcRect/>
          <a:stretch>
            <a:fillRect/>
          </a:stretch>
        </p:blipFill>
        <p:spPr bwMode="auto">
          <a:xfrm>
            <a:off x="6280150" y="1563688"/>
            <a:ext cx="730250" cy="914400"/>
          </a:xfrm>
          <a:prstGeom prst="rect">
            <a:avLst/>
          </a:prstGeom>
          <a:noFill/>
          <a:ln w="12700">
            <a:noFill/>
            <a:miter lim="800000"/>
            <a:headEnd/>
            <a:tailEnd/>
          </a:ln>
        </p:spPr>
      </p:pic>
      <p:sp>
        <p:nvSpPr>
          <p:cNvPr id="235535" name="Text Box 17"/>
          <p:cNvSpPr txBox="1">
            <a:spLocks noChangeArrowheads="1"/>
          </p:cNvSpPr>
          <p:nvPr/>
        </p:nvSpPr>
        <p:spPr bwMode="auto">
          <a:xfrm>
            <a:off x="1676400" y="2600325"/>
            <a:ext cx="1676400" cy="457200"/>
          </a:xfrm>
          <a:prstGeom prst="rect">
            <a:avLst/>
          </a:prstGeom>
          <a:noFill/>
          <a:ln w="9525">
            <a:noFill/>
            <a:miter lim="800000"/>
            <a:headEnd/>
            <a:tailEnd/>
          </a:ln>
        </p:spPr>
        <p:txBody>
          <a:bodyPr>
            <a:spAutoFit/>
          </a:bodyPr>
          <a:lstStyle/>
          <a:p>
            <a:pPr algn="ctr" eaLnBrk="0" hangingPunct="0"/>
            <a:r>
              <a:rPr lang="es-ES" sz="1200" b="1" dirty="0" smtClean="0">
                <a:solidFill>
                  <a:srgbClr val="000000"/>
                </a:solidFill>
                <a:latin typeface="Arial" charset="0"/>
              </a:rPr>
              <a:t>202.1.1.2/25</a:t>
            </a:r>
            <a:endParaRPr lang="es-ES" sz="1200" b="1" dirty="0">
              <a:solidFill>
                <a:srgbClr val="000000"/>
              </a:solidFill>
              <a:latin typeface="Arial" charset="0"/>
            </a:endParaRPr>
          </a:p>
          <a:p>
            <a:pPr algn="ctr" eaLnBrk="0" hangingPunct="0"/>
            <a:r>
              <a:rPr lang="es-ES" sz="1200" b="1" dirty="0" err="1">
                <a:solidFill>
                  <a:srgbClr val="000000"/>
                </a:solidFill>
                <a:latin typeface="Arial" charset="0"/>
              </a:rPr>
              <a:t>Rtr</a:t>
            </a:r>
            <a:r>
              <a:rPr lang="es-ES" sz="1200" b="1" dirty="0">
                <a:solidFill>
                  <a:srgbClr val="000000"/>
                </a:solidFill>
                <a:latin typeface="Arial" charset="0"/>
              </a:rPr>
              <a:t>.: 202.1.1.1</a:t>
            </a:r>
          </a:p>
        </p:txBody>
      </p:sp>
      <p:sp>
        <p:nvSpPr>
          <p:cNvPr id="235536" name="Text Box 18"/>
          <p:cNvSpPr txBox="1">
            <a:spLocks noChangeArrowheads="1"/>
          </p:cNvSpPr>
          <p:nvPr/>
        </p:nvSpPr>
        <p:spPr bwMode="auto">
          <a:xfrm>
            <a:off x="5943600" y="2554288"/>
            <a:ext cx="1981200" cy="457200"/>
          </a:xfrm>
          <a:prstGeom prst="rect">
            <a:avLst/>
          </a:prstGeom>
          <a:noFill/>
          <a:ln w="9525">
            <a:noFill/>
            <a:miter lim="800000"/>
            <a:headEnd/>
            <a:tailEnd/>
          </a:ln>
        </p:spPr>
        <p:txBody>
          <a:bodyPr>
            <a:spAutoFit/>
          </a:bodyPr>
          <a:lstStyle/>
          <a:p>
            <a:pPr algn="ctr" eaLnBrk="0" hangingPunct="0"/>
            <a:r>
              <a:rPr lang="es-ES" sz="1200" b="1" dirty="0" smtClean="0">
                <a:solidFill>
                  <a:srgbClr val="000000"/>
                </a:solidFill>
                <a:latin typeface="Arial" charset="0"/>
              </a:rPr>
              <a:t>202.1.1.130/25</a:t>
            </a:r>
            <a:endParaRPr lang="es-ES" sz="1200" b="1" dirty="0">
              <a:solidFill>
                <a:srgbClr val="000000"/>
              </a:solidFill>
              <a:latin typeface="Arial" charset="0"/>
            </a:endParaRPr>
          </a:p>
          <a:p>
            <a:pPr algn="ctr" eaLnBrk="0" hangingPunct="0"/>
            <a:r>
              <a:rPr lang="es-ES" sz="1200" b="1" dirty="0" err="1">
                <a:solidFill>
                  <a:srgbClr val="000000"/>
                </a:solidFill>
                <a:latin typeface="Arial" charset="0"/>
              </a:rPr>
              <a:t>Rtr</a:t>
            </a:r>
            <a:r>
              <a:rPr lang="es-ES" sz="1200" b="1" dirty="0">
                <a:solidFill>
                  <a:srgbClr val="000000"/>
                </a:solidFill>
                <a:latin typeface="Arial" charset="0"/>
              </a:rPr>
              <a:t>.: 202.1.1.129</a:t>
            </a:r>
          </a:p>
        </p:txBody>
      </p:sp>
      <p:sp>
        <p:nvSpPr>
          <p:cNvPr id="235537" name="Text Box 19"/>
          <p:cNvSpPr txBox="1">
            <a:spLocks noChangeArrowheads="1"/>
          </p:cNvSpPr>
          <p:nvPr/>
        </p:nvSpPr>
        <p:spPr bwMode="auto">
          <a:xfrm>
            <a:off x="2267744" y="1693863"/>
            <a:ext cx="479618" cy="338554"/>
          </a:xfrm>
          <a:prstGeom prst="rect">
            <a:avLst/>
          </a:prstGeom>
          <a:noFill/>
          <a:ln w="9525">
            <a:noFill/>
            <a:miter lim="800000"/>
            <a:headEnd/>
            <a:tailEnd/>
          </a:ln>
        </p:spPr>
        <p:txBody>
          <a:bodyPr wrap="none">
            <a:spAutoFit/>
          </a:bodyPr>
          <a:lstStyle/>
          <a:p>
            <a:pPr eaLnBrk="0" hangingPunct="0"/>
            <a:r>
              <a:rPr lang="es-ES" sz="1600" b="1" dirty="0" smtClean="0">
                <a:solidFill>
                  <a:srgbClr val="000000"/>
                </a:solidFill>
                <a:latin typeface="Arial" charset="0"/>
              </a:rPr>
              <a:t>AA</a:t>
            </a:r>
            <a:endParaRPr lang="es-ES" sz="1600" b="1" dirty="0">
              <a:solidFill>
                <a:srgbClr val="000000"/>
              </a:solidFill>
              <a:latin typeface="Arial" charset="0"/>
            </a:endParaRPr>
          </a:p>
        </p:txBody>
      </p:sp>
      <p:sp>
        <p:nvSpPr>
          <p:cNvPr id="235538" name="Text Box 20"/>
          <p:cNvSpPr txBox="1">
            <a:spLocks noChangeArrowheads="1"/>
          </p:cNvSpPr>
          <p:nvPr/>
        </p:nvSpPr>
        <p:spPr bwMode="auto">
          <a:xfrm>
            <a:off x="6396638" y="1663700"/>
            <a:ext cx="479618" cy="338554"/>
          </a:xfrm>
          <a:prstGeom prst="rect">
            <a:avLst/>
          </a:prstGeom>
          <a:noFill/>
          <a:ln w="9525">
            <a:noFill/>
            <a:miter lim="800000"/>
            <a:headEnd/>
            <a:tailEnd/>
          </a:ln>
        </p:spPr>
        <p:txBody>
          <a:bodyPr wrap="none">
            <a:spAutoFit/>
          </a:bodyPr>
          <a:lstStyle/>
          <a:p>
            <a:pPr eaLnBrk="0" hangingPunct="0"/>
            <a:r>
              <a:rPr lang="es-ES" sz="1600" b="1" dirty="0" smtClean="0">
                <a:solidFill>
                  <a:srgbClr val="000000"/>
                </a:solidFill>
                <a:latin typeface="Arial" charset="0"/>
              </a:rPr>
              <a:t>BB</a:t>
            </a:r>
            <a:endParaRPr lang="es-ES" sz="1600" b="1" dirty="0">
              <a:solidFill>
                <a:srgbClr val="000000"/>
              </a:solidFill>
              <a:latin typeface="Arial" charset="0"/>
            </a:endParaRPr>
          </a:p>
        </p:txBody>
      </p:sp>
      <p:sp>
        <p:nvSpPr>
          <p:cNvPr id="235539" name="Text Box 21"/>
          <p:cNvSpPr txBox="1">
            <a:spLocks noChangeArrowheads="1"/>
          </p:cNvSpPr>
          <p:nvPr/>
        </p:nvSpPr>
        <p:spPr bwMode="auto">
          <a:xfrm>
            <a:off x="1763688" y="115888"/>
            <a:ext cx="6117380" cy="461665"/>
          </a:xfrm>
          <a:prstGeom prst="rect">
            <a:avLst/>
          </a:prstGeom>
          <a:noFill/>
          <a:ln w="9525">
            <a:noFill/>
            <a:miter lim="800000"/>
            <a:headEnd/>
            <a:tailEnd/>
          </a:ln>
        </p:spPr>
        <p:txBody>
          <a:bodyPr wrap="none">
            <a:spAutoFit/>
          </a:bodyPr>
          <a:lstStyle/>
          <a:p>
            <a:r>
              <a:rPr lang="es-ES" dirty="0"/>
              <a:t>Problema 2 examen septiembre </a:t>
            </a:r>
            <a:r>
              <a:rPr lang="es-ES" dirty="0" smtClean="0"/>
              <a:t>2001, variante 2</a:t>
            </a:r>
            <a:endParaRPr lang="es-ES" dirty="0"/>
          </a:p>
        </p:txBody>
      </p:sp>
      <p:sp>
        <p:nvSpPr>
          <p:cNvPr id="235540" name="Text Box 22"/>
          <p:cNvSpPr txBox="1">
            <a:spLocks noChangeArrowheads="1"/>
          </p:cNvSpPr>
          <p:nvPr/>
        </p:nvSpPr>
        <p:spPr bwMode="auto">
          <a:xfrm>
            <a:off x="1676400" y="3316288"/>
            <a:ext cx="6019800" cy="457200"/>
          </a:xfrm>
          <a:prstGeom prst="rect">
            <a:avLst/>
          </a:prstGeom>
          <a:noFill/>
          <a:ln w="9525">
            <a:noFill/>
            <a:miter lim="800000"/>
            <a:headEnd/>
            <a:tailEnd/>
          </a:ln>
        </p:spPr>
        <p:txBody>
          <a:bodyPr>
            <a:spAutoFit/>
          </a:bodyPr>
          <a:lstStyle/>
          <a:p>
            <a:pPr eaLnBrk="0" hangingPunct="0"/>
            <a:r>
              <a:rPr lang="es-ES" sz="1200" b="1">
                <a:solidFill>
                  <a:srgbClr val="000000"/>
                </a:solidFill>
                <a:latin typeface="Arial" charset="0"/>
              </a:rPr>
              <a:t>A ejecuta ‘ping 202.1.1.130’ y recibe una respuesta.</a:t>
            </a:r>
          </a:p>
          <a:p>
            <a:pPr eaLnBrk="0" hangingPunct="0"/>
            <a:r>
              <a:rPr lang="es-ES" sz="1200" b="1">
                <a:solidFill>
                  <a:srgbClr val="000000"/>
                </a:solidFill>
                <a:latin typeface="Arial" charset="0"/>
              </a:rPr>
              <a:t>Describa la secuencia de tramas Ethernet producidas y su contenido</a:t>
            </a:r>
          </a:p>
        </p:txBody>
      </p:sp>
      <p:grpSp>
        <p:nvGrpSpPr>
          <p:cNvPr id="2" name="Group 374"/>
          <p:cNvGrpSpPr>
            <a:grpSpLocks/>
          </p:cNvGrpSpPr>
          <p:nvPr/>
        </p:nvGrpSpPr>
        <p:grpSpPr bwMode="auto">
          <a:xfrm>
            <a:off x="3779839" y="1639891"/>
            <a:ext cx="1550988" cy="338138"/>
            <a:chOff x="2381" y="1104"/>
            <a:chExt cx="977" cy="213"/>
          </a:xfrm>
        </p:grpSpPr>
        <p:sp>
          <p:nvSpPr>
            <p:cNvPr id="235614" name="Text Box 372"/>
            <p:cNvSpPr txBox="1">
              <a:spLocks noChangeArrowheads="1"/>
            </p:cNvSpPr>
            <p:nvPr/>
          </p:nvSpPr>
          <p:spPr bwMode="auto">
            <a:xfrm>
              <a:off x="2381" y="1104"/>
              <a:ext cx="302" cy="213"/>
            </a:xfrm>
            <a:prstGeom prst="rect">
              <a:avLst/>
            </a:prstGeom>
            <a:noFill/>
            <a:ln w="9525">
              <a:noFill/>
              <a:miter lim="800000"/>
              <a:headEnd/>
              <a:tailEnd/>
            </a:ln>
          </p:spPr>
          <p:txBody>
            <a:bodyPr wrap="none">
              <a:spAutoFit/>
            </a:bodyPr>
            <a:lstStyle/>
            <a:p>
              <a:pPr eaLnBrk="0" hangingPunct="0"/>
              <a:r>
                <a:rPr lang="es-ES" sz="1600" b="1" dirty="0" smtClean="0">
                  <a:solidFill>
                    <a:srgbClr val="000000"/>
                  </a:solidFill>
                  <a:latin typeface="Arial" charset="0"/>
                </a:rPr>
                <a:t>CC</a:t>
              </a:r>
              <a:endParaRPr lang="es-ES" sz="1600" b="1" dirty="0">
                <a:solidFill>
                  <a:srgbClr val="000000"/>
                </a:solidFill>
                <a:latin typeface="Arial" charset="0"/>
              </a:endParaRPr>
            </a:p>
          </p:txBody>
        </p:sp>
        <p:sp>
          <p:nvSpPr>
            <p:cNvPr id="235615" name="Text Box 373"/>
            <p:cNvSpPr txBox="1">
              <a:spLocks noChangeArrowheads="1"/>
            </p:cNvSpPr>
            <p:nvPr/>
          </p:nvSpPr>
          <p:spPr bwMode="auto">
            <a:xfrm>
              <a:off x="3056" y="1104"/>
              <a:ext cx="302" cy="213"/>
            </a:xfrm>
            <a:prstGeom prst="rect">
              <a:avLst/>
            </a:prstGeom>
            <a:noFill/>
            <a:ln w="9525">
              <a:noFill/>
              <a:miter lim="800000"/>
              <a:headEnd/>
              <a:tailEnd/>
            </a:ln>
          </p:spPr>
          <p:txBody>
            <a:bodyPr wrap="none">
              <a:spAutoFit/>
            </a:bodyPr>
            <a:lstStyle/>
            <a:p>
              <a:pPr eaLnBrk="0" hangingPunct="0"/>
              <a:r>
                <a:rPr lang="es-ES" sz="1600" b="1" dirty="0" smtClean="0">
                  <a:solidFill>
                    <a:srgbClr val="000000"/>
                  </a:solidFill>
                  <a:latin typeface="Arial" charset="0"/>
                </a:rPr>
                <a:t>DD</a:t>
              </a:r>
              <a:endParaRPr lang="es-ES" sz="1600" b="1" dirty="0">
                <a:solidFill>
                  <a:srgbClr val="000000"/>
                </a:solidFill>
                <a:latin typeface="Arial" charset="0"/>
              </a:endParaRPr>
            </a:p>
          </p:txBody>
        </p:sp>
      </p:grpSp>
      <p:sp>
        <p:nvSpPr>
          <p:cNvPr id="26" name="Text Box 19"/>
          <p:cNvSpPr txBox="1">
            <a:spLocks noChangeArrowheads="1"/>
          </p:cNvSpPr>
          <p:nvPr/>
        </p:nvSpPr>
        <p:spPr bwMode="auto">
          <a:xfrm>
            <a:off x="2837279" y="741363"/>
            <a:ext cx="798617" cy="338554"/>
          </a:xfrm>
          <a:prstGeom prst="rect">
            <a:avLst/>
          </a:prstGeom>
          <a:noFill/>
          <a:ln w="9525">
            <a:noFill/>
            <a:miter lim="800000"/>
            <a:headEnd/>
            <a:tailEnd/>
          </a:ln>
        </p:spPr>
        <p:txBody>
          <a:bodyPr wrap="none">
            <a:spAutoFit/>
          </a:bodyPr>
          <a:lstStyle/>
          <a:p>
            <a:pPr eaLnBrk="0" hangingPunct="0"/>
            <a:r>
              <a:rPr lang="es-ES" sz="1600" b="1" dirty="0" smtClean="0">
                <a:solidFill>
                  <a:srgbClr val="000000"/>
                </a:solidFill>
                <a:latin typeface="Arial" charset="0"/>
              </a:rPr>
              <a:t>LAN X</a:t>
            </a:r>
            <a:endParaRPr lang="es-ES" sz="1600" b="1" dirty="0">
              <a:solidFill>
                <a:srgbClr val="000000"/>
              </a:solidFill>
              <a:latin typeface="Arial" charset="0"/>
            </a:endParaRPr>
          </a:p>
        </p:txBody>
      </p:sp>
      <p:sp>
        <p:nvSpPr>
          <p:cNvPr id="27" name="Text Box 19"/>
          <p:cNvSpPr txBox="1">
            <a:spLocks noChangeArrowheads="1"/>
          </p:cNvSpPr>
          <p:nvPr/>
        </p:nvSpPr>
        <p:spPr bwMode="auto">
          <a:xfrm>
            <a:off x="5508104" y="615534"/>
            <a:ext cx="794898" cy="338554"/>
          </a:xfrm>
          <a:prstGeom prst="rect">
            <a:avLst/>
          </a:prstGeom>
          <a:noFill/>
          <a:ln w="9525">
            <a:noFill/>
            <a:miter lim="800000"/>
            <a:headEnd/>
            <a:tailEnd/>
          </a:ln>
        </p:spPr>
        <p:txBody>
          <a:bodyPr wrap="none">
            <a:spAutoFit/>
          </a:bodyPr>
          <a:lstStyle/>
          <a:p>
            <a:pPr eaLnBrk="0" hangingPunct="0"/>
            <a:r>
              <a:rPr lang="es-ES" sz="1600" b="1" dirty="0" smtClean="0">
                <a:solidFill>
                  <a:srgbClr val="000000"/>
                </a:solidFill>
                <a:latin typeface="Arial" charset="0"/>
              </a:rPr>
              <a:t>LAN Y</a:t>
            </a:r>
            <a:endParaRPr lang="es-ES" sz="1600" b="1" dirty="0">
              <a:solidFill>
                <a:srgbClr val="000000"/>
              </a:solidFill>
              <a:latin typeface="Arial" charset="0"/>
            </a:endParaRPr>
          </a:p>
        </p:txBody>
      </p:sp>
      <p:graphicFrame>
        <p:nvGraphicFramePr>
          <p:cNvPr id="28" name="Group 371"/>
          <p:cNvGraphicFramePr>
            <a:graphicFrameLocks noGrp="1"/>
          </p:cNvGraphicFramePr>
          <p:nvPr>
            <p:extLst>
              <p:ext uri="{D42A27DB-BD31-4B8C-83A1-F6EECF244321}">
                <p14:modId xmlns:p14="http://schemas.microsoft.com/office/powerpoint/2010/main" val="616640381"/>
              </p:ext>
            </p:extLst>
          </p:nvPr>
        </p:nvGraphicFramePr>
        <p:xfrm>
          <a:off x="700113" y="3925888"/>
          <a:ext cx="7586663" cy="2468880"/>
        </p:xfrm>
        <a:graphic>
          <a:graphicData uri="http://schemas.openxmlformats.org/drawingml/2006/table">
            <a:tbl>
              <a:tblPr/>
              <a:tblGrid>
                <a:gridCol w="793750"/>
                <a:gridCol w="893763"/>
                <a:gridCol w="896937"/>
                <a:gridCol w="1081088"/>
                <a:gridCol w="885825"/>
                <a:gridCol w="3035300"/>
              </a:tblGrid>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MAC </a:t>
                      </a:r>
                      <a:r>
                        <a:rPr kumimoji="0" lang="es-ES" sz="1200" b="1" i="0" u="none" strike="noStrike" cap="none" normalizeH="0" baseline="0" dirty="0" err="1" smtClean="0">
                          <a:ln>
                            <a:noFill/>
                          </a:ln>
                          <a:solidFill>
                            <a:schemeClr val="tx1"/>
                          </a:solidFill>
                          <a:effectLst/>
                          <a:latin typeface="Arial" charset="0"/>
                        </a:rPr>
                        <a:t>Or</a:t>
                      </a:r>
                      <a:r>
                        <a:rPr kumimoji="0" lang="es-ES" sz="1200" b="1" i="0" u="none" strike="noStrike" cap="none" normalizeH="0" baseline="0" dirty="0" smtClean="0">
                          <a:ln>
                            <a:noFill/>
                          </a:ln>
                          <a:solidFill>
                            <a:schemeClr val="tx1"/>
                          </a:solidFill>
                          <a:effectLst/>
                          <a:latin typeface="Arial"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MAC Des.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LAN Orig.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Pasa puente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Ethertype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Mensaje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AA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FF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ARP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ARP Request ¿quién es 202.1.1.1?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DD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AA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SI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ARP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ARP Response: es DD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AA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DD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SI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IP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ICMP ECHO REQUEST para 202.1.1.130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CC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FF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SI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ARP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ARP Request ¿quién es 202.1.1.130?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BB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CC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SI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ARP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ARP Response: es BB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CC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BB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SI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IP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ICMP ECHO REQUEST para 202.1.1.130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BB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CC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SI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IP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ICMP ECHO REPLY para 202.1.1.2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DD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AA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SI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IP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ICMP ECHO REPLY para 202.1.1.2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9" name="Text Box 15"/>
          <p:cNvSpPr txBox="1">
            <a:spLocks noChangeArrowheads="1"/>
          </p:cNvSpPr>
          <p:nvPr/>
        </p:nvSpPr>
        <p:spPr bwMode="auto">
          <a:xfrm>
            <a:off x="3200400" y="1258888"/>
            <a:ext cx="1219200" cy="274637"/>
          </a:xfrm>
          <a:prstGeom prst="rect">
            <a:avLst/>
          </a:prstGeom>
          <a:noFill/>
          <a:ln w="9525">
            <a:noFill/>
            <a:miter lim="800000"/>
            <a:headEnd/>
            <a:tailEnd/>
          </a:ln>
        </p:spPr>
        <p:txBody>
          <a:bodyPr>
            <a:spAutoFit/>
          </a:bodyPr>
          <a:lstStyle/>
          <a:p>
            <a:pPr eaLnBrk="0" hangingPunct="0"/>
            <a:r>
              <a:rPr lang="es-ES" sz="1200" b="1" dirty="0" smtClean="0">
                <a:solidFill>
                  <a:srgbClr val="000000"/>
                </a:solidFill>
                <a:latin typeface="Arial" charset="0"/>
              </a:rPr>
              <a:t>202.1.1.129/25</a:t>
            </a:r>
            <a:endParaRPr lang="es-ES" sz="1200" b="1" dirty="0">
              <a:solidFill>
                <a:srgbClr val="000000"/>
              </a:solidFill>
              <a:latin typeface="Arial" charset="0"/>
            </a:endParaRPr>
          </a:p>
        </p:txBody>
      </p:sp>
      <p:sp>
        <p:nvSpPr>
          <p:cNvPr id="30" name="Text Box 16"/>
          <p:cNvSpPr txBox="1">
            <a:spLocks noChangeArrowheads="1"/>
          </p:cNvSpPr>
          <p:nvPr/>
        </p:nvSpPr>
        <p:spPr bwMode="auto">
          <a:xfrm>
            <a:off x="4572000" y="1182688"/>
            <a:ext cx="1371600" cy="274637"/>
          </a:xfrm>
          <a:prstGeom prst="rect">
            <a:avLst/>
          </a:prstGeom>
          <a:noFill/>
          <a:ln w="9525">
            <a:noFill/>
            <a:miter lim="800000"/>
            <a:headEnd/>
            <a:tailEnd/>
          </a:ln>
        </p:spPr>
        <p:txBody>
          <a:bodyPr>
            <a:spAutoFit/>
          </a:bodyPr>
          <a:lstStyle/>
          <a:p>
            <a:pPr eaLnBrk="0" hangingPunct="0"/>
            <a:r>
              <a:rPr lang="es-ES" sz="1200" b="1" dirty="0" smtClean="0">
                <a:solidFill>
                  <a:srgbClr val="000000"/>
                </a:solidFill>
                <a:latin typeface="Arial" charset="0"/>
              </a:rPr>
              <a:t>202.1.1.1/25</a:t>
            </a:r>
            <a:endParaRPr lang="es-ES" sz="1200" b="1" dirty="0">
              <a:solidFill>
                <a:srgbClr val="000000"/>
              </a:solidFill>
              <a:latin typeface="Arial" charset="0"/>
            </a:endParaRPr>
          </a:p>
        </p:txBody>
      </p:sp>
    </p:spTree>
    <p:extLst>
      <p:ext uri="{BB962C8B-B14F-4D97-AF65-F5344CB8AC3E}">
        <p14:creationId xmlns:p14="http://schemas.microsoft.com/office/powerpoint/2010/main" val="2085491882"/>
      </p:ext>
    </p:extLst>
  </p:cSld>
  <p:clrMapOvr>
    <a:masterClrMapping/>
  </p:clrMapOvr>
  <p:transition spd="med">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0376" name="Group 88"/>
          <p:cNvGraphicFramePr>
            <a:graphicFrameLocks noGrp="1"/>
          </p:cNvGraphicFramePr>
          <p:nvPr/>
        </p:nvGraphicFramePr>
        <p:xfrm>
          <a:off x="1258888" y="1350963"/>
          <a:ext cx="6437312" cy="4754880"/>
        </p:xfrm>
        <a:graphic>
          <a:graphicData uri="http://schemas.openxmlformats.org/drawingml/2006/table">
            <a:tbl>
              <a:tblPr/>
              <a:tblGrid>
                <a:gridCol w="804862"/>
                <a:gridCol w="1517650"/>
                <a:gridCol w="4114800"/>
              </a:tblGrid>
              <a:tr h="271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1" i="0" u="none" strike="noStrike" cap="none" normalizeH="0" baseline="0" smtClean="0">
                          <a:ln>
                            <a:noFill/>
                          </a:ln>
                          <a:solidFill>
                            <a:schemeClr val="tx1"/>
                          </a:solidFill>
                          <a:effectLst/>
                          <a:latin typeface="Arial" charset="0"/>
                        </a:rPr>
                        <a:t>Valor</a:t>
                      </a:r>
                      <a:endParaRPr kumimoji="0" lang="es-ES" sz="18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1" i="0" u="none" strike="noStrike" cap="none" normalizeH="0" baseline="0" smtClean="0">
                          <a:ln>
                            <a:noFill/>
                          </a:ln>
                          <a:solidFill>
                            <a:schemeClr val="tx1"/>
                          </a:solidFill>
                          <a:effectLst/>
                          <a:latin typeface="Arial" charset="0"/>
                        </a:rPr>
                        <a:t>Protocolo</a:t>
                      </a:r>
                      <a:endParaRPr kumimoji="0" lang="es-E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1" i="0" u="none" strike="noStrike" cap="none" normalizeH="0" baseline="0" smtClean="0">
                          <a:ln>
                            <a:noFill/>
                          </a:ln>
                          <a:solidFill>
                            <a:schemeClr val="tx1"/>
                          </a:solidFill>
                          <a:effectLst/>
                          <a:latin typeface="Arial" charset="0"/>
                        </a:rPr>
                        <a:t>Descripción</a:t>
                      </a:r>
                      <a:endParaRPr kumimoji="0" lang="es-E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1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1</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ICMP</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Internet Control Message Protocol</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1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2</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IGMP</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Internet Group Management Protocol</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9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3</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GGP</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Gateway-to-Gateway Protocol</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1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4</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IP</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IP en IP (encapsulado)</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1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5</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ST</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Stream</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9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6</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TCP</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Transmission Control Protocol</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1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8</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EGP</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Exterior Gateway Protocol</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1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17</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UDP</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User Datagram Protocol</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9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29</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ISO-TP4</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ISO Transport Protocol Clase 4</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1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80</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CLNP</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Connectionless Network Protocol</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1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88</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IGRP/EIGRP</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Interior Gateway Routing Protocol</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9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89</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OSPF</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Open Shortest Path First</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1019" name="Text Box 78"/>
          <p:cNvSpPr txBox="1">
            <a:spLocks noChangeArrowheads="1"/>
          </p:cNvSpPr>
          <p:nvPr/>
        </p:nvSpPr>
        <p:spPr bwMode="auto">
          <a:xfrm>
            <a:off x="574675" y="333375"/>
            <a:ext cx="7742238" cy="641350"/>
          </a:xfrm>
          <a:prstGeom prst="rect">
            <a:avLst/>
          </a:prstGeom>
          <a:noFill/>
          <a:ln w="9525">
            <a:noFill/>
            <a:miter lim="800000"/>
            <a:headEnd/>
            <a:tailEnd/>
          </a:ln>
        </p:spPr>
        <p:txBody>
          <a:bodyPr>
            <a:spAutoFit/>
          </a:bodyPr>
          <a:lstStyle/>
          <a:p>
            <a:pPr>
              <a:spcBef>
                <a:spcPct val="50000"/>
              </a:spcBef>
            </a:pPr>
            <a:r>
              <a:rPr lang="es-ES_tradnl" sz="3600">
                <a:latin typeface="Arial" charset="0"/>
              </a:rPr>
              <a:t>Algunos valores del campo Protocolo</a:t>
            </a:r>
            <a:endParaRPr lang="es-ES" sz="3600">
              <a:latin typeface="Arial" charset="0"/>
            </a:endParaRPr>
          </a:p>
        </p:txBody>
      </p:sp>
    </p:spTree>
  </p:cSld>
  <p:clrMapOvr>
    <a:masterClrMapping/>
  </p:clrMapOvr>
  <p:transition spd="med">
    <p:pull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94437" name="Group 133"/>
          <p:cNvGraphicFramePr>
            <a:graphicFrameLocks noGrp="1"/>
          </p:cNvGraphicFramePr>
          <p:nvPr/>
        </p:nvGraphicFramePr>
        <p:xfrm>
          <a:off x="898525" y="1196975"/>
          <a:ext cx="7561263" cy="4030346"/>
        </p:xfrm>
        <a:graphic>
          <a:graphicData uri="http://schemas.openxmlformats.org/drawingml/2006/table">
            <a:tbl>
              <a:tblPr/>
              <a:tblGrid>
                <a:gridCol w="1403350"/>
                <a:gridCol w="3567113"/>
                <a:gridCol w="636587"/>
                <a:gridCol w="1076325"/>
                <a:gridCol w="877888"/>
              </a:tblGrid>
              <a:tr h="6588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Opción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Función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Máx.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Ej.</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Windows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Ej. Linux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88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Record route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Va anotando en la cabecera IP las direcciones IP de los routers por donde pasa el datagrama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Ping –r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Ping -R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88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Timestamp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Va anotando la ruta y además pone una marca de tiempo en cada router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Ping –s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88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Strict source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routing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La cabecera contiene las direcciones IP de los routers por los que debe pasar el datagrama. Ha de pasar por esos y solo esos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Ping –k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12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Loose source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routing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La cabecera lleva una lista de routers por los que debe pasar el datagrama, pero puede pasar además por otros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Ping -j</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3047" name="Text Box 92"/>
          <p:cNvSpPr txBox="1">
            <a:spLocks noChangeArrowheads="1"/>
          </p:cNvSpPr>
          <p:nvPr/>
        </p:nvSpPr>
        <p:spPr bwMode="auto">
          <a:xfrm>
            <a:off x="898525" y="5373688"/>
            <a:ext cx="7561263" cy="825500"/>
          </a:xfrm>
          <a:prstGeom prst="rect">
            <a:avLst/>
          </a:prstGeom>
          <a:noFill/>
          <a:ln w="9525">
            <a:noFill/>
            <a:miter lim="800000"/>
            <a:headEnd/>
            <a:tailEnd/>
          </a:ln>
        </p:spPr>
        <p:txBody>
          <a:bodyPr>
            <a:spAutoFit/>
          </a:bodyPr>
          <a:lstStyle/>
          <a:p>
            <a:r>
              <a:rPr lang="es-ES" sz="1600">
                <a:latin typeface="Arial" charset="0"/>
              </a:rPr>
              <a:t>El límite de 9 direcciones lo fija el tamaño máximo del campo opciones. En la opción Timestamp este valor se reduce a 4 porque cada salto anotado ocupa 8 octetos (4 de la dirección y 4 del timestamp)</a:t>
            </a:r>
          </a:p>
        </p:txBody>
      </p:sp>
      <p:sp>
        <p:nvSpPr>
          <p:cNvPr id="43048" name="Rectangle 93"/>
          <p:cNvSpPr>
            <a:spLocks noChangeArrowheads="1"/>
          </p:cNvSpPr>
          <p:nvPr/>
        </p:nvSpPr>
        <p:spPr bwMode="auto">
          <a:xfrm>
            <a:off x="685800" y="404813"/>
            <a:ext cx="7772400" cy="587375"/>
          </a:xfrm>
          <a:prstGeom prst="rect">
            <a:avLst/>
          </a:prstGeom>
          <a:noFill/>
          <a:ln w="9525">
            <a:noFill/>
            <a:miter lim="800000"/>
            <a:headEnd/>
            <a:tailEnd/>
          </a:ln>
        </p:spPr>
        <p:txBody>
          <a:bodyPr anchor="ctr"/>
          <a:lstStyle/>
          <a:p>
            <a:pPr algn="ctr"/>
            <a:r>
              <a:rPr lang="es-ES_tradnl" sz="3200">
                <a:solidFill>
                  <a:schemeClr val="tx2"/>
                </a:solidFill>
                <a:latin typeface="Arial" charset="0"/>
              </a:rPr>
              <a:t>Opciones de la cabecera IP</a:t>
            </a:r>
            <a:endParaRPr lang="es-ES" sz="3200">
              <a:solidFill>
                <a:schemeClr val="tx2"/>
              </a:solidFill>
              <a:latin typeface="Arial" charset="0"/>
            </a:endParaRPr>
          </a:p>
        </p:txBody>
      </p:sp>
    </p:spTree>
  </p:cSld>
  <p:clrMapOvr>
    <a:masterClrMapping/>
  </p:clrMapOvr>
  <p:transition spd="med">
    <p:pull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ext Box 3"/>
          <p:cNvSpPr txBox="1">
            <a:spLocks noChangeArrowheads="1"/>
          </p:cNvSpPr>
          <p:nvPr/>
        </p:nvSpPr>
        <p:spPr bwMode="auto">
          <a:xfrm>
            <a:off x="4597524" y="711200"/>
            <a:ext cx="857250" cy="366713"/>
          </a:xfrm>
          <a:prstGeom prst="rect">
            <a:avLst/>
          </a:prstGeom>
          <a:noFill/>
          <a:ln w="9525">
            <a:noFill/>
            <a:miter lim="800000"/>
            <a:headEnd/>
            <a:tailEnd/>
          </a:ln>
        </p:spPr>
        <p:txBody>
          <a:bodyPr wrap="none">
            <a:spAutoFit/>
          </a:bodyPr>
          <a:lstStyle/>
          <a:p>
            <a:r>
              <a:rPr lang="es-ES_tradnl" sz="1800">
                <a:latin typeface="Arial" charset="0"/>
              </a:rPr>
              <a:t>32 bits</a:t>
            </a:r>
            <a:endParaRPr lang="es-ES" sz="1800">
              <a:latin typeface="Arial" charset="0"/>
            </a:endParaRPr>
          </a:p>
        </p:txBody>
      </p:sp>
      <p:sp>
        <p:nvSpPr>
          <p:cNvPr id="38914" name="Line 4"/>
          <p:cNvSpPr>
            <a:spLocks noChangeShapeType="1"/>
          </p:cNvSpPr>
          <p:nvPr/>
        </p:nvSpPr>
        <p:spPr bwMode="auto">
          <a:xfrm rot="10800000">
            <a:off x="1551112" y="917575"/>
            <a:ext cx="2990850" cy="0"/>
          </a:xfrm>
          <a:prstGeom prst="line">
            <a:avLst/>
          </a:prstGeom>
          <a:noFill/>
          <a:ln w="9525">
            <a:solidFill>
              <a:schemeClr val="tx1"/>
            </a:solidFill>
            <a:round/>
            <a:headEnd/>
            <a:tailEnd type="triangle" w="med" len="med"/>
          </a:ln>
        </p:spPr>
        <p:txBody>
          <a:bodyPr/>
          <a:lstStyle/>
          <a:p>
            <a:endParaRPr lang="es-ES"/>
          </a:p>
        </p:txBody>
      </p:sp>
      <p:sp>
        <p:nvSpPr>
          <p:cNvPr id="38915" name="Line 5"/>
          <p:cNvSpPr>
            <a:spLocks noChangeShapeType="1"/>
          </p:cNvSpPr>
          <p:nvPr/>
        </p:nvSpPr>
        <p:spPr bwMode="auto">
          <a:xfrm>
            <a:off x="5475412" y="917575"/>
            <a:ext cx="3257550" cy="0"/>
          </a:xfrm>
          <a:prstGeom prst="line">
            <a:avLst/>
          </a:prstGeom>
          <a:noFill/>
          <a:ln w="9525">
            <a:solidFill>
              <a:schemeClr val="tx1"/>
            </a:solidFill>
            <a:round/>
            <a:headEnd/>
            <a:tailEnd type="triangle" w="med" len="med"/>
          </a:ln>
        </p:spPr>
        <p:txBody>
          <a:bodyPr/>
          <a:lstStyle/>
          <a:p>
            <a:endParaRPr lang="es-ES"/>
          </a:p>
        </p:txBody>
      </p:sp>
      <p:sp>
        <p:nvSpPr>
          <p:cNvPr id="38916" name="Line 6"/>
          <p:cNvSpPr>
            <a:spLocks noChangeShapeType="1"/>
          </p:cNvSpPr>
          <p:nvPr/>
        </p:nvSpPr>
        <p:spPr bwMode="auto">
          <a:xfrm>
            <a:off x="1551112" y="1122363"/>
            <a:ext cx="7197725" cy="3175"/>
          </a:xfrm>
          <a:prstGeom prst="line">
            <a:avLst/>
          </a:prstGeom>
          <a:noFill/>
          <a:ln w="9525">
            <a:solidFill>
              <a:schemeClr val="tx1"/>
            </a:solidFill>
            <a:round/>
            <a:headEnd/>
            <a:tailEnd/>
          </a:ln>
        </p:spPr>
        <p:txBody>
          <a:bodyPr/>
          <a:lstStyle/>
          <a:p>
            <a:endParaRPr lang="es-ES"/>
          </a:p>
        </p:txBody>
      </p:sp>
      <p:sp>
        <p:nvSpPr>
          <p:cNvPr id="38917" name="Line 7"/>
          <p:cNvSpPr>
            <a:spLocks noChangeShapeType="1"/>
          </p:cNvSpPr>
          <p:nvPr/>
        </p:nvSpPr>
        <p:spPr bwMode="auto">
          <a:xfrm>
            <a:off x="1551112" y="1122363"/>
            <a:ext cx="0" cy="228600"/>
          </a:xfrm>
          <a:prstGeom prst="line">
            <a:avLst/>
          </a:prstGeom>
          <a:noFill/>
          <a:ln w="9525">
            <a:solidFill>
              <a:schemeClr val="tx1"/>
            </a:solidFill>
            <a:round/>
            <a:headEnd/>
            <a:tailEnd/>
          </a:ln>
        </p:spPr>
        <p:txBody>
          <a:bodyPr/>
          <a:lstStyle/>
          <a:p>
            <a:endParaRPr lang="es-ES"/>
          </a:p>
        </p:txBody>
      </p:sp>
      <p:sp>
        <p:nvSpPr>
          <p:cNvPr id="38918" name="Line 8"/>
          <p:cNvSpPr>
            <a:spLocks noChangeShapeType="1"/>
          </p:cNvSpPr>
          <p:nvPr/>
        </p:nvSpPr>
        <p:spPr bwMode="auto">
          <a:xfrm>
            <a:off x="3351337" y="1122363"/>
            <a:ext cx="0" cy="228600"/>
          </a:xfrm>
          <a:prstGeom prst="line">
            <a:avLst/>
          </a:prstGeom>
          <a:noFill/>
          <a:ln w="9525">
            <a:solidFill>
              <a:schemeClr val="tx1"/>
            </a:solidFill>
            <a:round/>
            <a:headEnd/>
            <a:tailEnd/>
          </a:ln>
        </p:spPr>
        <p:txBody>
          <a:bodyPr/>
          <a:lstStyle/>
          <a:p>
            <a:endParaRPr lang="es-ES"/>
          </a:p>
        </p:txBody>
      </p:sp>
      <p:sp>
        <p:nvSpPr>
          <p:cNvPr id="38919" name="Line 9"/>
          <p:cNvSpPr>
            <a:spLocks noChangeShapeType="1"/>
          </p:cNvSpPr>
          <p:nvPr/>
        </p:nvSpPr>
        <p:spPr bwMode="auto">
          <a:xfrm>
            <a:off x="5148387" y="1122363"/>
            <a:ext cx="0" cy="228600"/>
          </a:xfrm>
          <a:prstGeom prst="line">
            <a:avLst/>
          </a:prstGeom>
          <a:noFill/>
          <a:ln w="9525">
            <a:solidFill>
              <a:schemeClr val="tx1"/>
            </a:solidFill>
            <a:round/>
            <a:headEnd/>
            <a:tailEnd/>
          </a:ln>
        </p:spPr>
        <p:txBody>
          <a:bodyPr/>
          <a:lstStyle/>
          <a:p>
            <a:endParaRPr lang="es-ES"/>
          </a:p>
        </p:txBody>
      </p:sp>
      <p:sp>
        <p:nvSpPr>
          <p:cNvPr id="38920" name="Line 10"/>
          <p:cNvSpPr>
            <a:spLocks noChangeShapeType="1"/>
          </p:cNvSpPr>
          <p:nvPr/>
        </p:nvSpPr>
        <p:spPr bwMode="auto">
          <a:xfrm>
            <a:off x="6951787" y="1122363"/>
            <a:ext cx="0" cy="228600"/>
          </a:xfrm>
          <a:prstGeom prst="line">
            <a:avLst/>
          </a:prstGeom>
          <a:noFill/>
          <a:ln w="9525">
            <a:solidFill>
              <a:schemeClr val="tx1"/>
            </a:solidFill>
            <a:round/>
            <a:headEnd/>
            <a:tailEnd/>
          </a:ln>
        </p:spPr>
        <p:txBody>
          <a:bodyPr/>
          <a:lstStyle/>
          <a:p>
            <a:endParaRPr lang="es-ES"/>
          </a:p>
        </p:txBody>
      </p:sp>
      <p:sp>
        <p:nvSpPr>
          <p:cNvPr id="38921" name="Line 11"/>
          <p:cNvSpPr>
            <a:spLocks noChangeShapeType="1"/>
          </p:cNvSpPr>
          <p:nvPr/>
        </p:nvSpPr>
        <p:spPr bwMode="auto">
          <a:xfrm>
            <a:off x="8745662" y="1122363"/>
            <a:ext cx="0" cy="228600"/>
          </a:xfrm>
          <a:prstGeom prst="line">
            <a:avLst/>
          </a:prstGeom>
          <a:noFill/>
          <a:ln w="9525">
            <a:solidFill>
              <a:schemeClr val="tx1"/>
            </a:solidFill>
            <a:round/>
            <a:headEnd/>
            <a:tailEnd/>
          </a:ln>
        </p:spPr>
        <p:txBody>
          <a:bodyPr/>
          <a:lstStyle/>
          <a:p>
            <a:endParaRPr lang="es-ES"/>
          </a:p>
        </p:txBody>
      </p:sp>
      <p:sp>
        <p:nvSpPr>
          <p:cNvPr id="38922" name="Text Box 12"/>
          <p:cNvSpPr txBox="1">
            <a:spLocks noChangeArrowheads="1"/>
          </p:cNvSpPr>
          <p:nvPr/>
        </p:nvSpPr>
        <p:spPr bwMode="auto">
          <a:xfrm>
            <a:off x="467544" y="207963"/>
            <a:ext cx="8352854" cy="523220"/>
          </a:xfrm>
          <a:prstGeom prst="rect">
            <a:avLst/>
          </a:prstGeom>
          <a:noFill/>
          <a:ln w="9525">
            <a:noFill/>
            <a:miter lim="800000"/>
            <a:headEnd/>
            <a:tailEnd/>
          </a:ln>
        </p:spPr>
        <p:txBody>
          <a:bodyPr wrap="square">
            <a:spAutoFit/>
          </a:bodyPr>
          <a:lstStyle/>
          <a:p>
            <a:pPr>
              <a:spcBef>
                <a:spcPct val="50000"/>
              </a:spcBef>
            </a:pPr>
            <a:r>
              <a:rPr lang="es-ES_tradnl" sz="2800" dirty="0" smtClean="0">
                <a:latin typeface="Arial" charset="0"/>
              </a:rPr>
              <a:t>Datagrama IPv4 con opción record </a:t>
            </a:r>
            <a:r>
              <a:rPr lang="es-ES_tradnl" sz="2800" dirty="0" err="1" smtClean="0">
                <a:latin typeface="Arial" charset="0"/>
              </a:rPr>
              <a:t>route</a:t>
            </a:r>
            <a:r>
              <a:rPr lang="es-ES_tradnl" sz="2800" dirty="0" smtClean="0">
                <a:latin typeface="Arial" charset="0"/>
              </a:rPr>
              <a:t> al máximo</a:t>
            </a:r>
            <a:endParaRPr lang="es-ES" sz="2800" dirty="0">
              <a:latin typeface="Arial" charset="0"/>
            </a:endParaRPr>
          </a:p>
        </p:txBody>
      </p:sp>
      <p:graphicFrame>
        <p:nvGraphicFramePr>
          <p:cNvPr id="1251390" name="Group 62"/>
          <p:cNvGraphicFramePr>
            <a:graphicFrameLocks noGrp="1"/>
          </p:cNvGraphicFramePr>
          <p:nvPr/>
        </p:nvGraphicFramePr>
        <p:xfrm>
          <a:off x="1552699" y="1431925"/>
          <a:ext cx="7180263" cy="4604400"/>
        </p:xfrm>
        <a:graphic>
          <a:graphicData uri="http://schemas.openxmlformats.org/drawingml/2006/table">
            <a:tbl>
              <a:tblPr/>
              <a:tblGrid>
                <a:gridCol w="893763"/>
                <a:gridCol w="904875"/>
                <a:gridCol w="1797050"/>
                <a:gridCol w="415925"/>
                <a:gridCol w="360362"/>
                <a:gridCol w="342900"/>
                <a:gridCol w="858208"/>
                <a:gridCol w="1607180"/>
              </a:tblGrid>
              <a:tr h="242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rPr>
                        <a:t>Versión</a:t>
                      </a:r>
                    </a:p>
                  </a:txBody>
                  <a:tcPr marL="18000" marR="18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Lon. Cab.</a:t>
                      </a:r>
                    </a:p>
                  </a:txBody>
                  <a:tcPr marL="18000" marR="18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DS (DiffServ)</a:t>
                      </a:r>
                    </a:p>
                  </a:txBody>
                  <a:tcPr marL="18000" marR="18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Longitud Total</a:t>
                      </a:r>
                    </a:p>
                  </a:txBody>
                  <a:tcPr marL="18000" marR="18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42888">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Identificación</a:t>
                      </a:r>
                    </a:p>
                  </a:txBody>
                  <a:tcPr marL="18000" marR="18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Res.</a:t>
                      </a:r>
                    </a:p>
                  </a:txBody>
                  <a:tcPr marL="18000" marR="18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DF</a:t>
                      </a:r>
                    </a:p>
                  </a:txBody>
                  <a:tcPr marL="18000" marR="18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MF</a:t>
                      </a:r>
                    </a:p>
                  </a:txBody>
                  <a:tcPr marL="18000" marR="18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Desplazam.  de Fragmento</a:t>
                      </a:r>
                    </a:p>
                  </a:txBody>
                  <a:tcPr marL="18000" marR="18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r>
              <a:tr h="242888">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Tiempo de vida (TTL)</a:t>
                      </a:r>
                    </a:p>
                  </a:txBody>
                  <a:tcPr marL="18000" marR="18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Protocolo</a:t>
                      </a:r>
                    </a:p>
                  </a:txBody>
                  <a:tcPr marL="18000" marR="18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Suma de comprobación (checksum)</a:t>
                      </a:r>
                    </a:p>
                  </a:txBody>
                  <a:tcPr marL="18000" marR="18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41300">
                <a:tc gridSpan="8">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Dirección de origen</a:t>
                      </a:r>
                    </a:p>
                  </a:txBody>
                  <a:tcPr marL="18000" marR="18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304800">
                <a:tc gridSpan="8">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Dirección de destino</a:t>
                      </a:r>
                    </a:p>
                  </a:txBody>
                  <a:tcPr marL="18000" marR="18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304800">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dirty="0" err="1" smtClean="0">
                          <a:ln>
                            <a:noFill/>
                          </a:ln>
                          <a:solidFill>
                            <a:schemeClr val="tx1"/>
                          </a:solidFill>
                          <a:effectLst/>
                          <a:latin typeface="Arial" charset="0"/>
                        </a:rPr>
                        <a:t>Opc</a:t>
                      </a:r>
                      <a:r>
                        <a:rPr kumimoji="0" lang="es-ES" sz="1400" b="0" i="0" u="none" strike="noStrike" cap="none" normalizeH="0" baseline="0" dirty="0" smtClean="0">
                          <a:ln>
                            <a:noFill/>
                          </a:ln>
                          <a:solidFill>
                            <a:schemeClr val="tx1"/>
                          </a:solidFill>
                          <a:effectLst/>
                          <a:latin typeface="Arial" charset="0"/>
                        </a:rPr>
                        <a:t>. </a:t>
                      </a:r>
                      <a:r>
                        <a:rPr kumimoji="0" lang="es-ES" sz="1400" b="0" i="0" u="none" strike="noStrike" cap="none" normalizeH="0" baseline="0" dirty="0" err="1" smtClean="0">
                          <a:ln>
                            <a:noFill/>
                          </a:ln>
                          <a:solidFill>
                            <a:schemeClr val="tx1"/>
                          </a:solidFill>
                          <a:effectLst/>
                          <a:latin typeface="Arial" charset="0"/>
                        </a:rPr>
                        <a:t>Rec</a:t>
                      </a:r>
                      <a:r>
                        <a:rPr kumimoji="0" lang="es-ES" sz="1400" b="0" i="0" u="none" strike="noStrike" cap="none" normalizeH="0" baseline="0" dirty="0" smtClean="0">
                          <a:ln>
                            <a:noFill/>
                          </a:ln>
                          <a:solidFill>
                            <a:schemeClr val="tx1"/>
                          </a:solidFill>
                          <a:effectLst/>
                          <a:latin typeface="Arial" charset="0"/>
                        </a:rPr>
                        <a:t>. </a:t>
                      </a:r>
                      <a:r>
                        <a:rPr kumimoji="0" lang="es-ES" sz="1400" b="0" i="0" u="none" strike="noStrike" cap="none" normalizeH="0" baseline="0" dirty="0" err="1" smtClean="0">
                          <a:ln>
                            <a:noFill/>
                          </a:ln>
                          <a:solidFill>
                            <a:schemeClr val="tx1"/>
                          </a:solidFill>
                          <a:effectLst/>
                          <a:latin typeface="Arial" charset="0"/>
                        </a:rPr>
                        <a:t>Route</a:t>
                      </a:r>
                      <a:endParaRPr kumimoji="0" lang="es-ES" sz="1400" b="0" i="0" u="none" strike="noStrike" cap="none" normalizeH="0" baseline="0" dirty="0" smtClean="0">
                        <a:ln>
                          <a:noFill/>
                        </a:ln>
                        <a:solidFill>
                          <a:schemeClr val="tx1"/>
                        </a:solidFill>
                        <a:effectLst/>
                        <a:latin typeface="Arial" charset="0"/>
                      </a:endParaRPr>
                    </a:p>
                  </a:txBody>
                  <a:tcPr marL="18000" marR="18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rPr>
                        <a:t>Long. Opción (39)</a:t>
                      </a:r>
                    </a:p>
                  </a:txBody>
                  <a:tcPr marL="18000" marR="18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rPr>
                        <a:t>Siguiente libre</a:t>
                      </a:r>
                    </a:p>
                  </a:txBody>
                  <a:tcPr marL="18000" marR="18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rPr>
                        <a:t>Dir. 1 (1/2)</a:t>
                      </a:r>
                    </a:p>
                  </a:txBody>
                  <a:tcPr marL="18000" marR="18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grid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rPr>
                        <a:t>Dirección IP intermedia 1 (2/2)</a:t>
                      </a:r>
                    </a:p>
                  </a:txBody>
                  <a:tcPr marL="18000" marR="18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rPr>
                        <a:t>Dir. 2 (1/2)</a:t>
                      </a:r>
                    </a:p>
                  </a:txBody>
                  <a:tcPr marL="18000" marR="18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grid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rPr>
                        <a:t>Dirección IP intermedia 2 (2/2)</a:t>
                      </a:r>
                    </a:p>
                  </a:txBody>
                  <a:tcPr marL="18000" marR="18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rPr>
                        <a:t>Dir. 3 (1/2)</a:t>
                      </a:r>
                    </a:p>
                  </a:txBody>
                  <a:tcPr marL="18000" marR="18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grid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rPr>
                        <a:t>Dirección IP intermedia 3 (2/2)</a:t>
                      </a:r>
                    </a:p>
                  </a:txBody>
                  <a:tcPr marL="18000" marR="18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rPr>
                        <a:t>Dir. 4 (1/2)</a:t>
                      </a:r>
                    </a:p>
                  </a:txBody>
                  <a:tcPr marL="18000" marR="18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grid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rPr>
                        <a:t>Dirección IP intermedia 4 (2/2)</a:t>
                      </a:r>
                    </a:p>
                  </a:txBody>
                  <a:tcPr marL="18000" marR="18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rPr>
                        <a:t>Dir. 5 (1/2)</a:t>
                      </a:r>
                    </a:p>
                  </a:txBody>
                  <a:tcPr marL="18000" marR="18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grid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rPr>
                        <a:t>Dirección IP intermedia 5 (2/2)</a:t>
                      </a:r>
                    </a:p>
                  </a:txBody>
                  <a:tcPr marL="18000" marR="18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rPr>
                        <a:t>Dir. 6 (1/2)</a:t>
                      </a:r>
                    </a:p>
                  </a:txBody>
                  <a:tcPr marL="18000" marR="18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grid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rPr>
                        <a:t>Dirección IP intermedia 6 (2/2)</a:t>
                      </a:r>
                    </a:p>
                  </a:txBody>
                  <a:tcPr marL="18000" marR="18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rPr>
                        <a:t>Dir. 7 (1/2)</a:t>
                      </a:r>
                    </a:p>
                  </a:txBody>
                  <a:tcPr marL="18000" marR="18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grid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rPr>
                        <a:t>Dirección IP intermedia 7 (2/2)</a:t>
                      </a:r>
                    </a:p>
                  </a:txBody>
                  <a:tcPr marL="18000" marR="18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rPr>
                        <a:t>Dir. 8 (1/2)</a:t>
                      </a:r>
                    </a:p>
                  </a:txBody>
                  <a:tcPr marL="18000" marR="18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grid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rPr>
                        <a:t>Dirección IP intermedia 8 (2/2)</a:t>
                      </a:r>
                    </a:p>
                  </a:txBody>
                  <a:tcPr marL="18000" marR="18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rPr>
                        <a:t>Dir. 9 (1/2)</a:t>
                      </a:r>
                    </a:p>
                  </a:txBody>
                  <a:tcPr marL="18000" marR="18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grid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rPr>
                        <a:t>Dirección IP intermedia 9 (2/2)</a:t>
                      </a:r>
                    </a:p>
                  </a:txBody>
                  <a:tcPr marL="18000" marR="18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rPr>
                        <a:t>Relleno</a:t>
                      </a:r>
                    </a:p>
                  </a:txBody>
                  <a:tcPr marL="18000" marR="18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8959" name="Text Box 47"/>
          <p:cNvSpPr txBox="1">
            <a:spLocks noChangeArrowheads="1"/>
          </p:cNvSpPr>
          <p:nvPr/>
        </p:nvSpPr>
        <p:spPr bwMode="auto">
          <a:xfrm>
            <a:off x="179512" y="1846565"/>
            <a:ext cx="1165705" cy="646331"/>
          </a:xfrm>
          <a:prstGeom prst="rect">
            <a:avLst/>
          </a:prstGeom>
          <a:noFill/>
          <a:ln w="9525">
            <a:noFill/>
            <a:miter lim="800000"/>
            <a:headEnd/>
            <a:tailEnd/>
          </a:ln>
        </p:spPr>
        <p:txBody>
          <a:bodyPr wrap="none">
            <a:spAutoFit/>
          </a:bodyPr>
          <a:lstStyle/>
          <a:p>
            <a:pPr algn="ctr">
              <a:lnSpc>
                <a:spcPct val="75000"/>
              </a:lnSpc>
            </a:pPr>
            <a:r>
              <a:rPr lang="es-ES_tradnl" sz="1600" b="1" dirty="0" smtClean="0">
                <a:latin typeface="Arial" charset="0"/>
              </a:rPr>
              <a:t>Cabecera</a:t>
            </a:r>
          </a:p>
          <a:p>
            <a:pPr algn="ctr">
              <a:lnSpc>
                <a:spcPct val="75000"/>
              </a:lnSpc>
            </a:pPr>
            <a:r>
              <a:rPr lang="es-ES_tradnl" sz="1600" b="1" dirty="0" smtClean="0">
                <a:latin typeface="Arial" charset="0"/>
              </a:rPr>
              <a:t>estándar</a:t>
            </a:r>
          </a:p>
          <a:p>
            <a:pPr algn="ctr">
              <a:lnSpc>
                <a:spcPct val="75000"/>
              </a:lnSpc>
            </a:pPr>
            <a:r>
              <a:rPr lang="es-ES_tradnl" sz="1600" b="1" dirty="0" smtClean="0">
                <a:latin typeface="Arial" charset="0"/>
              </a:rPr>
              <a:t>(20</a:t>
            </a:r>
            <a:r>
              <a:rPr lang="es-ES_tradnl" sz="1600" b="1" dirty="0">
                <a:latin typeface="Arial" charset="0"/>
              </a:rPr>
              <a:t> </a:t>
            </a:r>
            <a:r>
              <a:rPr lang="es-ES_tradnl" sz="1600" b="1" dirty="0" smtClean="0">
                <a:latin typeface="Arial" charset="0"/>
              </a:rPr>
              <a:t>Bytes)</a:t>
            </a:r>
            <a:endParaRPr lang="es-ES" sz="1600" b="1" dirty="0">
              <a:latin typeface="Arial" charset="0"/>
            </a:endParaRPr>
          </a:p>
        </p:txBody>
      </p:sp>
      <p:sp>
        <p:nvSpPr>
          <p:cNvPr id="38960" name="AutoShape 48"/>
          <p:cNvSpPr>
            <a:spLocks/>
          </p:cNvSpPr>
          <p:nvPr/>
        </p:nvSpPr>
        <p:spPr bwMode="auto">
          <a:xfrm>
            <a:off x="1244724" y="2996952"/>
            <a:ext cx="215900" cy="3024335"/>
          </a:xfrm>
          <a:prstGeom prst="leftBrace">
            <a:avLst>
              <a:gd name="adj1" fmla="val 71078"/>
              <a:gd name="adj2" fmla="val 50000"/>
            </a:avLst>
          </a:prstGeom>
          <a:noFill/>
          <a:ln w="9525">
            <a:solidFill>
              <a:schemeClr val="tx1"/>
            </a:solidFill>
            <a:round/>
            <a:headEnd/>
            <a:tailEnd/>
          </a:ln>
        </p:spPr>
        <p:txBody>
          <a:bodyPr wrap="none" anchor="ctr"/>
          <a:lstStyle/>
          <a:p>
            <a:endParaRPr lang="es-ES"/>
          </a:p>
        </p:txBody>
      </p:sp>
      <p:sp>
        <p:nvSpPr>
          <p:cNvPr id="38961" name="Line 49"/>
          <p:cNvSpPr>
            <a:spLocks noChangeShapeType="1"/>
          </p:cNvSpPr>
          <p:nvPr/>
        </p:nvSpPr>
        <p:spPr bwMode="auto">
          <a:xfrm>
            <a:off x="1551112" y="2954338"/>
            <a:ext cx="0" cy="792162"/>
          </a:xfrm>
          <a:prstGeom prst="line">
            <a:avLst/>
          </a:prstGeom>
          <a:noFill/>
          <a:ln w="25400">
            <a:solidFill>
              <a:schemeClr val="tx1"/>
            </a:solidFill>
            <a:round/>
            <a:headEnd/>
            <a:tailEnd/>
          </a:ln>
        </p:spPr>
        <p:txBody>
          <a:bodyPr/>
          <a:lstStyle/>
          <a:p>
            <a:endParaRPr lang="es-ES"/>
          </a:p>
        </p:txBody>
      </p:sp>
      <p:sp>
        <p:nvSpPr>
          <p:cNvPr id="38962" name="Line 50"/>
          <p:cNvSpPr>
            <a:spLocks noChangeShapeType="1"/>
          </p:cNvSpPr>
          <p:nvPr/>
        </p:nvSpPr>
        <p:spPr bwMode="auto">
          <a:xfrm>
            <a:off x="8734549" y="2959100"/>
            <a:ext cx="0" cy="792163"/>
          </a:xfrm>
          <a:prstGeom prst="line">
            <a:avLst/>
          </a:prstGeom>
          <a:noFill/>
          <a:ln w="25400">
            <a:solidFill>
              <a:schemeClr val="tx1"/>
            </a:solidFill>
            <a:round/>
            <a:headEnd/>
            <a:tailEnd/>
          </a:ln>
        </p:spPr>
        <p:txBody>
          <a:bodyPr/>
          <a:lstStyle/>
          <a:p>
            <a:endParaRPr lang="es-ES"/>
          </a:p>
        </p:txBody>
      </p:sp>
      <p:sp>
        <p:nvSpPr>
          <p:cNvPr id="26" name="AutoShape 48"/>
          <p:cNvSpPr>
            <a:spLocks/>
          </p:cNvSpPr>
          <p:nvPr/>
        </p:nvSpPr>
        <p:spPr bwMode="auto">
          <a:xfrm>
            <a:off x="1244724" y="1412875"/>
            <a:ext cx="215900" cy="1512069"/>
          </a:xfrm>
          <a:prstGeom prst="leftBrace">
            <a:avLst>
              <a:gd name="adj1" fmla="val 71078"/>
              <a:gd name="adj2" fmla="val 50000"/>
            </a:avLst>
          </a:prstGeom>
          <a:noFill/>
          <a:ln w="9525">
            <a:solidFill>
              <a:schemeClr val="tx1"/>
            </a:solidFill>
            <a:round/>
            <a:headEnd/>
            <a:tailEnd/>
          </a:ln>
        </p:spPr>
        <p:txBody>
          <a:bodyPr wrap="none" anchor="ctr"/>
          <a:lstStyle/>
          <a:p>
            <a:endParaRPr lang="es-ES"/>
          </a:p>
        </p:txBody>
      </p:sp>
      <p:sp>
        <p:nvSpPr>
          <p:cNvPr id="27" name="Text Box 47"/>
          <p:cNvSpPr txBox="1">
            <a:spLocks noChangeArrowheads="1"/>
          </p:cNvSpPr>
          <p:nvPr/>
        </p:nvSpPr>
        <p:spPr bwMode="auto">
          <a:xfrm>
            <a:off x="107504" y="4263479"/>
            <a:ext cx="1165705" cy="461665"/>
          </a:xfrm>
          <a:prstGeom prst="rect">
            <a:avLst/>
          </a:prstGeom>
          <a:noFill/>
          <a:ln w="9525">
            <a:noFill/>
            <a:miter lim="800000"/>
            <a:headEnd/>
            <a:tailEnd/>
          </a:ln>
        </p:spPr>
        <p:txBody>
          <a:bodyPr wrap="none">
            <a:spAutoFit/>
          </a:bodyPr>
          <a:lstStyle/>
          <a:p>
            <a:pPr algn="ctr">
              <a:lnSpc>
                <a:spcPct val="75000"/>
              </a:lnSpc>
            </a:pPr>
            <a:r>
              <a:rPr lang="es-ES_tradnl" sz="1600" b="1" dirty="0" smtClean="0">
                <a:latin typeface="Arial" charset="0"/>
              </a:rPr>
              <a:t>Opciones</a:t>
            </a:r>
          </a:p>
          <a:p>
            <a:pPr algn="ctr">
              <a:lnSpc>
                <a:spcPct val="75000"/>
              </a:lnSpc>
            </a:pPr>
            <a:r>
              <a:rPr lang="es-ES_tradnl" sz="1600" b="1" dirty="0" smtClean="0">
                <a:latin typeface="Arial" charset="0"/>
              </a:rPr>
              <a:t>(40</a:t>
            </a:r>
            <a:r>
              <a:rPr lang="es-ES_tradnl" sz="1600" b="1" dirty="0">
                <a:latin typeface="Arial" charset="0"/>
              </a:rPr>
              <a:t> </a:t>
            </a:r>
            <a:r>
              <a:rPr lang="es-ES_tradnl" sz="1600" b="1" dirty="0" smtClean="0">
                <a:latin typeface="Arial" charset="0"/>
              </a:rPr>
              <a:t>Bytes)</a:t>
            </a:r>
            <a:endParaRPr lang="es-ES" sz="1600" b="1" dirty="0">
              <a:latin typeface="Arial" charset="0"/>
            </a:endParaRPr>
          </a:p>
        </p:txBody>
      </p:sp>
    </p:spTree>
  </p:cSld>
  <p:clrMapOvr>
    <a:masterClrMapping/>
  </p:clrMapOvr>
  <p:transition spd="med">
    <p:pull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a:xfrm>
            <a:off x="685800" y="260350"/>
            <a:ext cx="7772400" cy="1143000"/>
          </a:xfrm>
        </p:spPr>
        <p:txBody>
          <a:bodyPr/>
          <a:lstStyle/>
          <a:p>
            <a:pPr eaLnBrk="1" hangingPunct="1"/>
            <a:r>
              <a:rPr lang="es-ES_tradnl" smtClean="0"/>
              <a:t>Sumario</a:t>
            </a:r>
            <a:endParaRPr lang="es-ES" smtClean="0"/>
          </a:p>
        </p:txBody>
      </p:sp>
      <p:sp>
        <p:nvSpPr>
          <p:cNvPr id="45058" name="Rectangle 3"/>
          <p:cNvSpPr>
            <a:spLocks noGrp="1" noChangeArrowheads="1"/>
          </p:cNvSpPr>
          <p:nvPr>
            <p:ph type="body" idx="1"/>
          </p:nvPr>
        </p:nvSpPr>
        <p:spPr>
          <a:xfrm>
            <a:off x="685800" y="1484313"/>
            <a:ext cx="7772400" cy="4681537"/>
          </a:xfrm>
        </p:spPr>
        <p:txBody>
          <a:bodyPr/>
          <a:lstStyle/>
          <a:p>
            <a:pPr eaLnBrk="1" hangingPunct="1"/>
            <a:r>
              <a:rPr lang="es-ES_tradnl" smtClean="0"/>
              <a:t>Generalidades</a:t>
            </a:r>
          </a:p>
          <a:p>
            <a:pPr eaLnBrk="1" hangingPunct="1"/>
            <a:r>
              <a:rPr lang="es-ES_tradnl" smtClean="0"/>
              <a:t>El Datagrama IP. Estructura de la cabecera</a:t>
            </a:r>
          </a:p>
          <a:p>
            <a:pPr eaLnBrk="1" hangingPunct="1"/>
            <a:r>
              <a:rPr lang="es-ES_tradnl" b="1" smtClean="0">
                <a:solidFill>
                  <a:srgbClr val="FF0000"/>
                </a:solidFill>
              </a:rPr>
              <a:t>Direcciones de red. Enrutamiento básico</a:t>
            </a:r>
          </a:p>
          <a:p>
            <a:pPr eaLnBrk="1" hangingPunct="1"/>
            <a:r>
              <a:rPr lang="es-ES_tradnl" smtClean="0"/>
              <a:t>Subredes y máscaras</a:t>
            </a:r>
          </a:p>
          <a:p>
            <a:pPr eaLnBrk="1" hangingPunct="1"/>
            <a:r>
              <a:rPr lang="es-ES_tradnl" smtClean="0"/>
              <a:t>Asignación de direcciones y CIDR</a:t>
            </a:r>
          </a:p>
          <a:p>
            <a:pPr eaLnBrk="1" hangingPunct="1"/>
            <a:r>
              <a:rPr lang="es-ES_tradnl" smtClean="0"/>
              <a:t>Protocolo de control ICMP</a:t>
            </a:r>
          </a:p>
          <a:p>
            <a:pPr eaLnBrk="1" hangingPunct="1"/>
            <a:r>
              <a:rPr lang="es-ES_tradnl" smtClean="0"/>
              <a:t>Protocolo de resolución de direcciones ARP</a:t>
            </a:r>
            <a:endParaRPr lang="es-ES" smtClean="0"/>
          </a:p>
        </p:txBody>
      </p:sp>
    </p:spTree>
  </p:cSld>
  <p:clrMapOvr>
    <a:masterClrMapping/>
  </p:clrMapOvr>
  <p:transition spd="med">
    <p:pull dir="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pPr eaLnBrk="1" hangingPunct="1"/>
            <a:r>
              <a:rPr lang="es-ES" smtClean="0"/>
              <a:t>Direcciones IP</a:t>
            </a:r>
          </a:p>
        </p:txBody>
      </p:sp>
      <p:sp>
        <p:nvSpPr>
          <p:cNvPr id="47106" name="Rectangle 3"/>
          <p:cNvSpPr>
            <a:spLocks noGrp="1" noChangeArrowheads="1"/>
          </p:cNvSpPr>
          <p:nvPr>
            <p:ph type="body" idx="1"/>
          </p:nvPr>
        </p:nvSpPr>
        <p:spPr>
          <a:xfrm>
            <a:off x="685800" y="1844824"/>
            <a:ext cx="7772400" cy="4111625"/>
          </a:xfrm>
        </p:spPr>
        <p:txBody>
          <a:bodyPr/>
          <a:lstStyle/>
          <a:p>
            <a:pPr eaLnBrk="1" hangingPunct="1">
              <a:lnSpc>
                <a:spcPct val="90000"/>
              </a:lnSpc>
            </a:pPr>
            <a:r>
              <a:rPr lang="es-ES" sz="2400" dirty="0" smtClean="0"/>
              <a:t>Cada host en Internet (en realidad cada interfaz) tiene una dirección IP única, que puede ser estática o dinámica. </a:t>
            </a:r>
          </a:p>
          <a:p>
            <a:pPr eaLnBrk="1" hangingPunct="1">
              <a:lnSpc>
                <a:spcPct val="90000"/>
              </a:lnSpc>
            </a:pPr>
            <a:r>
              <a:rPr lang="es-ES" sz="2400" dirty="0" smtClean="0"/>
              <a:t>Las direcciones IP tienen una longitud de 4 bytes (32 bits) y se suelen representar como cuatro números decimales separados por puntos, ej.: 147.156.135.22.</a:t>
            </a:r>
          </a:p>
          <a:p>
            <a:pPr eaLnBrk="1" hangingPunct="1">
              <a:lnSpc>
                <a:spcPct val="90000"/>
              </a:lnSpc>
            </a:pPr>
            <a:r>
              <a:rPr lang="es-ES" sz="2400" dirty="0" smtClean="0"/>
              <a:t>En principio cada uno de los cuatro bytes puede tener cualquier número entre 0 y 255, aunque algunas direcciones están reservadas.</a:t>
            </a:r>
          </a:p>
          <a:p>
            <a:pPr eaLnBrk="1" hangingPunct="1">
              <a:lnSpc>
                <a:spcPct val="90000"/>
              </a:lnSpc>
            </a:pPr>
            <a:r>
              <a:rPr lang="es-ES" sz="2400" dirty="0" smtClean="0"/>
              <a:t>Para averiguar la dirección de un host podemos utilizar el comando </a:t>
            </a:r>
            <a:r>
              <a:rPr lang="es-ES" sz="2400" b="1" dirty="0" smtClean="0"/>
              <a:t>‘</a:t>
            </a:r>
            <a:r>
              <a:rPr lang="es-ES" sz="2400" b="1" dirty="0" err="1" smtClean="0"/>
              <a:t>ipconfig</a:t>
            </a:r>
            <a:r>
              <a:rPr lang="es-ES" sz="2400" b="1" dirty="0" smtClean="0"/>
              <a:t>’</a:t>
            </a:r>
            <a:r>
              <a:rPr lang="es-ES" sz="2400" dirty="0" smtClean="0"/>
              <a:t> (Windows) o </a:t>
            </a:r>
            <a:r>
              <a:rPr lang="es-ES" sz="2400" b="1" dirty="0" smtClean="0"/>
              <a:t>‘</a:t>
            </a:r>
            <a:r>
              <a:rPr lang="es-ES" sz="2400" b="1" dirty="0" err="1" smtClean="0"/>
              <a:t>ifconfig</a:t>
            </a:r>
            <a:r>
              <a:rPr lang="es-ES" sz="2400" b="1" dirty="0" smtClean="0"/>
              <a:t>’</a:t>
            </a:r>
            <a:r>
              <a:rPr lang="es-ES" sz="2400" dirty="0" smtClean="0"/>
              <a:t> (Linux)</a:t>
            </a:r>
          </a:p>
          <a:p>
            <a:pPr eaLnBrk="1" hangingPunct="1">
              <a:lnSpc>
                <a:spcPct val="90000"/>
              </a:lnSpc>
            </a:pPr>
            <a:r>
              <a:rPr lang="es-ES" sz="2400" dirty="0" smtClean="0"/>
              <a:t>Todos los hosts de Internet tienen direcciones comprendidas en el rango </a:t>
            </a:r>
            <a:r>
              <a:rPr lang="es-ES_tradnl" sz="2400" b="1" dirty="0" smtClean="0"/>
              <a:t>1.0.0.1 – 223.255.255.254</a:t>
            </a:r>
            <a:endParaRPr lang="es-ES" sz="2400" b="1" dirty="0" smtClean="0"/>
          </a:p>
        </p:txBody>
      </p:sp>
    </p:spTree>
  </p:cSld>
  <p:clrMapOvr>
    <a:masterClrMapping/>
  </p:clrMapOvr>
  <p:transition spd="med">
    <p:pull dir="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a:xfrm>
            <a:off x="831850" y="333375"/>
            <a:ext cx="7772400" cy="782638"/>
          </a:xfrm>
        </p:spPr>
        <p:txBody>
          <a:bodyPr/>
          <a:lstStyle/>
          <a:p>
            <a:pPr eaLnBrk="1" hangingPunct="1"/>
            <a:r>
              <a:rPr lang="es-ES_tradnl" smtClean="0"/>
              <a:t>Direcciones y máscaras</a:t>
            </a:r>
            <a:endParaRPr lang="es-ES" smtClean="0"/>
          </a:p>
        </p:txBody>
      </p:sp>
      <p:sp>
        <p:nvSpPr>
          <p:cNvPr id="49154" name="Rectangle 3"/>
          <p:cNvSpPr>
            <a:spLocks noGrp="1" noChangeArrowheads="1"/>
          </p:cNvSpPr>
          <p:nvPr>
            <p:ph type="body" sz="half" idx="1"/>
          </p:nvPr>
        </p:nvSpPr>
        <p:spPr>
          <a:xfrm>
            <a:off x="685800" y="1344613"/>
            <a:ext cx="8207375" cy="1016000"/>
          </a:xfrm>
        </p:spPr>
        <p:txBody>
          <a:bodyPr/>
          <a:lstStyle/>
          <a:p>
            <a:pPr eaLnBrk="1" hangingPunct="1"/>
            <a:r>
              <a:rPr lang="es-ES_tradnl" sz="2400" smtClean="0"/>
              <a:t>Los hosts y routers interpretan las direcciones IP separándolas en dos partes, la de red (prefijo) y la de host (sufijo):</a:t>
            </a:r>
            <a:endParaRPr lang="es-ES" sz="2400" smtClean="0"/>
          </a:p>
        </p:txBody>
      </p:sp>
      <p:sp>
        <p:nvSpPr>
          <p:cNvPr id="49155" name="Rectangle 4"/>
          <p:cNvSpPr>
            <a:spLocks noChangeArrowheads="1"/>
          </p:cNvSpPr>
          <p:nvPr/>
        </p:nvSpPr>
        <p:spPr bwMode="auto">
          <a:xfrm>
            <a:off x="901700" y="2854325"/>
            <a:ext cx="7772400" cy="2808288"/>
          </a:xfrm>
          <a:prstGeom prst="rect">
            <a:avLst/>
          </a:prstGeom>
          <a:noFill/>
          <a:ln w="9525">
            <a:noFill/>
            <a:miter lim="800000"/>
            <a:headEnd/>
            <a:tailEnd/>
          </a:ln>
        </p:spPr>
        <p:txBody>
          <a:bodyPr/>
          <a:lstStyle/>
          <a:p>
            <a:pPr marL="342900" indent="-342900">
              <a:lnSpc>
                <a:spcPct val="90000"/>
              </a:lnSpc>
              <a:spcBef>
                <a:spcPct val="20000"/>
              </a:spcBef>
              <a:buFontTx/>
              <a:buChar char="•"/>
            </a:pPr>
            <a:r>
              <a:rPr lang="es-ES_tradnl" dirty="0"/>
              <a:t>La longitud del prefijo se indica mediante un parámetro denominado máscara. </a:t>
            </a:r>
          </a:p>
          <a:p>
            <a:pPr marL="342900" indent="-342900">
              <a:lnSpc>
                <a:spcPct val="90000"/>
              </a:lnSpc>
              <a:spcBef>
                <a:spcPct val="20000"/>
              </a:spcBef>
              <a:buFontTx/>
              <a:buChar char="•"/>
            </a:pPr>
            <a:r>
              <a:rPr lang="es-ES_tradnl" dirty="0"/>
              <a:t>La máscara tiene también una longitud de 32 bits y está formada por un conjunto de unos seguido de ceros. Los unos indican la longitud del prefijo.</a:t>
            </a:r>
          </a:p>
          <a:p>
            <a:pPr marL="342900" indent="-342900">
              <a:lnSpc>
                <a:spcPct val="90000"/>
              </a:lnSpc>
              <a:spcBef>
                <a:spcPct val="20000"/>
              </a:spcBef>
              <a:buFontTx/>
              <a:buChar char="•"/>
            </a:pPr>
            <a:r>
              <a:rPr lang="es-ES_tradnl" dirty="0"/>
              <a:t>Como la dirección IP, la máscara </a:t>
            </a:r>
            <a:r>
              <a:rPr lang="es-ES_tradnl" dirty="0" smtClean="0"/>
              <a:t>se expresa mediante </a:t>
            </a:r>
            <a:r>
              <a:rPr lang="es-ES_tradnl" dirty="0"/>
              <a:t>cuatro números </a:t>
            </a:r>
            <a:r>
              <a:rPr lang="es-ES_tradnl" dirty="0" smtClean="0"/>
              <a:t>decimales separados por puntos</a:t>
            </a:r>
            <a:endParaRPr lang="es-ES_tradnl" dirty="0"/>
          </a:p>
          <a:p>
            <a:pPr marL="342900" indent="-342900">
              <a:lnSpc>
                <a:spcPct val="90000"/>
              </a:lnSpc>
              <a:spcBef>
                <a:spcPct val="20000"/>
              </a:spcBef>
              <a:buFontTx/>
              <a:buChar char="•"/>
            </a:pPr>
            <a:r>
              <a:rPr lang="es-ES_tradnl" dirty="0"/>
              <a:t>La máscara no aparece en los paquetes IP, solo se especifica en las interfaces y las rutas y su longitud puede variar durante el viaje de un paquete hacia su destino</a:t>
            </a:r>
            <a:endParaRPr lang="es-ES" dirty="0"/>
          </a:p>
        </p:txBody>
      </p:sp>
      <p:graphicFrame>
        <p:nvGraphicFramePr>
          <p:cNvPr id="1166350" name="Group 14"/>
          <p:cNvGraphicFramePr>
            <a:graphicFrameLocks noGrp="1"/>
          </p:cNvGraphicFramePr>
          <p:nvPr>
            <p:ph sz="half" idx="2"/>
          </p:nvPr>
        </p:nvGraphicFramePr>
        <p:xfrm>
          <a:off x="1984375" y="2343150"/>
          <a:ext cx="5251450" cy="365760"/>
        </p:xfrm>
        <a:graphic>
          <a:graphicData uri="http://schemas.openxmlformats.org/drawingml/2006/table">
            <a:tbl>
              <a:tblPr/>
              <a:tblGrid>
                <a:gridCol w="2625725"/>
                <a:gridCol w="2625725"/>
              </a:tblGrid>
              <a:tr h="279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1" i="0" u="none" strike="noStrike" cap="none" normalizeH="0" baseline="0" smtClean="0">
                          <a:ln>
                            <a:noFill/>
                          </a:ln>
                          <a:solidFill>
                            <a:schemeClr val="tx1"/>
                          </a:solidFill>
                          <a:effectLst/>
                          <a:latin typeface="Arial" charset="0"/>
                        </a:rPr>
                        <a:t>Red </a:t>
                      </a:r>
                      <a:r>
                        <a:rPr kumimoji="0" lang="es-ES_tradnl" sz="1800" b="0" i="0" u="none" strike="noStrike" cap="none" normalizeH="0" baseline="0" smtClean="0">
                          <a:ln>
                            <a:noFill/>
                          </a:ln>
                          <a:solidFill>
                            <a:schemeClr val="tx1"/>
                          </a:solidFill>
                          <a:effectLst/>
                          <a:latin typeface="Arial" charset="0"/>
                        </a:rPr>
                        <a:t>(n bits)</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1" i="0" u="none" strike="noStrike" cap="none" normalizeH="0" baseline="0" smtClean="0">
                          <a:ln>
                            <a:noFill/>
                          </a:ln>
                          <a:solidFill>
                            <a:schemeClr val="tx1"/>
                          </a:solidFill>
                          <a:effectLst/>
                          <a:latin typeface="Arial" charset="0"/>
                        </a:rPr>
                        <a:t>Host </a:t>
                      </a:r>
                      <a:r>
                        <a:rPr kumimoji="0" lang="es-ES_tradnl" sz="1800" b="0" i="0" u="none" strike="noStrike" cap="none" normalizeH="0" baseline="0" smtClean="0">
                          <a:ln>
                            <a:noFill/>
                          </a:ln>
                          <a:solidFill>
                            <a:schemeClr val="tx1"/>
                          </a:solidFill>
                          <a:effectLst/>
                          <a:latin typeface="Arial" charset="0"/>
                        </a:rPr>
                        <a:t>(32-n bits)</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pull dir="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685800" y="322263"/>
            <a:ext cx="7772400" cy="803275"/>
          </a:xfrm>
        </p:spPr>
        <p:txBody>
          <a:bodyPr/>
          <a:lstStyle/>
          <a:p>
            <a:pPr eaLnBrk="1" hangingPunct="1"/>
            <a:r>
              <a:rPr lang="es-ES" smtClean="0"/>
              <a:t>Direccción IP y máscara</a:t>
            </a:r>
          </a:p>
        </p:txBody>
      </p:sp>
      <p:sp>
        <p:nvSpPr>
          <p:cNvPr id="51202" name="Rectangle 3"/>
          <p:cNvSpPr>
            <a:spLocks noGrp="1" noChangeArrowheads="1"/>
          </p:cNvSpPr>
          <p:nvPr>
            <p:ph type="body" sz="half" idx="1"/>
          </p:nvPr>
        </p:nvSpPr>
        <p:spPr>
          <a:xfrm>
            <a:off x="685800" y="1198563"/>
            <a:ext cx="7773988" cy="935037"/>
          </a:xfrm>
        </p:spPr>
        <p:txBody>
          <a:bodyPr/>
          <a:lstStyle/>
          <a:p>
            <a:pPr eaLnBrk="1" hangingPunct="1">
              <a:lnSpc>
                <a:spcPct val="90000"/>
              </a:lnSpc>
            </a:pPr>
            <a:r>
              <a:rPr lang="es-ES" sz="2400" dirty="0" smtClean="0"/>
              <a:t>Al configurar la dirección IP de una interfaz hay que especificar la máscara utilizada. Ejemplo:</a:t>
            </a:r>
          </a:p>
        </p:txBody>
      </p:sp>
      <p:sp>
        <p:nvSpPr>
          <p:cNvPr id="51203" name="Text Box 4"/>
          <p:cNvSpPr txBox="1">
            <a:spLocks noChangeArrowheads="1"/>
          </p:cNvSpPr>
          <p:nvPr/>
        </p:nvSpPr>
        <p:spPr bwMode="auto">
          <a:xfrm>
            <a:off x="2411413" y="2935288"/>
            <a:ext cx="1314450" cy="396875"/>
          </a:xfrm>
          <a:prstGeom prst="rect">
            <a:avLst/>
          </a:prstGeom>
          <a:noFill/>
          <a:ln w="9525">
            <a:noFill/>
            <a:miter lim="800000"/>
            <a:headEnd/>
            <a:tailEnd/>
          </a:ln>
        </p:spPr>
        <p:txBody>
          <a:bodyPr wrap="none">
            <a:spAutoFit/>
          </a:bodyPr>
          <a:lstStyle/>
          <a:p>
            <a:pPr eaLnBrk="0" hangingPunct="0"/>
            <a:r>
              <a:rPr lang="es-ES" sz="2000">
                <a:latin typeface="Arial" charset="0"/>
              </a:rPr>
              <a:t>Dirección:</a:t>
            </a:r>
          </a:p>
        </p:txBody>
      </p:sp>
      <p:sp>
        <p:nvSpPr>
          <p:cNvPr id="51204" name="Text Box 5"/>
          <p:cNvSpPr txBox="1">
            <a:spLocks noChangeArrowheads="1"/>
          </p:cNvSpPr>
          <p:nvPr/>
        </p:nvSpPr>
        <p:spPr bwMode="auto">
          <a:xfrm>
            <a:off x="2411413" y="3557588"/>
            <a:ext cx="1227137" cy="396875"/>
          </a:xfrm>
          <a:prstGeom prst="rect">
            <a:avLst/>
          </a:prstGeom>
          <a:noFill/>
          <a:ln w="9525">
            <a:noFill/>
            <a:miter lim="800000"/>
            <a:headEnd/>
            <a:tailEnd/>
          </a:ln>
        </p:spPr>
        <p:txBody>
          <a:bodyPr wrap="none">
            <a:spAutoFit/>
          </a:bodyPr>
          <a:lstStyle/>
          <a:p>
            <a:pPr eaLnBrk="0" hangingPunct="0"/>
            <a:r>
              <a:rPr lang="es-ES" sz="2000">
                <a:latin typeface="Arial" charset="0"/>
              </a:rPr>
              <a:t>Máscara:</a:t>
            </a:r>
          </a:p>
        </p:txBody>
      </p:sp>
      <p:sp>
        <p:nvSpPr>
          <p:cNvPr id="51205" name="Text Box 6"/>
          <p:cNvSpPr txBox="1">
            <a:spLocks noChangeArrowheads="1"/>
          </p:cNvSpPr>
          <p:nvPr/>
        </p:nvSpPr>
        <p:spPr bwMode="auto">
          <a:xfrm>
            <a:off x="2463800" y="4613275"/>
            <a:ext cx="1323975" cy="406400"/>
          </a:xfrm>
          <a:prstGeom prst="rect">
            <a:avLst/>
          </a:prstGeom>
          <a:noFill/>
          <a:ln w="9525">
            <a:solidFill>
              <a:schemeClr val="tx1"/>
            </a:solidFill>
            <a:miter lim="800000"/>
            <a:headEnd/>
            <a:tailEnd/>
          </a:ln>
        </p:spPr>
        <p:txBody>
          <a:bodyPr wrap="none">
            <a:spAutoFit/>
          </a:bodyPr>
          <a:lstStyle/>
          <a:p>
            <a:pPr eaLnBrk="0" hangingPunct="0"/>
            <a:r>
              <a:rPr lang="es-ES" sz="2000">
                <a:latin typeface="Arial" charset="0"/>
              </a:rPr>
              <a:t>11111111</a:t>
            </a:r>
          </a:p>
        </p:txBody>
      </p:sp>
      <p:sp>
        <p:nvSpPr>
          <p:cNvPr id="51206" name="Line 7"/>
          <p:cNvSpPr>
            <a:spLocks noChangeShapeType="1"/>
          </p:cNvSpPr>
          <p:nvPr/>
        </p:nvSpPr>
        <p:spPr bwMode="auto">
          <a:xfrm flipH="1">
            <a:off x="3203575" y="3943350"/>
            <a:ext cx="936625" cy="576263"/>
          </a:xfrm>
          <a:prstGeom prst="line">
            <a:avLst/>
          </a:prstGeom>
          <a:noFill/>
          <a:ln w="9525">
            <a:solidFill>
              <a:schemeClr val="tx1"/>
            </a:solidFill>
            <a:round/>
            <a:headEnd/>
            <a:tailEnd type="triangle" w="med" len="med"/>
          </a:ln>
        </p:spPr>
        <p:txBody>
          <a:bodyPr/>
          <a:lstStyle/>
          <a:p>
            <a:endParaRPr lang="es-ES"/>
          </a:p>
        </p:txBody>
      </p:sp>
      <p:sp>
        <p:nvSpPr>
          <p:cNvPr id="51207" name="Text Box 8"/>
          <p:cNvSpPr txBox="1">
            <a:spLocks noChangeArrowheads="1"/>
          </p:cNvSpPr>
          <p:nvPr/>
        </p:nvSpPr>
        <p:spPr bwMode="auto">
          <a:xfrm>
            <a:off x="3895725" y="4618038"/>
            <a:ext cx="1323975" cy="406400"/>
          </a:xfrm>
          <a:prstGeom prst="rect">
            <a:avLst/>
          </a:prstGeom>
          <a:noFill/>
          <a:ln w="9525">
            <a:solidFill>
              <a:schemeClr val="tx1"/>
            </a:solidFill>
            <a:miter lim="800000"/>
            <a:headEnd/>
            <a:tailEnd/>
          </a:ln>
        </p:spPr>
        <p:txBody>
          <a:bodyPr wrap="none">
            <a:spAutoFit/>
          </a:bodyPr>
          <a:lstStyle/>
          <a:p>
            <a:pPr eaLnBrk="0" hangingPunct="0"/>
            <a:r>
              <a:rPr lang="es-ES" sz="2000">
                <a:latin typeface="Arial" charset="0"/>
              </a:rPr>
              <a:t>11111111</a:t>
            </a:r>
          </a:p>
        </p:txBody>
      </p:sp>
      <p:sp>
        <p:nvSpPr>
          <p:cNvPr id="51208" name="Text Box 9"/>
          <p:cNvSpPr txBox="1">
            <a:spLocks noChangeArrowheads="1"/>
          </p:cNvSpPr>
          <p:nvPr/>
        </p:nvSpPr>
        <p:spPr bwMode="auto">
          <a:xfrm>
            <a:off x="5335588" y="4618038"/>
            <a:ext cx="1323975" cy="406400"/>
          </a:xfrm>
          <a:prstGeom prst="rect">
            <a:avLst/>
          </a:prstGeom>
          <a:noFill/>
          <a:ln w="9525">
            <a:solidFill>
              <a:schemeClr val="tx1"/>
            </a:solidFill>
            <a:miter lim="800000"/>
            <a:headEnd/>
            <a:tailEnd/>
          </a:ln>
        </p:spPr>
        <p:txBody>
          <a:bodyPr wrap="none">
            <a:spAutoFit/>
          </a:bodyPr>
          <a:lstStyle/>
          <a:p>
            <a:pPr eaLnBrk="0" hangingPunct="0"/>
            <a:r>
              <a:rPr lang="es-ES" sz="2000">
                <a:latin typeface="Arial" charset="0"/>
              </a:rPr>
              <a:t>11111111</a:t>
            </a:r>
          </a:p>
        </p:txBody>
      </p:sp>
      <p:sp>
        <p:nvSpPr>
          <p:cNvPr id="51209" name="Text Box 10"/>
          <p:cNvSpPr txBox="1">
            <a:spLocks noChangeArrowheads="1"/>
          </p:cNvSpPr>
          <p:nvPr/>
        </p:nvSpPr>
        <p:spPr bwMode="auto">
          <a:xfrm>
            <a:off x="6777038" y="4618038"/>
            <a:ext cx="1323975" cy="406400"/>
          </a:xfrm>
          <a:prstGeom prst="rect">
            <a:avLst/>
          </a:prstGeom>
          <a:noFill/>
          <a:ln w="9525">
            <a:solidFill>
              <a:schemeClr val="tx1"/>
            </a:solidFill>
            <a:miter lim="800000"/>
            <a:headEnd/>
            <a:tailEnd/>
          </a:ln>
        </p:spPr>
        <p:txBody>
          <a:bodyPr wrap="none">
            <a:spAutoFit/>
          </a:bodyPr>
          <a:lstStyle/>
          <a:p>
            <a:pPr eaLnBrk="0" hangingPunct="0"/>
            <a:r>
              <a:rPr lang="es-ES" sz="2000">
                <a:latin typeface="Arial" charset="0"/>
              </a:rPr>
              <a:t>00000000</a:t>
            </a:r>
          </a:p>
        </p:txBody>
      </p:sp>
      <p:sp>
        <p:nvSpPr>
          <p:cNvPr id="51210" name="Text Box 11"/>
          <p:cNvSpPr txBox="1">
            <a:spLocks noChangeArrowheads="1"/>
          </p:cNvSpPr>
          <p:nvPr/>
        </p:nvSpPr>
        <p:spPr bwMode="auto">
          <a:xfrm>
            <a:off x="3856038" y="3536950"/>
            <a:ext cx="617537" cy="406400"/>
          </a:xfrm>
          <a:prstGeom prst="rect">
            <a:avLst/>
          </a:prstGeom>
          <a:noFill/>
          <a:ln w="9525">
            <a:solidFill>
              <a:schemeClr val="tx1"/>
            </a:solidFill>
            <a:miter lim="800000"/>
            <a:headEnd/>
            <a:tailEnd/>
          </a:ln>
        </p:spPr>
        <p:txBody>
          <a:bodyPr wrap="none">
            <a:spAutoFit/>
          </a:bodyPr>
          <a:lstStyle/>
          <a:p>
            <a:pPr eaLnBrk="0" hangingPunct="0"/>
            <a:r>
              <a:rPr lang="es-ES" sz="2000">
                <a:latin typeface="Arial" charset="0"/>
              </a:rPr>
              <a:t>255</a:t>
            </a:r>
          </a:p>
        </p:txBody>
      </p:sp>
      <p:sp>
        <p:nvSpPr>
          <p:cNvPr id="51211" name="Text Box 12"/>
          <p:cNvSpPr txBox="1">
            <a:spLocks noChangeArrowheads="1"/>
          </p:cNvSpPr>
          <p:nvPr/>
        </p:nvSpPr>
        <p:spPr bwMode="auto">
          <a:xfrm>
            <a:off x="6040438" y="3536950"/>
            <a:ext cx="474662" cy="406400"/>
          </a:xfrm>
          <a:prstGeom prst="rect">
            <a:avLst/>
          </a:prstGeom>
          <a:noFill/>
          <a:ln w="9525">
            <a:solidFill>
              <a:schemeClr val="tx1"/>
            </a:solidFill>
            <a:miter lim="800000"/>
            <a:headEnd/>
            <a:tailEnd/>
          </a:ln>
        </p:spPr>
        <p:txBody>
          <a:bodyPr wrap="none">
            <a:spAutoFit/>
          </a:bodyPr>
          <a:lstStyle/>
          <a:p>
            <a:pPr eaLnBrk="0" hangingPunct="0"/>
            <a:r>
              <a:rPr lang="es-ES" sz="2000">
                <a:latin typeface="Arial" charset="0"/>
              </a:rPr>
              <a:t> 0 </a:t>
            </a:r>
          </a:p>
        </p:txBody>
      </p:sp>
      <p:sp>
        <p:nvSpPr>
          <p:cNvPr id="51212" name="Text Box 13"/>
          <p:cNvSpPr txBox="1">
            <a:spLocks noChangeArrowheads="1"/>
          </p:cNvSpPr>
          <p:nvPr/>
        </p:nvSpPr>
        <p:spPr bwMode="auto">
          <a:xfrm>
            <a:off x="4575175" y="3536950"/>
            <a:ext cx="617538" cy="406400"/>
          </a:xfrm>
          <a:prstGeom prst="rect">
            <a:avLst/>
          </a:prstGeom>
          <a:noFill/>
          <a:ln w="9525">
            <a:solidFill>
              <a:schemeClr val="tx1"/>
            </a:solidFill>
            <a:miter lim="800000"/>
            <a:headEnd/>
            <a:tailEnd/>
          </a:ln>
        </p:spPr>
        <p:txBody>
          <a:bodyPr wrap="none">
            <a:spAutoFit/>
          </a:bodyPr>
          <a:lstStyle/>
          <a:p>
            <a:pPr eaLnBrk="0" hangingPunct="0"/>
            <a:r>
              <a:rPr lang="es-ES" sz="2000">
                <a:latin typeface="Arial" charset="0"/>
              </a:rPr>
              <a:t>255</a:t>
            </a:r>
          </a:p>
        </p:txBody>
      </p:sp>
      <p:sp>
        <p:nvSpPr>
          <p:cNvPr id="51213" name="Text Box 14"/>
          <p:cNvSpPr txBox="1">
            <a:spLocks noChangeArrowheads="1"/>
          </p:cNvSpPr>
          <p:nvPr/>
        </p:nvSpPr>
        <p:spPr bwMode="auto">
          <a:xfrm>
            <a:off x="5295900" y="3536950"/>
            <a:ext cx="617538" cy="406400"/>
          </a:xfrm>
          <a:prstGeom prst="rect">
            <a:avLst/>
          </a:prstGeom>
          <a:noFill/>
          <a:ln w="9525">
            <a:solidFill>
              <a:schemeClr val="tx1"/>
            </a:solidFill>
            <a:miter lim="800000"/>
            <a:headEnd/>
            <a:tailEnd/>
          </a:ln>
        </p:spPr>
        <p:txBody>
          <a:bodyPr wrap="none">
            <a:spAutoFit/>
          </a:bodyPr>
          <a:lstStyle/>
          <a:p>
            <a:pPr eaLnBrk="0" hangingPunct="0"/>
            <a:r>
              <a:rPr lang="es-ES" sz="2000">
                <a:latin typeface="Arial" charset="0"/>
              </a:rPr>
              <a:t>255</a:t>
            </a:r>
          </a:p>
        </p:txBody>
      </p:sp>
      <p:sp>
        <p:nvSpPr>
          <p:cNvPr id="51214" name="Text Box 15"/>
          <p:cNvSpPr txBox="1">
            <a:spLocks noChangeArrowheads="1"/>
          </p:cNvSpPr>
          <p:nvPr/>
        </p:nvSpPr>
        <p:spPr bwMode="auto">
          <a:xfrm>
            <a:off x="4398963" y="3563938"/>
            <a:ext cx="1720850" cy="396875"/>
          </a:xfrm>
          <a:prstGeom prst="rect">
            <a:avLst/>
          </a:prstGeom>
          <a:noFill/>
          <a:ln w="9525">
            <a:noFill/>
            <a:miter lim="800000"/>
            <a:headEnd/>
            <a:tailEnd/>
          </a:ln>
        </p:spPr>
        <p:txBody>
          <a:bodyPr wrap="none">
            <a:spAutoFit/>
          </a:bodyPr>
          <a:lstStyle/>
          <a:p>
            <a:pPr eaLnBrk="0" hangingPunct="0"/>
            <a:r>
              <a:rPr lang="es-ES" sz="2000" b="1">
                <a:latin typeface="Arial" charset="0"/>
              </a:rPr>
              <a:t>.         .          .</a:t>
            </a:r>
          </a:p>
        </p:txBody>
      </p:sp>
      <p:sp>
        <p:nvSpPr>
          <p:cNvPr id="51215" name="Line 16"/>
          <p:cNvSpPr>
            <a:spLocks noChangeShapeType="1"/>
          </p:cNvSpPr>
          <p:nvPr/>
        </p:nvSpPr>
        <p:spPr bwMode="auto">
          <a:xfrm flipH="1">
            <a:off x="4643438" y="3943350"/>
            <a:ext cx="217487" cy="576263"/>
          </a:xfrm>
          <a:prstGeom prst="line">
            <a:avLst/>
          </a:prstGeom>
          <a:noFill/>
          <a:ln w="9525">
            <a:solidFill>
              <a:schemeClr val="tx1"/>
            </a:solidFill>
            <a:round/>
            <a:headEnd/>
            <a:tailEnd type="triangle" w="med" len="med"/>
          </a:ln>
        </p:spPr>
        <p:txBody>
          <a:bodyPr/>
          <a:lstStyle/>
          <a:p>
            <a:endParaRPr lang="es-ES"/>
          </a:p>
        </p:txBody>
      </p:sp>
      <p:sp>
        <p:nvSpPr>
          <p:cNvPr id="51216" name="Line 17"/>
          <p:cNvSpPr>
            <a:spLocks noChangeShapeType="1"/>
          </p:cNvSpPr>
          <p:nvPr/>
        </p:nvSpPr>
        <p:spPr bwMode="auto">
          <a:xfrm>
            <a:off x="5651500" y="3943350"/>
            <a:ext cx="360363" cy="576263"/>
          </a:xfrm>
          <a:prstGeom prst="line">
            <a:avLst/>
          </a:prstGeom>
          <a:noFill/>
          <a:ln w="9525">
            <a:solidFill>
              <a:schemeClr val="tx1"/>
            </a:solidFill>
            <a:round/>
            <a:headEnd/>
            <a:tailEnd type="triangle" w="med" len="med"/>
          </a:ln>
        </p:spPr>
        <p:txBody>
          <a:bodyPr/>
          <a:lstStyle/>
          <a:p>
            <a:endParaRPr lang="es-ES"/>
          </a:p>
        </p:txBody>
      </p:sp>
      <p:sp>
        <p:nvSpPr>
          <p:cNvPr id="51217" name="Line 18"/>
          <p:cNvSpPr>
            <a:spLocks noChangeShapeType="1"/>
          </p:cNvSpPr>
          <p:nvPr/>
        </p:nvSpPr>
        <p:spPr bwMode="auto">
          <a:xfrm>
            <a:off x="6227763" y="3943350"/>
            <a:ext cx="1152525" cy="576263"/>
          </a:xfrm>
          <a:prstGeom prst="line">
            <a:avLst/>
          </a:prstGeom>
          <a:noFill/>
          <a:ln w="9525">
            <a:solidFill>
              <a:schemeClr val="tx1"/>
            </a:solidFill>
            <a:round/>
            <a:headEnd/>
            <a:tailEnd type="triangle" w="med" len="med"/>
          </a:ln>
        </p:spPr>
        <p:txBody>
          <a:bodyPr/>
          <a:lstStyle/>
          <a:p>
            <a:endParaRPr lang="es-ES"/>
          </a:p>
        </p:txBody>
      </p:sp>
      <p:sp>
        <p:nvSpPr>
          <p:cNvPr id="51219" name="Text Box 20"/>
          <p:cNvSpPr txBox="1">
            <a:spLocks noChangeArrowheads="1"/>
          </p:cNvSpPr>
          <p:nvPr/>
        </p:nvSpPr>
        <p:spPr bwMode="auto">
          <a:xfrm>
            <a:off x="3851275" y="2960688"/>
            <a:ext cx="617538" cy="406400"/>
          </a:xfrm>
          <a:prstGeom prst="rect">
            <a:avLst/>
          </a:prstGeom>
          <a:noFill/>
          <a:ln w="9525">
            <a:solidFill>
              <a:schemeClr val="tx1"/>
            </a:solidFill>
            <a:miter lim="800000"/>
            <a:headEnd/>
            <a:tailEnd/>
          </a:ln>
        </p:spPr>
        <p:txBody>
          <a:bodyPr wrap="none">
            <a:spAutoFit/>
          </a:bodyPr>
          <a:lstStyle/>
          <a:p>
            <a:pPr eaLnBrk="0" hangingPunct="0"/>
            <a:r>
              <a:rPr lang="es-ES" sz="2000">
                <a:latin typeface="Arial" charset="0"/>
              </a:rPr>
              <a:t>147</a:t>
            </a:r>
          </a:p>
        </p:txBody>
      </p:sp>
      <p:sp>
        <p:nvSpPr>
          <p:cNvPr id="51220" name="Text Box 21"/>
          <p:cNvSpPr txBox="1">
            <a:spLocks noChangeArrowheads="1"/>
          </p:cNvSpPr>
          <p:nvPr/>
        </p:nvSpPr>
        <p:spPr bwMode="auto">
          <a:xfrm>
            <a:off x="6035675" y="2960688"/>
            <a:ext cx="476250" cy="406400"/>
          </a:xfrm>
          <a:prstGeom prst="rect">
            <a:avLst/>
          </a:prstGeom>
          <a:noFill/>
          <a:ln w="9525">
            <a:solidFill>
              <a:schemeClr val="tx1"/>
            </a:solidFill>
            <a:miter lim="800000"/>
            <a:headEnd/>
            <a:tailEnd/>
          </a:ln>
        </p:spPr>
        <p:txBody>
          <a:bodyPr wrap="none">
            <a:spAutoFit/>
          </a:bodyPr>
          <a:lstStyle/>
          <a:p>
            <a:pPr eaLnBrk="0" hangingPunct="0"/>
            <a:r>
              <a:rPr lang="es-ES" sz="2000">
                <a:latin typeface="Arial" charset="0"/>
              </a:rPr>
              <a:t>22</a:t>
            </a:r>
          </a:p>
        </p:txBody>
      </p:sp>
      <p:sp>
        <p:nvSpPr>
          <p:cNvPr id="51221" name="Text Box 22"/>
          <p:cNvSpPr txBox="1">
            <a:spLocks noChangeArrowheads="1"/>
          </p:cNvSpPr>
          <p:nvPr/>
        </p:nvSpPr>
        <p:spPr bwMode="auto">
          <a:xfrm>
            <a:off x="4570413" y="2960688"/>
            <a:ext cx="617537" cy="406400"/>
          </a:xfrm>
          <a:prstGeom prst="rect">
            <a:avLst/>
          </a:prstGeom>
          <a:noFill/>
          <a:ln w="9525">
            <a:solidFill>
              <a:schemeClr val="tx1"/>
            </a:solidFill>
            <a:miter lim="800000"/>
            <a:headEnd/>
            <a:tailEnd/>
          </a:ln>
        </p:spPr>
        <p:txBody>
          <a:bodyPr wrap="none">
            <a:spAutoFit/>
          </a:bodyPr>
          <a:lstStyle/>
          <a:p>
            <a:pPr eaLnBrk="0" hangingPunct="0"/>
            <a:r>
              <a:rPr lang="es-ES" sz="2000">
                <a:latin typeface="Arial" charset="0"/>
              </a:rPr>
              <a:t>156</a:t>
            </a:r>
          </a:p>
        </p:txBody>
      </p:sp>
      <p:sp>
        <p:nvSpPr>
          <p:cNvPr id="51222" name="Text Box 23"/>
          <p:cNvSpPr txBox="1">
            <a:spLocks noChangeArrowheads="1"/>
          </p:cNvSpPr>
          <p:nvPr/>
        </p:nvSpPr>
        <p:spPr bwMode="auto">
          <a:xfrm>
            <a:off x="5291138" y="2960688"/>
            <a:ext cx="617537" cy="406400"/>
          </a:xfrm>
          <a:prstGeom prst="rect">
            <a:avLst/>
          </a:prstGeom>
          <a:noFill/>
          <a:ln w="9525">
            <a:solidFill>
              <a:schemeClr val="tx1"/>
            </a:solidFill>
            <a:miter lim="800000"/>
            <a:headEnd/>
            <a:tailEnd/>
          </a:ln>
        </p:spPr>
        <p:txBody>
          <a:bodyPr wrap="none">
            <a:spAutoFit/>
          </a:bodyPr>
          <a:lstStyle/>
          <a:p>
            <a:pPr eaLnBrk="0" hangingPunct="0"/>
            <a:r>
              <a:rPr lang="es-ES" sz="2000">
                <a:latin typeface="Arial" charset="0"/>
              </a:rPr>
              <a:t>135</a:t>
            </a:r>
          </a:p>
        </p:txBody>
      </p:sp>
      <p:sp>
        <p:nvSpPr>
          <p:cNvPr id="51223" name="Text Box 24"/>
          <p:cNvSpPr txBox="1">
            <a:spLocks noChangeArrowheads="1"/>
          </p:cNvSpPr>
          <p:nvPr/>
        </p:nvSpPr>
        <p:spPr bwMode="auto">
          <a:xfrm>
            <a:off x="4395788" y="2970213"/>
            <a:ext cx="1720850" cy="396875"/>
          </a:xfrm>
          <a:prstGeom prst="rect">
            <a:avLst/>
          </a:prstGeom>
          <a:noFill/>
          <a:ln w="9525">
            <a:noFill/>
            <a:miter lim="800000"/>
            <a:headEnd/>
            <a:tailEnd/>
          </a:ln>
        </p:spPr>
        <p:txBody>
          <a:bodyPr wrap="none">
            <a:spAutoFit/>
          </a:bodyPr>
          <a:lstStyle/>
          <a:p>
            <a:pPr eaLnBrk="0" hangingPunct="0"/>
            <a:r>
              <a:rPr lang="es-ES" sz="2000" b="1">
                <a:latin typeface="Arial" charset="0"/>
              </a:rPr>
              <a:t>.         .          .</a:t>
            </a:r>
          </a:p>
        </p:txBody>
      </p:sp>
      <p:sp>
        <p:nvSpPr>
          <p:cNvPr id="51224" name="Text Box 25"/>
          <p:cNvSpPr txBox="1">
            <a:spLocks noChangeArrowheads="1"/>
          </p:cNvSpPr>
          <p:nvPr/>
        </p:nvSpPr>
        <p:spPr bwMode="auto">
          <a:xfrm>
            <a:off x="971550" y="4627563"/>
            <a:ext cx="1398588" cy="396875"/>
          </a:xfrm>
          <a:prstGeom prst="rect">
            <a:avLst/>
          </a:prstGeom>
          <a:noFill/>
          <a:ln w="9525">
            <a:noFill/>
            <a:miter lim="800000"/>
            <a:headEnd/>
            <a:tailEnd/>
          </a:ln>
        </p:spPr>
        <p:txBody>
          <a:bodyPr wrap="none">
            <a:spAutoFit/>
          </a:bodyPr>
          <a:lstStyle/>
          <a:p>
            <a:pPr eaLnBrk="0" hangingPunct="0"/>
            <a:r>
              <a:rPr lang="es-ES" sz="2000">
                <a:latin typeface="Arial" charset="0"/>
              </a:rPr>
              <a:t>En binario:</a:t>
            </a:r>
          </a:p>
        </p:txBody>
      </p:sp>
      <p:sp>
        <p:nvSpPr>
          <p:cNvPr id="51225" name="Text Box 26"/>
          <p:cNvSpPr txBox="1">
            <a:spLocks noChangeArrowheads="1"/>
          </p:cNvSpPr>
          <p:nvPr/>
        </p:nvSpPr>
        <p:spPr bwMode="auto">
          <a:xfrm>
            <a:off x="2820988" y="5222875"/>
            <a:ext cx="4703762" cy="581025"/>
          </a:xfrm>
          <a:prstGeom prst="rect">
            <a:avLst/>
          </a:prstGeom>
          <a:noFill/>
          <a:ln w="9525">
            <a:noFill/>
            <a:miter lim="800000"/>
            <a:headEnd/>
            <a:tailEnd/>
          </a:ln>
        </p:spPr>
        <p:txBody>
          <a:bodyPr wrap="none">
            <a:spAutoFit/>
          </a:bodyPr>
          <a:lstStyle/>
          <a:p>
            <a:pPr eaLnBrk="0" hangingPunct="0"/>
            <a:r>
              <a:rPr lang="es-ES" sz="1600">
                <a:latin typeface="Arial" charset="0"/>
              </a:rPr>
              <a:t>Esta interfaz esta en una red con 256 direcciones,</a:t>
            </a:r>
          </a:p>
          <a:p>
            <a:pPr eaLnBrk="0" hangingPunct="0"/>
            <a:r>
              <a:rPr lang="es-ES" sz="1600">
                <a:latin typeface="Arial" charset="0"/>
              </a:rPr>
              <a:t>desde la 147.156.135.0 hasta la 147.156.135.255</a:t>
            </a:r>
            <a:endParaRPr lang="es-ES" sz="1600" b="1">
              <a:latin typeface="Arial" charset="0"/>
            </a:endParaRPr>
          </a:p>
        </p:txBody>
      </p:sp>
      <p:sp>
        <p:nvSpPr>
          <p:cNvPr id="51226" name="Text Box 27"/>
          <p:cNvSpPr txBox="1">
            <a:spLocks noChangeArrowheads="1"/>
          </p:cNvSpPr>
          <p:nvPr/>
        </p:nvSpPr>
        <p:spPr bwMode="auto">
          <a:xfrm>
            <a:off x="4067175" y="6021408"/>
            <a:ext cx="1835150" cy="336550"/>
          </a:xfrm>
          <a:prstGeom prst="rect">
            <a:avLst/>
          </a:prstGeom>
          <a:noFill/>
          <a:ln w="9525">
            <a:noFill/>
            <a:miter lim="800000"/>
            <a:headEnd/>
            <a:tailEnd/>
          </a:ln>
        </p:spPr>
        <p:txBody>
          <a:bodyPr wrap="none">
            <a:spAutoFit/>
          </a:bodyPr>
          <a:lstStyle/>
          <a:p>
            <a:pPr eaLnBrk="0" hangingPunct="0"/>
            <a:r>
              <a:rPr lang="es-ES" sz="1600" dirty="0">
                <a:latin typeface="Arial" charset="0"/>
              </a:rPr>
              <a:t>Parte host a ceros</a:t>
            </a:r>
            <a:endParaRPr lang="es-ES" sz="1600" b="1" dirty="0">
              <a:latin typeface="Arial" charset="0"/>
            </a:endParaRPr>
          </a:p>
        </p:txBody>
      </p:sp>
      <p:sp>
        <p:nvSpPr>
          <p:cNvPr id="51227" name="Text Box 28"/>
          <p:cNvSpPr txBox="1">
            <a:spLocks noChangeArrowheads="1"/>
          </p:cNvSpPr>
          <p:nvPr/>
        </p:nvSpPr>
        <p:spPr bwMode="auto">
          <a:xfrm>
            <a:off x="6357950" y="6021408"/>
            <a:ext cx="1778000" cy="336550"/>
          </a:xfrm>
          <a:prstGeom prst="rect">
            <a:avLst/>
          </a:prstGeom>
          <a:noFill/>
          <a:ln w="9525">
            <a:noFill/>
            <a:miter lim="800000"/>
            <a:headEnd/>
            <a:tailEnd/>
          </a:ln>
        </p:spPr>
        <p:txBody>
          <a:bodyPr wrap="none">
            <a:spAutoFit/>
          </a:bodyPr>
          <a:lstStyle/>
          <a:p>
            <a:pPr eaLnBrk="0" hangingPunct="0"/>
            <a:r>
              <a:rPr lang="es-ES" sz="1600" dirty="0">
                <a:latin typeface="Arial" charset="0"/>
              </a:rPr>
              <a:t>Parte host a unos</a:t>
            </a:r>
            <a:endParaRPr lang="es-ES" sz="1600" b="1" dirty="0">
              <a:latin typeface="Arial" charset="0"/>
            </a:endParaRPr>
          </a:p>
        </p:txBody>
      </p:sp>
      <p:sp>
        <p:nvSpPr>
          <p:cNvPr id="51228" name="Line 29"/>
          <p:cNvSpPr>
            <a:spLocks noChangeShapeType="1"/>
          </p:cNvSpPr>
          <p:nvPr/>
        </p:nvSpPr>
        <p:spPr bwMode="auto">
          <a:xfrm flipV="1">
            <a:off x="5000628" y="5784869"/>
            <a:ext cx="0" cy="287337"/>
          </a:xfrm>
          <a:prstGeom prst="line">
            <a:avLst/>
          </a:prstGeom>
          <a:noFill/>
          <a:ln w="9525">
            <a:solidFill>
              <a:schemeClr val="tx1"/>
            </a:solidFill>
            <a:round/>
            <a:headEnd/>
            <a:tailEnd type="triangle" w="med" len="med"/>
          </a:ln>
        </p:spPr>
        <p:txBody>
          <a:bodyPr/>
          <a:lstStyle/>
          <a:p>
            <a:endParaRPr lang="es-ES"/>
          </a:p>
        </p:txBody>
      </p:sp>
      <p:sp>
        <p:nvSpPr>
          <p:cNvPr id="51229" name="Line 30"/>
          <p:cNvSpPr>
            <a:spLocks noChangeShapeType="1"/>
          </p:cNvSpPr>
          <p:nvPr/>
        </p:nvSpPr>
        <p:spPr bwMode="auto">
          <a:xfrm flipV="1">
            <a:off x="7215206" y="5784869"/>
            <a:ext cx="0" cy="287337"/>
          </a:xfrm>
          <a:prstGeom prst="line">
            <a:avLst/>
          </a:prstGeom>
          <a:noFill/>
          <a:ln w="9525">
            <a:solidFill>
              <a:schemeClr val="tx1"/>
            </a:solidFill>
            <a:round/>
            <a:headEnd/>
            <a:tailEnd type="triangle" w="med" len="med"/>
          </a:ln>
        </p:spPr>
        <p:txBody>
          <a:bodyPr/>
          <a:lstStyle/>
          <a:p>
            <a:endParaRPr lang="es-ES"/>
          </a:p>
        </p:txBody>
      </p:sp>
      <p:sp>
        <p:nvSpPr>
          <p:cNvPr id="51230" name="Oval 31"/>
          <p:cNvSpPr>
            <a:spLocks noChangeArrowheads="1"/>
          </p:cNvSpPr>
          <p:nvPr/>
        </p:nvSpPr>
        <p:spPr bwMode="auto">
          <a:xfrm>
            <a:off x="4857752" y="5527675"/>
            <a:ext cx="215900" cy="215900"/>
          </a:xfrm>
          <a:prstGeom prst="ellipse">
            <a:avLst/>
          </a:prstGeom>
          <a:noFill/>
          <a:ln w="9525">
            <a:solidFill>
              <a:srgbClr val="FF0000"/>
            </a:solidFill>
            <a:round/>
            <a:headEnd/>
            <a:tailEnd/>
          </a:ln>
        </p:spPr>
        <p:txBody>
          <a:bodyPr wrap="none" anchor="ctr"/>
          <a:lstStyle/>
          <a:p>
            <a:endParaRPr lang="es-ES"/>
          </a:p>
        </p:txBody>
      </p:sp>
      <p:sp>
        <p:nvSpPr>
          <p:cNvPr id="51231" name="Oval 32"/>
          <p:cNvSpPr>
            <a:spLocks noChangeArrowheads="1"/>
          </p:cNvSpPr>
          <p:nvPr/>
        </p:nvSpPr>
        <p:spPr bwMode="auto">
          <a:xfrm>
            <a:off x="7000892" y="5516563"/>
            <a:ext cx="396875" cy="255587"/>
          </a:xfrm>
          <a:prstGeom prst="ellipse">
            <a:avLst/>
          </a:prstGeom>
          <a:noFill/>
          <a:ln w="9525">
            <a:solidFill>
              <a:srgbClr val="FF0000"/>
            </a:solidFill>
            <a:round/>
            <a:headEnd/>
            <a:tailEnd/>
          </a:ln>
        </p:spPr>
        <p:txBody>
          <a:bodyPr wrap="none" anchor="ctr"/>
          <a:lstStyle/>
          <a:p>
            <a:endParaRPr lang="es-ES"/>
          </a:p>
        </p:txBody>
      </p:sp>
      <p:sp>
        <p:nvSpPr>
          <p:cNvPr id="51233" name="AutoShape 33"/>
          <p:cNvSpPr>
            <a:spLocks/>
          </p:cNvSpPr>
          <p:nvPr/>
        </p:nvSpPr>
        <p:spPr bwMode="auto">
          <a:xfrm rot="16200000">
            <a:off x="4751388" y="1665287"/>
            <a:ext cx="215900" cy="2016125"/>
          </a:xfrm>
          <a:prstGeom prst="rightBrace">
            <a:avLst>
              <a:gd name="adj1" fmla="val 77819"/>
              <a:gd name="adj2" fmla="val 50000"/>
            </a:avLst>
          </a:prstGeom>
          <a:noFill/>
          <a:ln w="9525">
            <a:solidFill>
              <a:schemeClr val="tx1"/>
            </a:solidFill>
            <a:round/>
            <a:headEnd/>
            <a:tailEnd/>
          </a:ln>
          <a:effectLst/>
        </p:spPr>
        <p:txBody>
          <a:bodyPr wrap="none" anchor="ctr"/>
          <a:lstStyle/>
          <a:p>
            <a:endParaRPr lang="es-ES"/>
          </a:p>
        </p:txBody>
      </p:sp>
      <p:sp>
        <p:nvSpPr>
          <p:cNvPr id="51234" name="AutoShape 34"/>
          <p:cNvSpPr>
            <a:spLocks/>
          </p:cNvSpPr>
          <p:nvPr/>
        </p:nvSpPr>
        <p:spPr bwMode="auto">
          <a:xfrm rot="16200000">
            <a:off x="6156326" y="2420937"/>
            <a:ext cx="215900" cy="504825"/>
          </a:xfrm>
          <a:prstGeom prst="rightBrace">
            <a:avLst>
              <a:gd name="adj1" fmla="val 19485"/>
              <a:gd name="adj2" fmla="val 50000"/>
            </a:avLst>
          </a:prstGeom>
          <a:noFill/>
          <a:ln w="9525">
            <a:solidFill>
              <a:schemeClr val="tx1"/>
            </a:solidFill>
            <a:round/>
            <a:headEnd/>
            <a:tailEnd/>
          </a:ln>
          <a:effectLst/>
        </p:spPr>
        <p:txBody>
          <a:bodyPr wrap="none" anchor="ctr"/>
          <a:lstStyle/>
          <a:p>
            <a:endParaRPr lang="es-ES"/>
          </a:p>
        </p:txBody>
      </p:sp>
      <p:sp>
        <p:nvSpPr>
          <p:cNvPr id="51235" name="Text Box 35"/>
          <p:cNvSpPr txBox="1">
            <a:spLocks noChangeArrowheads="1"/>
          </p:cNvSpPr>
          <p:nvPr/>
        </p:nvSpPr>
        <p:spPr bwMode="auto">
          <a:xfrm>
            <a:off x="4572000" y="2055813"/>
            <a:ext cx="550863" cy="396875"/>
          </a:xfrm>
          <a:prstGeom prst="rect">
            <a:avLst/>
          </a:prstGeom>
          <a:noFill/>
          <a:ln w="9525">
            <a:noFill/>
            <a:miter lim="800000"/>
            <a:headEnd/>
            <a:tailEnd/>
          </a:ln>
          <a:effectLst/>
        </p:spPr>
        <p:txBody>
          <a:bodyPr wrap="none">
            <a:spAutoFit/>
          </a:bodyPr>
          <a:lstStyle/>
          <a:p>
            <a:r>
              <a:rPr lang="es-ES" sz="2000">
                <a:latin typeface="Arial" charset="0"/>
              </a:rPr>
              <a:t>red</a:t>
            </a:r>
          </a:p>
        </p:txBody>
      </p:sp>
      <p:sp>
        <p:nvSpPr>
          <p:cNvPr id="51236" name="Text Box 36"/>
          <p:cNvSpPr txBox="1">
            <a:spLocks noChangeArrowheads="1"/>
          </p:cNvSpPr>
          <p:nvPr/>
        </p:nvSpPr>
        <p:spPr bwMode="auto">
          <a:xfrm>
            <a:off x="5940425" y="2060575"/>
            <a:ext cx="663575" cy="396875"/>
          </a:xfrm>
          <a:prstGeom prst="rect">
            <a:avLst/>
          </a:prstGeom>
          <a:noFill/>
          <a:ln w="9525">
            <a:noFill/>
            <a:miter lim="800000"/>
            <a:headEnd/>
            <a:tailEnd/>
          </a:ln>
          <a:effectLst/>
        </p:spPr>
        <p:txBody>
          <a:bodyPr wrap="none">
            <a:spAutoFit/>
          </a:bodyPr>
          <a:lstStyle/>
          <a:p>
            <a:r>
              <a:rPr lang="es-ES" sz="2000">
                <a:latin typeface="Arial" charset="0"/>
              </a:rPr>
              <a:t>host</a:t>
            </a:r>
          </a:p>
        </p:txBody>
      </p:sp>
    </p:spTree>
  </p:cSld>
  <p:clrMapOvr>
    <a:masterClrMapping/>
  </p:clrMapOvr>
  <p:transition spd="med">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1206"/>
                                        </p:tgtEl>
                                        <p:attrNameLst>
                                          <p:attrName>style.visibility</p:attrName>
                                        </p:attrNameLst>
                                      </p:cBhvr>
                                      <p:to>
                                        <p:strVal val="visible"/>
                                      </p:to>
                                    </p:set>
                                    <p:animEffect transition="in" filter="wipe(up)">
                                      <p:cBhvr>
                                        <p:cTn id="7" dur="500"/>
                                        <p:tgtEl>
                                          <p:spTgt spid="5120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51215"/>
                                        </p:tgtEl>
                                        <p:attrNameLst>
                                          <p:attrName>style.visibility</p:attrName>
                                        </p:attrNameLst>
                                      </p:cBhvr>
                                      <p:to>
                                        <p:strVal val="visible"/>
                                      </p:to>
                                    </p:set>
                                    <p:animEffect transition="in" filter="wipe(up)">
                                      <p:cBhvr>
                                        <p:cTn id="10" dur="500"/>
                                        <p:tgtEl>
                                          <p:spTgt spid="51215"/>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51216"/>
                                        </p:tgtEl>
                                        <p:attrNameLst>
                                          <p:attrName>style.visibility</p:attrName>
                                        </p:attrNameLst>
                                      </p:cBhvr>
                                      <p:to>
                                        <p:strVal val="visible"/>
                                      </p:to>
                                    </p:set>
                                    <p:animEffect transition="in" filter="wipe(up)">
                                      <p:cBhvr>
                                        <p:cTn id="13" dur="500"/>
                                        <p:tgtEl>
                                          <p:spTgt spid="51216"/>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51217"/>
                                        </p:tgtEl>
                                        <p:attrNameLst>
                                          <p:attrName>style.visibility</p:attrName>
                                        </p:attrNameLst>
                                      </p:cBhvr>
                                      <p:to>
                                        <p:strVal val="visible"/>
                                      </p:to>
                                    </p:set>
                                    <p:animEffect transition="in" filter="wipe(up)">
                                      <p:cBhvr>
                                        <p:cTn id="16" dur="500"/>
                                        <p:tgtEl>
                                          <p:spTgt spid="51217"/>
                                        </p:tgtEl>
                                      </p:cBhvr>
                                    </p:animEffect>
                                  </p:childTnLst>
                                </p:cTn>
                              </p:par>
                            </p:childTnLst>
                          </p:cTn>
                        </p:par>
                        <p:par>
                          <p:cTn id="17" fill="hold">
                            <p:stCondLst>
                              <p:cond delay="500"/>
                            </p:stCondLst>
                            <p:childTnLst>
                              <p:par>
                                <p:cTn id="18" presetID="1" presetClass="entr" presetSubtype="0" fill="hold" grpId="0" nodeType="afterEffect">
                                  <p:stCondLst>
                                    <p:cond delay="0"/>
                                  </p:stCondLst>
                                  <p:childTnLst>
                                    <p:set>
                                      <p:cBhvr>
                                        <p:cTn id="19" dur="1" fill="hold">
                                          <p:stCondLst>
                                            <p:cond delay="0"/>
                                          </p:stCondLst>
                                        </p:cTn>
                                        <p:tgtEl>
                                          <p:spTgt spid="51205"/>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51207"/>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51208"/>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51209"/>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51224"/>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51233"/>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51234"/>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51235"/>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51236"/>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51225"/>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51226"/>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51227"/>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51228"/>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51229"/>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51230"/>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512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5" grpId="0" animBg="1"/>
      <p:bldP spid="51206" grpId="0" animBg="1"/>
      <p:bldP spid="51207" grpId="0" animBg="1"/>
      <p:bldP spid="51208" grpId="0" animBg="1"/>
      <p:bldP spid="51209" grpId="0" animBg="1"/>
      <p:bldP spid="51215" grpId="0" animBg="1"/>
      <p:bldP spid="51216" grpId="0" animBg="1"/>
      <p:bldP spid="51217" grpId="0" animBg="1"/>
      <p:bldP spid="51224" grpId="0"/>
      <p:bldP spid="51225" grpId="0"/>
      <p:bldP spid="51226" grpId="0"/>
      <p:bldP spid="51227" grpId="0"/>
      <p:bldP spid="51228" grpId="0" animBg="1"/>
      <p:bldP spid="51229" grpId="0" animBg="1"/>
      <p:bldP spid="51230" grpId="0" animBg="1"/>
      <p:bldP spid="51231" grpId="0" animBg="1"/>
      <p:bldP spid="51233" grpId="0" animBg="1"/>
      <p:bldP spid="51234" grpId="0" animBg="1"/>
      <p:bldP spid="51235" grpId="0"/>
      <p:bldP spid="5123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p:txBody>
          <a:bodyPr/>
          <a:lstStyle/>
          <a:p>
            <a:pPr eaLnBrk="1" hangingPunct="1"/>
            <a:r>
              <a:rPr lang="es-ES" sz="4000" smtClean="0"/>
              <a:t>Asignación de dirección IP a un host</a:t>
            </a:r>
          </a:p>
        </p:txBody>
      </p:sp>
      <p:sp>
        <p:nvSpPr>
          <p:cNvPr id="53250" name="Rectangle 3"/>
          <p:cNvSpPr>
            <a:spLocks noGrp="1" noChangeArrowheads="1"/>
          </p:cNvSpPr>
          <p:nvPr>
            <p:ph type="body" idx="1"/>
          </p:nvPr>
        </p:nvSpPr>
        <p:spPr>
          <a:xfrm>
            <a:off x="685800" y="1700213"/>
            <a:ext cx="7772400" cy="4395787"/>
          </a:xfrm>
        </p:spPr>
        <p:txBody>
          <a:bodyPr/>
          <a:lstStyle/>
          <a:p>
            <a:pPr eaLnBrk="1" hangingPunct="1">
              <a:lnSpc>
                <a:spcPct val="80000"/>
              </a:lnSpc>
            </a:pPr>
            <a:r>
              <a:rPr lang="es-ES" sz="2400" smtClean="0"/>
              <a:t>La asignación de direcciones puede hacerse:</a:t>
            </a:r>
          </a:p>
          <a:p>
            <a:pPr lvl="1" eaLnBrk="1" hangingPunct="1">
              <a:lnSpc>
                <a:spcPct val="80000"/>
              </a:lnSpc>
            </a:pPr>
            <a:r>
              <a:rPr lang="es-ES" sz="2000" smtClean="0"/>
              <a:t>Por configuración local en el propio equipo</a:t>
            </a:r>
          </a:p>
          <a:p>
            <a:pPr lvl="1" eaLnBrk="1" hangingPunct="1">
              <a:lnSpc>
                <a:spcPct val="80000"/>
              </a:lnSpc>
            </a:pPr>
            <a:r>
              <a:rPr lang="es-ES" sz="2000" smtClean="0"/>
              <a:t>Mediante un protocolo de asignación de direcciones desde un servidor: RARP, BOOTP o DHCP</a:t>
            </a:r>
          </a:p>
          <a:p>
            <a:pPr lvl="1" eaLnBrk="1" hangingPunct="1">
              <a:lnSpc>
                <a:spcPct val="80000"/>
              </a:lnSpc>
            </a:pPr>
            <a:r>
              <a:rPr lang="es-ES" sz="2000" smtClean="0"/>
              <a:t>Utilizando direcciones locales del enlace</a:t>
            </a:r>
          </a:p>
          <a:p>
            <a:pPr eaLnBrk="1" hangingPunct="1">
              <a:lnSpc>
                <a:spcPct val="80000"/>
              </a:lnSpc>
            </a:pPr>
            <a:r>
              <a:rPr lang="es-ES" sz="2400" smtClean="0"/>
              <a:t>En realidad las direcciones no se asignan a los hosts sino a las interfaces. Si un host tiene varias interfaces (host ‘multihomed’) cada una tendrá una dirección IP</a:t>
            </a:r>
          </a:p>
          <a:p>
            <a:pPr eaLnBrk="1" hangingPunct="1">
              <a:lnSpc>
                <a:spcPct val="80000"/>
              </a:lnSpc>
            </a:pPr>
            <a:r>
              <a:rPr lang="es-ES" sz="2400" smtClean="0"/>
              <a:t>Además de su dirección IP cada interfaz </a:t>
            </a:r>
            <a:r>
              <a:rPr lang="es-ES" sz="2400" u="sng" smtClean="0"/>
              <a:t>ha de tener asignada</a:t>
            </a:r>
            <a:r>
              <a:rPr lang="es-ES" sz="2400" smtClean="0"/>
              <a:t> una máscara, que indica la longitud del prefijo de red</a:t>
            </a:r>
          </a:p>
          <a:p>
            <a:pPr eaLnBrk="1" hangingPunct="1">
              <a:lnSpc>
                <a:spcPct val="80000"/>
              </a:lnSpc>
            </a:pPr>
            <a:r>
              <a:rPr lang="es-ES" sz="2400" smtClean="0"/>
              <a:t>Normalmente le asignamos además al host un router por defecto (‘puerta de enlace’ en windows, ‘default gateway’ en linux) </a:t>
            </a:r>
          </a:p>
        </p:txBody>
      </p:sp>
    </p:spTree>
  </p:cSld>
  <p:clrMapOvr>
    <a:masterClrMapping/>
  </p:clrMapOvr>
  <p:transition spd="med">
    <p:pull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685800" y="260350"/>
            <a:ext cx="7772400" cy="1143000"/>
          </a:xfrm>
        </p:spPr>
        <p:txBody>
          <a:bodyPr/>
          <a:lstStyle/>
          <a:p>
            <a:pPr eaLnBrk="1" hangingPunct="1"/>
            <a:r>
              <a:rPr lang="es-ES_tradnl" smtClean="0"/>
              <a:t>Sumario</a:t>
            </a:r>
            <a:endParaRPr lang="es-ES" smtClean="0"/>
          </a:p>
        </p:txBody>
      </p:sp>
      <p:sp>
        <p:nvSpPr>
          <p:cNvPr id="19458" name="Rectangle 3"/>
          <p:cNvSpPr>
            <a:spLocks noGrp="1" noChangeArrowheads="1"/>
          </p:cNvSpPr>
          <p:nvPr>
            <p:ph type="body" idx="1"/>
          </p:nvPr>
        </p:nvSpPr>
        <p:spPr>
          <a:xfrm>
            <a:off x="685800" y="1484313"/>
            <a:ext cx="7772400" cy="4681537"/>
          </a:xfrm>
        </p:spPr>
        <p:txBody>
          <a:bodyPr/>
          <a:lstStyle/>
          <a:p>
            <a:pPr eaLnBrk="1" hangingPunct="1"/>
            <a:r>
              <a:rPr lang="es-ES_tradnl" b="1" smtClean="0">
                <a:solidFill>
                  <a:srgbClr val="FF0000"/>
                </a:solidFill>
              </a:rPr>
              <a:t>Generalidades</a:t>
            </a:r>
          </a:p>
          <a:p>
            <a:pPr eaLnBrk="1" hangingPunct="1"/>
            <a:r>
              <a:rPr lang="es-ES_tradnl" smtClean="0"/>
              <a:t>El Datagrama IP. Estructura de la cabecera</a:t>
            </a:r>
          </a:p>
          <a:p>
            <a:pPr eaLnBrk="1" hangingPunct="1"/>
            <a:r>
              <a:rPr lang="es-ES_tradnl" smtClean="0"/>
              <a:t>Direcciones de red. Enrutamiento básico</a:t>
            </a:r>
          </a:p>
          <a:p>
            <a:pPr eaLnBrk="1" hangingPunct="1"/>
            <a:r>
              <a:rPr lang="es-ES_tradnl" smtClean="0"/>
              <a:t>Subredes y máscaras</a:t>
            </a:r>
          </a:p>
          <a:p>
            <a:pPr eaLnBrk="1" hangingPunct="1"/>
            <a:r>
              <a:rPr lang="es-ES_tradnl" smtClean="0"/>
              <a:t>Asignación de direcciones y CIDR</a:t>
            </a:r>
          </a:p>
          <a:p>
            <a:pPr eaLnBrk="1" hangingPunct="1"/>
            <a:r>
              <a:rPr lang="es-ES_tradnl" smtClean="0"/>
              <a:t>Protocolo de control ICMP</a:t>
            </a:r>
          </a:p>
          <a:p>
            <a:pPr eaLnBrk="1" hangingPunct="1"/>
            <a:r>
              <a:rPr lang="es-ES_tradnl" smtClean="0"/>
              <a:t>Protocolo de resolución de direcciones ARP</a:t>
            </a:r>
            <a:endParaRPr lang="es-ES" smtClean="0"/>
          </a:p>
        </p:txBody>
      </p:sp>
    </p:spTree>
  </p:cSld>
  <p:clrMapOvr>
    <a:masterClrMapping/>
  </p:clrMapOvr>
  <p:transition spd="med">
    <p:pull dir="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ChangeArrowheads="1"/>
          </p:cNvSpPr>
          <p:nvPr/>
        </p:nvSpPr>
        <p:spPr bwMode="auto">
          <a:xfrm>
            <a:off x="504825" y="4892675"/>
            <a:ext cx="4652963" cy="552450"/>
          </a:xfrm>
          <a:prstGeom prst="rect">
            <a:avLst/>
          </a:prstGeom>
          <a:solidFill>
            <a:srgbClr val="FFFF99"/>
          </a:solidFill>
          <a:ln w="9525">
            <a:noFill/>
            <a:miter lim="800000"/>
            <a:headEnd/>
            <a:tailEnd/>
          </a:ln>
        </p:spPr>
        <p:txBody>
          <a:bodyPr wrap="none" anchor="ctr"/>
          <a:lstStyle/>
          <a:p>
            <a:endParaRPr lang="es-ES"/>
          </a:p>
        </p:txBody>
      </p:sp>
      <p:sp>
        <p:nvSpPr>
          <p:cNvPr id="57346" name="Text Box 3"/>
          <p:cNvSpPr txBox="1">
            <a:spLocks noChangeArrowheads="1"/>
          </p:cNvSpPr>
          <p:nvPr/>
        </p:nvSpPr>
        <p:spPr bwMode="auto">
          <a:xfrm>
            <a:off x="250825" y="1555750"/>
            <a:ext cx="6915150" cy="4665663"/>
          </a:xfrm>
          <a:prstGeom prst="rect">
            <a:avLst/>
          </a:prstGeom>
          <a:noFill/>
          <a:ln w="9525">
            <a:solidFill>
              <a:schemeClr val="tx1"/>
            </a:solidFill>
            <a:prstDash val="sysDot"/>
            <a:miter lim="800000"/>
            <a:headEnd/>
            <a:tailEnd/>
          </a:ln>
        </p:spPr>
        <p:txBody>
          <a:bodyPr wrap="none">
            <a:spAutoFit/>
          </a:bodyPr>
          <a:lstStyle/>
          <a:p>
            <a:pPr eaLnBrk="0" hangingPunct="0"/>
            <a:r>
              <a:rPr lang="es-ES" sz="1200">
                <a:latin typeface="Lucida Console" pitchFamily="49" charset="0"/>
              </a:rPr>
              <a:t>C:\&gt;</a:t>
            </a:r>
            <a:r>
              <a:rPr lang="es-ES" sz="1200" b="1">
                <a:latin typeface="Lucida Console" pitchFamily="49" charset="0"/>
              </a:rPr>
              <a:t>ipconfig/all</a:t>
            </a:r>
          </a:p>
          <a:p>
            <a:pPr eaLnBrk="0" hangingPunct="0"/>
            <a:endParaRPr lang="es-ES" sz="1200" b="1">
              <a:latin typeface="Lucida Console" pitchFamily="49" charset="0"/>
            </a:endParaRPr>
          </a:p>
          <a:p>
            <a:pPr eaLnBrk="0" hangingPunct="0"/>
            <a:r>
              <a:rPr lang="es-ES" sz="1200">
                <a:latin typeface="Lucida Console" pitchFamily="49" charset="0"/>
              </a:rPr>
              <a:t>Configuración IP de Windows</a:t>
            </a:r>
          </a:p>
          <a:p>
            <a:pPr eaLnBrk="0" hangingPunct="0"/>
            <a:endParaRPr lang="es-ES" sz="1200">
              <a:latin typeface="Lucida Console" pitchFamily="49" charset="0"/>
            </a:endParaRPr>
          </a:p>
          <a:p>
            <a:pPr eaLnBrk="0" hangingPunct="0"/>
            <a:r>
              <a:rPr lang="es-ES" sz="1200">
                <a:latin typeface="Lucida Console" pitchFamily="49" charset="0"/>
              </a:rPr>
              <a:t>  Nombre del host . . . . . . . . . : uveg-97871125e1</a:t>
            </a:r>
          </a:p>
          <a:p>
            <a:pPr eaLnBrk="0" hangingPunct="0"/>
            <a:r>
              <a:rPr lang="es-ES" sz="1200">
                <a:latin typeface="Lucida Console" pitchFamily="49" charset="0"/>
              </a:rPr>
              <a:t>  Sufijo DNS principal  . . . . . . :</a:t>
            </a:r>
          </a:p>
          <a:p>
            <a:pPr eaLnBrk="0" hangingPunct="0"/>
            <a:r>
              <a:rPr lang="es-ES" sz="1200">
                <a:latin typeface="Lucida Console" pitchFamily="49" charset="0"/>
              </a:rPr>
              <a:t>  Tipo de nodo. . . . . . . . . . . : híbrido</a:t>
            </a:r>
          </a:p>
          <a:p>
            <a:pPr eaLnBrk="0" hangingPunct="0"/>
            <a:r>
              <a:rPr lang="es-ES" sz="1200">
                <a:latin typeface="Lucida Console" pitchFamily="49" charset="0"/>
              </a:rPr>
              <a:t>  Enrutamiento habilitado. . . . . .: No</a:t>
            </a:r>
          </a:p>
          <a:p>
            <a:pPr eaLnBrk="0" hangingPunct="0"/>
            <a:r>
              <a:rPr lang="es-ES" sz="1200">
                <a:latin typeface="Lucida Console" pitchFamily="49" charset="0"/>
              </a:rPr>
              <a:t>  Proxy WINS habilitado. . . . .    : No</a:t>
            </a:r>
          </a:p>
          <a:p>
            <a:pPr eaLnBrk="0" hangingPunct="0"/>
            <a:r>
              <a:rPr lang="es-ES" sz="1200">
                <a:latin typeface="Lucida Console" pitchFamily="49" charset="0"/>
              </a:rPr>
              <a:t>  Lista de búsqueda de sufijo DNS:    uv.es</a:t>
            </a:r>
          </a:p>
          <a:p>
            <a:pPr eaLnBrk="0" hangingPunct="0"/>
            <a:endParaRPr lang="es-ES" sz="1200">
              <a:latin typeface="Lucida Console" pitchFamily="49" charset="0"/>
            </a:endParaRPr>
          </a:p>
          <a:p>
            <a:pPr eaLnBrk="0" hangingPunct="0"/>
            <a:endParaRPr lang="es-ES" sz="1200">
              <a:latin typeface="Lucida Console" pitchFamily="49" charset="0"/>
            </a:endParaRPr>
          </a:p>
          <a:p>
            <a:pPr eaLnBrk="0" hangingPunct="0"/>
            <a:r>
              <a:rPr lang="es-ES" sz="1200">
                <a:latin typeface="Lucida Console" pitchFamily="49" charset="0"/>
              </a:rPr>
              <a:t>Adaptador Ethernet Conexión de área local 3          :</a:t>
            </a:r>
          </a:p>
          <a:p>
            <a:pPr eaLnBrk="0" hangingPunct="0"/>
            <a:endParaRPr lang="es-ES" sz="1200">
              <a:latin typeface="Lucida Console" pitchFamily="49" charset="0"/>
            </a:endParaRPr>
          </a:p>
          <a:p>
            <a:pPr eaLnBrk="0" hangingPunct="0"/>
            <a:r>
              <a:rPr lang="es-ES" sz="1200">
                <a:latin typeface="Lucida Console" pitchFamily="49" charset="0"/>
              </a:rPr>
              <a:t>  Sufijo de conexión específica DNS :</a:t>
            </a:r>
          </a:p>
          <a:p>
            <a:pPr eaLnBrk="0" hangingPunct="0"/>
            <a:r>
              <a:rPr lang="es-ES" sz="1200">
                <a:latin typeface="Lucida Console" pitchFamily="49" charset="0"/>
              </a:rPr>
              <a:t>  Descripción. . . . . . . . . . .  : Broadcom NetXtreme Gigabit Ethernet</a:t>
            </a:r>
          </a:p>
          <a:p>
            <a:pPr eaLnBrk="0" hangingPunct="0"/>
            <a:r>
              <a:rPr lang="es-ES" sz="1200">
                <a:latin typeface="Lucida Console" pitchFamily="49" charset="0"/>
              </a:rPr>
              <a:t>  Dirección física. . . . . . . . . : 00-0F-B0-FA-00-63</a:t>
            </a:r>
          </a:p>
          <a:p>
            <a:pPr eaLnBrk="0" hangingPunct="0"/>
            <a:r>
              <a:rPr lang="es-ES" sz="1200">
                <a:latin typeface="Lucida Console" pitchFamily="49" charset="0"/>
              </a:rPr>
              <a:t>  DHCP habilitado. . . . . . . . .  : No</a:t>
            </a:r>
          </a:p>
          <a:p>
            <a:pPr eaLnBrk="0" hangingPunct="0"/>
            <a:r>
              <a:rPr lang="es-ES" sz="1200">
                <a:latin typeface="Lucida Console" pitchFamily="49" charset="0"/>
              </a:rPr>
              <a:t>  Dirección IP. . . . . . . . . . . : 147.156.135.22</a:t>
            </a:r>
          </a:p>
          <a:p>
            <a:pPr eaLnBrk="0" hangingPunct="0"/>
            <a:r>
              <a:rPr lang="es-ES" sz="1200">
                <a:latin typeface="Lucida Console" pitchFamily="49" charset="0"/>
              </a:rPr>
              <a:t>  Máscara de subred . . . . . . . . : 255.255.255.0</a:t>
            </a:r>
          </a:p>
          <a:p>
            <a:pPr eaLnBrk="0" hangingPunct="0"/>
            <a:r>
              <a:rPr lang="es-ES" sz="1200">
                <a:latin typeface="Lucida Console" pitchFamily="49" charset="0"/>
              </a:rPr>
              <a:t>  Puerta de enlace predeterminada   : 147.156.135.1</a:t>
            </a:r>
          </a:p>
          <a:p>
            <a:pPr eaLnBrk="0" hangingPunct="0"/>
            <a:r>
              <a:rPr lang="es-ES" sz="1200">
                <a:latin typeface="Lucida Console" pitchFamily="49" charset="0"/>
              </a:rPr>
              <a:t>  Servidores DNS . . . . . . . . . .: 147.156.1.1</a:t>
            </a:r>
          </a:p>
          <a:p>
            <a:pPr eaLnBrk="0" hangingPunct="0"/>
            <a:r>
              <a:rPr lang="es-ES" sz="1200">
                <a:latin typeface="Lucida Console" pitchFamily="49" charset="0"/>
              </a:rPr>
              <a:t>                                      147.156.1.3</a:t>
            </a:r>
          </a:p>
          <a:p>
            <a:pPr eaLnBrk="0" hangingPunct="0"/>
            <a:endParaRPr lang="es-ES" sz="1200">
              <a:latin typeface="Lucida Console" pitchFamily="49" charset="0"/>
            </a:endParaRPr>
          </a:p>
          <a:p>
            <a:pPr eaLnBrk="0" hangingPunct="0"/>
            <a:r>
              <a:rPr lang="es-ES" sz="1200">
                <a:latin typeface="Lucida Console" pitchFamily="49" charset="0"/>
              </a:rPr>
              <a:t>C:\&gt;</a:t>
            </a:r>
          </a:p>
        </p:txBody>
      </p:sp>
      <p:sp>
        <p:nvSpPr>
          <p:cNvPr id="57347" name="Rectangle 4"/>
          <p:cNvSpPr>
            <a:spLocks noChangeArrowheads="1"/>
          </p:cNvSpPr>
          <p:nvPr/>
        </p:nvSpPr>
        <p:spPr bwMode="auto">
          <a:xfrm>
            <a:off x="544513" y="404813"/>
            <a:ext cx="7772400" cy="731837"/>
          </a:xfrm>
          <a:prstGeom prst="rect">
            <a:avLst/>
          </a:prstGeom>
          <a:noFill/>
          <a:ln w="9525">
            <a:noFill/>
            <a:miter lim="800000"/>
            <a:headEnd/>
            <a:tailEnd/>
          </a:ln>
        </p:spPr>
        <p:txBody>
          <a:bodyPr anchor="ctr"/>
          <a:lstStyle/>
          <a:p>
            <a:pPr algn="ctr"/>
            <a:r>
              <a:rPr lang="es-ES" sz="3200">
                <a:solidFill>
                  <a:schemeClr val="tx2"/>
                </a:solidFill>
                <a:latin typeface="Arial" charset="0"/>
              </a:rPr>
              <a:t>Configuración de red en Windows</a:t>
            </a:r>
          </a:p>
        </p:txBody>
      </p:sp>
      <p:pic>
        <p:nvPicPr>
          <p:cNvPr id="57348" name="Picture 5"/>
          <p:cNvPicPr>
            <a:picLocks noChangeAspect="1" noChangeArrowheads="1"/>
          </p:cNvPicPr>
          <p:nvPr/>
        </p:nvPicPr>
        <p:blipFill>
          <a:blip r:embed="rId3" cstate="print"/>
          <a:srcRect/>
          <a:stretch>
            <a:fillRect/>
          </a:stretch>
        </p:blipFill>
        <p:spPr bwMode="auto">
          <a:xfrm>
            <a:off x="5434013" y="1484313"/>
            <a:ext cx="3459162" cy="3897312"/>
          </a:xfrm>
          <a:prstGeom prst="rect">
            <a:avLst/>
          </a:prstGeom>
          <a:noFill/>
          <a:ln w="9525">
            <a:noFill/>
            <a:miter lim="800000"/>
            <a:headEnd/>
            <a:tailEnd/>
          </a:ln>
        </p:spPr>
      </p:pic>
      <p:sp>
        <p:nvSpPr>
          <p:cNvPr id="57349" name="Oval 6"/>
          <p:cNvSpPr>
            <a:spLocks noChangeArrowheads="1"/>
          </p:cNvSpPr>
          <p:nvPr/>
        </p:nvSpPr>
        <p:spPr bwMode="auto">
          <a:xfrm>
            <a:off x="7092950" y="3357563"/>
            <a:ext cx="1366838" cy="287337"/>
          </a:xfrm>
          <a:prstGeom prst="ellipse">
            <a:avLst/>
          </a:prstGeom>
          <a:noFill/>
          <a:ln w="19050">
            <a:solidFill>
              <a:srgbClr val="FF0000"/>
            </a:solidFill>
            <a:round/>
            <a:headEnd/>
            <a:tailEnd/>
          </a:ln>
        </p:spPr>
        <p:txBody>
          <a:bodyPr wrap="none" anchor="ctr"/>
          <a:lstStyle/>
          <a:p>
            <a:endParaRPr lang="es-ES"/>
          </a:p>
        </p:txBody>
      </p:sp>
      <p:sp>
        <p:nvSpPr>
          <p:cNvPr id="57350" name="Rectangle 8"/>
          <p:cNvSpPr>
            <a:spLocks noChangeArrowheads="1"/>
          </p:cNvSpPr>
          <p:nvPr/>
        </p:nvSpPr>
        <p:spPr bwMode="auto">
          <a:xfrm>
            <a:off x="3779838" y="5253038"/>
            <a:ext cx="1368425" cy="192087"/>
          </a:xfrm>
          <a:prstGeom prst="rect">
            <a:avLst/>
          </a:prstGeom>
          <a:noFill/>
          <a:ln w="19050">
            <a:solidFill>
              <a:srgbClr val="FF0000"/>
            </a:solidFill>
            <a:miter lim="800000"/>
            <a:headEnd/>
            <a:tailEnd/>
          </a:ln>
        </p:spPr>
        <p:txBody>
          <a:bodyPr wrap="none" anchor="ctr"/>
          <a:lstStyle/>
          <a:p>
            <a:endParaRPr lang="es-ES"/>
          </a:p>
        </p:txBody>
      </p:sp>
      <p:sp>
        <p:nvSpPr>
          <p:cNvPr id="57351" name="Text Box 9"/>
          <p:cNvSpPr txBox="1">
            <a:spLocks noChangeArrowheads="1"/>
          </p:cNvSpPr>
          <p:nvPr/>
        </p:nvSpPr>
        <p:spPr bwMode="auto">
          <a:xfrm>
            <a:off x="6096000" y="5654675"/>
            <a:ext cx="2001838" cy="336550"/>
          </a:xfrm>
          <a:prstGeom prst="rect">
            <a:avLst/>
          </a:prstGeom>
          <a:noFill/>
          <a:ln w="9525">
            <a:noFill/>
            <a:miter lim="800000"/>
            <a:headEnd/>
            <a:tailEnd/>
          </a:ln>
        </p:spPr>
        <p:txBody>
          <a:bodyPr wrap="none">
            <a:spAutoFit/>
          </a:bodyPr>
          <a:lstStyle/>
          <a:p>
            <a:r>
              <a:rPr lang="es-ES" sz="1600" b="1">
                <a:latin typeface="Arial" charset="0"/>
              </a:rPr>
              <a:t>Router por defecto</a:t>
            </a:r>
          </a:p>
        </p:txBody>
      </p:sp>
      <p:sp>
        <p:nvSpPr>
          <p:cNvPr id="57352" name="Line 10"/>
          <p:cNvSpPr>
            <a:spLocks noChangeShapeType="1"/>
          </p:cNvSpPr>
          <p:nvPr/>
        </p:nvSpPr>
        <p:spPr bwMode="auto">
          <a:xfrm flipV="1">
            <a:off x="6804025" y="3644900"/>
            <a:ext cx="431800" cy="1944688"/>
          </a:xfrm>
          <a:prstGeom prst="line">
            <a:avLst/>
          </a:prstGeom>
          <a:noFill/>
          <a:ln w="9525">
            <a:solidFill>
              <a:schemeClr val="tx1"/>
            </a:solidFill>
            <a:round/>
            <a:headEnd/>
            <a:tailEnd type="triangle" w="med" len="med"/>
          </a:ln>
        </p:spPr>
        <p:txBody>
          <a:bodyPr/>
          <a:lstStyle/>
          <a:p>
            <a:endParaRPr lang="es-ES"/>
          </a:p>
        </p:txBody>
      </p:sp>
      <p:sp>
        <p:nvSpPr>
          <p:cNvPr id="57353" name="Line 11"/>
          <p:cNvSpPr>
            <a:spLocks noChangeShapeType="1"/>
          </p:cNvSpPr>
          <p:nvPr/>
        </p:nvSpPr>
        <p:spPr bwMode="auto">
          <a:xfrm flipH="1" flipV="1">
            <a:off x="5219700" y="5445125"/>
            <a:ext cx="865188" cy="360363"/>
          </a:xfrm>
          <a:prstGeom prst="line">
            <a:avLst/>
          </a:prstGeom>
          <a:noFill/>
          <a:ln w="9525">
            <a:solidFill>
              <a:schemeClr val="tx1"/>
            </a:solidFill>
            <a:round/>
            <a:headEnd/>
            <a:tailEnd type="triangle" w="med" len="med"/>
          </a:ln>
        </p:spPr>
        <p:txBody>
          <a:bodyPr/>
          <a:lstStyle/>
          <a:p>
            <a:endParaRPr lang="es-ES"/>
          </a:p>
        </p:txBody>
      </p:sp>
      <p:sp>
        <p:nvSpPr>
          <p:cNvPr id="57355" name="Rectangle 8"/>
          <p:cNvSpPr>
            <a:spLocks noChangeArrowheads="1"/>
          </p:cNvSpPr>
          <p:nvPr/>
        </p:nvSpPr>
        <p:spPr bwMode="auto">
          <a:xfrm>
            <a:off x="3779838" y="4891088"/>
            <a:ext cx="1368425" cy="369887"/>
          </a:xfrm>
          <a:prstGeom prst="rect">
            <a:avLst/>
          </a:prstGeom>
          <a:noFill/>
          <a:ln w="19050">
            <a:solidFill>
              <a:srgbClr val="FF0000"/>
            </a:solidFill>
            <a:miter lim="800000"/>
            <a:headEnd/>
            <a:tailEnd/>
          </a:ln>
        </p:spPr>
        <p:txBody>
          <a:bodyPr wrap="none" anchor="ctr"/>
          <a:lstStyle/>
          <a:p>
            <a:endParaRPr lang="es-ES"/>
          </a:p>
        </p:txBody>
      </p:sp>
      <p:sp>
        <p:nvSpPr>
          <p:cNvPr id="57356" name="Oval 6"/>
          <p:cNvSpPr>
            <a:spLocks noChangeArrowheads="1"/>
          </p:cNvSpPr>
          <p:nvPr/>
        </p:nvSpPr>
        <p:spPr bwMode="auto">
          <a:xfrm>
            <a:off x="7092950" y="2924175"/>
            <a:ext cx="1366838" cy="433388"/>
          </a:xfrm>
          <a:prstGeom prst="ellipse">
            <a:avLst/>
          </a:prstGeom>
          <a:noFill/>
          <a:ln w="19050">
            <a:solidFill>
              <a:srgbClr val="FF0000"/>
            </a:solidFill>
            <a:round/>
            <a:headEnd/>
            <a:tailEnd/>
          </a:ln>
        </p:spPr>
        <p:txBody>
          <a:bodyPr wrap="none" anchor="ctr"/>
          <a:lstStyle/>
          <a:p>
            <a:endParaRPr lang="es-ES"/>
          </a:p>
        </p:txBody>
      </p:sp>
      <p:sp>
        <p:nvSpPr>
          <p:cNvPr id="57357" name="Text Box 9"/>
          <p:cNvSpPr txBox="1">
            <a:spLocks noChangeArrowheads="1"/>
          </p:cNvSpPr>
          <p:nvPr/>
        </p:nvSpPr>
        <p:spPr bwMode="auto">
          <a:xfrm>
            <a:off x="3228975" y="1484313"/>
            <a:ext cx="1990725" cy="336550"/>
          </a:xfrm>
          <a:prstGeom prst="rect">
            <a:avLst/>
          </a:prstGeom>
          <a:noFill/>
          <a:ln w="9525">
            <a:noFill/>
            <a:miter lim="800000"/>
            <a:headEnd/>
            <a:tailEnd/>
          </a:ln>
        </p:spPr>
        <p:txBody>
          <a:bodyPr wrap="none">
            <a:spAutoFit/>
          </a:bodyPr>
          <a:lstStyle/>
          <a:p>
            <a:r>
              <a:rPr lang="es-ES" sz="1600" b="1">
                <a:latin typeface="Arial" charset="0"/>
              </a:rPr>
              <a:t>Dirección/máscara</a:t>
            </a:r>
          </a:p>
        </p:txBody>
      </p:sp>
      <p:sp>
        <p:nvSpPr>
          <p:cNvPr id="57358" name="Line 10"/>
          <p:cNvSpPr>
            <a:spLocks noChangeShapeType="1"/>
          </p:cNvSpPr>
          <p:nvPr/>
        </p:nvSpPr>
        <p:spPr bwMode="auto">
          <a:xfrm>
            <a:off x="4427538" y="1844675"/>
            <a:ext cx="0" cy="2952750"/>
          </a:xfrm>
          <a:prstGeom prst="line">
            <a:avLst/>
          </a:prstGeom>
          <a:noFill/>
          <a:ln w="9525">
            <a:solidFill>
              <a:schemeClr val="tx1"/>
            </a:solidFill>
            <a:round/>
            <a:headEnd/>
            <a:tailEnd type="triangle" w="med" len="med"/>
          </a:ln>
        </p:spPr>
        <p:txBody>
          <a:bodyPr/>
          <a:lstStyle/>
          <a:p>
            <a:endParaRPr lang="es-ES"/>
          </a:p>
        </p:txBody>
      </p:sp>
      <p:sp>
        <p:nvSpPr>
          <p:cNvPr id="57359" name="Line 10"/>
          <p:cNvSpPr>
            <a:spLocks noChangeShapeType="1"/>
          </p:cNvSpPr>
          <p:nvPr/>
        </p:nvSpPr>
        <p:spPr bwMode="auto">
          <a:xfrm>
            <a:off x="4787900" y="1844675"/>
            <a:ext cx="2520950" cy="1008063"/>
          </a:xfrm>
          <a:prstGeom prst="line">
            <a:avLst/>
          </a:prstGeom>
          <a:noFill/>
          <a:ln w="9525">
            <a:solidFill>
              <a:schemeClr val="tx1"/>
            </a:solidFill>
            <a:round/>
            <a:headEnd/>
            <a:tailEnd type="triangle" w="med" len="med"/>
          </a:ln>
        </p:spPr>
        <p:txBody>
          <a:bodyPr/>
          <a:lstStyle/>
          <a:p>
            <a:endParaRPr lang="es-ES"/>
          </a:p>
        </p:txBody>
      </p:sp>
    </p:spTree>
  </p:cSld>
  <p:clrMapOvr>
    <a:masterClrMapping/>
  </p:clrMapOvr>
  <p:transition spd="med">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357"/>
                                        </p:tgtEl>
                                        <p:attrNameLst>
                                          <p:attrName>style.visibility</p:attrName>
                                        </p:attrNameLst>
                                      </p:cBhvr>
                                      <p:to>
                                        <p:strVal val="visible"/>
                                      </p:to>
                                    </p:set>
                                  </p:childTnLst>
                                </p:cTn>
                              </p:par>
                            </p:childTnLst>
                          </p:cTn>
                        </p:par>
                        <p:par>
                          <p:cTn id="7" fill="hold">
                            <p:stCondLst>
                              <p:cond delay="0"/>
                            </p:stCondLst>
                            <p:childTnLst>
                              <p:par>
                                <p:cTn id="8" presetID="22" presetClass="entr" presetSubtype="1" fill="hold" grpId="0" nodeType="afterEffect">
                                  <p:stCondLst>
                                    <p:cond delay="0"/>
                                  </p:stCondLst>
                                  <p:childTnLst>
                                    <p:set>
                                      <p:cBhvr>
                                        <p:cTn id="9" dur="1" fill="hold">
                                          <p:stCondLst>
                                            <p:cond delay="0"/>
                                          </p:stCondLst>
                                        </p:cTn>
                                        <p:tgtEl>
                                          <p:spTgt spid="57358"/>
                                        </p:tgtEl>
                                        <p:attrNameLst>
                                          <p:attrName>style.visibility</p:attrName>
                                        </p:attrNameLst>
                                      </p:cBhvr>
                                      <p:to>
                                        <p:strVal val="visible"/>
                                      </p:to>
                                    </p:set>
                                    <p:animEffect transition="in" filter="wipe(up)">
                                      <p:cBhvr>
                                        <p:cTn id="10" dur="500"/>
                                        <p:tgtEl>
                                          <p:spTgt spid="57358"/>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57359"/>
                                        </p:tgtEl>
                                        <p:attrNameLst>
                                          <p:attrName>style.visibility</p:attrName>
                                        </p:attrNameLst>
                                      </p:cBhvr>
                                      <p:to>
                                        <p:strVal val="visible"/>
                                      </p:to>
                                    </p:set>
                                    <p:animEffect transition="in" filter="wipe(up)">
                                      <p:cBhvr>
                                        <p:cTn id="13" dur="500"/>
                                        <p:tgtEl>
                                          <p:spTgt spid="57359"/>
                                        </p:tgtEl>
                                      </p:cBhvr>
                                    </p:animEffect>
                                  </p:childTnLst>
                                </p:cTn>
                              </p:par>
                            </p:childTnLst>
                          </p:cTn>
                        </p:par>
                        <p:par>
                          <p:cTn id="14" fill="hold">
                            <p:stCondLst>
                              <p:cond delay="500"/>
                            </p:stCondLst>
                            <p:childTnLst>
                              <p:par>
                                <p:cTn id="15" presetID="1" presetClass="entr" presetSubtype="0" fill="hold" grpId="0" nodeType="afterEffect">
                                  <p:stCondLst>
                                    <p:cond delay="0"/>
                                  </p:stCondLst>
                                  <p:childTnLst>
                                    <p:set>
                                      <p:cBhvr>
                                        <p:cTn id="16" dur="1" fill="hold">
                                          <p:stCondLst>
                                            <p:cond delay="0"/>
                                          </p:stCondLst>
                                        </p:cTn>
                                        <p:tgtEl>
                                          <p:spTgt spid="5735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735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7351"/>
                                        </p:tgtEl>
                                        <p:attrNameLst>
                                          <p:attrName>style.visibility</p:attrName>
                                        </p:attrNameLst>
                                      </p:cBhvr>
                                      <p:to>
                                        <p:strVal val="visible"/>
                                      </p:to>
                                    </p:set>
                                  </p:childTnLst>
                                </p:cTn>
                              </p:par>
                            </p:childTnLst>
                          </p:cTn>
                        </p:par>
                        <p:par>
                          <p:cTn id="23" fill="hold">
                            <p:stCondLst>
                              <p:cond delay="0"/>
                            </p:stCondLst>
                            <p:childTnLst>
                              <p:par>
                                <p:cTn id="24" presetID="22" presetClass="entr" presetSubtype="4" fill="hold" grpId="0" nodeType="afterEffect">
                                  <p:stCondLst>
                                    <p:cond delay="0"/>
                                  </p:stCondLst>
                                  <p:childTnLst>
                                    <p:set>
                                      <p:cBhvr>
                                        <p:cTn id="25" dur="1" fill="hold">
                                          <p:stCondLst>
                                            <p:cond delay="0"/>
                                          </p:stCondLst>
                                        </p:cTn>
                                        <p:tgtEl>
                                          <p:spTgt spid="57353"/>
                                        </p:tgtEl>
                                        <p:attrNameLst>
                                          <p:attrName>style.visibility</p:attrName>
                                        </p:attrNameLst>
                                      </p:cBhvr>
                                      <p:to>
                                        <p:strVal val="visible"/>
                                      </p:to>
                                    </p:set>
                                    <p:animEffect transition="in" filter="wipe(down)">
                                      <p:cBhvr>
                                        <p:cTn id="26" dur="500"/>
                                        <p:tgtEl>
                                          <p:spTgt spid="57353"/>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57352"/>
                                        </p:tgtEl>
                                        <p:attrNameLst>
                                          <p:attrName>style.visibility</p:attrName>
                                        </p:attrNameLst>
                                      </p:cBhvr>
                                      <p:to>
                                        <p:strVal val="visible"/>
                                      </p:to>
                                    </p:set>
                                    <p:animEffect transition="in" filter="wipe(down)">
                                      <p:cBhvr>
                                        <p:cTn id="29" dur="500"/>
                                        <p:tgtEl>
                                          <p:spTgt spid="57352"/>
                                        </p:tgtEl>
                                      </p:cBhvr>
                                    </p:animEffect>
                                  </p:childTnLst>
                                </p:cTn>
                              </p:par>
                            </p:childTnLst>
                          </p:cTn>
                        </p:par>
                        <p:par>
                          <p:cTn id="30" fill="hold">
                            <p:stCondLst>
                              <p:cond delay="500"/>
                            </p:stCondLst>
                            <p:childTnLst>
                              <p:par>
                                <p:cTn id="31" presetID="1" presetClass="entr" presetSubtype="0" fill="hold" grpId="0" nodeType="afterEffect">
                                  <p:stCondLst>
                                    <p:cond delay="0"/>
                                  </p:stCondLst>
                                  <p:childTnLst>
                                    <p:set>
                                      <p:cBhvr>
                                        <p:cTn id="32" dur="1" fill="hold">
                                          <p:stCondLst>
                                            <p:cond delay="0"/>
                                          </p:stCondLst>
                                        </p:cTn>
                                        <p:tgtEl>
                                          <p:spTgt spid="5735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73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9" grpId="0" animBg="1"/>
      <p:bldP spid="57350" grpId="0" animBg="1"/>
      <p:bldP spid="57351" grpId="0"/>
      <p:bldP spid="57352" grpId="0" animBg="1"/>
      <p:bldP spid="57353" grpId="0" animBg="1"/>
      <p:bldP spid="57355" grpId="0" animBg="1"/>
      <p:bldP spid="57356" grpId="0" animBg="1"/>
      <p:bldP spid="57357" grpId="0"/>
      <p:bldP spid="57358" grpId="0" animBg="1"/>
      <p:bldP spid="5735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1" name="Text Box 3"/>
          <p:cNvSpPr txBox="1">
            <a:spLocks noChangeArrowheads="1"/>
          </p:cNvSpPr>
          <p:nvPr/>
        </p:nvSpPr>
        <p:spPr bwMode="auto">
          <a:xfrm>
            <a:off x="398463" y="2143125"/>
            <a:ext cx="8277225" cy="2654300"/>
          </a:xfrm>
          <a:prstGeom prst="rect">
            <a:avLst/>
          </a:prstGeom>
          <a:noFill/>
          <a:ln w="9525">
            <a:solidFill>
              <a:schemeClr val="tx1"/>
            </a:solidFill>
            <a:prstDash val="sysDot"/>
            <a:miter lim="800000"/>
            <a:headEnd/>
            <a:tailEnd/>
          </a:ln>
        </p:spPr>
        <p:txBody>
          <a:bodyPr wrap="none">
            <a:spAutoFit/>
          </a:bodyPr>
          <a:lstStyle/>
          <a:p>
            <a:pPr eaLnBrk="0" hangingPunct="0"/>
            <a:r>
              <a:rPr lang="en-GB" sz="1400">
                <a:latin typeface="Lucida Console" pitchFamily="49" charset="0"/>
              </a:rPr>
              <a:t>[root@l3 ~]# </a:t>
            </a:r>
            <a:r>
              <a:rPr lang="es-ES" sz="1400" b="1">
                <a:latin typeface="Lucida Console" pitchFamily="49" charset="0"/>
              </a:rPr>
              <a:t>ifconfig eth0 inet 147.156.135.22 netmask 255.255.255.0</a:t>
            </a:r>
          </a:p>
          <a:p>
            <a:r>
              <a:rPr lang="en-GB" sz="1400">
                <a:latin typeface="Lucida Console" pitchFamily="49" charset="0"/>
              </a:rPr>
              <a:t>[root@l3 ~]# </a:t>
            </a:r>
            <a:r>
              <a:rPr lang="en-GB" sz="1400" b="1">
                <a:latin typeface="Lucida Console" pitchFamily="49" charset="0"/>
              </a:rPr>
              <a:t>ifconfig eth0</a:t>
            </a:r>
          </a:p>
          <a:p>
            <a:r>
              <a:rPr lang="en-GB" sz="1400">
                <a:latin typeface="Lucida Console" pitchFamily="49" charset="0"/>
              </a:rPr>
              <a:t>eth0     Link encap:Ethernet  HWaddr 00:0F:B0:FA:00:63</a:t>
            </a:r>
          </a:p>
          <a:p>
            <a:r>
              <a:rPr lang="en-GB" sz="1400">
                <a:latin typeface="Lucida Console" pitchFamily="49" charset="0"/>
              </a:rPr>
              <a:t>         inet addr:147.156.135.22  Bcast:147.156.135.255  Mask:255.255.255.0</a:t>
            </a:r>
          </a:p>
          <a:p>
            <a:r>
              <a:rPr lang="en-GB" sz="1400">
                <a:latin typeface="Lucida Console" pitchFamily="49" charset="0"/>
              </a:rPr>
              <a:t>         inet6 addr: fe80::20f:b0ff:fefa:0063/64 Scope:Link</a:t>
            </a:r>
          </a:p>
          <a:p>
            <a:r>
              <a:rPr lang="en-GB" sz="1400">
                <a:latin typeface="Lucida Console" pitchFamily="49" charset="0"/>
              </a:rPr>
              <a:t>         UP BROADCAST RUNNING MULTICAST  MTU:1500  Metric:1</a:t>
            </a:r>
          </a:p>
          <a:p>
            <a:r>
              <a:rPr lang="en-GB" sz="1400">
                <a:latin typeface="Lucida Console" pitchFamily="49" charset="0"/>
              </a:rPr>
              <a:t>         RX packets:5603995 errors:325 dropped:0 overruns:0 frame:325</a:t>
            </a:r>
          </a:p>
          <a:p>
            <a:r>
              <a:rPr lang="en-GB" sz="1400">
                <a:latin typeface="Lucida Console" pitchFamily="49" charset="0"/>
              </a:rPr>
              <a:t>         TX packets:29009 errors:0 dropped:0 overruns:0 carrier:0</a:t>
            </a:r>
          </a:p>
          <a:p>
            <a:r>
              <a:rPr lang="en-GB" sz="1400">
                <a:latin typeface="Lucida Console" pitchFamily="49" charset="0"/>
              </a:rPr>
              <a:t>         collisions:3060 txqueuelen:1000</a:t>
            </a:r>
          </a:p>
          <a:p>
            <a:r>
              <a:rPr lang="en-GB" sz="1400">
                <a:latin typeface="Lucida Console" pitchFamily="49" charset="0"/>
              </a:rPr>
              <a:t>         RX bytes:412078300 (392.9 MiB)  TX bytes:2839718 (2.7 MiB)</a:t>
            </a:r>
          </a:p>
          <a:p>
            <a:r>
              <a:rPr lang="en-GB" sz="1400">
                <a:latin typeface="Lucida Console" pitchFamily="49" charset="0"/>
              </a:rPr>
              <a:t>[root@l3 ~]#</a:t>
            </a:r>
            <a:r>
              <a:rPr lang="es-ES" sz="1400" b="1">
                <a:latin typeface="Lucida Console" pitchFamily="49" charset="0"/>
              </a:rPr>
              <a:t>route add –net 0.0.0.0 netmask 0.0.0.0 default gw 147.156.135.1</a:t>
            </a:r>
          </a:p>
          <a:p>
            <a:r>
              <a:rPr lang="en-GB" sz="1400">
                <a:latin typeface="Lucida Console" pitchFamily="49" charset="0"/>
              </a:rPr>
              <a:t>[root@l3 ~]#</a:t>
            </a:r>
            <a:endParaRPr lang="es-ES" sz="1400">
              <a:latin typeface="Lucida Console" pitchFamily="49" charset="0"/>
            </a:endParaRPr>
          </a:p>
        </p:txBody>
      </p:sp>
      <p:sp>
        <p:nvSpPr>
          <p:cNvPr id="237572" name="Rectangle 4"/>
          <p:cNvSpPr>
            <a:spLocks noChangeArrowheads="1"/>
          </p:cNvSpPr>
          <p:nvPr/>
        </p:nvSpPr>
        <p:spPr bwMode="auto">
          <a:xfrm>
            <a:off x="682625" y="692150"/>
            <a:ext cx="7777163" cy="1023938"/>
          </a:xfrm>
          <a:prstGeom prst="rect">
            <a:avLst/>
          </a:prstGeom>
          <a:noFill/>
          <a:ln w="9525">
            <a:noFill/>
            <a:miter lim="800000"/>
            <a:headEnd/>
            <a:tailEnd/>
          </a:ln>
        </p:spPr>
        <p:txBody>
          <a:bodyPr anchor="ctr"/>
          <a:lstStyle/>
          <a:p>
            <a:pPr algn="ctr"/>
            <a:r>
              <a:rPr lang="es-ES" sz="3200">
                <a:solidFill>
                  <a:schemeClr val="tx2"/>
                </a:solidFill>
                <a:latin typeface="Arial" charset="0"/>
              </a:rPr>
              <a:t>Configuración de red en UNIX</a:t>
            </a:r>
          </a:p>
          <a:p>
            <a:pPr algn="ctr"/>
            <a:r>
              <a:rPr lang="es-ES" sz="3200">
                <a:solidFill>
                  <a:schemeClr val="tx2"/>
                </a:solidFill>
                <a:latin typeface="Arial" charset="0"/>
              </a:rPr>
              <a:t>(comando ifconfig)</a:t>
            </a:r>
          </a:p>
        </p:txBody>
      </p:sp>
      <p:sp>
        <p:nvSpPr>
          <p:cNvPr id="237584" name="Rectangle 8"/>
          <p:cNvSpPr>
            <a:spLocks noChangeArrowheads="1"/>
          </p:cNvSpPr>
          <p:nvPr/>
        </p:nvSpPr>
        <p:spPr bwMode="auto">
          <a:xfrm>
            <a:off x="3940175" y="2160588"/>
            <a:ext cx="1558925" cy="261937"/>
          </a:xfrm>
          <a:prstGeom prst="rect">
            <a:avLst/>
          </a:prstGeom>
          <a:noFill/>
          <a:ln w="19050">
            <a:solidFill>
              <a:srgbClr val="FF0000"/>
            </a:solidFill>
            <a:miter lim="800000"/>
            <a:headEnd/>
            <a:tailEnd/>
          </a:ln>
        </p:spPr>
        <p:txBody>
          <a:bodyPr wrap="none" anchor="ctr"/>
          <a:lstStyle/>
          <a:p>
            <a:endParaRPr lang="es-ES"/>
          </a:p>
        </p:txBody>
      </p:sp>
      <p:sp>
        <p:nvSpPr>
          <p:cNvPr id="237585" name="Rectangle 8"/>
          <p:cNvSpPr>
            <a:spLocks noChangeArrowheads="1"/>
          </p:cNvSpPr>
          <p:nvPr/>
        </p:nvSpPr>
        <p:spPr bwMode="auto">
          <a:xfrm>
            <a:off x="6327775" y="2154238"/>
            <a:ext cx="1558925" cy="261937"/>
          </a:xfrm>
          <a:prstGeom prst="rect">
            <a:avLst/>
          </a:prstGeom>
          <a:noFill/>
          <a:ln w="19050">
            <a:solidFill>
              <a:srgbClr val="FF0000"/>
            </a:solidFill>
            <a:miter lim="800000"/>
            <a:headEnd/>
            <a:tailEnd/>
          </a:ln>
        </p:spPr>
        <p:txBody>
          <a:bodyPr wrap="none" anchor="ctr"/>
          <a:lstStyle/>
          <a:p>
            <a:endParaRPr lang="es-ES"/>
          </a:p>
        </p:txBody>
      </p:sp>
      <p:sp>
        <p:nvSpPr>
          <p:cNvPr id="237586" name="Rectangle 8"/>
          <p:cNvSpPr>
            <a:spLocks noChangeArrowheads="1"/>
          </p:cNvSpPr>
          <p:nvPr/>
        </p:nvSpPr>
        <p:spPr bwMode="auto">
          <a:xfrm>
            <a:off x="2511425" y="2833688"/>
            <a:ext cx="1558925" cy="211137"/>
          </a:xfrm>
          <a:prstGeom prst="rect">
            <a:avLst/>
          </a:prstGeom>
          <a:noFill/>
          <a:ln w="19050">
            <a:solidFill>
              <a:srgbClr val="FF0000"/>
            </a:solidFill>
            <a:miter lim="800000"/>
            <a:headEnd/>
            <a:tailEnd/>
          </a:ln>
        </p:spPr>
        <p:txBody>
          <a:bodyPr wrap="none" anchor="ctr"/>
          <a:lstStyle/>
          <a:p>
            <a:endParaRPr lang="es-ES"/>
          </a:p>
        </p:txBody>
      </p:sp>
      <p:sp>
        <p:nvSpPr>
          <p:cNvPr id="237587" name="Rectangle 8"/>
          <p:cNvSpPr>
            <a:spLocks noChangeArrowheads="1"/>
          </p:cNvSpPr>
          <p:nvPr/>
        </p:nvSpPr>
        <p:spPr bwMode="auto">
          <a:xfrm>
            <a:off x="7172325" y="2827338"/>
            <a:ext cx="1450975" cy="211137"/>
          </a:xfrm>
          <a:prstGeom prst="rect">
            <a:avLst/>
          </a:prstGeom>
          <a:noFill/>
          <a:ln w="19050">
            <a:solidFill>
              <a:srgbClr val="FF0000"/>
            </a:solidFill>
            <a:miter lim="800000"/>
            <a:headEnd/>
            <a:tailEnd/>
          </a:ln>
        </p:spPr>
        <p:txBody>
          <a:bodyPr wrap="none" anchor="ctr"/>
          <a:lstStyle/>
          <a:p>
            <a:endParaRPr lang="es-ES"/>
          </a:p>
        </p:txBody>
      </p:sp>
      <p:sp>
        <p:nvSpPr>
          <p:cNvPr id="237588" name="Rectangle 8"/>
          <p:cNvSpPr>
            <a:spLocks noChangeArrowheads="1"/>
          </p:cNvSpPr>
          <p:nvPr/>
        </p:nvSpPr>
        <p:spPr bwMode="auto">
          <a:xfrm>
            <a:off x="7126288" y="4321175"/>
            <a:ext cx="1477962" cy="192088"/>
          </a:xfrm>
          <a:prstGeom prst="rect">
            <a:avLst/>
          </a:prstGeom>
          <a:noFill/>
          <a:ln w="19050">
            <a:solidFill>
              <a:srgbClr val="FF0000"/>
            </a:solidFill>
            <a:miter lim="800000"/>
            <a:headEnd/>
            <a:tailEnd/>
          </a:ln>
        </p:spPr>
        <p:txBody>
          <a:bodyPr wrap="none" anchor="ctr"/>
          <a:lstStyle/>
          <a:p>
            <a:endParaRPr lang="es-ES"/>
          </a:p>
        </p:txBody>
      </p:sp>
    </p:spTree>
  </p:cSld>
  <p:clrMapOvr>
    <a:masterClrMapping/>
  </p:clrMapOvr>
  <p:transition spd="med">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758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758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3758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758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75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84" grpId="0" animBg="1"/>
      <p:bldP spid="237585" grpId="0" animBg="1"/>
      <p:bldP spid="237586" grpId="0" animBg="1"/>
      <p:bldP spid="237587" grpId="0" animBg="1"/>
      <p:bldP spid="23758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a:xfrm>
            <a:off x="685800" y="476250"/>
            <a:ext cx="7772400" cy="731838"/>
          </a:xfrm>
        </p:spPr>
        <p:txBody>
          <a:bodyPr/>
          <a:lstStyle/>
          <a:p>
            <a:pPr eaLnBrk="1" hangingPunct="1"/>
            <a:r>
              <a:rPr lang="es-ES_tradnl" sz="4000" smtClean="0"/>
              <a:t>Enrutamiento en un host</a:t>
            </a:r>
            <a:endParaRPr lang="es-ES" sz="4000" smtClean="0"/>
          </a:p>
        </p:txBody>
      </p:sp>
      <p:sp>
        <p:nvSpPr>
          <p:cNvPr id="55298" name="Rectangle 3"/>
          <p:cNvSpPr>
            <a:spLocks noGrp="1" noChangeArrowheads="1"/>
          </p:cNvSpPr>
          <p:nvPr>
            <p:ph type="body" idx="1"/>
          </p:nvPr>
        </p:nvSpPr>
        <p:spPr>
          <a:xfrm>
            <a:off x="685800" y="1412875"/>
            <a:ext cx="7772400" cy="4968875"/>
          </a:xfrm>
        </p:spPr>
        <p:txBody>
          <a:bodyPr/>
          <a:lstStyle/>
          <a:p>
            <a:pPr marL="381000" indent="-381000" eaLnBrk="1" hangingPunct="1">
              <a:lnSpc>
                <a:spcPct val="80000"/>
              </a:lnSpc>
            </a:pPr>
            <a:r>
              <a:rPr lang="es-ES_tradnl" sz="2400" smtClean="0"/>
              <a:t>Cuando un host tiene que enviar un paquete:</a:t>
            </a:r>
          </a:p>
          <a:p>
            <a:pPr marL="800100" lvl="1" indent="-342900" eaLnBrk="1" hangingPunct="1">
              <a:lnSpc>
                <a:spcPct val="80000"/>
              </a:lnSpc>
              <a:buFontTx/>
              <a:buAutoNum type="arabicPeriod"/>
            </a:pPr>
            <a:r>
              <a:rPr lang="es-ES_tradnl" sz="2400" smtClean="0"/>
              <a:t>Extrae del paquete la dirección de destino</a:t>
            </a:r>
          </a:p>
          <a:p>
            <a:pPr marL="800100" lvl="1" indent="-342900" eaLnBrk="1" hangingPunct="1">
              <a:lnSpc>
                <a:spcPct val="80000"/>
              </a:lnSpc>
              <a:buFontTx/>
              <a:buAutoNum type="arabicPeriod"/>
            </a:pPr>
            <a:r>
              <a:rPr lang="es-ES_tradnl" sz="2400" smtClean="0"/>
              <a:t>Extrae de la dirección de destino el prefijo (la parte de red) haciendo un AND con la máscara</a:t>
            </a:r>
          </a:p>
          <a:p>
            <a:pPr marL="800100" lvl="1" indent="-342900" eaLnBrk="1" hangingPunct="1">
              <a:lnSpc>
                <a:spcPct val="80000"/>
              </a:lnSpc>
              <a:buFontTx/>
              <a:buAutoNum type="arabicPeriod"/>
            </a:pPr>
            <a:r>
              <a:rPr lang="es-ES_tradnl" sz="2400" smtClean="0"/>
              <a:t>Compara el prefijo de la dirección de destino con el de su propia dirección (la de la interfaz). </a:t>
            </a:r>
          </a:p>
          <a:p>
            <a:pPr marL="800100" lvl="1" indent="-342900" eaLnBrk="1" hangingPunct="1">
              <a:lnSpc>
                <a:spcPct val="80000"/>
              </a:lnSpc>
              <a:buFontTx/>
              <a:buAutoNum type="arabicPeriod"/>
            </a:pPr>
            <a:r>
              <a:rPr lang="es-ES_tradnl" sz="2400" smtClean="0"/>
              <a:t>a) Si ambos coinciden entonces el destino está en su misma LAN y envía el paquete directamente al destinatario</a:t>
            </a:r>
          </a:p>
          <a:p>
            <a:pPr marL="800100" lvl="1" indent="-342900" eaLnBrk="1" hangingPunct="1">
              <a:lnSpc>
                <a:spcPct val="80000"/>
              </a:lnSpc>
              <a:buFontTx/>
              <a:buAutoNum type="arabicPeriod" startAt="4"/>
            </a:pPr>
            <a:r>
              <a:rPr lang="es-ES_tradnl" sz="2400" smtClean="0"/>
              <a:t>b) Si no coinciden entonces envía el paquete a su router por defecto, el cual se encarga de enviar el paquete hacia su destino</a:t>
            </a:r>
          </a:p>
          <a:p>
            <a:pPr marL="381000" indent="-381000" eaLnBrk="1" hangingPunct="1">
              <a:lnSpc>
                <a:spcPct val="80000"/>
              </a:lnSpc>
            </a:pPr>
            <a:r>
              <a:rPr lang="es-ES" sz="2400" smtClean="0"/>
              <a:t>El router por defecto siempre esta en la misma LAN que el host</a:t>
            </a:r>
          </a:p>
        </p:txBody>
      </p:sp>
    </p:spTree>
  </p:cSld>
  <p:clrMapOvr>
    <a:masterClrMapping/>
  </p:clrMapOvr>
  <p:transition spd="med">
    <p:pull dir="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Line 2"/>
          <p:cNvSpPr>
            <a:spLocks noChangeShapeType="1"/>
          </p:cNvSpPr>
          <p:nvPr/>
        </p:nvSpPr>
        <p:spPr bwMode="auto">
          <a:xfrm flipH="1" flipV="1">
            <a:off x="7740650" y="4149725"/>
            <a:ext cx="360363" cy="1008063"/>
          </a:xfrm>
          <a:prstGeom prst="line">
            <a:avLst/>
          </a:prstGeom>
          <a:noFill/>
          <a:ln w="25400">
            <a:solidFill>
              <a:schemeClr val="accent2"/>
            </a:solidFill>
            <a:round/>
            <a:headEnd/>
            <a:tailEnd/>
          </a:ln>
        </p:spPr>
        <p:txBody>
          <a:bodyPr/>
          <a:lstStyle/>
          <a:p>
            <a:endParaRPr lang="es-ES"/>
          </a:p>
        </p:txBody>
      </p:sp>
      <p:sp>
        <p:nvSpPr>
          <p:cNvPr id="59394" name="Line 3"/>
          <p:cNvSpPr>
            <a:spLocks noChangeShapeType="1"/>
          </p:cNvSpPr>
          <p:nvPr/>
        </p:nvSpPr>
        <p:spPr bwMode="auto">
          <a:xfrm flipV="1">
            <a:off x="6804025" y="4076700"/>
            <a:ext cx="431800" cy="1223963"/>
          </a:xfrm>
          <a:prstGeom prst="line">
            <a:avLst/>
          </a:prstGeom>
          <a:noFill/>
          <a:ln w="25400">
            <a:solidFill>
              <a:schemeClr val="accent2"/>
            </a:solidFill>
            <a:round/>
            <a:headEnd/>
            <a:tailEnd/>
          </a:ln>
        </p:spPr>
        <p:txBody>
          <a:bodyPr/>
          <a:lstStyle/>
          <a:p>
            <a:endParaRPr lang="es-ES"/>
          </a:p>
        </p:txBody>
      </p:sp>
      <p:sp>
        <p:nvSpPr>
          <p:cNvPr id="59395" name="Line 4"/>
          <p:cNvSpPr>
            <a:spLocks noChangeShapeType="1"/>
          </p:cNvSpPr>
          <p:nvPr/>
        </p:nvSpPr>
        <p:spPr bwMode="auto">
          <a:xfrm flipH="1" flipV="1">
            <a:off x="3779838" y="4076700"/>
            <a:ext cx="360362" cy="1008063"/>
          </a:xfrm>
          <a:prstGeom prst="line">
            <a:avLst/>
          </a:prstGeom>
          <a:noFill/>
          <a:ln w="25400">
            <a:solidFill>
              <a:schemeClr val="accent2"/>
            </a:solidFill>
            <a:round/>
            <a:headEnd/>
            <a:tailEnd/>
          </a:ln>
        </p:spPr>
        <p:txBody>
          <a:bodyPr/>
          <a:lstStyle/>
          <a:p>
            <a:endParaRPr lang="es-ES"/>
          </a:p>
        </p:txBody>
      </p:sp>
      <p:sp>
        <p:nvSpPr>
          <p:cNvPr id="59396" name="Line 5"/>
          <p:cNvSpPr>
            <a:spLocks noChangeShapeType="1"/>
          </p:cNvSpPr>
          <p:nvPr/>
        </p:nvSpPr>
        <p:spPr bwMode="auto">
          <a:xfrm flipV="1">
            <a:off x="1835150" y="4137025"/>
            <a:ext cx="1790700" cy="947738"/>
          </a:xfrm>
          <a:prstGeom prst="line">
            <a:avLst/>
          </a:prstGeom>
          <a:noFill/>
          <a:ln w="25400">
            <a:solidFill>
              <a:schemeClr val="accent2"/>
            </a:solidFill>
            <a:round/>
            <a:headEnd/>
            <a:tailEnd/>
          </a:ln>
        </p:spPr>
        <p:txBody>
          <a:bodyPr/>
          <a:lstStyle/>
          <a:p>
            <a:endParaRPr lang="es-ES"/>
          </a:p>
        </p:txBody>
      </p:sp>
      <p:sp>
        <p:nvSpPr>
          <p:cNvPr id="59397" name="Line 6"/>
          <p:cNvSpPr>
            <a:spLocks noChangeShapeType="1"/>
          </p:cNvSpPr>
          <p:nvPr/>
        </p:nvSpPr>
        <p:spPr bwMode="auto">
          <a:xfrm>
            <a:off x="1908175" y="3068638"/>
            <a:ext cx="1717675" cy="996950"/>
          </a:xfrm>
          <a:prstGeom prst="line">
            <a:avLst/>
          </a:prstGeom>
          <a:noFill/>
          <a:ln w="25400">
            <a:solidFill>
              <a:schemeClr val="accent2"/>
            </a:solidFill>
            <a:round/>
            <a:headEnd/>
            <a:tailEnd/>
          </a:ln>
        </p:spPr>
        <p:txBody>
          <a:bodyPr/>
          <a:lstStyle/>
          <a:p>
            <a:endParaRPr lang="es-ES"/>
          </a:p>
        </p:txBody>
      </p:sp>
      <p:sp>
        <p:nvSpPr>
          <p:cNvPr id="59398" name="Line 7"/>
          <p:cNvSpPr>
            <a:spLocks noChangeShapeType="1"/>
          </p:cNvSpPr>
          <p:nvPr/>
        </p:nvSpPr>
        <p:spPr bwMode="auto">
          <a:xfrm flipH="1" flipV="1">
            <a:off x="3629025" y="4052888"/>
            <a:ext cx="1295400" cy="0"/>
          </a:xfrm>
          <a:prstGeom prst="line">
            <a:avLst/>
          </a:prstGeom>
          <a:noFill/>
          <a:ln w="25400">
            <a:solidFill>
              <a:schemeClr val="accent2"/>
            </a:solidFill>
            <a:round/>
            <a:headEnd/>
            <a:tailEnd/>
          </a:ln>
        </p:spPr>
        <p:txBody>
          <a:bodyPr/>
          <a:lstStyle/>
          <a:p>
            <a:endParaRPr lang="es-ES"/>
          </a:p>
        </p:txBody>
      </p:sp>
      <p:sp>
        <p:nvSpPr>
          <p:cNvPr id="59399" name="Freeform 8"/>
          <p:cNvSpPr>
            <a:spLocks/>
          </p:cNvSpPr>
          <p:nvPr/>
        </p:nvSpPr>
        <p:spPr bwMode="auto">
          <a:xfrm>
            <a:off x="5257800" y="4049713"/>
            <a:ext cx="2270125" cy="79375"/>
          </a:xfrm>
          <a:custGeom>
            <a:avLst/>
            <a:gdLst>
              <a:gd name="T0" fmla="*/ 0 w 1452"/>
              <a:gd name="T1" fmla="*/ 0 h 45"/>
              <a:gd name="T2" fmla="*/ 1818609503 w 1452"/>
              <a:gd name="T3" fmla="*/ 0 h 45"/>
              <a:gd name="T4" fmla="*/ 1623059484 w 1452"/>
              <a:gd name="T5" fmla="*/ 136897189 h 45"/>
              <a:gd name="T6" fmla="*/ 2147483647 w 1452"/>
              <a:gd name="T7" fmla="*/ 136897189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pic>
        <p:nvPicPr>
          <p:cNvPr id="59400" name="Picture 9"/>
          <p:cNvPicPr>
            <a:picLocks noChangeArrowheads="1"/>
          </p:cNvPicPr>
          <p:nvPr/>
        </p:nvPicPr>
        <p:blipFill>
          <a:blip r:embed="rId3" cstate="print"/>
          <a:srcRect/>
          <a:stretch>
            <a:fillRect/>
          </a:stretch>
        </p:blipFill>
        <p:spPr bwMode="auto">
          <a:xfrm>
            <a:off x="4810125" y="3671888"/>
            <a:ext cx="1084263" cy="800100"/>
          </a:xfrm>
          <a:prstGeom prst="rect">
            <a:avLst/>
          </a:prstGeom>
          <a:noFill/>
          <a:ln w="12700">
            <a:noFill/>
            <a:miter lim="800000"/>
            <a:headEnd/>
            <a:tailEnd/>
          </a:ln>
        </p:spPr>
      </p:pic>
      <p:pic>
        <p:nvPicPr>
          <p:cNvPr id="59401" name="Picture 10"/>
          <p:cNvPicPr>
            <a:picLocks noChangeArrowheads="1"/>
          </p:cNvPicPr>
          <p:nvPr/>
        </p:nvPicPr>
        <p:blipFill>
          <a:blip r:embed="rId4" cstate="print"/>
          <a:srcRect/>
          <a:stretch>
            <a:fillRect/>
          </a:stretch>
        </p:blipFill>
        <p:spPr bwMode="auto">
          <a:xfrm>
            <a:off x="1476375" y="4508500"/>
            <a:ext cx="762000" cy="885825"/>
          </a:xfrm>
          <a:prstGeom prst="rect">
            <a:avLst/>
          </a:prstGeom>
          <a:noFill/>
          <a:ln w="12700">
            <a:noFill/>
            <a:miter lim="800000"/>
            <a:headEnd/>
            <a:tailEnd/>
          </a:ln>
        </p:spPr>
      </p:pic>
      <p:pic>
        <p:nvPicPr>
          <p:cNvPr id="59402" name="Picture 11"/>
          <p:cNvPicPr>
            <a:picLocks noChangeArrowheads="1"/>
          </p:cNvPicPr>
          <p:nvPr/>
        </p:nvPicPr>
        <p:blipFill>
          <a:blip r:embed="rId5" cstate="print"/>
          <a:srcRect/>
          <a:stretch>
            <a:fillRect/>
          </a:stretch>
        </p:blipFill>
        <p:spPr bwMode="auto">
          <a:xfrm>
            <a:off x="6677025" y="3432175"/>
            <a:ext cx="1566863" cy="1077913"/>
          </a:xfrm>
          <a:prstGeom prst="rect">
            <a:avLst/>
          </a:prstGeom>
          <a:noFill/>
          <a:ln w="12700">
            <a:noFill/>
            <a:miter lim="800000"/>
            <a:headEnd/>
            <a:tailEnd/>
          </a:ln>
        </p:spPr>
      </p:pic>
      <p:pic>
        <p:nvPicPr>
          <p:cNvPr id="59403" name="Picture 12"/>
          <p:cNvPicPr>
            <a:picLocks noChangeArrowheads="1"/>
          </p:cNvPicPr>
          <p:nvPr/>
        </p:nvPicPr>
        <p:blipFill>
          <a:blip r:embed="rId4" cstate="print"/>
          <a:srcRect/>
          <a:stretch>
            <a:fillRect/>
          </a:stretch>
        </p:blipFill>
        <p:spPr bwMode="auto">
          <a:xfrm>
            <a:off x="1476375" y="2565400"/>
            <a:ext cx="762000" cy="885825"/>
          </a:xfrm>
          <a:prstGeom prst="rect">
            <a:avLst/>
          </a:prstGeom>
          <a:noFill/>
          <a:ln w="12700">
            <a:noFill/>
            <a:miter lim="800000"/>
            <a:headEnd/>
            <a:tailEnd/>
          </a:ln>
        </p:spPr>
      </p:pic>
      <p:sp>
        <p:nvSpPr>
          <p:cNvPr id="59404" name="Text Box 13"/>
          <p:cNvSpPr txBox="1">
            <a:spLocks noChangeArrowheads="1"/>
          </p:cNvSpPr>
          <p:nvPr/>
        </p:nvSpPr>
        <p:spPr bwMode="auto">
          <a:xfrm>
            <a:off x="4924425" y="3778250"/>
            <a:ext cx="838200" cy="336550"/>
          </a:xfrm>
          <a:prstGeom prst="rect">
            <a:avLst/>
          </a:prstGeom>
          <a:noFill/>
          <a:ln w="9525">
            <a:noFill/>
            <a:miter lim="800000"/>
            <a:headEnd/>
            <a:tailEnd/>
          </a:ln>
        </p:spPr>
        <p:txBody>
          <a:bodyPr wrap="none">
            <a:spAutoFit/>
          </a:bodyPr>
          <a:lstStyle/>
          <a:p>
            <a:pPr algn="ctr"/>
            <a:r>
              <a:rPr lang="es-ES" sz="1600" b="1">
                <a:latin typeface="Arial" charset="0"/>
              </a:rPr>
              <a:t>Router</a:t>
            </a:r>
          </a:p>
        </p:txBody>
      </p:sp>
      <p:sp>
        <p:nvSpPr>
          <p:cNvPr id="59405" name="Text Box 14"/>
          <p:cNvSpPr txBox="1">
            <a:spLocks noChangeArrowheads="1"/>
          </p:cNvSpPr>
          <p:nvPr/>
        </p:nvSpPr>
        <p:spPr bwMode="auto">
          <a:xfrm>
            <a:off x="6972300" y="3824288"/>
            <a:ext cx="930275" cy="336550"/>
          </a:xfrm>
          <a:prstGeom prst="rect">
            <a:avLst/>
          </a:prstGeom>
          <a:noFill/>
          <a:ln w="9525">
            <a:noFill/>
            <a:miter lim="800000"/>
            <a:headEnd/>
            <a:tailEnd/>
          </a:ln>
        </p:spPr>
        <p:txBody>
          <a:bodyPr wrap="none">
            <a:spAutoFit/>
          </a:bodyPr>
          <a:lstStyle/>
          <a:p>
            <a:pPr algn="ctr"/>
            <a:r>
              <a:rPr lang="es-ES" sz="1600" b="1">
                <a:latin typeface="Arial" charset="0"/>
              </a:rPr>
              <a:t>Internet</a:t>
            </a:r>
          </a:p>
        </p:txBody>
      </p:sp>
      <p:sp>
        <p:nvSpPr>
          <p:cNvPr id="59406" name="Text Box 15"/>
          <p:cNvSpPr txBox="1">
            <a:spLocks noChangeArrowheads="1"/>
          </p:cNvSpPr>
          <p:nvPr/>
        </p:nvSpPr>
        <p:spPr bwMode="auto">
          <a:xfrm>
            <a:off x="1331913" y="195263"/>
            <a:ext cx="6483350" cy="641350"/>
          </a:xfrm>
          <a:prstGeom prst="rect">
            <a:avLst/>
          </a:prstGeom>
          <a:noFill/>
          <a:ln w="9525">
            <a:noFill/>
            <a:miter lim="800000"/>
            <a:headEnd/>
            <a:tailEnd/>
          </a:ln>
        </p:spPr>
        <p:txBody>
          <a:bodyPr wrap="none">
            <a:spAutoFit/>
          </a:bodyPr>
          <a:lstStyle/>
          <a:p>
            <a:r>
              <a:rPr lang="es-ES" sz="3600">
                <a:latin typeface="Arial" charset="0"/>
              </a:rPr>
              <a:t>La LAN y el resto de la Internet</a:t>
            </a:r>
          </a:p>
        </p:txBody>
      </p:sp>
      <p:sp>
        <p:nvSpPr>
          <p:cNvPr id="59407" name="Text Box 16"/>
          <p:cNvSpPr txBox="1">
            <a:spLocks noChangeArrowheads="1"/>
          </p:cNvSpPr>
          <p:nvPr/>
        </p:nvSpPr>
        <p:spPr bwMode="auto">
          <a:xfrm>
            <a:off x="3838575" y="3211513"/>
            <a:ext cx="1562100" cy="517525"/>
          </a:xfrm>
          <a:prstGeom prst="rect">
            <a:avLst/>
          </a:prstGeom>
          <a:noFill/>
          <a:ln w="9525">
            <a:noFill/>
            <a:miter lim="800000"/>
            <a:headEnd/>
            <a:tailEnd/>
          </a:ln>
        </p:spPr>
        <p:txBody>
          <a:bodyPr wrap="none">
            <a:spAutoFit/>
          </a:bodyPr>
          <a:lstStyle/>
          <a:p>
            <a:pPr algn="ctr"/>
            <a:r>
              <a:rPr lang="es-ES" sz="1400" b="1">
                <a:latin typeface="Arial" charset="0"/>
              </a:rPr>
              <a:t>Default Gateway</a:t>
            </a:r>
          </a:p>
          <a:p>
            <a:pPr algn="ctr"/>
            <a:r>
              <a:rPr lang="es-ES" sz="1400" b="1">
                <a:latin typeface="Arial" charset="0"/>
              </a:rPr>
              <a:t>147.156.135.1</a:t>
            </a:r>
          </a:p>
        </p:txBody>
      </p:sp>
      <p:sp>
        <p:nvSpPr>
          <p:cNvPr id="59408" name="Line 17"/>
          <p:cNvSpPr>
            <a:spLocks noChangeShapeType="1"/>
          </p:cNvSpPr>
          <p:nvPr/>
        </p:nvSpPr>
        <p:spPr bwMode="auto">
          <a:xfrm>
            <a:off x="4675188" y="3705225"/>
            <a:ext cx="0" cy="304800"/>
          </a:xfrm>
          <a:prstGeom prst="line">
            <a:avLst/>
          </a:prstGeom>
          <a:noFill/>
          <a:ln w="9525">
            <a:solidFill>
              <a:schemeClr val="tx1"/>
            </a:solidFill>
            <a:round/>
            <a:headEnd/>
            <a:tailEnd type="triangle" w="med" len="med"/>
          </a:ln>
        </p:spPr>
        <p:txBody>
          <a:bodyPr/>
          <a:lstStyle/>
          <a:p>
            <a:endParaRPr lang="es-ES"/>
          </a:p>
        </p:txBody>
      </p:sp>
      <p:sp>
        <p:nvSpPr>
          <p:cNvPr id="59409" name="Text Box 18"/>
          <p:cNvSpPr txBox="1">
            <a:spLocks noChangeArrowheads="1"/>
          </p:cNvSpPr>
          <p:nvPr/>
        </p:nvSpPr>
        <p:spPr bwMode="auto">
          <a:xfrm>
            <a:off x="611188" y="3500438"/>
            <a:ext cx="2133600" cy="730250"/>
          </a:xfrm>
          <a:prstGeom prst="rect">
            <a:avLst/>
          </a:prstGeom>
          <a:noFill/>
          <a:ln w="9525">
            <a:noFill/>
            <a:miter lim="800000"/>
            <a:headEnd/>
            <a:tailEnd/>
          </a:ln>
        </p:spPr>
        <p:txBody>
          <a:bodyPr wrap="none">
            <a:spAutoFit/>
          </a:bodyPr>
          <a:lstStyle/>
          <a:p>
            <a:pPr algn="ctr"/>
            <a:r>
              <a:rPr lang="es-ES" sz="1400" b="1">
                <a:latin typeface="Arial" charset="0"/>
              </a:rPr>
              <a:t>Dir. IP: 147.156.135.22</a:t>
            </a:r>
          </a:p>
          <a:p>
            <a:pPr algn="ctr"/>
            <a:r>
              <a:rPr lang="es-ES" sz="1400" b="1">
                <a:latin typeface="Arial" charset="0"/>
              </a:rPr>
              <a:t>Máscara: 255.255.255.0</a:t>
            </a:r>
          </a:p>
          <a:p>
            <a:pPr algn="ctr"/>
            <a:r>
              <a:rPr lang="es-ES" sz="1400" b="1">
                <a:latin typeface="Arial" charset="0"/>
              </a:rPr>
              <a:t>Def. gw: 147.156.135.1</a:t>
            </a:r>
          </a:p>
        </p:txBody>
      </p:sp>
      <p:sp>
        <p:nvSpPr>
          <p:cNvPr id="59410" name="Text Box 19"/>
          <p:cNvSpPr txBox="1">
            <a:spLocks noChangeArrowheads="1"/>
          </p:cNvSpPr>
          <p:nvPr/>
        </p:nvSpPr>
        <p:spPr bwMode="auto">
          <a:xfrm>
            <a:off x="971550" y="1217613"/>
            <a:ext cx="7704138" cy="915987"/>
          </a:xfrm>
          <a:prstGeom prst="rect">
            <a:avLst/>
          </a:prstGeom>
          <a:noFill/>
          <a:ln w="9525">
            <a:noFill/>
            <a:miter lim="800000"/>
            <a:headEnd/>
            <a:tailEnd/>
          </a:ln>
        </p:spPr>
        <p:txBody>
          <a:bodyPr>
            <a:spAutoFit/>
          </a:bodyPr>
          <a:lstStyle/>
          <a:p>
            <a:pPr algn="ctr" eaLnBrk="0" hangingPunct="0"/>
            <a:r>
              <a:rPr lang="es-ES" sz="1800">
                <a:latin typeface="Arial" charset="0"/>
              </a:rPr>
              <a:t>Desde el punto de vista de un host el mundo se divide en dos partes: sus vecinos (los que tienen el mismo prefijo) y el resto del mundo. Con sus vecinos habla directamente, con los demás lo hace a través del router</a:t>
            </a:r>
          </a:p>
        </p:txBody>
      </p:sp>
      <p:pic>
        <p:nvPicPr>
          <p:cNvPr id="59411" name="Picture 20"/>
          <p:cNvPicPr>
            <a:picLocks noChangeAspect="1" noChangeArrowheads="1"/>
          </p:cNvPicPr>
          <p:nvPr/>
        </p:nvPicPr>
        <p:blipFill>
          <a:blip r:embed="rId6" cstate="print"/>
          <a:srcRect/>
          <a:stretch>
            <a:fillRect/>
          </a:stretch>
        </p:blipFill>
        <p:spPr bwMode="auto">
          <a:xfrm>
            <a:off x="3409950" y="3921125"/>
            <a:ext cx="735013" cy="314325"/>
          </a:xfrm>
          <a:prstGeom prst="rect">
            <a:avLst/>
          </a:prstGeom>
          <a:noFill/>
          <a:ln w="9525">
            <a:noFill/>
            <a:miter lim="800000"/>
            <a:headEnd/>
            <a:tailEnd/>
          </a:ln>
        </p:spPr>
      </p:pic>
      <p:pic>
        <p:nvPicPr>
          <p:cNvPr id="59412" name="Picture 21"/>
          <p:cNvPicPr>
            <a:picLocks noChangeArrowheads="1"/>
          </p:cNvPicPr>
          <p:nvPr/>
        </p:nvPicPr>
        <p:blipFill>
          <a:blip r:embed="rId4" cstate="print"/>
          <a:srcRect/>
          <a:stretch>
            <a:fillRect/>
          </a:stretch>
        </p:blipFill>
        <p:spPr bwMode="auto">
          <a:xfrm>
            <a:off x="3635375" y="4581525"/>
            <a:ext cx="762000" cy="885825"/>
          </a:xfrm>
          <a:prstGeom prst="rect">
            <a:avLst/>
          </a:prstGeom>
          <a:noFill/>
          <a:ln w="12700">
            <a:noFill/>
            <a:miter lim="800000"/>
            <a:headEnd/>
            <a:tailEnd/>
          </a:ln>
        </p:spPr>
      </p:pic>
      <p:sp>
        <p:nvSpPr>
          <p:cNvPr id="59413" name="Text Box 22"/>
          <p:cNvSpPr txBox="1">
            <a:spLocks noChangeArrowheads="1"/>
          </p:cNvSpPr>
          <p:nvPr/>
        </p:nvSpPr>
        <p:spPr bwMode="auto">
          <a:xfrm>
            <a:off x="612775" y="5445125"/>
            <a:ext cx="2133600" cy="942975"/>
          </a:xfrm>
          <a:prstGeom prst="rect">
            <a:avLst/>
          </a:prstGeom>
          <a:noFill/>
          <a:ln w="9525">
            <a:noFill/>
            <a:miter lim="800000"/>
            <a:headEnd/>
            <a:tailEnd/>
          </a:ln>
        </p:spPr>
        <p:txBody>
          <a:bodyPr wrap="none">
            <a:spAutoFit/>
          </a:bodyPr>
          <a:lstStyle/>
          <a:p>
            <a:pPr algn="ctr"/>
            <a:r>
              <a:rPr lang="es-ES" sz="1400" b="1">
                <a:latin typeface="Arial" charset="0"/>
              </a:rPr>
              <a:t>Dir. IP: 147.156.135.57</a:t>
            </a:r>
          </a:p>
          <a:p>
            <a:pPr algn="ctr"/>
            <a:r>
              <a:rPr lang="es-ES" sz="1400" b="1">
                <a:latin typeface="Arial" charset="0"/>
              </a:rPr>
              <a:t>Máscara: 255.255.255.0</a:t>
            </a:r>
          </a:p>
          <a:p>
            <a:pPr algn="ctr"/>
            <a:r>
              <a:rPr lang="es-ES" sz="1400" b="1">
                <a:latin typeface="Arial" charset="0"/>
              </a:rPr>
              <a:t>Def. gw: 147.156.135.1</a:t>
            </a:r>
          </a:p>
          <a:p>
            <a:pPr algn="ctr"/>
            <a:endParaRPr lang="es-ES" sz="1400" b="1">
              <a:latin typeface="Arial" charset="0"/>
            </a:endParaRPr>
          </a:p>
        </p:txBody>
      </p:sp>
      <p:sp>
        <p:nvSpPr>
          <p:cNvPr id="59414" name="Text Box 23"/>
          <p:cNvSpPr txBox="1">
            <a:spLocks noChangeArrowheads="1"/>
          </p:cNvSpPr>
          <p:nvPr/>
        </p:nvSpPr>
        <p:spPr bwMode="auto">
          <a:xfrm>
            <a:off x="3114675" y="5445125"/>
            <a:ext cx="2135188" cy="730250"/>
          </a:xfrm>
          <a:prstGeom prst="rect">
            <a:avLst/>
          </a:prstGeom>
          <a:noFill/>
          <a:ln w="9525">
            <a:noFill/>
            <a:miter lim="800000"/>
            <a:headEnd/>
            <a:tailEnd/>
          </a:ln>
        </p:spPr>
        <p:txBody>
          <a:bodyPr wrap="none">
            <a:spAutoFit/>
          </a:bodyPr>
          <a:lstStyle/>
          <a:p>
            <a:pPr algn="ctr"/>
            <a:r>
              <a:rPr lang="es-ES" sz="1400" b="1">
                <a:latin typeface="Arial" charset="0"/>
              </a:rPr>
              <a:t>Dir. IP: 147.156.135.134</a:t>
            </a:r>
          </a:p>
          <a:p>
            <a:pPr algn="ctr"/>
            <a:r>
              <a:rPr lang="es-ES" sz="1400" b="1">
                <a:latin typeface="Arial" charset="0"/>
              </a:rPr>
              <a:t>Máscara: 255.255.255.0</a:t>
            </a:r>
          </a:p>
          <a:p>
            <a:pPr algn="ctr"/>
            <a:r>
              <a:rPr lang="es-ES" sz="1400" b="1">
                <a:latin typeface="Arial" charset="0"/>
              </a:rPr>
              <a:t>Def. gw: 147.156.135.1</a:t>
            </a:r>
          </a:p>
        </p:txBody>
      </p:sp>
      <p:pic>
        <p:nvPicPr>
          <p:cNvPr id="59415" name="Picture 26"/>
          <p:cNvPicPr>
            <a:picLocks noChangeArrowheads="1"/>
          </p:cNvPicPr>
          <p:nvPr/>
        </p:nvPicPr>
        <p:blipFill>
          <a:blip r:embed="rId7" cstate="print"/>
          <a:srcRect/>
          <a:stretch>
            <a:fillRect/>
          </a:stretch>
        </p:blipFill>
        <p:spPr bwMode="auto">
          <a:xfrm>
            <a:off x="6334125" y="4916488"/>
            <a:ext cx="871538" cy="990600"/>
          </a:xfrm>
          <a:prstGeom prst="rect">
            <a:avLst/>
          </a:prstGeom>
          <a:noFill/>
          <a:ln w="12700">
            <a:noFill/>
            <a:miter lim="800000"/>
            <a:headEnd/>
            <a:tailEnd/>
          </a:ln>
        </p:spPr>
      </p:pic>
      <p:sp>
        <p:nvSpPr>
          <p:cNvPr id="59416" name="Text Box 27"/>
          <p:cNvSpPr txBox="1">
            <a:spLocks noChangeArrowheads="1"/>
          </p:cNvSpPr>
          <p:nvPr/>
        </p:nvSpPr>
        <p:spPr bwMode="auto">
          <a:xfrm>
            <a:off x="6273800" y="5249863"/>
            <a:ext cx="1008063" cy="581025"/>
          </a:xfrm>
          <a:prstGeom prst="rect">
            <a:avLst/>
          </a:prstGeom>
          <a:noFill/>
          <a:ln w="9525">
            <a:noFill/>
            <a:miter lim="800000"/>
            <a:headEnd/>
            <a:tailEnd/>
          </a:ln>
        </p:spPr>
        <p:txBody>
          <a:bodyPr wrap="none">
            <a:spAutoFit/>
          </a:bodyPr>
          <a:lstStyle/>
          <a:p>
            <a:pPr algn="ctr"/>
            <a:r>
              <a:rPr lang="es-ES" sz="1600" b="1">
                <a:latin typeface="Arial" charset="0"/>
              </a:rPr>
              <a:t>Servidor</a:t>
            </a:r>
          </a:p>
          <a:p>
            <a:pPr algn="ctr"/>
            <a:r>
              <a:rPr lang="es-ES" sz="1600" b="1">
                <a:latin typeface="Arial" charset="0"/>
              </a:rPr>
              <a:t>DNS</a:t>
            </a:r>
          </a:p>
        </p:txBody>
      </p:sp>
      <p:sp>
        <p:nvSpPr>
          <p:cNvPr id="59417" name="Text Box 28"/>
          <p:cNvSpPr txBox="1">
            <a:spLocks noChangeArrowheads="1"/>
          </p:cNvSpPr>
          <p:nvPr/>
        </p:nvSpPr>
        <p:spPr bwMode="auto">
          <a:xfrm>
            <a:off x="6137275" y="5861050"/>
            <a:ext cx="1119188" cy="304800"/>
          </a:xfrm>
          <a:prstGeom prst="rect">
            <a:avLst/>
          </a:prstGeom>
          <a:noFill/>
          <a:ln w="9525">
            <a:noFill/>
            <a:miter lim="800000"/>
            <a:headEnd/>
            <a:tailEnd/>
          </a:ln>
        </p:spPr>
        <p:txBody>
          <a:bodyPr wrap="none">
            <a:spAutoFit/>
          </a:bodyPr>
          <a:lstStyle/>
          <a:p>
            <a:pPr algn="ctr"/>
            <a:r>
              <a:rPr lang="es-ES" sz="1400" b="1">
                <a:latin typeface="Arial" charset="0"/>
              </a:rPr>
              <a:t>147.156.1.1</a:t>
            </a:r>
          </a:p>
        </p:txBody>
      </p:sp>
      <p:pic>
        <p:nvPicPr>
          <p:cNvPr id="59418" name="Picture 29"/>
          <p:cNvPicPr>
            <a:picLocks noChangeArrowheads="1"/>
          </p:cNvPicPr>
          <p:nvPr/>
        </p:nvPicPr>
        <p:blipFill>
          <a:blip r:embed="rId7" cstate="print"/>
          <a:srcRect/>
          <a:stretch>
            <a:fillRect/>
          </a:stretch>
        </p:blipFill>
        <p:spPr bwMode="auto">
          <a:xfrm>
            <a:off x="7845425" y="4581525"/>
            <a:ext cx="871538" cy="990600"/>
          </a:xfrm>
          <a:prstGeom prst="rect">
            <a:avLst/>
          </a:prstGeom>
          <a:noFill/>
          <a:ln w="12700">
            <a:noFill/>
            <a:miter lim="800000"/>
            <a:headEnd/>
            <a:tailEnd/>
          </a:ln>
        </p:spPr>
      </p:pic>
      <p:sp>
        <p:nvSpPr>
          <p:cNvPr id="59419" name="Text Box 30"/>
          <p:cNvSpPr txBox="1">
            <a:spLocks noChangeArrowheads="1"/>
          </p:cNvSpPr>
          <p:nvPr/>
        </p:nvSpPr>
        <p:spPr bwMode="auto">
          <a:xfrm>
            <a:off x="7785100" y="4914900"/>
            <a:ext cx="1008063" cy="581025"/>
          </a:xfrm>
          <a:prstGeom prst="rect">
            <a:avLst/>
          </a:prstGeom>
          <a:noFill/>
          <a:ln w="9525">
            <a:noFill/>
            <a:miter lim="800000"/>
            <a:headEnd/>
            <a:tailEnd/>
          </a:ln>
        </p:spPr>
        <p:txBody>
          <a:bodyPr wrap="none">
            <a:spAutoFit/>
          </a:bodyPr>
          <a:lstStyle/>
          <a:p>
            <a:pPr algn="ctr"/>
            <a:r>
              <a:rPr lang="es-ES" sz="1600" b="1">
                <a:latin typeface="Arial" charset="0"/>
              </a:rPr>
              <a:t>Servidor</a:t>
            </a:r>
          </a:p>
          <a:p>
            <a:pPr algn="ctr"/>
            <a:r>
              <a:rPr lang="es-ES" sz="1600" b="1">
                <a:latin typeface="Arial" charset="0"/>
              </a:rPr>
              <a:t>DNS</a:t>
            </a:r>
          </a:p>
        </p:txBody>
      </p:sp>
      <p:sp>
        <p:nvSpPr>
          <p:cNvPr id="59420" name="Text Box 31"/>
          <p:cNvSpPr txBox="1">
            <a:spLocks noChangeArrowheads="1"/>
          </p:cNvSpPr>
          <p:nvPr/>
        </p:nvSpPr>
        <p:spPr bwMode="auto">
          <a:xfrm>
            <a:off x="7648575" y="5526088"/>
            <a:ext cx="1119188" cy="304800"/>
          </a:xfrm>
          <a:prstGeom prst="rect">
            <a:avLst/>
          </a:prstGeom>
          <a:noFill/>
          <a:ln w="9525">
            <a:noFill/>
            <a:miter lim="800000"/>
            <a:headEnd/>
            <a:tailEnd/>
          </a:ln>
        </p:spPr>
        <p:txBody>
          <a:bodyPr wrap="none">
            <a:spAutoFit/>
          </a:bodyPr>
          <a:lstStyle/>
          <a:p>
            <a:pPr algn="ctr"/>
            <a:r>
              <a:rPr lang="es-ES" sz="1400" b="1">
                <a:latin typeface="Arial" charset="0"/>
              </a:rPr>
              <a:t>147.156.1.3</a:t>
            </a:r>
          </a:p>
        </p:txBody>
      </p:sp>
    </p:spTree>
  </p:cSld>
  <p:clrMapOvr>
    <a:masterClrMapping/>
  </p:clrMapOvr>
  <p:transition spd="med">
    <p:pull dir="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p:txBody>
          <a:bodyPr/>
          <a:lstStyle/>
          <a:p>
            <a:pPr eaLnBrk="1" hangingPunct="1"/>
            <a:r>
              <a:rPr lang="es-ES_tradnl" sz="4000" smtClean="0"/>
              <a:t>Direcciones IPv4: Clases A, B y C</a:t>
            </a:r>
            <a:endParaRPr lang="es-ES" sz="4000" smtClean="0"/>
          </a:p>
        </p:txBody>
      </p:sp>
      <p:sp>
        <p:nvSpPr>
          <p:cNvPr id="61442" name="Rectangle 4"/>
          <p:cNvSpPr>
            <a:spLocks noChangeArrowheads="1"/>
          </p:cNvSpPr>
          <p:nvPr/>
        </p:nvSpPr>
        <p:spPr bwMode="auto">
          <a:xfrm>
            <a:off x="755650" y="1700213"/>
            <a:ext cx="7772400" cy="1800225"/>
          </a:xfrm>
          <a:prstGeom prst="rect">
            <a:avLst/>
          </a:prstGeom>
          <a:noFill/>
          <a:ln w="9525">
            <a:noFill/>
            <a:miter lim="800000"/>
            <a:headEnd/>
            <a:tailEnd/>
          </a:ln>
        </p:spPr>
        <p:txBody>
          <a:bodyPr/>
          <a:lstStyle/>
          <a:p>
            <a:pPr marL="342900" indent="-342900">
              <a:lnSpc>
                <a:spcPct val="90000"/>
              </a:lnSpc>
              <a:spcBef>
                <a:spcPct val="20000"/>
              </a:spcBef>
              <a:buFontTx/>
              <a:buChar char="•"/>
            </a:pPr>
            <a:r>
              <a:rPr lang="es-ES_tradnl" sz="2800"/>
              <a:t>Una clasificación, hoy en día obsoleta pero aún utilizada en ocasiones, divide las direcciones IP unicast en tres ‘clases’, A, B y C. La clase establece donde se sitúa la separación red/host.</a:t>
            </a:r>
            <a:endParaRPr lang="es-ES" sz="2800"/>
          </a:p>
        </p:txBody>
      </p:sp>
      <p:graphicFrame>
        <p:nvGraphicFramePr>
          <p:cNvPr id="1170491" name="Group 59"/>
          <p:cNvGraphicFramePr>
            <a:graphicFrameLocks noGrp="1"/>
          </p:cNvGraphicFramePr>
          <p:nvPr>
            <p:ph idx="1"/>
          </p:nvPr>
        </p:nvGraphicFramePr>
        <p:xfrm>
          <a:off x="1187450" y="3789363"/>
          <a:ext cx="7264400" cy="2235200"/>
        </p:xfrm>
        <a:graphic>
          <a:graphicData uri="http://schemas.openxmlformats.org/drawingml/2006/table">
            <a:tbl>
              <a:tblPr/>
              <a:tblGrid>
                <a:gridCol w="998538"/>
                <a:gridCol w="3321050"/>
                <a:gridCol w="1403350"/>
                <a:gridCol w="1541462"/>
              </a:tblGrid>
              <a:tr h="558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400" b="1" i="0" u="none" strike="noStrike" cap="none" normalizeH="0" baseline="0" smtClean="0">
                          <a:ln>
                            <a:noFill/>
                          </a:ln>
                          <a:solidFill>
                            <a:schemeClr val="tx1"/>
                          </a:solidFill>
                          <a:effectLst/>
                          <a:latin typeface="Arial" charset="0"/>
                        </a:rPr>
                        <a:t>Clase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400" b="1" i="0" u="none" strike="noStrike" cap="none" normalizeH="0" baseline="0" smtClean="0">
                          <a:ln>
                            <a:noFill/>
                          </a:ln>
                          <a:solidFill>
                            <a:schemeClr val="tx1"/>
                          </a:solidFill>
                          <a:effectLst/>
                          <a:latin typeface="Arial" charset="0"/>
                        </a:rPr>
                        <a:t>Máscara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400" b="1" i="0" u="none" strike="noStrike" cap="none" normalizeH="0" baseline="0" smtClean="0">
                          <a:ln>
                            <a:noFill/>
                          </a:ln>
                          <a:solidFill>
                            <a:schemeClr val="tx1"/>
                          </a:solidFill>
                          <a:effectLst/>
                          <a:latin typeface="Arial" charset="0"/>
                        </a:rPr>
                        <a:t>Formato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400" b="1" i="0" u="none" strike="noStrike" cap="none" normalizeH="0" baseline="0" smtClean="0">
                          <a:ln>
                            <a:noFill/>
                          </a:ln>
                          <a:solidFill>
                            <a:schemeClr val="tx1"/>
                          </a:solidFill>
                          <a:effectLst/>
                          <a:latin typeface="Arial" charset="0"/>
                        </a:rPr>
                        <a:t>Rango r</a:t>
                      </a:r>
                      <a:r>
                        <a:rPr kumimoji="0" lang="es-ES" sz="2400" b="0" i="0" u="none" strike="noStrike" cap="none" normalizeH="0" baseline="-2500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8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400" b="0" i="0" u="none" strike="noStrike" cap="none" normalizeH="0" baseline="0" smtClean="0">
                          <a:ln>
                            <a:noFill/>
                          </a:ln>
                          <a:solidFill>
                            <a:schemeClr val="tx1"/>
                          </a:solidFill>
                          <a:effectLst/>
                          <a:latin typeface="Arial"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400" b="0" i="0" u="none" strike="noStrike" cap="none" normalizeH="0" baseline="0" smtClean="0">
                          <a:ln>
                            <a:noFill/>
                          </a:ln>
                          <a:solidFill>
                            <a:schemeClr val="tx1"/>
                          </a:solidFill>
                          <a:effectLst/>
                          <a:latin typeface="Arial" charset="0"/>
                        </a:rPr>
                        <a:t>255.0.0.0 (8 bits)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400" b="0" i="0" u="none" strike="noStrike" cap="none" normalizeH="0" baseline="0" smtClean="0">
                          <a:ln>
                            <a:noFill/>
                          </a:ln>
                          <a:solidFill>
                            <a:schemeClr val="tx1"/>
                          </a:solidFill>
                          <a:effectLst/>
                          <a:latin typeface="Arial" charset="0"/>
                        </a:rPr>
                        <a:t>r</a:t>
                      </a:r>
                      <a:r>
                        <a:rPr kumimoji="0" lang="es-ES" sz="2400" b="0" i="0" u="none" strike="noStrike" cap="none" normalizeH="0" baseline="-25000" smtClean="0">
                          <a:ln>
                            <a:noFill/>
                          </a:ln>
                          <a:solidFill>
                            <a:schemeClr val="tx1"/>
                          </a:solidFill>
                          <a:effectLst/>
                          <a:latin typeface="Arial" charset="0"/>
                        </a:rPr>
                        <a:t>1</a:t>
                      </a:r>
                      <a:r>
                        <a:rPr kumimoji="0" lang="es-ES" sz="2400" b="0" i="0" u="none" strike="noStrike" cap="none" normalizeH="0" baseline="0" smtClean="0">
                          <a:ln>
                            <a:noFill/>
                          </a:ln>
                          <a:solidFill>
                            <a:schemeClr val="tx1"/>
                          </a:solidFill>
                          <a:effectLst/>
                          <a:latin typeface="Arial" charset="0"/>
                        </a:rPr>
                        <a:t>.h.h.h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400" b="0" i="0" u="none" strike="noStrike" cap="none" normalizeH="0" baseline="0" smtClean="0">
                          <a:ln>
                            <a:noFill/>
                          </a:ln>
                          <a:solidFill>
                            <a:schemeClr val="tx1"/>
                          </a:solidFill>
                          <a:effectLst/>
                          <a:latin typeface="Arial" charset="0"/>
                        </a:rPr>
                        <a:t>0 - 127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8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400" b="0" i="0" u="none" strike="noStrike" cap="none" normalizeH="0" baseline="0" smtClean="0">
                          <a:ln>
                            <a:noFill/>
                          </a:ln>
                          <a:solidFill>
                            <a:schemeClr val="tx1"/>
                          </a:solidFill>
                          <a:effectLst/>
                          <a:latin typeface="Arial"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400" b="0" i="0" u="none" strike="noStrike" cap="none" normalizeH="0" baseline="0" smtClean="0">
                          <a:ln>
                            <a:noFill/>
                          </a:ln>
                          <a:solidFill>
                            <a:schemeClr val="tx1"/>
                          </a:solidFill>
                          <a:effectLst/>
                          <a:latin typeface="Arial" charset="0"/>
                        </a:rPr>
                        <a:t>255.255.0.0 (16 bits)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400" b="0" i="0" u="none" strike="noStrike" cap="none" normalizeH="0" baseline="0" smtClean="0">
                          <a:ln>
                            <a:noFill/>
                          </a:ln>
                          <a:solidFill>
                            <a:schemeClr val="tx1"/>
                          </a:solidFill>
                          <a:effectLst/>
                          <a:latin typeface="Arial" charset="0"/>
                        </a:rPr>
                        <a:t>r</a:t>
                      </a:r>
                      <a:r>
                        <a:rPr kumimoji="0" lang="es-ES" sz="2400" b="0" i="0" u="none" strike="noStrike" cap="none" normalizeH="0" baseline="-25000" smtClean="0">
                          <a:ln>
                            <a:noFill/>
                          </a:ln>
                          <a:solidFill>
                            <a:schemeClr val="tx1"/>
                          </a:solidFill>
                          <a:effectLst/>
                          <a:latin typeface="Arial" charset="0"/>
                        </a:rPr>
                        <a:t>1</a:t>
                      </a:r>
                      <a:r>
                        <a:rPr kumimoji="0" lang="es-ES" sz="2400" b="0" i="0" u="none" strike="noStrike" cap="none" normalizeH="0" baseline="0" smtClean="0">
                          <a:ln>
                            <a:noFill/>
                          </a:ln>
                          <a:solidFill>
                            <a:schemeClr val="tx1"/>
                          </a:solidFill>
                          <a:effectLst/>
                          <a:latin typeface="Arial" charset="0"/>
                        </a:rPr>
                        <a:t>.r</a:t>
                      </a:r>
                      <a:r>
                        <a:rPr kumimoji="0" lang="es-ES" sz="2400" b="0" i="0" u="none" strike="noStrike" cap="none" normalizeH="0" baseline="-25000" smtClean="0">
                          <a:ln>
                            <a:noFill/>
                          </a:ln>
                          <a:solidFill>
                            <a:schemeClr val="tx1"/>
                          </a:solidFill>
                          <a:effectLst/>
                          <a:latin typeface="Arial" charset="0"/>
                        </a:rPr>
                        <a:t>2</a:t>
                      </a:r>
                      <a:r>
                        <a:rPr kumimoji="0" lang="es-ES" sz="2400" b="0" i="0" u="none" strike="noStrike" cap="none" normalizeH="0" baseline="0" smtClean="0">
                          <a:ln>
                            <a:noFill/>
                          </a:ln>
                          <a:solidFill>
                            <a:schemeClr val="tx1"/>
                          </a:solidFill>
                          <a:effectLst/>
                          <a:latin typeface="Arial" charset="0"/>
                        </a:rPr>
                        <a:t>.h.h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400" b="0" i="0" u="none" strike="noStrike" cap="none" normalizeH="0" baseline="0" smtClean="0">
                          <a:ln>
                            <a:noFill/>
                          </a:ln>
                          <a:solidFill>
                            <a:schemeClr val="tx1"/>
                          </a:solidFill>
                          <a:effectLst/>
                          <a:latin typeface="Arial" charset="0"/>
                        </a:rPr>
                        <a:t>128 – 191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8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400" b="0" i="0" u="none" strike="noStrike" cap="none" normalizeH="0" baseline="0" smtClean="0">
                          <a:ln>
                            <a:noFill/>
                          </a:ln>
                          <a:solidFill>
                            <a:schemeClr val="tx1"/>
                          </a:solidFill>
                          <a:effectLst/>
                          <a:latin typeface="Arial" charset="0"/>
                        </a:rPr>
                        <a: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400" b="0" i="0" u="none" strike="noStrike" cap="none" normalizeH="0" baseline="0" smtClean="0">
                          <a:ln>
                            <a:noFill/>
                          </a:ln>
                          <a:solidFill>
                            <a:schemeClr val="tx1"/>
                          </a:solidFill>
                          <a:effectLst/>
                          <a:latin typeface="Arial" charset="0"/>
                        </a:rPr>
                        <a:t>255.255.255.0 (24 bits)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400" b="0" i="0" u="none" strike="noStrike" cap="none" normalizeH="0" baseline="0" smtClean="0">
                          <a:ln>
                            <a:noFill/>
                          </a:ln>
                          <a:solidFill>
                            <a:schemeClr val="tx1"/>
                          </a:solidFill>
                          <a:effectLst/>
                          <a:latin typeface="Arial" charset="0"/>
                        </a:rPr>
                        <a:t>r</a:t>
                      </a:r>
                      <a:r>
                        <a:rPr kumimoji="0" lang="es-ES" sz="2400" b="0" i="0" u="none" strike="noStrike" cap="none" normalizeH="0" baseline="-25000" smtClean="0">
                          <a:ln>
                            <a:noFill/>
                          </a:ln>
                          <a:solidFill>
                            <a:schemeClr val="tx1"/>
                          </a:solidFill>
                          <a:effectLst/>
                          <a:latin typeface="Arial" charset="0"/>
                        </a:rPr>
                        <a:t>1</a:t>
                      </a:r>
                      <a:r>
                        <a:rPr kumimoji="0" lang="es-ES" sz="2400" b="0" i="0" u="none" strike="noStrike" cap="none" normalizeH="0" baseline="0" smtClean="0">
                          <a:ln>
                            <a:noFill/>
                          </a:ln>
                          <a:solidFill>
                            <a:schemeClr val="tx1"/>
                          </a:solidFill>
                          <a:effectLst/>
                          <a:latin typeface="Arial" charset="0"/>
                        </a:rPr>
                        <a:t>.r</a:t>
                      </a:r>
                      <a:r>
                        <a:rPr kumimoji="0" lang="es-ES" sz="2400" b="0" i="0" u="none" strike="noStrike" cap="none" normalizeH="0" baseline="-25000" smtClean="0">
                          <a:ln>
                            <a:noFill/>
                          </a:ln>
                          <a:solidFill>
                            <a:schemeClr val="tx1"/>
                          </a:solidFill>
                          <a:effectLst/>
                          <a:latin typeface="Arial" charset="0"/>
                        </a:rPr>
                        <a:t>2</a:t>
                      </a:r>
                      <a:r>
                        <a:rPr kumimoji="0" lang="es-ES" sz="2400" b="0" i="0" u="none" strike="noStrike" cap="none" normalizeH="0" baseline="0" smtClean="0">
                          <a:ln>
                            <a:noFill/>
                          </a:ln>
                          <a:solidFill>
                            <a:schemeClr val="tx1"/>
                          </a:solidFill>
                          <a:effectLst/>
                          <a:latin typeface="Arial" charset="0"/>
                        </a:rPr>
                        <a:t>.r</a:t>
                      </a:r>
                      <a:r>
                        <a:rPr kumimoji="0" lang="es-ES" sz="2400" b="0" i="0" u="none" strike="noStrike" cap="none" normalizeH="0" baseline="-25000" smtClean="0">
                          <a:ln>
                            <a:noFill/>
                          </a:ln>
                          <a:solidFill>
                            <a:schemeClr val="tx1"/>
                          </a:solidFill>
                          <a:effectLst/>
                          <a:latin typeface="Arial" charset="0"/>
                        </a:rPr>
                        <a:t>3</a:t>
                      </a:r>
                      <a:r>
                        <a:rPr kumimoji="0" lang="es-ES" sz="2400" b="0" i="0" u="none" strike="noStrike" cap="none" normalizeH="0" baseline="0" smtClean="0">
                          <a:ln>
                            <a:noFill/>
                          </a:ln>
                          <a:solidFill>
                            <a:schemeClr val="tx1"/>
                          </a:solidFill>
                          <a:effectLst/>
                          <a:latin typeface="Arial" charset="0"/>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400" b="0" i="0" u="none" strike="noStrike" cap="none" normalizeH="0" baseline="0" smtClean="0">
                          <a:ln>
                            <a:noFill/>
                          </a:ln>
                          <a:solidFill>
                            <a:schemeClr val="tx1"/>
                          </a:solidFill>
                          <a:effectLst/>
                          <a:latin typeface="Arial" charset="0"/>
                        </a:rPr>
                        <a:t>192 – 223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pull dir="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0917" name="Group 149"/>
          <p:cNvGraphicFramePr>
            <a:graphicFrameLocks noGrp="1"/>
          </p:cNvGraphicFramePr>
          <p:nvPr/>
        </p:nvGraphicFramePr>
        <p:xfrm>
          <a:off x="1381125" y="1868488"/>
          <a:ext cx="6019800" cy="431800"/>
        </p:xfrm>
        <a:graphic>
          <a:graphicData uri="http://schemas.openxmlformats.org/drawingml/2006/table">
            <a:tbl>
              <a:tblPr/>
              <a:tblGrid>
                <a:gridCol w="1519238"/>
                <a:gridCol w="4500562"/>
              </a:tblGrid>
              <a:tr h="431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     Red (128)</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Host (16777216)</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60918" name="Group 150"/>
          <p:cNvGraphicFramePr>
            <a:graphicFrameLocks noGrp="1"/>
          </p:cNvGraphicFramePr>
          <p:nvPr/>
        </p:nvGraphicFramePr>
        <p:xfrm>
          <a:off x="1381125" y="2874963"/>
          <a:ext cx="6096000" cy="431800"/>
        </p:xfrm>
        <a:graphic>
          <a:graphicData uri="http://schemas.openxmlformats.org/drawingml/2006/table">
            <a:tbl>
              <a:tblPr/>
              <a:tblGrid>
                <a:gridCol w="457200"/>
                <a:gridCol w="2514600"/>
                <a:gridCol w="3124200"/>
              </a:tblGrid>
              <a:tr h="431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10</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Red (16384)</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Host (65536)</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60870" name="Group 102"/>
          <p:cNvGraphicFramePr>
            <a:graphicFrameLocks noGrp="1"/>
          </p:cNvGraphicFramePr>
          <p:nvPr/>
        </p:nvGraphicFramePr>
        <p:xfrm>
          <a:off x="1381125" y="3865563"/>
          <a:ext cx="6096000" cy="431800"/>
        </p:xfrm>
        <a:graphic>
          <a:graphicData uri="http://schemas.openxmlformats.org/drawingml/2006/table">
            <a:tbl>
              <a:tblPr/>
              <a:tblGrid>
                <a:gridCol w="609600"/>
                <a:gridCol w="3886200"/>
                <a:gridCol w="1600200"/>
              </a:tblGrid>
              <a:tr h="431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110</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Red (2097152)</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Host (256)</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60872" name="Group 104"/>
          <p:cNvGraphicFramePr>
            <a:graphicFrameLocks noGrp="1"/>
          </p:cNvGraphicFramePr>
          <p:nvPr/>
        </p:nvGraphicFramePr>
        <p:xfrm>
          <a:off x="1381125" y="5846763"/>
          <a:ext cx="6096000" cy="431800"/>
        </p:xfrm>
        <a:graphic>
          <a:graphicData uri="http://schemas.openxmlformats.org/drawingml/2006/table">
            <a:tbl>
              <a:tblPr/>
              <a:tblGrid>
                <a:gridCol w="762000"/>
                <a:gridCol w="5334000"/>
              </a:tblGrid>
              <a:tr h="431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1111</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Reservado</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60871" name="Group 103"/>
          <p:cNvGraphicFramePr>
            <a:graphicFrameLocks noGrp="1"/>
          </p:cNvGraphicFramePr>
          <p:nvPr/>
        </p:nvGraphicFramePr>
        <p:xfrm>
          <a:off x="1381125" y="4856163"/>
          <a:ext cx="6096000" cy="431800"/>
        </p:xfrm>
        <a:graphic>
          <a:graphicData uri="http://schemas.openxmlformats.org/drawingml/2006/table">
            <a:tbl>
              <a:tblPr/>
              <a:tblGrid>
                <a:gridCol w="762000"/>
                <a:gridCol w="5334000"/>
              </a:tblGrid>
              <a:tr h="431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1110</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Grupo Multicast (268435456)</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0873" name="Text Box 105"/>
          <p:cNvSpPr txBox="1">
            <a:spLocks noChangeArrowheads="1"/>
          </p:cNvSpPr>
          <p:nvPr/>
        </p:nvSpPr>
        <p:spPr bwMode="auto">
          <a:xfrm>
            <a:off x="250825" y="836613"/>
            <a:ext cx="965200" cy="457200"/>
          </a:xfrm>
          <a:prstGeom prst="rect">
            <a:avLst/>
          </a:prstGeom>
          <a:noFill/>
          <a:ln w="9525">
            <a:noFill/>
            <a:miter lim="800000"/>
            <a:headEnd/>
            <a:tailEnd/>
          </a:ln>
        </p:spPr>
        <p:txBody>
          <a:bodyPr wrap="none">
            <a:spAutoFit/>
          </a:bodyPr>
          <a:lstStyle/>
          <a:p>
            <a:r>
              <a:rPr lang="es-ES_tradnl">
                <a:latin typeface="Arial" charset="0"/>
              </a:rPr>
              <a:t>Clase</a:t>
            </a:r>
            <a:endParaRPr lang="es-ES">
              <a:latin typeface="Arial" charset="0"/>
            </a:endParaRPr>
          </a:p>
        </p:txBody>
      </p:sp>
      <p:sp>
        <p:nvSpPr>
          <p:cNvPr id="160874" name="Text Box 106"/>
          <p:cNvSpPr txBox="1">
            <a:spLocks noChangeArrowheads="1"/>
          </p:cNvSpPr>
          <p:nvPr/>
        </p:nvSpPr>
        <p:spPr bwMode="auto">
          <a:xfrm>
            <a:off x="250825" y="1773238"/>
            <a:ext cx="1087438" cy="701675"/>
          </a:xfrm>
          <a:prstGeom prst="rect">
            <a:avLst/>
          </a:prstGeom>
          <a:noFill/>
          <a:ln w="9525">
            <a:noFill/>
            <a:miter lim="800000"/>
            <a:headEnd/>
            <a:tailEnd/>
          </a:ln>
        </p:spPr>
        <p:txBody>
          <a:bodyPr wrap="none">
            <a:spAutoFit/>
          </a:bodyPr>
          <a:lstStyle/>
          <a:p>
            <a:pPr algn="ctr"/>
            <a:r>
              <a:rPr lang="es-ES_tradnl">
                <a:latin typeface="Arial" charset="0"/>
              </a:rPr>
              <a:t>A</a:t>
            </a:r>
          </a:p>
          <a:p>
            <a:pPr algn="ctr"/>
            <a:r>
              <a:rPr lang="es-ES_tradnl" sz="1600">
                <a:latin typeface="Arial" charset="0"/>
              </a:rPr>
              <a:t>(obsoleta)</a:t>
            </a:r>
            <a:endParaRPr lang="es-ES" sz="1600">
              <a:latin typeface="Arial" charset="0"/>
            </a:endParaRPr>
          </a:p>
        </p:txBody>
      </p:sp>
      <p:sp>
        <p:nvSpPr>
          <p:cNvPr id="160875" name="Text Box 107"/>
          <p:cNvSpPr txBox="1">
            <a:spLocks noChangeArrowheads="1"/>
          </p:cNvSpPr>
          <p:nvPr/>
        </p:nvSpPr>
        <p:spPr bwMode="auto">
          <a:xfrm>
            <a:off x="250825" y="2727325"/>
            <a:ext cx="1087438" cy="701675"/>
          </a:xfrm>
          <a:prstGeom prst="rect">
            <a:avLst/>
          </a:prstGeom>
          <a:noFill/>
          <a:ln w="9525">
            <a:noFill/>
            <a:miter lim="800000"/>
            <a:headEnd/>
            <a:tailEnd/>
          </a:ln>
        </p:spPr>
        <p:txBody>
          <a:bodyPr wrap="none">
            <a:spAutoFit/>
          </a:bodyPr>
          <a:lstStyle/>
          <a:p>
            <a:pPr algn="ctr"/>
            <a:r>
              <a:rPr lang="es-ES_tradnl">
                <a:latin typeface="Arial" charset="0"/>
              </a:rPr>
              <a:t>B</a:t>
            </a:r>
          </a:p>
          <a:p>
            <a:pPr algn="ctr"/>
            <a:r>
              <a:rPr lang="es-ES_tradnl" sz="1600">
                <a:latin typeface="Arial" charset="0"/>
              </a:rPr>
              <a:t>(obsoleta)</a:t>
            </a:r>
            <a:endParaRPr lang="es-ES" sz="1600">
              <a:latin typeface="Arial" charset="0"/>
            </a:endParaRPr>
          </a:p>
        </p:txBody>
      </p:sp>
      <p:sp>
        <p:nvSpPr>
          <p:cNvPr id="160876" name="Text Box 108"/>
          <p:cNvSpPr txBox="1">
            <a:spLocks noChangeArrowheads="1"/>
          </p:cNvSpPr>
          <p:nvPr/>
        </p:nvSpPr>
        <p:spPr bwMode="auto">
          <a:xfrm>
            <a:off x="250825" y="3716338"/>
            <a:ext cx="1087438" cy="701675"/>
          </a:xfrm>
          <a:prstGeom prst="rect">
            <a:avLst/>
          </a:prstGeom>
          <a:noFill/>
          <a:ln w="9525">
            <a:noFill/>
            <a:miter lim="800000"/>
            <a:headEnd/>
            <a:tailEnd/>
          </a:ln>
        </p:spPr>
        <p:txBody>
          <a:bodyPr wrap="none">
            <a:spAutoFit/>
          </a:bodyPr>
          <a:lstStyle/>
          <a:p>
            <a:pPr algn="ctr"/>
            <a:r>
              <a:rPr lang="es-ES_tradnl">
                <a:latin typeface="Arial" charset="0"/>
              </a:rPr>
              <a:t>C</a:t>
            </a:r>
          </a:p>
          <a:p>
            <a:pPr algn="ctr"/>
            <a:r>
              <a:rPr lang="es-ES_tradnl" sz="1600">
                <a:latin typeface="Arial" charset="0"/>
              </a:rPr>
              <a:t>(obsoleta)</a:t>
            </a:r>
            <a:endParaRPr lang="es-ES" sz="1600">
              <a:latin typeface="Arial" charset="0"/>
            </a:endParaRPr>
          </a:p>
        </p:txBody>
      </p:sp>
      <p:sp>
        <p:nvSpPr>
          <p:cNvPr id="160877" name="Text Box 109"/>
          <p:cNvSpPr txBox="1">
            <a:spLocks noChangeArrowheads="1"/>
          </p:cNvSpPr>
          <p:nvPr/>
        </p:nvSpPr>
        <p:spPr bwMode="auto">
          <a:xfrm>
            <a:off x="323850" y="4724400"/>
            <a:ext cx="974725" cy="701675"/>
          </a:xfrm>
          <a:prstGeom prst="rect">
            <a:avLst/>
          </a:prstGeom>
          <a:noFill/>
          <a:ln w="9525">
            <a:noFill/>
            <a:miter lim="800000"/>
            <a:headEnd/>
            <a:tailEnd/>
          </a:ln>
        </p:spPr>
        <p:txBody>
          <a:bodyPr wrap="none">
            <a:spAutoFit/>
          </a:bodyPr>
          <a:lstStyle/>
          <a:p>
            <a:pPr algn="ctr"/>
            <a:r>
              <a:rPr lang="es-ES_tradnl">
                <a:latin typeface="Arial" charset="0"/>
              </a:rPr>
              <a:t>D</a:t>
            </a:r>
          </a:p>
          <a:p>
            <a:pPr algn="ctr"/>
            <a:r>
              <a:rPr lang="es-ES_tradnl" sz="1600">
                <a:latin typeface="Arial" charset="0"/>
              </a:rPr>
              <a:t>(vigente)</a:t>
            </a:r>
            <a:endParaRPr lang="es-ES" sz="1600">
              <a:latin typeface="Arial" charset="0"/>
            </a:endParaRPr>
          </a:p>
        </p:txBody>
      </p:sp>
      <p:sp>
        <p:nvSpPr>
          <p:cNvPr id="160878" name="Text Box 110"/>
          <p:cNvSpPr txBox="1">
            <a:spLocks noChangeArrowheads="1"/>
          </p:cNvSpPr>
          <p:nvPr/>
        </p:nvSpPr>
        <p:spPr bwMode="auto">
          <a:xfrm>
            <a:off x="357188" y="5734050"/>
            <a:ext cx="974725" cy="701675"/>
          </a:xfrm>
          <a:prstGeom prst="rect">
            <a:avLst/>
          </a:prstGeom>
          <a:noFill/>
          <a:ln w="9525">
            <a:noFill/>
            <a:miter lim="800000"/>
            <a:headEnd/>
            <a:tailEnd/>
          </a:ln>
        </p:spPr>
        <p:txBody>
          <a:bodyPr wrap="none">
            <a:spAutoFit/>
          </a:bodyPr>
          <a:lstStyle/>
          <a:p>
            <a:pPr algn="ctr"/>
            <a:r>
              <a:rPr lang="es-ES_tradnl">
                <a:latin typeface="Arial" charset="0"/>
              </a:rPr>
              <a:t>E</a:t>
            </a:r>
          </a:p>
          <a:p>
            <a:pPr algn="ctr"/>
            <a:r>
              <a:rPr lang="es-ES_tradnl" sz="1600">
                <a:latin typeface="Arial" charset="0"/>
              </a:rPr>
              <a:t>(vigente)</a:t>
            </a:r>
            <a:endParaRPr lang="es-ES" sz="1600">
              <a:latin typeface="Arial" charset="0"/>
            </a:endParaRPr>
          </a:p>
        </p:txBody>
      </p:sp>
      <p:sp>
        <p:nvSpPr>
          <p:cNvPr id="160879" name="Text Box 111"/>
          <p:cNvSpPr txBox="1">
            <a:spLocks noChangeArrowheads="1"/>
          </p:cNvSpPr>
          <p:nvPr/>
        </p:nvSpPr>
        <p:spPr bwMode="auto">
          <a:xfrm>
            <a:off x="7742238" y="1152525"/>
            <a:ext cx="933450" cy="396875"/>
          </a:xfrm>
          <a:prstGeom prst="rect">
            <a:avLst/>
          </a:prstGeom>
          <a:noFill/>
          <a:ln w="9525">
            <a:noFill/>
            <a:miter lim="800000"/>
            <a:headEnd/>
            <a:tailEnd/>
          </a:ln>
        </p:spPr>
        <p:txBody>
          <a:bodyPr wrap="none">
            <a:spAutoFit/>
          </a:bodyPr>
          <a:lstStyle/>
          <a:p>
            <a:r>
              <a:rPr lang="es-ES_tradnl" sz="2000">
                <a:latin typeface="Arial" charset="0"/>
              </a:rPr>
              <a:t>Rango</a:t>
            </a:r>
            <a:endParaRPr lang="es-ES" sz="2000">
              <a:latin typeface="Arial" charset="0"/>
            </a:endParaRPr>
          </a:p>
        </p:txBody>
      </p:sp>
      <p:sp>
        <p:nvSpPr>
          <p:cNvPr id="160880" name="Text Box 112"/>
          <p:cNvSpPr txBox="1">
            <a:spLocks noChangeArrowheads="1"/>
          </p:cNvSpPr>
          <p:nvPr/>
        </p:nvSpPr>
        <p:spPr bwMode="auto">
          <a:xfrm>
            <a:off x="7858125" y="1924050"/>
            <a:ext cx="895350" cy="366713"/>
          </a:xfrm>
          <a:prstGeom prst="rect">
            <a:avLst/>
          </a:prstGeom>
          <a:noFill/>
          <a:ln w="9525">
            <a:noFill/>
            <a:miter lim="800000"/>
            <a:headEnd/>
            <a:tailEnd/>
          </a:ln>
        </p:spPr>
        <p:txBody>
          <a:bodyPr wrap="none">
            <a:spAutoFit/>
          </a:bodyPr>
          <a:lstStyle/>
          <a:p>
            <a:r>
              <a:rPr lang="es-ES_tradnl" sz="1800">
                <a:latin typeface="Arial" charset="0"/>
              </a:rPr>
              <a:t>0 - 127</a:t>
            </a:r>
            <a:endParaRPr lang="es-ES" sz="1800">
              <a:latin typeface="Arial" charset="0"/>
            </a:endParaRPr>
          </a:p>
        </p:txBody>
      </p:sp>
      <p:sp>
        <p:nvSpPr>
          <p:cNvPr id="160881" name="Text Box 113"/>
          <p:cNvSpPr txBox="1">
            <a:spLocks noChangeArrowheads="1"/>
          </p:cNvSpPr>
          <p:nvPr/>
        </p:nvSpPr>
        <p:spPr bwMode="auto">
          <a:xfrm>
            <a:off x="7596188" y="2914650"/>
            <a:ext cx="1149350" cy="366713"/>
          </a:xfrm>
          <a:prstGeom prst="rect">
            <a:avLst/>
          </a:prstGeom>
          <a:noFill/>
          <a:ln w="9525">
            <a:noFill/>
            <a:miter lim="800000"/>
            <a:headEnd/>
            <a:tailEnd/>
          </a:ln>
        </p:spPr>
        <p:txBody>
          <a:bodyPr wrap="none">
            <a:spAutoFit/>
          </a:bodyPr>
          <a:lstStyle/>
          <a:p>
            <a:r>
              <a:rPr lang="es-ES_tradnl" sz="1800">
                <a:latin typeface="Arial" charset="0"/>
              </a:rPr>
              <a:t>128 - 191</a:t>
            </a:r>
            <a:endParaRPr lang="es-ES" sz="1800">
              <a:latin typeface="Arial" charset="0"/>
            </a:endParaRPr>
          </a:p>
        </p:txBody>
      </p:sp>
      <p:sp>
        <p:nvSpPr>
          <p:cNvPr id="160882" name="Text Box 114"/>
          <p:cNvSpPr txBox="1">
            <a:spLocks noChangeArrowheads="1"/>
          </p:cNvSpPr>
          <p:nvPr/>
        </p:nvSpPr>
        <p:spPr bwMode="auto">
          <a:xfrm>
            <a:off x="7621588" y="3905250"/>
            <a:ext cx="1149350" cy="366713"/>
          </a:xfrm>
          <a:prstGeom prst="rect">
            <a:avLst/>
          </a:prstGeom>
          <a:noFill/>
          <a:ln w="9525">
            <a:noFill/>
            <a:miter lim="800000"/>
            <a:headEnd/>
            <a:tailEnd/>
          </a:ln>
        </p:spPr>
        <p:txBody>
          <a:bodyPr wrap="none">
            <a:spAutoFit/>
          </a:bodyPr>
          <a:lstStyle/>
          <a:p>
            <a:r>
              <a:rPr lang="es-ES_tradnl" sz="1800">
                <a:latin typeface="Arial" charset="0"/>
              </a:rPr>
              <a:t>192 - 223</a:t>
            </a:r>
            <a:endParaRPr lang="es-ES" sz="1800">
              <a:latin typeface="Arial" charset="0"/>
            </a:endParaRPr>
          </a:p>
        </p:txBody>
      </p:sp>
      <p:sp>
        <p:nvSpPr>
          <p:cNvPr id="160883" name="Text Box 115"/>
          <p:cNvSpPr txBox="1">
            <a:spLocks noChangeArrowheads="1"/>
          </p:cNvSpPr>
          <p:nvPr/>
        </p:nvSpPr>
        <p:spPr bwMode="auto">
          <a:xfrm>
            <a:off x="7621588" y="4895850"/>
            <a:ext cx="1149350" cy="366713"/>
          </a:xfrm>
          <a:prstGeom prst="rect">
            <a:avLst/>
          </a:prstGeom>
          <a:noFill/>
          <a:ln w="9525">
            <a:noFill/>
            <a:miter lim="800000"/>
            <a:headEnd/>
            <a:tailEnd/>
          </a:ln>
        </p:spPr>
        <p:txBody>
          <a:bodyPr wrap="none">
            <a:spAutoFit/>
          </a:bodyPr>
          <a:lstStyle/>
          <a:p>
            <a:r>
              <a:rPr lang="es-ES_tradnl" sz="1800">
                <a:latin typeface="Arial" charset="0"/>
              </a:rPr>
              <a:t>224 - 239</a:t>
            </a:r>
            <a:endParaRPr lang="es-ES" sz="1800">
              <a:latin typeface="Arial" charset="0"/>
            </a:endParaRPr>
          </a:p>
        </p:txBody>
      </p:sp>
      <p:sp>
        <p:nvSpPr>
          <p:cNvPr id="160884" name="Text Box 116"/>
          <p:cNvSpPr txBox="1">
            <a:spLocks noChangeArrowheads="1"/>
          </p:cNvSpPr>
          <p:nvPr/>
        </p:nvSpPr>
        <p:spPr bwMode="auto">
          <a:xfrm>
            <a:off x="7621588" y="5886450"/>
            <a:ext cx="1149350" cy="366713"/>
          </a:xfrm>
          <a:prstGeom prst="rect">
            <a:avLst/>
          </a:prstGeom>
          <a:noFill/>
          <a:ln w="9525">
            <a:noFill/>
            <a:miter lim="800000"/>
            <a:headEnd/>
            <a:tailEnd/>
          </a:ln>
        </p:spPr>
        <p:txBody>
          <a:bodyPr wrap="none">
            <a:spAutoFit/>
          </a:bodyPr>
          <a:lstStyle/>
          <a:p>
            <a:r>
              <a:rPr lang="es-ES_tradnl" sz="1800">
                <a:latin typeface="Arial" charset="0"/>
              </a:rPr>
              <a:t>240 - 255</a:t>
            </a:r>
            <a:endParaRPr lang="es-ES" sz="1800">
              <a:latin typeface="Arial" charset="0"/>
            </a:endParaRPr>
          </a:p>
        </p:txBody>
      </p:sp>
      <p:sp>
        <p:nvSpPr>
          <p:cNvPr id="160890" name="Line 122"/>
          <p:cNvSpPr>
            <a:spLocks noChangeShapeType="1"/>
          </p:cNvSpPr>
          <p:nvPr/>
        </p:nvSpPr>
        <p:spPr bwMode="auto">
          <a:xfrm>
            <a:off x="7400925" y="1411288"/>
            <a:ext cx="0" cy="228600"/>
          </a:xfrm>
          <a:prstGeom prst="line">
            <a:avLst/>
          </a:prstGeom>
          <a:noFill/>
          <a:ln w="9525">
            <a:solidFill>
              <a:schemeClr val="tx1"/>
            </a:solidFill>
            <a:round/>
            <a:headEnd/>
            <a:tailEnd/>
          </a:ln>
        </p:spPr>
        <p:txBody>
          <a:bodyPr/>
          <a:lstStyle/>
          <a:p>
            <a:endParaRPr lang="es-ES"/>
          </a:p>
        </p:txBody>
      </p:sp>
      <p:grpSp>
        <p:nvGrpSpPr>
          <p:cNvPr id="2" name="Group 135"/>
          <p:cNvGrpSpPr>
            <a:grpSpLocks/>
          </p:cNvGrpSpPr>
          <p:nvPr/>
        </p:nvGrpSpPr>
        <p:grpSpPr bwMode="auto">
          <a:xfrm>
            <a:off x="1381125" y="874713"/>
            <a:ext cx="6019800" cy="765175"/>
            <a:chOff x="816" y="142"/>
            <a:chExt cx="3792" cy="482"/>
          </a:xfrm>
        </p:grpSpPr>
        <p:sp>
          <p:nvSpPr>
            <p:cNvPr id="63550" name="Text Box 117"/>
            <p:cNvSpPr txBox="1">
              <a:spLocks noChangeArrowheads="1"/>
            </p:cNvSpPr>
            <p:nvPr/>
          </p:nvSpPr>
          <p:spPr bwMode="auto">
            <a:xfrm>
              <a:off x="2382" y="142"/>
              <a:ext cx="587" cy="250"/>
            </a:xfrm>
            <a:prstGeom prst="rect">
              <a:avLst/>
            </a:prstGeom>
            <a:noFill/>
            <a:ln w="9525">
              <a:noFill/>
              <a:miter lim="800000"/>
              <a:headEnd/>
              <a:tailEnd/>
            </a:ln>
          </p:spPr>
          <p:txBody>
            <a:bodyPr wrap="none">
              <a:spAutoFit/>
            </a:bodyPr>
            <a:lstStyle/>
            <a:p>
              <a:r>
                <a:rPr lang="es-ES_tradnl" sz="2000">
                  <a:latin typeface="Arial" charset="0"/>
                </a:rPr>
                <a:t>32 bits</a:t>
              </a:r>
              <a:endParaRPr lang="es-ES" sz="2000">
                <a:latin typeface="Arial" charset="0"/>
              </a:endParaRPr>
            </a:p>
          </p:txBody>
        </p:sp>
        <p:sp>
          <p:nvSpPr>
            <p:cNvPr id="63551" name="Line 118"/>
            <p:cNvSpPr>
              <a:spLocks noChangeShapeType="1"/>
            </p:cNvSpPr>
            <p:nvPr/>
          </p:nvSpPr>
          <p:spPr bwMode="auto">
            <a:xfrm rot="10800000">
              <a:off x="816" y="288"/>
              <a:ext cx="1536" cy="0"/>
            </a:xfrm>
            <a:prstGeom prst="line">
              <a:avLst/>
            </a:prstGeom>
            <a:noFill/>
            <a:ln w="9525">
              <a:solidFill>
                <a:schemeClr val="tx1"/>
              </a:solidFill>
              <a:round/>
              <a:headEnd/>
              <a:tailEnd type="triangle" w="med" len="med"/>
            </a:ln>
          </p:spPr>
          <p:txBody>
            <a:bodyPr/>
            <a:lstStyle/>
            <a:p>
              <a:endParaRPr lang="es-ES"/>
            </a:p>
          </p:txBody>
        </p:sp>
        <p:sp>
          <p:nvSpPr>
            <p:cNvPr id="63552" name="Line 119"/>
            <p:cNvSpPr>
              <a:spLocks noChangeShapeType="1"/>
            </p:cNvSpPr>
            <p:nvPr/>
          </p:nvSpPr>
          <p:spPr bwMode="auto">
            <a:xfrm>
              <a:off x="3024" y="288"/>
              <a:ext cx="1584" cy="0"/>
            </a:xfrm>
            <a:prstGeom prst="line">
              <a:avLst/>
            </a:prstGeom>
            <a:noFill/>
            <a:ln w="9525">
              <a:solidFill>
                <a:schemeClr val="tx1"/>
              </a:solidFill>
              <a:round/>
              <a:headEnd/>
              <a:tailEnd type="triangle" w="med" len="med"/>
            </a:ln>
          </p:spPr>
          <p:txBody>
            <a:bodyPr/>
            <a:lstStyle/>
            <a:p>
              <a:endParaRPr lang="es-ES"/>
            </a:p>
          </p:txBody>
        </p:sp>
        <p:sp>
          <p:nvSpPr>
            <p:cNvPr id="63553" name="Line 120"/>
            <p:cNvSpPr>
              <a:spLocks noChangeShapeType="1"/>
            </p:cNvSpPr>
            <p:nvPr/>
          </p:nvSpPr>
          <p:spPr bwMode="auto">
            <a:xfrm>
              <a:off x="816" y="480"/>
              <a:ext cx="3792" cy="0"/>
            </a:xfrm>
            <a:prstGeom prst="line">
              <a:avLst/>
            </a:prstGeom>
            <a:noFill/>
            <a:ln w="9525">
              <a:solidFill>
                <a:schemeClr val="tx1"/>
              </a:solidFill>
              <a:round/>
              <a:headEnd/>
              <a:tailEnd/>
            </a:ln>
          </p:spPr>
          <p:txBody>
            <a:bodyPr/>
            <a:lstStyle/>
            <a:p>
              <a:endParaRPr lang="es-ES"/>
            </a:p>
          </p:txBody>
        </p:sp>
        <p:sp>
          <p:nvSpPr>
            <p:cNvPr id="63554" name="Line 121"/>
            <p:cNvSpPr>
              <a:spLocks noChangeShapeType="1"/>
            </p:cNvSpPr>
            <p:nvPr/>
          </p:nvSpPr>
          <p:spPr bwMode="auto">
            <a:xfrm>
              <a:off x="816" y="480"/>
              <a:ext cx="0" cy="144"/>
            </a:xfrm>
            <a:prstGeom prst="line">
              <a:avLst/>
            </a:prstGeom>
            <a:noFill/>
            <a:ln w="9525">
              <a:solidFill>
                <a:schemeClr val="tx1"/>
              </a:solidFill>
              <a:round/>
              <a:headEnd/>
              <a:tailEnd/>
            </a:ln>
          </p:spPr>
          <p:txBody>
            <a:bodyPr/>
            <a:lstStyle/>
            <a:p>
              <a:endParaRPr lang="es-ES"/>
            </a:p>
          </p:txBody>
        </p:sp>
        <p:sp>
          <p:nvSpPr>
            <p:cNvPr id="63555" name="Line 123"/>
            <p:cNvSpPr>
              <a:spLocks noChangeShapeType="1"/>
            </p:cNvSpPr>
            <p:nvPr/>
          </p:nvSpPr>
          <p:spPr bwMode="auto">
            <a:xfrm>
              <a:off x="1728" y="480"/>
              <a:ext cx="0" cy="144"/>
            </a:xfrm>
            <a:prstGeom prst="line">
              <a:avLst/>
            </a:prstGeom>
            <a:noFill/>
            <a:ln w="9525">
              <a:solidFill>
                <a:schemeClr val="tx1"/>
              </a:solidFill>
              <a:round/>
              <a:headEnd/>
              <a:tailEnd/>
            </a:ln>
          </p:spPr>
          <p:txBody>
            <a:bodyPr/>
            <a:lstStyle/>
            <a:p>
              <a:endParaRPr lang="es-ES"/>
            </a:p>
          </p:txBody>
        </p:sp>
        <p:sp>
          <p:nvSpPr>
            <p:cNvPr id="63556" name="Line 124"/>
            <p:cNvSpPr>
              <a:spLocks noChangeShapeType="1"/>
            </p:cNvSpPr>
            <p:nvPr/>
          </p:nvSpPr>
          <p:spPr bwMode="auto">
            <a:xfrm>
              <a:off x="2688" y="480"/>
              <a:ext cx="0" cy="144"/>
            </a:xfrm>
            <a:prstGeom prst="line">
              <a:avLst/>
            </a:prstGeom>
            <a:noFill/>
            <a:ln w="9525">
              <a:solidFill>
                <a:schemeClr val="tx1"/>
              </a:solidFill>
              <a:round/>
              <a:headEnd/>
              <a:tailEnd/>
            </a:ln>
          </p:spPr>
          <p:txBody>
            <a:bodyPr/>
            <a:lstStyle/>
            <a:p>
              <a:endParaRPr lang="es-ES"/>
            </a:p>
          </p:txBody>
        </p:sp>
        <p:sp>
          <p:nvSpPr>
            <p:cNvPr id="63557" name="Line 125"/>
            <p:cNvSpPr>
              <a:spLocks noChangeShapeType="1"/>
            </p:cNvSpPr>
            <p:nvPr/>
          </p:nvSpPr>
          <p:spPr bwMode="auto">
            <a:xfrm>
              <a:off x="3648" y="480"/>
              <a:ext cx="0" cy="144"/>
            </a:xfrm>
            <a:prstGeom prst="line">
              <a:avLst/>
            </a:prstGeom>
            <a:noFill/>
            <a:ln w="9525">
              <a:solidFill>
                <a:schemeClr val="tx1"/>
              </a:solidFill>
              <a:round/>
              <a:headEnd/>
              <a:tailEnd/>
            </a:ln>
          </p:spPr>
          <p:txBody>
            <a:bodyPr/>
            <a:lstStyle/>
            <a:p>
              <a:endParaRPr lang="es-ES"/>
            </a:p>
          </p:txBody>
        </p:sp>
      </p:grpSp>
      <p:sp>
        <p:nvSpPr>
          <p:cNvPr id="63547" name="Text Box 126"/>
          <p:cNvSpPr txBox="1">
            <a:spLocks noChangeArrowheads="1"/>
          </p:cNvSpPr>
          <p:nvPr/>
        </p:nvSpPr>
        <p:spPr bwMode="auto">
          <a:xfrm>
            <a:off x="1387475" y="185738"/>
            <a:ext cx="6553200" cy="641350"/>
          </a:xfrm>
          <a:prstGeom prst="rect">
            <a:avLst/>
          </a:prstGeom>
          <a:noFill/>
          <a:ln w="9525">
            <a:noFill/>
            <a:miter lim="800000"/>
            <a:headEnd/>
            <a:tailEnd/>
          </a:ln>
        </p:spPr>
        <p:txBody>
          <a:bodyPr>
            <a:spAutoFit/>
          </a:bodyPr>
          <a:lstStyle/>
          <a:p>
            <a:pPr>
              <a:spcBef>
                <a:spcPct val="50000"/>
              </a:spcBef>
            </a:pPr>
            <a:r>
              <a:rPr lang="es-ES_tradnl" sz="3600">
                <a:latin typeface="Arial" charset="0"/>
              </a:rPr>
              <a:t>Clases de direcciones IPv4</a:t>
            </a:r>
            <a:endParaRPr lang="es-ES" sz="3600">
              <a:latin typeface="Arial" charset="0"/>
            </a:endParaRPr>
          </a:p>
        </p:txBody>
      </p:sp>
      <p:sp>
        <p:nvSpPr>
          <p:cNvPr id="160904" name="Text Box 136"/>
          <p:cNvSpPr txBox="1">
            <a:spLocks noChangeArrowheads="1"/>
          </p:cNvSpPr>
          <p:nvPr/>
        </p:nvSpPr>
        <p:spPr bwMode="auto">
          <a:xfrm>
            <a:off x="1365250" y="1876425"/>
            <a:ext cx="325438" cy="396875"/>
          </a:xfrm>
          <a:prstGeom prst="rect">
            <a:avLst/>
          </a:prstGeom>
          <a:noFill/>
          <a:ln w="9525">
            <a:noFill/>
            <a:miter lim="800000"/>
            <a:headEnd/>
            <a:tailEnd/>
          </a:ln>
        </p:spPr>
        <p:txBody>
          <a:bodyPr wrap="none">
            <a:spAutoFit/>
          </a:bodyPr>
          <a:lstStyle/>
          <a:p>
            <a:r>
              <a:rPr lang="es-ES" sz="2000">
                <a:latin typeface="Arial" charset="0"/>
              </a:rPr>
              <a:t>0</a:t>
            </a:r>
          </a:p>
        </p:txBody>
      </p:sp>
      <p:sp>
        <p:nvSpPr>
          <p:cNvPr id="160905" name="Line 137"/>
          <p:cNvSpPr>
            <a:spLocks noChangeShapeType="1"/>
          </p:cNvSpPr>
          <p:nvPr/>
        </p:nvSpPr>
        <p:spPr bwMode="auto">
          <a:xfrm>
            <a:off x="1685925" y="1870075"/>
            <a:ext cx="0" cy="431800"/>
          </a:xfrm>
          <a:prstGeom prst="line">
            <a:avLst/>
          </a:prstGeom>
          <a:noFill/>
          <a:ln w="9525">
            <a:solidFill>
              <a:schemeClr val="tx1"/>
            </a:solidFill>
            <a:round/>
            <a:headEnd/>
            <a:tailEnd/>
          </a:ln>
        </p:spPr>
        <p:txBody>
          <a:bodyPr/>
          <a:lstStyle/>
          <a:p>
            <a:endParaRPr lang="es-ES"/>
          </a:p>
        </p:txBody>
      </p:sp>
      <p:sp>
        <p:nvSpPr>
          <p:cNvPr id="63559" name="Line 71"/>
          <p:cNvSpPr>
            <a:spLocks noChangeShapeType="1"/>
          </p:cNvSpPr>
          <p:nvPr/>
        </p:nvSpPr>
        <p:spPr bwMode="auto">
          <a:xfrm>
            <a:off x="755650" y="1268413"/>
            <a:ext cx="0" cy="360362"/>
          </a:xfrm>
          <a:prstGeom prst="line">
            <a:avLst/>
          </a:prstGeom>
          <a:noFill/>
          <a:ln w="9525">
            <a:solidFill>
              <a:schemeClr val="tx1"/>
            </a:solidFill>
            <a:round/>
            <a:headEnd/>
            <a:tailEnd type="triangle" w="med" len="med"/>
          </a:ln>
          <a:effectLst/>
        </p:spPr>
        <p:txBody>
          <a:bodyPr/>
          <a:lstStyle/>
          <a:p>
            <a:endParaRPr lang="es-ES"/>
          </a:p>
        </p:txBody>
      </p:sp>
    </p:spTree>
  </p:cSld>
  <p:clrMapOvr>
    <a:masterClrMapping/>
  </p:clrMapOvr>
  <p:transition spd="med">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089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087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355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087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09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0904"/>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grpId="0" nodeType="afterEffect">
                                  <p:stCondLst>
                                    <p:cond delay="0"/>
                                  </p:stCondLst>
                                  <p:childTnLst>
                                    <p:set>
                                      <p:cBhvr>
                                        <p:cTn id="27" dur="1" fill="hold">
                                          <p:stCondLst>
                                            <p:cond delay="0"/>
                                          </p:stCondLst>
                                        </p:cTn>
                                        <p:tgtEl>
                                          <p:spTgt spid="160905"/>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60879"/>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160880"/>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160918"/>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60875"/>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160881"/>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160870"/>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160876"/>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160882"/>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160871"/>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160877"/>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160883"/>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160872"/>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160878"/>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1608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873" grpId="0"/>
      <p:bldP spid="160874" grpId="0"/>
      <p:bldP spid="160875" grpId="0"/>
      <p:bldP spid="160876" grpId="0"/>
      <p:bldP spid="160877" grpId="0"/>
      <p:bldP spid="160878" grpId="0"/>
      <p:bldP spid="160879" grpId="0"/>
      <p:bldP spid="160880" grpId="0"/>
      <p:bldP spid="160881" grpId="0"/>
      <p:bldP spid="160882" grpId="0"/>
      <p:bldP spid="160883" grpId="0"/>
      <p:bldP spid="160884" grpId="0"/>
      <p:bldP spid="160890" grpId="0" animBg="1"/>
      <p:bldP spid="160904" grpId="0"/>
      <p:bldP spid="160905" grpId="0" animBg="1"/>
      <p:bldP spid="6355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Line 8"/>
          <p:cNvSpPr>
            <a:spLocks noChangeShapeType="1"/>
          </p:cNvSpPr>
          <p:nvPr/>
        </p:nvSpPr>
        <p:spPr bwMode="auto">
          <a:xfrm>
            <a:off x="1146175" y="2682875"/>
            <a:ext cx="4152900" cy="4763"/>
          </a:xfrm>
          <a:prstGeom prst="line">
            <a:avLst/>
          </a:prstGeom>
          <a:noFill/>
          <a:ln w="25400">
            <a:solidFill>
              <a:schemeClr val="accent2"/>
            </a:solidFill>
            <a:round/>
            <a:headEnd/>
            <a:tailEnd/>
          </a:ln>
        </p:spPr>
        <p:txBody>
          <a:bodyPr/>
          <a:lstStyle/>
          <a:p>
            <a:endParaRPr lang="es-ES"/>
          </a:p>
        </p:txBody>
      </p:sp>
      <p:sp>
        <p:nvSpPr>
          <p:cNvPr id="197641" name="Line 9"/>
          <p:cNvSpPr>
            <a:spLocks noChangeShapeType="1"/>
          </p:cNvSpPr>
          <p:nvPr/>
        </p:nvSpPr>
        <p:spPr bwMode="auto">
          <a:xfrm flipV="1">
            <a:off x="1149350" y="4848225"/>
            <a:ext cx="4016375" cy="3175"/>
          </a:xfrm>
          <a:prstGeom prst="line">
            <a:avLst/>
          </a:prstGeom>
          <a:noFill/>
          <a:ln w="25400">
            <a:solidFill>
              <a:schemeClr val="accent2"/>
            </a:solidFill>
            <a:round/>
            <a:headEnd/>
            <a:tailEnd/>
          </a:ln>
        </p:spPr>
        <p:txBody>
          <a:bodyPr/>
          <a:lstStyle/>
          <a:p>
            <a:endParaRPr lang="es-ES"/>
          </a:p>
        </p:txBody>
      </p:sp>
      <p:sp>
        <p:nvSpPr>
          <p:cNvPr id="197646" name="Line 14"/>
          <p:cNvSpPr>
            <a:spLocks noChangeShapeType="1"/>
          </p:cNvSpPr>
          <p:nvPr/>
        </p:nvSpPr>
        <p:spPr bwMode="auto">
          <a:xfrm>
            <a:off x="2073275" y="4838700"/>
            <a:ext cx="0" cy="304800"/>
          </a:xfrm>
          <a:prstGeom prst="line">
            <a:avLst/>
          </a:prstGeom>
          <a:noFill/>
          <a:ln w="19050">
            <a:solidFill>
              <a:schemeClr val="accent2"/>
            </a:solidFill>
            <a:round/>
            <a:headEnd/>
            <a:tailEnd/>
          </a:ln>
        </p:spPr>
        <p:txBody>
          <a:bodyPr/>
          <a:lstStyle/>
          <a:p>
            <a:endParaRPr lang="es-ES"/>
          </a:p>
        </p:txBody>
      </p:sp>
      <p:sp>
        <p:nvSpPr>
          <p:cNvPr id="197647" name="Line 15"/>
          <p:cNvSpPr>
            <a:spLocks noChangeShapeType="1"/>
          </p:cNvSpPr>
          <p:nvPr/>
        </p:nvSpPr>
        <p:spPr bwMode="auto">
          <a:xfrm>
            <a:off x="4343400" y="4838700"/>
            <a:ext cx="0" cy="304800"/>
          </a:xfrm>
          <a:prstGeom prst="line">
            <a:avLst/>
          </a:prstGeom>
          <a:noFill/>
          <a:ln w="19050">
            <a:solidFill>
              <a:schemeClr val="accent2"/>
            </a:solidFill>
            <a:round/>
            <a:headEnd/>
            <a:tailEnd/>
          </a:ln>
        </p:spPr>
        <p:txBody>
          <a:bodyPr/>
          <a:lstStyle/>
          <a:p>
            <a:endParaRPr lang="es-ES"/>
          </a:p>
        </p:txBody>
      </p:sp>
      <p:sp>
        <p:nvSpPr>
          <p:cNvPr id="65541" name="Line 17"/>
          <p:cNvSpPr>
            <a:spLocks noChangeShapeType="1"/>
          </p:cNvSpPr>
          <p:nvPr/>
        </p:nvSpPr>
        <p:spPr bwMode="auto">
          <a:xfrm>
            <a:off x="1809750" y="1916113"/>
            <a:ext cx="0" cy="762000"/>
          </a:xfrm>
          <a:prstGeom prst="line">
            <a:avLst/>
          </a:prstGeom>
          <a:noFill/>
          <a:ln w="19050">
            <a:solidFill>
              <a:schemeClr val="accent2"/>
            </a:solidFill>
            <a:round/>
            <a:headEnd/>
            <a:tailEnd/>
          </a:ln>
        </p:spPr>
        <p:txBody>
          <a:bodyPr/>
          <a:lstStyle/>
          <a:p>
            <a:endParaRPr lang="es-ES"/>
          </a:p>
        </p:txBody>
      </p:sp>
      <p:sp>
        <p:nvSpPr>
          <p:cNvPr id="65542" name="Line 18"/>
          <p:cNvSpPr>
            <a:spLocks noChangeShapeType="1"/>
          </p:cNvSpPr>
          <p:nvPr/>
        </p:nvSpPr>
        <p:spPr bwMode="auto">
          <a:xfrm>
            <a:off x="3902075" y="1916113"/>
            <a:ext cx="0" cy="762000"/>
          </a:xfrm>
          <a:prstGeom prst="line">
            <a:avLst/>
          </a:prstGeom>
          <a:noFill/>
          <a:ln w="19050">
            <a:solidFill>
              <a:schemeClr val="accent2"/>
            </a:solidFill>
            <a:round/>
            <a:headEnd/>
            <a:tailEnd/>
          </a:ln>
        </p:spPr>
        <p:txBody>
          <a:bodyPr/>
          <a:lstStyle/>
          <a:p>
            <a:endParaRPr lang="es-ES"/>
          </a:p>
        </p:txBody>
      </p:sp>
      <p:sp>
        <p:nvSpPr>
          <p:cNvPr id="197651" name="Line 19"/>
          <p:cNvSpPr>
            <a:spLocks noChangeShapeType="1"/>
          </p:cNvSpPr>
          <p:nvPr/>
        </p:nvSpPr>
        <p:spPr bwMode="auto">
          <a:xfrm>
            <a:off x="4775200" y="3702050"/>
            <a:ext cx="0" cy="1143000"/>
          </a:xfrm>
          <a:prstGeom prst="line">
            <a:avLst/>
          </a:prstGeom>
          <a:noFill/>
          <a:ln w="19050">
            <a:solidFill>
              <a:schemeClr val="accent2"/>
            </a:solidFill>
            <a:round/>
            <a:headEnd/>
            <a:tailEnd/>
          </a:ln>
        </p:spPr>
        <p:txBody>
          <a:bodyPr/>
          <a:lstStyle/>
          <a:p>
            <a:endParaRPr lang="es-ES"/>
          </a:p>
        </p:txBody>
      </p:sp>
      <p:sp>
        <p:nvSpPr>
          <p:cNvPr id="65544" name="Line 20"/>
          <p:cNvSpPr>
            <a:spLocks noChangeShapeType="1"/>
          </p:cNvSpPr>
          <p:nvPr/>
        </p:nvSpPr>
        <p:spPr bwMode="auto">
          <a:xfrm>
            <a:off x="4775200" y="2697163"/>
            <a:ext cx="0" cy="1143000"/>
          </a:xfrm>
          <a:prstGeom prst="line">
            <a:avLst/>
          </a:prstGeom>
          <a:noFill/>
          <a:ln w="19050">
            <a:solidFill>
              <a:schemeClr val="accent2"/>
            </a:solidFill>
            <a:round/>
            <a:headEnd/>
            <a:tailEnd/>
          </a:ln>
        </p:spPr>
        <p:txBody>
          <a:bodyPr/>
          <a:lstStyle/>
          <a:p>
            <a:endParaRPr lang="es-ES"/>
          </a:p>
        </p:txBody>
      </p:sp>
      <p:sp>
        <p:nvSpPr>
          <p:cNvPr id="197657" name="Text Box 25"/>
          <p:cNvSpPr txBox="1">
            <a:spLocks noChangeArrowheads="1"/>
          </p:cNvSpPr>
          <p:nvPr/>
        </p:nvSpPr>
        <p:spPr bwMode="auto">
          <a:xfrm>
            <a:off x="1187450" y="5999163"/>
            <a:ext cx="1889125" cy="666750"/>
          </a:xfrm>
          <a:prstGeom prst="rect">
            <a:avLst/>
          </a:prstGeom>
          <a:noFill/>
          <a:ln w="9525">
            <a:noFill/>
            <a:miter lim="800000"/>
            <a:headEnd/>
            <a:tailEnd/>
          </a:ln>
        </p:spPr>
        <p:txBody>
          <a:bodyPr>
            <a:spAutoFit/>
          </a:bodyPr>
          <a:lstStyle/>
          <a:p>
            <a:pPr algn="ctr">
              <a:lnSpc>
                <a:spcPct val="70000"/>
              </a:lnSpc>
              <a:spcBef>
                <a:spcPct val="30000"/>
              </a:spcBef>
            </a:pPr>
            <a:r>
              <a:rPr lang="es-ES_tradnl" sz="1400" b="1">
                <a:latin typeface="Arial" charset="0"/>
              </a:rPr>
              <a:t>IP: 30.1.1.12</a:t>
            </a:r>
          </a:p>
          <a:p>
            <a:pPr algn="ctr">
              <a:lnSpc>
                <a:spcPct val="70000"/>
              </a:lnSpc>
              <a:spcBef>
                <a:spcPct val="30000"/>
              </a:spcBef>
            </a:pPr>
            <a:r>
              <a:rPr lang="es-ES_tradnl" sz="1400" b="1">
                <a:latin typeface="Arial" charset="0"/>
              </a:rPr>
              <a:t>Másc. 255.255.255.0</a:t>
            </a:r>
          </a:p>
          <a:p>
            <a:pPr algn="ctr">
              <a:lnSpc>
                <a:spcPct val="70000"/>
              </a:lnSpc>
              <a:spcBef>
                <a:spcPct val="30000"/>
              </a:spcBef>
            </a:pPr>
            <a:r>
              <a:rPr lang="es-ES_tradnl" sz="1400" b="1">
                <a:latin typeface="Arial" charset="0"/>
              </a:rPr>
              <a:t>Rtr. 30.1.1.1</a:t>
            </a:r>
            <a:endParaRPr lang="es-ES" sz="1400" b="1">
              <a:latin typeface="Arial" charset="0"/>
            </a:endParaRPr>
          </a:p>
        </p:txBody>
      </p:sp>
      <p:sp>
        <p:nvSpPr>
          <p:cNvPr id="197658" name="Text Box 26"/>
          <p:cNvSpPr txBox="1">
            <a:spLocks noChangeArrowheads="1"/>
          </p:cNvSpPr>
          <p:nvPr/>
        </p:nvSpPr>
        <p:spPr bwMode="auto">
          <a:xfrm>
            <a:off x="3276600" y="5999163"/>
            <a:ext cx="1981200" cy="666750"/>
          </a:xfrm>
          <a:prstGeom prst="rect">
            <a:avLst/>
          </a:prstGeom>
          <a:noFill/>
          <a:ln w="9525">
            <a:noFill/>
            <a:miter lim="800000"/>
            <a:headEnd/>
            <a:tailEnd/>
          </a:ln>
        </p:spPr>
        <p:txBody>
          <a:bodyPr>
            <a:spAutoFit/>
          </a:bodyPr>
          <a:lstStyle/>
          <a:p>
            <a:pPr algn="ctr">
              <a:lnSpc>
                <a:spcPct val="70000"/>
              </a:lnSpc>
              <a:spcBef>
                <a:spcPct val="30000"/>
              </a:spcBef>
            </a:pPr>
            <a:r>
              <a:rPr lang="es-ES_tradnl" sz="1400" b="1">
                <a:latin typeface="Arial" charset="0"/>
              </a:rPr>
              <a:t>IP: 30.1.1.215</a:t>
            </a:r>
          </a:p>
          <a:p>
            <a:pPr algn="ctr">
              <a:lnSpc>
                <a:spcPct val="70000"/>
              </a:lnSpc>
              <a:spcBef>
                <a:spcPct val="30000"/>
              </a:spcBef>
            </a:pPr>
            <a:r>
              <a:rPr lang="es-ES_tradnl" sz="1400" b="1">
                <a:latin typeface="Arial" charset="0"/>
              </a:rPr>
              <a:t>Másc. 255.255.255.0</a:t>
            </a:r>
          </a:p>
          <a:p>
            <a:pPr algn="ctr">
              <a:lnSpc>
                <a:spcPct val="70000"/>
              </a:lnSpc>
              <a:spcBef>
                <a:spcPct val="30000"/>
              </a:spcBef>
            </a:pPr>
            <a:r>
              <a:rPr lang="es-ES_tradnl" sz="1400" b="1">
                <a:latin typeface="Arial" charset="0"/>
              </a:rPr>
              <a:t>Rtr: 30.1.1.1</a:t>
            </a:r>
            <a:endParaRPr lang="es-ES" sz="1400" b="1">
              <a:latin typeface="Arial" charset="0"/>
            </a:endParaRPr>
          </a:p>
        </p:txBody>
      </p:sp>
      <p:sp>
        <p:nvSpPr>
          <p:cNvPr id="65547" name="Text Box 30"/>
          <p:cNvSpPr txBox="1">
            <a:spLocks noChangeArrowheads="1"/>
          </p:cNvSpPr>
          <p:nvPr/>
        </p:nvSpPr>
        <p:spPr bwMode="auto">
          <a:xfrm>
            <a:off x="2911475" y="3119438"/>
            <a:ext cx="1876425" cy="454025"/>
          </a:xfrm>
          <a:prstGeom prst="rect">
            <a:avLst/>
          </a:prstGeom>
          <a:noFill/>
          <a:ln w="9525">
            <a:noFill/>
            <a:miter lim="800000"/>
            <a:headEnd/>
            <a:tailEnd/>
          </a:ln>
        </p:spPr>
        <p:txBody>
          <a:bodyPr>
            <a:spAutoFit/>
          </a:bodyPr>
          <a:lstStyle/>
          <a:p>
            <a:pPr algn="r">
              <a:lnSpc>
                <a:spcPct val="70000"/>
              </a:lnSpc>
              <a:spcBef>
                <a:spcPct val="30000"/>
              </a:spcBef>
            </a:pPr>
            <a:r>
              <a:rPr lang="es-ES_tradnl" sz="1400" b="1">
                <a:latin typeface="Arial" charset="0"/>
              </a:rPr>
              <a:t>IP: 10.0.0.1</a:t>
            </a:r>
          </a:p>
          <a:p>
            <a:pPr algn="r">
              <a:lnSpc>
                <a:spcPct val="70000"/>
              </a:lnSpc>
              <a:spcBef>
                <a:spcPct val="30000"/>
              </a:spcBef>
            </a:pPr>
            <a:r>
              <a:rPr lang="es-ES_tradnl" sz="1400" b="1">
                <a:latin typeface="Arial" charset="0"/>
              </a:rPr>
              <a:t>Másc. 255.0.0.0</a:t>
            </a:r>
            <a:endParaRPr lang="es-ES" sz="1400" b="1">
              <a:latin typeface="Arial" charset="0"/>
            </a:endParaRPr>
          </a:p>
        </p:txBody>
      </p:sp>
      <p:sp>
        <p:nvSpPr>
          <p:cNvPr id="65548" name="Text Box 32"/>
          <p:cNvSpPr txBox="1">
            <a:spLocks noChangeArrowheads="1"/>
          </p:cNvSpPr>
          <p:nvPr/>
        </p:nvSpPr>
        <p:spPr bwMode="auto">
          <a:xfrm>
            <a:off x="2887663" y="765175"/>
            <a:ext cx="2044700" cy="666750"/>
          </a:xfrm>
          <a:prstGeom prst="rect">
            <a:avLst/>
          </a:prstGeom>
          <a:noFill/>
          <a:ln w="9525">
            <a:noFill/>
            <a:miter lim="800000"/>
            <a:headEnd/>
            <a:tailEnd/>
          </a:ln>
        </p:spPr>
        <p:txBody>
          <a:bodyPr>
            <a:spAutoFit/>
          </a:bodyPr>
          <a:lstStyle/>
          <a:p>
            <a:pPr algn="ctr">
              <a:lnSpc>
                <a:spcPct val="70000"/>
              </a:lnSpc>
              <a:spcBef>
                <a:spcPct val="30000"/>
              </a:spcBef>
            </a:pPr>
            <a:r>
              <a:rPr lang="es-ES_tradnl" sz="1400" b="1">
                <a:latin typeface="Arial" charset="0"/>
              </a:rPr>
              <a:t>IP: 10.2.45.17</a:t>
            </a:r>
          </a:p>
          <a:p>
            <a:pPr algn="ctr">
              <a:lnSpc>
                <a:spcPct val="70000"/>
              </a:lnSpc>
              <a:spcBef>
                <a:spcPct val="30000"/>
              </a:spcBef>
            </a:pPr>
            <a:r>
              <a:rPr lang="es-ES_tradnl" sz="1400" b="1">
                <a:latin typeface="Arial" charset="0"/>
              </a:rPr>
              <a:t>Másc. 255.0.0.0</a:t>
            </a:r>
          </a:p>
          <a:p>
            <a:pPr algn="ctr">
              <a:lnSpc>
                <a:spcPct val="70000"/>
              </a:lnSpc>
              <a:spcBef>
                <a:spcPct val="30000"/>
              </a:spcBef>
            </a:pPr>
            <a:r>
              <a:rPr lang="es-ES_tradnl" sz="1400" b="1">
                <a:latin typeface="Arial" charset="0"/>
              </a:rPr>
              <a:t>Rtr: 10.0.0.1</a:t>
            </a:r>
            <a:endParaRPr lang="es-ES" sz="1400" b="1">
              <a:latin typeface="Arial" charset="0"/>
            </a:endParaRPr>
          </a:p>
        </p:txBody>
      </p:sp>
      <p:sp>
        <p:nvSpPr>
          <p:cNvPr id="65549" name="Text Box 43"/>
          <p:cNvSpPr txBox="1">
            <a:spLocks noChangeArrowheads="1"/>
          </p:cNvSpPr>
          <p:nvPr/>
        </p:nvSpPr>
        <p:spPr bwMode="auto">
          <a:xfrm>
            <a:off x="34925" y="2441575"/>
            <a:ext cx="1223963" cy="482600"/>
          </a:xfrm>
          <a:prstGeom prst="rect">
            <a:avLst/>
          </a:prstGeom>
          <a:noFill/>
          <a:ln w="9525">
            <a:noFill/>
            <a:miter lim="800000"/>
            <a:headEnd/>
            <a:tailEnd/>
          </a:ln>
        </p:spPr>
        <p:txBody>
          <a:bodyPr>
            <a:spAutoFit/>
          </a:bodyPr>
          <a:lstStyle/>
          <a:p>
            <a:pPr algn="ctr">
              <a:lnSpc>
                <a:spcPct val="80000"/>
              </a:lnSpc>
              <a:spcBef>
                <a:spcPct val="30000"/>
              </a:spcBef>
            </a:pPr>
            <a:r>
              <a:rPr lang="es-ES_tradnl" sz="1600" b="1">
                <a:latin typeface="Arial" charset="0"/>
              </a:rPr>
              <a:t>LAN A 10.0.0.0</a:t>
            </a:r>
            <a:endParaRPr lang="es-ES" sz="1600" b="1">
              <a:latin typeface="Arial" charset="0"/>
            </a:endParaRPr>
          </a:p>
        </p:txBody>
      </p:sp>
      <p:sp>
        <p:nvSpPr>
          <p:cNvPr id="65550" name="Line 47"/>
          <p:cNvSpPr>
            <a:spLocks noChangeShapeType="1"/>
          </p:cNvSpPr>
          <p:nvPr/>
        </p:nvSpPr>
        <p:spPr bwMode="auto">
          <a:xfrm>
            <a:off x="6911975" y="2770188"/>
            <a:ext cx="0" cy="2819400"/>
          </a:xfrm>
          <a:prstGeom prst="line">
            <a:avLst/>
          </a:prstGeom>
          <a:noFill/>
          <a:ln w="25400">
            <a:solidFill>
              <a:schemeClr val="accent2"/>
            </a:solidFill>
            <a:round/>
            <a:headEnd/>
            <a:tailEnd/>
          </a:ln>
        </p:spPr>
        <p:txBody>
          <a:bodyPr/>
          <a:lstStyle/>
          <a:p>
            <a:endParaRPr lang="es-ES"/>
          </a:p>
        </p:txBody>
      </p:sp>
      <p:sp>
        <p:nvSpPr>
          <p:cNvPr id="65551" name="Line 48"/>
          <p:cNvSpPr>
            <a:spLocks noChangeShapeType="1"/>
          </p:cNvSpPr>
          <p:nvPr/>
        </p:nvSpPr>
        <p:spPr bwMode="auto">
          <a:xfrm>
            <a:off x="5080000" y="3897313"/>
            <a:ext cx="1847850" cy="0"/>
          </a:xfrm>
          <a:prstGeom prst="line">
            <a:avLst/>
          </a:prstGeom>
          <a:noFill/>
          <a:ln w="19050">
            <a:solidFill>
              <a:schemeClr val="accent2"/>
            </a:solidFill>
            <a:round/>
            <a:headEnd/>
            <a:tailEnd/>
          </a:ln>
        </p:spPr>
        <p:txBody>
          <a:bodyPr/>
          <a:lstStyle/>
          <a:p>
            <a:endParaRPr lang="es-ES"/>
          </a:p>
        </p:txBody>
      </p:sp>
      <p:sp>
        <p:nvSpPr>
          <p:cNvPr id="65552" name="Line 51"/>
          <p:cNvSpPr>
            <a:spLocks noChangeShapeType="1"/>
          </p:cNvSpPr>
          <p:nvPr/>
        </p:nvSpPr>
        <p:spPr bwMode="auto">
          <a:xfrm>
            <a:off x="6911975" y="5127625"/>
            <a:ext cx="685800" cy="0"/>
          </a:xfrm>
          <a:prstGeom prst="line">
            <a:avLst/>
          </a:prstGeom>
          <a:noFill/>
          <a:ln w="19050">
            <a:solidFill>
              <a:schemeClr val="accent2"/>
            </a:solidFill>
            <a:round/>
            <a:headEnd/>
            <a:tailEnd/>
          </a:ln>
        </p:spPr>
        <p:txBody>
          <a:bodyPr/>
          <a:lstStyle/>
          <a:p>
            <a:endParaRPr lang="es-ES"/>
          </a:p>
        </p:txBody>
      </p:sp>
      <p:sp>
        <p:nvSpPr>
          <p:cNvPr id="65553" name="Line 52"/>
          <p:cNvSpPr>
            <a:spLocks noChangeShapeType="1"/>
          </p:cNvSpPr>
          <p:nvPr/>
        </p:nvSpPr>
        <p:spPr bwMode="auto">
          <a:xfrm>
            <a:off x="6911975" y="2913063"/>
            <a:ext cx="685800" cy="0"/>
          </a:xfrm>
          <a:prstGeom prst="line">
            <a:avLst/>
          </a:prstGeom>
          <a:noFill/>
          <a:ln w="19050">
            <a:solidFill>
              <a:schemeClr val="accent2"/>
            </a:solidFill>
            <a:round/>
            <a:headEnd/>
            <a:tailEnd/>
          </a:ln>
        </p:spPr>
        <p:txBody>
          <a:bodyPr/>
          <a:lstStyle/>
          <a:p>
            <a:endParaRPr lang="es-ES"/>
          </a:p>
        </p:txBody>
      </p:sp>
      <p:sp>
        <p:nvSpPr>
          <p:cNvPr id="197685" name="Text Box 53"/>
          <p:cNvSpPr txBox="1">
            <a:spLocks noChangeArrowheads="1"/>
          </p:cNvSpPr>
          <p:nvPr/>
        </p:nvSpPr>
        <p:spPr bwMode="auto">
          <a:xfrm>
            <a:off x="-36513" y="4602163"/>
            <a:ext cx="1439863" cy="482600"/>
          </a:xfrm>
          <a:prstGeom prst="rect">
            <a:avLst/>
          </a:prstGeom>
          <a:noFill/>
          <a:ln w="9525">
            <a:noFill/>
            <a:miter lim="800000"/>
            <a:headEnd/>
            <a:tailEnd/>
          </a:ln>
        </p:spPr>
        <p:txBody>
          <a:bodyPr>
            <a:spAutoFit/>
          </a:bodyPr>
          <a:lstStyle/>
          <a:p>
            <a:pPr algn="ctr">
              <a:lnSpc>
                <a:spcPct val="80000"/>
              </a:lnSpc>
              <a:spcBef>
                <a:spcPct val="30000"/>
              </a:spcBef>
            </a:pPr>
            <a:r>
              <a:rPr lang="es-ES_tradnl" sz="1600" b="1">
                <a:latin typeface="Arial" charset="0"/>
              </a:rPr>
              <a:t>LAN C 30.1.1.0</a:t>
            </a:r>
            <a:endParaRPr lang="es-ES" sz="1600" b="1">
              <a:latin typeface="Arial" charset="0"/>
            </a:endParaRPr>
          </a:p>
        </p:txBody>
      </p:sp>
      <p:sp>
        <p:nvSpPr>
          <p:cNvPr id="65555" name="Text Box 54"/>
          <p:cNvSpPr txBox="1">
            <a:spLocks noChangeArrowheads="1"/>
          </p:cNvSpPr>
          <p:nvPr/>
        </p:nvSpPr>
        <p:spPr bwMode="auto">
          <a:xfrm>
            <a:off x="6048375" y="2205038"/>
            <a:ext cx="1547813" cy="482600"/>
          </a:xfrm>
          <a:prstGeom prst="rect">
            <a:avLst/>
          </a:prstGeom>
          <a:noFill/>
          <a:ln w="9525">
            <a:noFill/>
            <a:miter lim="800000"/>
            <a:headEnd/>
            <a:tailEnd/>
          </a:ln>
        </p:spPr>
        <p:txBody>
          <a:bodyPr>
            <a:spAutoFit/>
          </a:bodyPr>
          <a:lstStyle/>
          <a:p>
            <a:pPr algn="ctr">
              <a:lnSpc>
                <a:spcPct val="80000"/>
              </a:lnSpc>
              <a:spcBef>
                <a:spcPct val="30000"/>
              </a:spcBef>
            </a:pPr>
            <a:r>
              <a:rPr lang="es-ES_tradnl" sz="1600" b="1">
                <a:latin typeface="Arial" charset="0"/>
              </a:rPr>
              <a:t>LAN B 20.1.0.0</a:t>
            </a:r>
            <a:endParaRPr lang="es-ES" sz="1600" b="1">
              <a:latin typeface="Arial" charset="0"/>
            </a:endParaRPr>
          </a:p>
        </p:txBody>
      </p:sp>
      <p:sp>
        <p:nvSpPr>
          <p:cNvPr id="197687" name="Text Box 55"/>
          <p:cNvSpPr txBox="1">
            <a:spLocks noChangeArrowheads="1"/>
          </p:cNvSpPr>
          <p:nvPr/>
        </p:nvSpPr>
        <p:spPr bwMode="auto">
          <a:xfrm>
            <a:off x="2771775" y="4292600"/>
            <a:ext cx="2016125" cy="454025"/>
          </a:xfrm>
          <a:prstGeom prst="rect">
            <a:avLst/>
          </a:prstGeom>
          <a:noFill/>
          <a:ln w="9525">
            <a:noFill/>
            <a:miter lim="800000"/>
            <a:headEnd/>
            <a:tailEnd/>
          </a:ln>
        </p:spPr>
        <p:txBody>
          <a:bodyPr>
            <a:spAutoFit/>
          </a:bodyPr>
          <a:lstStyle/>
          <a:p>
            <a:pPr algn="r">
              <a:lnSpc>
                <a:spcPct val="70000"/>
              </a:lnSpc>
              <a:spcBef>
                <a:spcPct val="30000"/>
              </a:spcBef>
            </a:pPr>
            <a:r>
              <a:rPr lang="es-ES_tradnl" sz="1400" b="1">
                <a:latin typeface="Arial" charset="0"/>
              </a:rPr>
              <a:t>IP: 30.1.1.1</a:t>
            </a:r>
          </a:p>
          <a:p>
            <a:pPr algn="r">
              <a:lnSpc>
                <a:spcPct val="70000"/>
              </a:lnSpc>
              <a:spcBef>
                <a:spcPct val="30000"/>
              </a:spcBef>
            </a:pPr>
            <a:r>
              <a:rPr lang="es-ES_tradnl" sz="1400" b="1">
                <a:latin typeface="Arial" charset="0"/>
              </a:rPr>
              <a:t>Másc. 255.255.255.0</a:t>
            </a:r>
            <a:endParaRPr lang="es-ES" sz="1400" b="1">
              <a:latin typeface="Arial" charset="0"/>
            </a:endParaRPr>
          </a:p>
        </p:txBody>
      </p:sp>
      <p:sp>
        <p:nvSpPr>
          <p:cNvPr id="65557" name="Text Box 56"/>
          <p:cNvSpPr txBox="1">
            <a:spLocks noChangeArrowheads="1"/>
          </p:cNvSpPr>
          <p:nvPr/>
        </p:nvSpPr>
        <p:spPr bwMode="auto">
          <a:xfrm>
            <a:off x="5292725" y="3933825"/>
            <a:ext cx="2016125" cy="454025"/>
          </a:xfrm>
          <a:prstGeom prst="rect">
            <a:avLst/>
          </a:prstGeom>
          <a:noFill/>
          <a:ln w="9525">
            <a:noFill/>
            <a:miter lim="800000"/>
            <a:headEnd/>
            <a:tailEnd/>
          </a:ln>
        </p:spPr>
        <p:txBody>
          <a:bodyPr>
            <a:spAutoFit/>
          </a:bodyPr>
          <a:lstStyle/>
          <a:p>
            <a:pPr>
              <a:lnSpc>
                <a:spcPct val="70000"/>
              </a:lnSpc>
              <a:spcBef>
                <a:spcPct val="30000"/>
              </a:spcBef>
            </a:pPr>
            <a:r>
              <a:rPr lang="es-ES_tradnl" sz="1400" b="1">
                <a:latin typeface="Arial" charset="0"/>
              </a:rPr>
              <a:t>IP: 20.1.0.1</a:t>
            </a:r>
          </a:p>
          <a:p>
            <a:pPr>
              <a:lnSpc>
                <a:spcPct val="70000"/>
              </a:lnSpc>
              <a:spcBef>
                <a:spcPct val="30000"/>
              </a:spcBef>
            </a:pPr>
            <a:r>
              <a:rPr lang="es-ES_tradnl" sz="1400" b="1">
                <a:latin typeface="Arial" charset="0"/>
              </a:rPr>
              <a:t>Másc. 255.255.0.0</a:t>
            </a:r>
            <a:endParaRPr lang="es-ES" sz="1400" b="1">
              <a:latin typeface="Arial" charset="0"/>
            </a:endParaRPr>
          </a:p>
        </p:txBody>
      </p:sp>
      <p:sp>
        <p:nvSpPr>
          <p:cNvPr id="65558" name="Text Box 57"/>
          <p:cNvSpPr txBox="1">
            <a:spLocks noChangeArrowheads="1"/>
          </p:cNvSpPr>
          <p:nvPr/>
        </p:nvSpPr>
        <p:spPr bwMode="auto">
          <a:xfrm>
            <a:off x="6842125" y="3213100"/>
            <a:ext cx="2051050" cy="666750"/>
          </a:xfrm>
          <a:prstGeom prst="rect">
            <a:avLst/>
          </a:prstGeom>
          <a:noFill/>
          <a:ln w="9525">
            <a:noFill/>
            <a:miter lim="800000"/>
            <a:headEnd/>
            <a:tailEnd/>
          </a:ln>
        </p:spPr>
        <p:txBody>
          <a:bodyPr>
            <a:spAutoFit/>
          </a:bodyPr>
          <a:lstStyle/>
          <a:p>
            <a:pPr algn="ctr">
              <a:lnSpc>
                <a:spcPct val="70000"/>
              </a:lnSpc>
              <a:spcBef>
                <a:spcPct val="30000"/>
              </a:spcBef>
            </a:pPr>
            <a:r>
              <a:rPr lang="es-ES_tradnl" sz="1400" b="1">
                <a:latin typeface="Arial" charset="0"/>
              </a:rPr>
              <a:t>IP: 20.1.0.2</a:t>
            </a:r>
          </a:p>
          <a:p>
            <a:pPr algn="ctr">
              <a:lnSpc>
                <a:spcPct val="70000"/>
              </a:lnSpc>
              <a:spcBef>
                <a:spcPct val="30000"/>
              </a:spcBef>
            </a:pPr>
            <a:r>
              <a:rPr lang="es-ES_tradnl" sz="1400" b="1">
                <a:latin typeface="Arial" charset="0"/>
              </a:rPr>
              <a:t>Másc. 255.255.0.0</a:t>
            </a:r>
          </a:p>
          <a:p>
            <a:pPr algn="ctr">
              <a:lnSpc>
                <a:spcPct val="70000"/>
              </a:lnSpc>
              <a:spcBef>
                <a:spcPct val="30000"/>
              </a:spcBef>
            </a:pPr>
            <a:r>
              <a:rPr lang="es-ES_tradnl" sz="1400" b="1">
                <a:latin typeface="Arial" charset="0"/>
              </a:rPr>
              <a:t>Rtr: 20.1.0.1</a:t>
            </a:r>
            <a:endParaRPr lang="es-ES" sz="1400" b="1">
              <a:latin typeface="Arial" charset="0"/>
            </a:endParaRPr>
          </a:p>
        </p:txBody>
      </p:sp>
      <p:sp>
        <p:nvSpPr>
          <p:cNvPr id="65559" name="Text Box 58"/>
          <p:cNvSpPr txBox="1">
            <a:spLocks noChangeArrowheads="1"/>
          </p:cNvSpPr>
          <p:nvPr/>
        </p:nvSpPr>
        <p:spPr bwMode="auto">
          <a:xfrm>
            <a:off x="6842125" y="5426075"/>
            <a:ext cx="1981200" cy="666750"/>
          </a:xfrm>
          <a:prstGeom prst="rect">
            <a:avLst/>
          </a:prstGeom>
          <a:noFill/>
          <a:ln w="9525">
            <a:noFill/>
            <a:miter lim="800000"/>
            <a:headEnd/>
            <a:tailEnd/>
          </a:ln>
        </p:spPr>
        <p:txBody>
          <a:bodyPr>
            <a:spAutoFit/>
          </a:bodyPr>
          <a:lstStyle/>
          <a:p>
            <a:pPr algn="ctr">
              <a:lnSpc>
                <a:spcPct val="70000"/>
              </a:lnSpc>
              <a:spcBef>
                <a:spcPct val="30000"/>
              </a:spcBef>
            </a:pPr>
            <a:r>
              <a:rPr lang="es-ES_tradnl" sz="1400" b="1">
                <a:latin typeface="Arial" charset="0"/>
              </a:rPr>
              <a:t>IP: 20.1.0.3</a:t>
            </a:r>
          </a:p>
          <a:p>
            <a:pPr algn="ctr">
              <a:lnSpc>
                <a:spcPct val="70000"/>
              </a:lnSpc>
              <a:spcBef>
                <a:spcPct val="30000"/>
              </a:spcBef>
            </a:pPr>
            <a:r>
              <a:rPr lang="es-ES_tradnl" sz="1400" b="1">
                <a:latin typeface="Arial" charset="0"/>
              </a:rPr>
              <a:t>Másc. 255.255.0.0</a:t>
            </a:r>
          </a:p>
          <a:p>
            <a:pPr algn="ctr">
              <a:lnSpc>
                <a:spcPct val="70000"/>
              </a:lnSpc>
              <a:spcBef>
                <a:spcPct val="30000"/>
              </a:spcBef>
            </a:pPr>
            <a:r>
              <a:rPr lang="es-ES_tradnl" sz="1400" b="1">
                <a:latin typeface="Arial" charset="0"/>
              </a:rPr>
              <a:t>Rtr: 20.1.0.1</a:t>
            </a:r>
            <a:endParaRPr lang="es-ES" sz="1400" b="1">
              <a:latin typeface="Arial" charset="0"/>
            </a:endParaRPr>
          </a:p>
        </p:txBody>
      </p:sp>
      <p:sp>
        <p:nvSpPr>
          <p:cNvPr id="197691" name="Text Box 59"/>
          <p:cNvSpPr txBox="1">
            <a:spLocks noChangeArrowheads="1"/>
          </p:cNvSpPr>
          <p:nvPr/>
        </p:nvSpPr>
        <p:spPr bwMode="auto">
          <a:xfrm>
            <a:off x="395288" y="3200400"/>
            <a:ext cx="2881312" cy="1165225"/>
          </a:xfrm>
          <a:prstGeom prst="rect">
            <a:avLst/>
          </a:prstGeom>
          <a:noFill/>
          <a:ln w="9525">
            <a:solidFill>
              <a:schemeClr val="tx1"/>
            </a:solidFill>
            <a:miter lim="800000"/>
            <a:headEnd/>
            <a:tailEnd/>
          </a:ln>
        </p:spPr>
        <p:txBody>
          <a:bodyPr>
            <a:spAutoFit/>
          </a:bodyPr>
          <a:lstStyle/>
          <a:p>
            <a:pPr algn="ctr">
              <a:spcBef>
                <a:spcPct val="50000"/>
              </a:spcBef>
            </a:pPr>
            <a:r>
              <a:rPr lang="es-ES_tradnl" sz="1400">
                <a:latin typeface="Arial" charset="0"/>
              </a:rPr>
              <a:t>El router encamina los paquetes según su dirección de destino. No es preciso definir ninguna ruta, las tres redes están directamente conectadas al router </a:t>
            </a:r>
            <a:endParaRPr lang="es-ES" sz="1400">
              <a:latin typeface="Arial" charset="0"/>
            </a:endParaRPr>
          </a:p>
        </p:txBody>
      </p:sp>
      <p:sp>
        <p:nvSpPr>
          <p:cNvPr id="197693" name="Text Box 61"/>
          <p:cNvSpPr txBox="1">
            <a:spLocks noChangeArrowheads="1"/>
          </p:cNvSpPr>
          <p:nvPr/>
        </p:nvSpPr>
        <p:spPr bwMode="auto">
          <a:xfrm>
            <a:off x="1187450" y="101600"/>
            <a:ext cx="6553200" cy="579438"/>
          </a:xfrm>
          <a:prstGeom prst="rect">
            <a:avLst/>
          </a:prstGeom>
          <a:noFill/>
          <a:ln w="9525">
            <a:noFill/>
            <a:miter lim="800000"/>
            <a:headEnd/>
            <a:tailEnd/>
          </a:ln>
        </p:spPr>
        <p:txBody>
          <a:bodyPr>
            <a:spAutoFit/>
          </a:bodyPr>
          <a:lstStyle/>
          <a:p>
            <a:pPr algn="ctr">
              <a:spcBef>
                <a:spcPct val="50000"/>
              </a:spcBef>
            </a:pPr>
            <a:r>
              <a:rPr lang="es-ES_tradnl" sz="3200">
                <a:latin typeface="Arial" charset="0"/>
              </a:rPr>
              <a:t>Un router conectando tres LANs</a:t>
            </a:r>
            <a:endParaRPr lang="es-ES" sz="3200">
              <a:latin typeface="Arial" charset="0"/>
            </a:endParaRPr>
          </a:p>
        </p:txBody>
      </p:sp>
      <p:pic>
        <p:nvPicPr>
          <p:cNvPr id="65562" name="Picture 10"/>
          <p:cNvPicPr>
            <a:picLocks noChangeArrowheads="1"/>
          </p:cNvPicPr>
          <p:nvPr/>
        </p:nvPicPr>
        <p:blipFill>
          <a:blip r:embed="rId3" cstate="print"/>
          <a:srcRect/>
          <a:stretch>
            <a:fillRect/>
          </a:stretch>
        </p:blipFill>
        <p:spPr bwMode="auto">
          <a:xfrm>
            <a:off x="4241800" y="3592513"/>
            <a:ext cx="1143000" cy="762000"/>
          </a:xfrm>
          <a:prstGeom prst="rect">
            <a:avLst/>
          </a:prstGeom>
          <a:noFill/>
          <a:ln w="12700">
            <a:noFill/>
            <a:miter lim="800000"/>
            <a:headEnd/>
            <a:tailEnd/>
          </a:ln>
        </p:spPr>
      </p:pic>
      <p:sp>
        <p:nvSpPr>
          <p:cNvPr id="65563" name="Text Box 62"/>
          <p:cNvSpPr txBox="1">
            <a:spLocks noChangeArrowheads="1"/>
          </p:cNvSpPr>
          <p:nvPr/>
        </p:nvSpPr>
        <p:spPr bwMode="auto">
          <a:xfrm>
            <a:off x="4767263" y="3335338"/>
            <a:ext cx="431800" cy="336550"/>
          </a:xfrm>
          <a:prstGeom prst="rect">
            <a:avLst/>
          </a:prstGeom>
          <a:noFill/>
          <a:ln w="9525">
            <a:noFill/>
            <a:miter lim="800000"/>
            <a:headEnd/>
            <a:tailEnd/>
          </a:ln>
        </p:spPr>
        <p:txBody>
          <a:bodyPr wrap="none">
            <a:spAutoFit/>
          </a:bodyPr>
          <a:lstStyle/>
          <a:p>
            <a:r>
              <a:rPr lang="es-ES" sz="1600" b="1">
                <a:latin typeface="Arial" charset="0"/>
                <a:sym typeface="Symbol" pitchFamily="18" charset="2"/>
              </a:rPr>
              <a:t>E0</a:t>
            </a:r>
            <a:endParaRPr lang="es-ES" sz="1600" b="1">
              <a:latin typeface="Arial" charset="0"/>
            </a:endParaRPr>
          </a:p>
        </p:txBody>
      </p:sp>
      <p:sp>
        <p:nvSpPr>
          <p:cNvPr id="65564" name="Text Box 63"/>
          <p:cNvSpPr txBox="1">
            <a:spLocks noChangeArrowheads="1"/>
          </p:cNvSpPr>
          <p:nvPr/>
        </p:nvSpPr>
        <p:spPr bwMode="auto">
          <a:xfrm>
            <a:off x="5219700" y="3576638"/>
            <a:ext cx="431800" cy="336550"/>
          </a:xfrm>
          <a:prstGeom prst="rect">
            <a:avLst/>
          </a:prstGeom>
          <a:noFill/>
          <a:ln w="9525">
            <a:noFill/>
            <a:miter lim="800000"/>
            <a:headEnd/>
            <a:tailEnd/>
          </a:ln>
        </p:spPr>
        <p:txBody>
          <a:bodyPr wrap="none">
            <a:spAutoFit/>
          </a:bodyPr>
          <a:lstStyle/>
          <a:p>
            <a:r>
              <a:rPr lang="es-ES" sz="1600" b="1">
                <a:latin typeface="Arial" charset="0"/>
                <a:sym typeface="Symbol" pitchFamily="18" charset="2"/>
              </a:rPr>
              <a:t>E1</a:t>
            </a:r>
            <a:endParaRPr lang="es-ES" sz="1600" b="1">
              <a:latin typeface="Arial" charset="0"/>
            </a:endParaRPr>
          </a:p>
        </p:txBody>
      </p:sp>
      <p:sp>
        <p:nvSpPr>
          <p:cNvPr id="197696" name="Text Box 64"/>
          <p:cNvSpPr txBox="1">
            <a:spLocks noChangeArrowheads="1"/>
          </p:cNvSpPr>
          <p:nvPr/>
        </p:nvSpPr>
        <p:spPr bwMode="auto">
          <a:xfrm>
            <a:off x="4735513" y="4244975"/>
            <a:ext cx="431800" cy="336550"/>
          </a:xfrm>
          <a:prstGeom prst="rect">
            <a:avLst/>
          </a:prstGeom>
          <a:noFill/>
          <a:ln w="9525">
            <a:noFill/>
            <a:miter lim="800000"/>
            <a:headEnd/>
            <a:tailEnd/>
          </a:ln>
        </p:spPr>
        <p:txBody>
          <a:bodyPr wrap="none">
            <a:spAutoFit/>
          </a:bodyPr>
          <a:lstStyle/>
          <a:p>
            <a:r>
              <a:rPr lang="es-ES" sz="1600" b="1">
                <a:latin typeface="Arial" charset="0"/>
                <a:sym typeface="Symbol" pitchFamily="18" charset="2"/>
              </a:rPr>
              <a:t>E2</a:t>
            </a:r>
            <a:endParaRPr lang="es-ES" sz="1600" b="1">
              <a:latin typeface="Arial" charset="0"/>
            </a:endParaRPr>
          </a:p>
        </p:txBody>
      </p:sp>
      <p:sp>
        <p:nvSpPr>
          <p:cNvPr id="65566" name="Text Box 31"/>
          <p:cNvSpPr txBox="1">
            <a:spLocks noChangeArrowheads="1"/>
          </p:cNvSpPr>
          <p:nvPr/>
        </p:nvSpPr>
        <p:spPr bwMode="auto">
          <a:xfrm>
            <a:off x="812800" y="765175"/>
            <a:ext cx="1958975" cy="666750"/>
          </a:xfrm>
          <a:prstGeom prst="rect">
            <a:avLst/>
          </a:prstGeom>
          <a:noFill/>
          <a:ln w="9525">
            <a:noFill/>
            <a:miter lim="800000"/>
            <a:headEnd/>
            <a:tailEnd/>
          </a:ln>
        </p:spPr>
        <p:txBody>
          <a:bodyPr>
            <a:spAutoFit/>
          </a:bodyPr>
          <a:lstStyle/>
          <a:p>
            <a:pPr algn="ctr">
              <a:lnSpc>
                <a:spcPct val="70000"/>
              </a:lnSpc>
              <a:spcBef>
                <a:spcPct val="30000"/>
              </a:spcBef>
            </a:pPr>
            <a:r>
              <a:rPr lang="es-ES_tradnl" sz="1400" b="1">
                <a:latin typeface="Arial" charset="0"/>
              </a:rPr>
              <a:t>IP: 10.1.24.1</a:t>
            </a:r>
            <a:r>
              <a:rPr lang="es-ES" sz="1400" b="1">
                <a:latin typeface="Arial" charset="0"/>
              </a:rPr>
              <a:t>2</a:t>
            </a:r>
          </a:p>
          <a:p>
            <a:pPr algn="ctr">
              <a:lnSpc>
                <a:spcPct val="70000"/>
              </a:lnSpc>
              <a:spcBef>
                <a:spcPct val="30000"/>
              </a:spcBef>
            </a:pPr>
            <a:r>
              <a:rPr lang="es-ES" sz="1400" b="1">
                <a:latin typeface="Arial" charset="0"/>
              </a:rPr>
              <a:t>Másc. 255.0.0.0</a:t>
            </a:r>
          </a:p>
          <a:p>
            <a:pPr algn="ctr">
              <a:lnSpc>
                <a:spcPct val="70000"/>
              </a:lnSpc>
              <a:spcBef>
                <a:spcPct val="30000"/>
              </a:spcBef>
            </a:pPr>
            <a:r>
              <a:rPr lang="es-ES" sz="1400" b="1">
                <a:latin typeface="Arial" charset="0"/>
              </a:rPr>
              <a:t>Rtr: 10.0.0.1</a:t>
            </a:r>
          </a:p>
        </p:txBody>
      </p:sp>
      <p:pic>
        <p:nvPicPr>
          <p:cNvPr id="197697" name="Picture 65"/>
          <p:cNvPicPr>
            <a:picLocks noChangeArrowheads="1"/>
          </p:cNvPicPr>
          <p:nvPr/>
        </p:nvPicPr>
        <p:blipFill>
          <a:blip r:embed="rId4" cstate="print"/>
          <a:srcRect/>
          <a:stretch>
            <a:fillRect/>
          </a:stretch>
        </p:blipFill>
        <p:spPr bwMode="auto">
          <a:xfrm>
            <a:off x="3962400" y="5084763"/>
            <a:ext cx="762000" cy="855662"/>
          </a:xfrm>
          <a:prstGeom prst="rect">
            <a:avLst/>
          </a:prstGeom>
          <a:noFill/>
          <a:ln w="12700">
            <a:noFill/>
            <a:miter lim="800000"/>
            <a:headEnd/>
            <a:tailEnd/>
          </a:ln>
        </p:spPr>
      </p:pic>
      <p:pic>
        <p:nvPicPr>
          <p:cNvPr id="65568" name="Picture 66"/>
          <p:cNvPicPr>
            <a:picLocks noChangeArrowheads="1"/>
          </p:cNvPicPr>
          <p:nvPr/>
        </p:nvPicPr>
        <p:blipFill>
          <a:blip r:embed="rId4" cstate="print"/>
          <a:srcRect/>
          <a:stretch>
            <a:fillRect/>
          </a:stretch>
        </p:blipFill>
        <p:spPr bwMode="auto">
          <a:xfrm>
            <a:off x="3521075" y="1458913"/>
            <a:ext cx="762000" cy="855662"/>
          </a:xfrm>
          <a:prstGeom prst="rect">
            <a:avLst/>
          </a:prstGeom>
          <a:noFill/>
          <a:ln w="12700">
            <a:noFill/>
            <a:miter lim="800000"/>
            <a:headEnd/>
            <a:tailEnd/>
          </a:ln>
        </p:spPr>
      </p:pic>
      <p:pic>
        <p:nvPicPr>
          <p:cNvPr id="65569" name="Picture 67"/>
          <p:cNvPicPr>
            <a:picLocks noChangeArrowheads="1"/>
          </p:cNvPicPr>
          <p:nvPr/>
        </p:nvPicPr>
        <p:blipFill>
          <a:blip r:embed="rId4" cstate="print"/>
          <a:srcRect/>
          <a:stretch>
            <a:fillRect/>
          </a:stretch>
        </p:blipFill>
        <p:spPr bwMode="auto">
          <a:xfrm>
            <a:off x="1428750" y="1458913"/>
            <a:ext cx="762000" cy="855662"/>
          </a:xfrm>
          <a:prstGeom prst="rect">
            <a:avLst/>
          </a:prstGeom>
          <a:noFill/>
          <a:ln w="12700">
            <a:noFill/>
            <a:miter lim="800000"/>
            <a:headEnd/>
            <a:tailEnd/>
          </a:ln>
        </p:spPr>
      </p:pic>
      <p:pic>
        <p:nvPicPr>
          <p:cNvPr id="197701" name="Picture 69"/>
          <p:cNvPicPr>
            <a:picLocks noChangeArrowheads="1"/>
          </p:cNvPicPr>
          <p:nvPr/>
        </p:nvPicPr>
        <p:blipFill>
          <a:blip r:embed="rId4" cstate="print"/>
          <a:srcRect/>
          <a:stretch>
            <a:fillRect/>
          </a:stretch>
        </p:blipFill>
        <p:spPr bwMode="auto">
          <a:xfrm>
            <a:off x="1692275" y="5084763"/>
            <a:ext cx="762000" cy="855662"/>
          </a:xfrm>
          <a:prstGeom prst="rect">
            <a:avLst/>
          </a:prstGeom>
          <a:noFill/>
          <a:ln w="12700">
            <a:noFill/>
            <a:miter lim="800000"/>
            <a:headEnd/>
            <a:tailEnd/>
          </a:ln>
        </p:spPr>
      </p:pic>
      <p:pic>
        <p:nvPicPr>
          <p:cNvPr id="65571" name="Picture 70"/>
          <p:cNvPicPr>
            <a:picLocks noChangeArrowheads="1"/>
          </p:cNvPicPr>
          <p:nvPr/>
        </p:nvPicPr>
        <p:blipFill>
          <a:blip r:embed="rId4" cstate="print"/>
          <a:srcRect/>
          <a:stretch>
            <a:fillRect/>
          </a:stretch>
        </p:blipFill>
        <p:spPr bwMode="auto">
          <a:xfrm>
            <a:off x="7445375" y="4518025"/>
            <a:ext cx="762000" cy="855663"/>
          </a:xfrm>
          <a:prstGeom prst="rect">
            <a:avLst/>
          </a:prstGeom>
          <a:noFill/>
          <a:ln w="12700">
            <a:noFill/>
            <a:miter lim="800000"/>
            <a:headEnd/>
            <a:tailEnd/>
          </a:ln>
        </p:spPr>
      </p:pic>
      <p:pic>
        <p:nvPicPr>
          <p:cNvPr id="65572" name="Picture 71"/>
          <p:cNvPicPr>
            <a:picLocks noChangeArrowheads="1"/>
          </p:cNvPicPr>
          <p:nvPr/>
        </p:nvPicPr>
        <p:blipFill>
          <a:blip r:embed="rId4" cstate="print"/>
          <a:srcRect/>
          <a:stretch>
            <a:fillRect/>
          </a:stretch>
        </p:blipFill>
        <p:spPr bwMode="auto">
          <a:xfrm>
            <a:off x="7489825" y="2286000"/>
            <a:ext cx="762000" cy="855663"/>
          </a:xfrm>
          <a:prstGeom prst="rect">
            <a:avLst/>
          </a:prstGeom>
          <a:noFill/>
          <a:ln w="12700">
            <a:noFill/>
            <a:miter lim="800000"/>
            <a:headEnd/>
            <a:tailEnd/>
          </a:ln>
        </p:spPr>
      </p:pic>
      <p:sp>
        <p:nvSpPr>
          <p:cNvPr id="197704" name="Line 72"/>
          <p:cNvSpPr>
            <a:spLocks noChangeShapeType="1"/>
          </p:cNvSpPr>
          <p:nvPr/>
        </p:nvSpPr>
        <p:spPr bwMode="auto">
          <a:xfrm>
            <a:off x="3276600" y="3933825"/>
            <a:ext cx="906463" cy="0"/>
          </a:xfrm>
          <a:prstGeom prst="line">
            <a:avLst/>
          </a:prstGeom>
          <a:noFill/>
          <a:ln w="9525">
            <a:solidFill>
              <a:schemeClr val="tx1"/>
            </a:solidFill>
            <a:round/>
            <a:headEnd/>
            <a:tailEnd type="triangle" w="med" len="med"/>
          </a:ln>
        </p:spPr>
        <p:txBody>
          <a:bodyPr/>
          <a:lstStyle/>
          <a:p>
            <a:endParaRPr lang="es-ES"/>
          </a:p>
        </p:txBody>
      </p:sp>
      <p:sp>
        <p:nvSpPr>
          <p:cNvPr id="65574" name="Line 73"/>
          <p:cNvSpPr>
            <a:spLocks noChangeShapeType="1"/>
          </p:cNvSpPr>
          <p:nvPr/>
        </p:nvSpPr>
        <p:spPr bwMode="auto">
          <a:xfrm flipH="1">
            <a:off x="4692650" y="863600"/>
            <a:ext cx="892175" cy="0"/>
          </a:xfrm>
          <a:prstGeom prst="line">
            <a:avLst/>
          </a:prstGeom>
          <a:noFill/>
          <a:ln w="9525">
            <a:solidFill>
              <a:schemeClr val="tx1"/>
            </a:solidFill>
            <a:round/>
            <a:headEnd/>
            <a:tailEnd type="triangle" w="med" len="med"/>
          </a:ln>
        </p:spPr>
        <p:txBody>
          <a:bodyPr/>
          <a:lstStyle/>
          <a:p>
            <a:endParaRPr lang="es-ES"/>
          </a:p>
        </p:txBody>
      </p:sp>
      <p:sp>
        <p:nvSpPr>
          <p:cNvPr id="65575" name="Text Box 74"/>
          <p:cNvSpPr txBox="1">
            <a:spLocks noChangeArrowheads="1"/>
          </p:cNvSpPr>
          <p:nvPr/>
        </p:nvSpPr>
        <p:spPr bwMode="auto">
          <a:xfrm>
            <a:off x="5548313" y="746125"/>
            <a:ext cx="2940050" cy="666750"/>
          </a:xfrm>
          <a:prstGeom prst="rect">
            <a:avLst/>
          </a:prstGeom>
          <a:noFill/>
          <a:ln w="9525">
            <a:noFill/>
            <a:miter lim="800000"/>
            <a:headEnd/>
            <a:tailEnd/>
          </a:ln>
        </p:spPr>
        <p:txBody>
          <a:bodyPr>
            <a:spAutoFit/>
          </a:bodyPr>
          <a:lstStyle/>
          <a:p>
            <a:pPr>
              <a:lnSpc>
                <a:spcPct val="70000"/>
              </a:lnSpc>
              <a:spcBef>
                <a:spcPct val="30000"/>
              </a:spcBef>
            </a:pPr>
            <a:r>
              <a:rPr lang="es-ES_tradnl" sz="1400" b="1">
                <a:latin typeface="Arial" charset="0"/>
              </a:rPr>
              <a:t>La dirección IP de este host</a:t>
            </a:r>
          </a:p>
          <a:p>
            <a:pPr>
              <a:lnSpc>
                <a:spcPct val="70000"/>
              </a:lnSpc>
              <a:spcBef>
                <a:spcPct val="30000"/>
              </a:spcBef>
            </a:pPr>
            <a:r>
              <a:rPr lang="es-ES_tradnl" sz="1400" b="1">
                <a:latin typeface="Arial" charset="0"/>
              </a:rPr>
              <a:t>Su máscara</a:t>
            </a:r>
          </a:p>
          <a:p>
            <a:pPr>
              <a:lnSpc>
                <a:spcPct val="70000"/>
              </a:lnSpc>
              <a:spcBef>
                <a:spcPct val="30000"/>
              </a:spcBef>
            </a:pPr>
            <a:r>
              <a:rPr lang="es-ES_tradnl" sz="1400" b="1">
                <a:latin typeface="Arial" charset="0"/>
              </a:rPr>
              <a:t>Su router por defecto</a:t>
            </a:r>
            <a:endParaRPr lang="es-ES" sz="1400" b="1">
              <a:latin typeface="Arial" charset="0"/>
            </a:endParaRPr>
          </a:p>
        </p:txBody>
      </p:sp>
      <p:sp>
        <p:nvSpPr>
          <p:cNvPr id="65576" name="Line 75"/>
          <p:cNvSpPr>
            <a:spLocks noChangeShapeType="1"/>
          </p:cNvSpPr>
          <p:nvPr/>
        </p:nvSpPr>
        <p:spPr bwMode="auto">
          <a:xfrm flipH="1">
            <a:off x="4606925" y="1268413"/>
            <a:ext cx="974725" cy="0"/>
          </a:xfrm>
          <a:prstGeom prst="line">
            <a:avLst/>
          </a:prstGeom>
          <a:noFill/>
          <a:ln w="9525">
            <a:solidFill>
              <a:schemeClr val="tx1"/>
            </a:solidFill>
            <a:round/>
            <a:headEnd/>
            <a:tailEnd type="triangle" w="med" len="med"/>
          </a:ln>
        </p:spPr>
        <p:txBody>
          <a:bodyPr/>
          <a:lstStyle/>
          <a:p>
            <a:endParaRPr lang="es-ES"/>
          </a:p>
        </p:txBody>
      </p:sp>
      <p:sp>
        <p:nvSpPr>
          <p:cNvPr id="65577" name="Line 76"/>
          <p:cNvSpPr>
            <a:spLocks noChangeShapeType="1"/>
          </p:cNvSpPr>
          <p:nvPr/>
        </p:nvSpPr>
        <p:spPr bwMode="auto">
          <a:xfrm flipH="1">
            <a:off x="4727575" y="1081088"/>
            <a:ext cx="866775" cy="0"/>
          </a:xfrm>
          <a:prstGeom prst="line">
            <a:avLst/>
          </a:prstGeom>
          <a:noFill/>
          <a:ln w="9525">
            <a:solidFill>
              <a:schemeClr val="tx1"/>
            </a:solidFill>
            <a:round/>
            <a:headEnd/>
            <a:tailEnd type="triangle" w="med" len="med"/>
          </a:ln>
        </p:spPr>
        <p:txBody>
          <a:bodyPr/>
          <a:lstStyle/>
          <a:p>
            <a:endParaRPr lang="es-ES"/>
          </a:p>
        </p:txBody>
      </p:sp>
      <p:sp>
        <p:nvSpPr>
          <p:cNvPr id="65578" name="Text Box 77"/>
          <p:cNvSpPr txBox="1">
            <a:spLocks noChangeArrowheads="1"/>
          </p:cNvSpPr>
          <p:nvPr/>
        </p:nvSpPr>
        <p:spPr bwMode="auto">
          <a:xfrm>
            <a:off x="4643438" y="3771900"/>
            <a:ext cx="352425" cy="304800"/>
          </a:xfrm>
          <a:prstGeom prst="rect">
            <a:avLst/>
          </a:prstGeom>
          <a:solidFill>
            <a:schemeClr val="bg1"/>
          </a:solidFill>
          <a:ln w="9525">
            <a:noFill/>
            <a:miter lim="800000"/>
            <a:headEnd/>
            <a:tailEnd/>
          </a:ln>
        </p:spPr>
        <p:txBody>
          <a:bodyPr wrap="none">
            <a:spAutoFit/>
          </a:bodyPr>
          <a:lstStyle/>
          <a:p>
            <a:r>
              <a:rPr lang="es-ES" sz="1400" b="1">
                <a:latin typeface="Arial" charset="0"/>
              </a:rPr>
              <a:t>W</a:t>
            </a:r>
          </a:p>
        </p:txBody>
      </p:sp>
    </p:spTree>
  </p:cSld>
  <p:clrMapOvr>
    <a:masterClrMapping/>
  </p:clrMapOvr>
  <p:transition spd="med">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769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768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765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764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768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764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764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769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9770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765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765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769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9769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977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41" grpId="0" animBg="1"/>
      <p:bldP spid="197646" grpId="0" animBg="1"/>
      <p:bldP spid="197647" grpId="0" animBg="1"/>
      <p:bldP spid="197651" grpId="0" animBg="1"/>
      <p:bldP spid="197657" grpId="0"/>
      <p:bldP spid="197658" grpId="0"/>
      <p:bldP spid="197685" grpId="0"/>
      <p:bldP spid="197687" grpId="0"/>
      <p:bldP spid="197691" grpId="0" animBg="1"/>
      <p:bldP spid="197693" grpId="0"/>
      <p:bldP spid="197696" grpId="0"/>
      <p:bldP spid="19770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ext Box 3"/>
          <p:cNvSpPr txBox="1">
            <a:spLocks noChangeArrowheads="1"/>
          </p:cNvSpPr>
          <p:nvPr/>
        </p:nvSpPr>
        <p:spPr bwMode="auto">
          <a:xfrm>
            <a:off x="1168400" y="1733550"/>
            <a:ext cx="6427788" cy="4013200"/>
          </a:xfrm>
          <a:prstGeom prst="rect">
            <a:avLst/>
          </a:prstGeom>
          <a:noFill/>
          <a:ln w="9525">
            <a:solidFill>
              <a:schemeClr val="tx1"/>
            </a:solidFill>
            <a:miter lim="800000"/>
            <a:headEnd/>
            <a:tailEnd/>
          </a:ln>
        </p:spPr>
        <p:txBody>
          <a:bodyPr wrap="none">
            <a:spAutoFit/>
          </a:bodyPr>
          <a:lstStyle/>
          <a:p>
            <a:r>
              <a:rPr lang="en-GB" sz="1600">
                <a:latin typeface="Courier New" pitchFamily="49" charset="0"/>
              </a:rPr>
              <a:t>Router&gt;</a:t>
            </a:r>
            <a:r>
              <a:rPr lang="en-GB" sz="1600" b="1">
                <a:latin typeface="Courier New" pitchFamily="49" charset="0"/>
              </a:rPr>
              <a:t>enable</a:t>
            </a:r>
            <a:endParaRPr lang="en-GB" sz="1600">
              <a:latin typeface="Courier New" pitchFamily="49" charset="0"/>
            </a:endParaRPr>
          </a:p>
          <a:p>
            <a:r>
              <a:rPr lang="en-GB" sz="1600">
                <a:latin typeface="Courier New" pitchFamily="49" charset="0"/>
              </a:rPr>
              <a:t>Router#</a:t>
            </a:r>
            <a:r>
              <a:rPr lang="en-GB" sz="1600" b="1">
                <a:latin typeface="Courier New" pitchFamily="49" charset="0"/>
              </a:rPr>
              <a:t>configure terminal</a:t>
            </a:r>
            <a:endParaRPr lang="en-GB" sz="1600">
              <a:latin typeface="Courier New" pitchFamily="49" charset="0"/>
            </a:endParaRPr>
          </a:p>
          <a:p>
            <a:r>
              <a:rPr lang="en-GB" sz="1600">
                <a:latin typeface="Courier New" pitchFamily="49" charset="0"/>
              </a:rPr>
              <a:t>Router(config)#</a:t>
            </a:r>
            <a:r>
              <a:rPr lang="en-GB" sz="1600" b="1">
                <a:latin typeface="Courier New" pitchFamily="49" charset="0"/>
              </a:rPr>
              <a:t>interface ethernet 0</a:t>
            </a:r>
            <a:endParaRPr lang="en-GB" sz="1600">
              <a:latin typeface="Courier New" pitchFamily="49" charset="0"/>
            </a:endParaRPr>
          </a:p>
          <a:p>
            <a:r>
              <a:rPr lang="en-GB" sz="1600">
                <a:latin typeface="Courier New" pitchFamily="49" charset="0"/>
              </a:rPr>
              <a:t>Router(config-if)#</a:t>
            </a:r>
            <a:r>
              <a:rPr lang="en-GB" sz="1600" b="1">
                <a:latin typeface="Courier New" pitchFamily="49" charset="0"/>
              </a:rPr>
              <a:t>no shutdown</a:t>
            </a:r>
            <a:endParaRPr lang="fr-FR" sz="1600">
              <a:latin typeface="Courier New" pitchFamily="49" charset="0"/>
            </a:endParaRPr>
          </a:p>
          <a:p>
            <a:r>
              <a:rPr lang="en-GB" sz="1600">
                <a:latin typeface="Courier New" pitchFamily="49" charset="0"/>
              </a:rPr>
              <a:t>Router</a:t>
            </a:r>
            <a:r>
              <a:rPr lang="fr-FR" sz="1600">
                <a:latin typeface="Courier New" pitchFamily="49" charset="0"/>
              </a:rPr>
              <a:t>(config-if)#</a:t>
            </a:r>
            <a:r>
              <a:rPr lang="fr-FR" sz="1600" b="1">
                <a:latin typeface="Courier New" pitchFamily="49" charset="0"/>
              </a:rPr>
              <a:t>ip address 10.0.0.1 255.0.0.0</a:t>
            </a:r>
            <a:endParaRPr lang="en-GB" sz="1600" b="1">
              <a:latin typeface="Courier New" pitchFamily="49" charset="0"/>
            </a:endParaRPr>
          </a:p>
          <a:p>
            <a:r>
              <a:rPr lang="en-GB" sz="1600">
                <a:latin typeface="Courier New" pitchFamily="49" charset="0"/>
              </a:rPr>
              <a:t>Router(config-if)#</a:t>
            </a:r>
            <a:r>
              <a:rPr lang="en-GB" sz="1600" b="1">
                <a:latin typeface="Courier New" pitchFamily="49" charset="0"/>
              </a:rPr>
              <a:t>exit</a:t>
            </a:r>
          </a:p>
          <a:p>
            <a:r>
              <a:rPr lang="en-GB" sz="1600">
                <a:latin typeface="Courier New" pitchFamily="49" charset="0"/>
              </a:rPr>
              <a:t>Router(config)#</a:t>
            </a:r>
            <a:r>
              <a:rPr lang="en-GB" sz="1600" b="1">
                <a:latin typeface="Courier New" pitchFamily="49" charset="0"/>
              </a:rPr>
              <a:t>interface ethernet 1</a:t>
            </a:r>
          </a:p>
          <a:p>
            <a:r>
              <a:rPr lang="en-GB" sz="1600">
                <a:latin typeface="Courier New" pitchFamily="49" charset="0"/>
              </a:rPr>
              <a:t>Router(config-if)#</a:t>
            </a:r>
            <a:r>
              <a:rPr lang="en-GB" sz="1600" b="1">
                <a:latin typeface="Courier New" pitchFamily="49" charset="0"/>
              </a:rPr>
              <a:t>no shutdown</a:t>
            </a:r>
            <a:endParaRPr lang="en-GB" sz="1600">
              <a:latin typeface="Courier New" pitchFamily="49" charset="0"/>
            </a:endParaRPr>
          </a:p>
          <a:p>
            <a:r>
              <a:rPr lang="en-GB" sz="1600">
                <a:latin typeface="Courier New" pitchFamily="49" charset="0"/>
              </a:rPr>
              <a:t>Router(config-if)#</a:t>
            </a:r>
            <a:r>
              <a:rPr lang="fr-FR" sz="1600" b="1">
                <a:latin typeface="Courier New" pitchFamily="49" charset="0"/>
              </a:rPr>
              <a:t>ip address 20.1.0.1 255.255.0.0</a:t>
            </a:r>
          </a:p>
          <a:p>
            <a:r>
              <a:rPr lang="en-GB" sz="1600">
                <a:latin typeface="Courier New" pitchFamily="49" charset="0"/>
              </a:rPr>
              <a:t>Router(config-if)#</a:t>
            </a:r>
            <a:r>
              <a:rPr lang="en-GB" sz="1600" b="1">
                <a:latin typeface="Courier New" pitchFamily="49" charset="0"/>
              </a:rPr>
              <a:t>exit</a:t>
            </a:r>
          </a:p>
          <a:p>
            <a:r>
              <a:rPr lang="fr-FR" sz="1600">
                <a:latin typeface="Courier New" pitchFamily="49" charset="0"/>
              </a:rPr>
              <a:t>Router(config)#</a:t>
            </a:r>
            <a:r>
              <a:rPr lang="fr-FR" sz="1600" b="1">
                <a:latin typeface="Courier New" pitchFamily="49" charset="0"/>
              </a:rPr>
              <a:t>interface ethernet 2</a:t>
            </a:r>
          </a:p>
          <a:p>
            <a:r>
              <a:rPr lang="en-GB" sz="1600">
                <a:latin typeface="Courier New" pitchFamily="49" charset="0"/>
              </a:rPr>
              <a:t>Router(config-if)#</a:t>
            </a:r>
            <a:r>
              <a:rPr lang="en-GB" sz="1600" b="1">
                <a:latin typeface="Courier New" pitchFamily="49" charset="0"/>
              </a:rPr>
              <a:t>no shutdown</a:t>
            </a:r>
            <a:endParaRPr lang="fr-FR" sz="1600">
              <a:latin typeface="Courier New" pitchFamily="49" charset="0"/>
            </a:endParaRPr>
          </a:p>
          <a:p>
            <a:r>
              <a:rPr lang="fr-FR" sz="1600">
                <a:latin typeface="Courier New" pitchFamily="49" charset="0"/>
              </a:rPr>
              <a:t>Router(config-if)#</a:t>
            </a:r>
            <a:r>
              <a:rPr lang="fr-FR" sz="1600" b="1">
                <a:latin typeface="Courier New" pitchFamily="49" charset="0"/>
              </a:rPr>
              <a:t>ip address 30.1.1.1 255.255.255.0</a:t>
            </a:r>
          </a:p>
          <a:p>
            <a:r>
              <a:rPr lang="en-GB" sz="1600">
                <a:latin typeface="Courier New" pitchFamily="49" charset="0"/>
              </a:rPr>
              <a:t>Router(config-if)#</a:t>
            </a:r>
            <a:r>
              <a:rPr lang="en-GB" sz="1600" b="1">
                <a:latin typeface="Courier New" pitchFamily="49" charset="0"/>
              </a:rPr>
              <a:t>exit</a:t>
            </a:r>
          </a:p>
          <a:p>
            <a:r>
              <a:rPr lang="en-GB" sz="1600">
                <a:latin typeface="Courier New" pitchFamily="49" charset="0"/>
              </a:rPr>
              <a:t>Router(config)#</a:t>
            </a:r>
            <a:r>
              <a:rPr lang="en-GB" sz="1600" b="1">
                <a:latin typeface="Courier New" pitchFamily="49" charset="0"/>
              </a:rPr>
              <a:t>exit</a:t>
            </a:r>
          </a:p>
          <a:p>
            <a:r>
              <a:rPr lang="fr-FR" sz="1600">
                <a:latin typeface="Courier New" pitchFamily="49" charset="0"/>
              </a:rPr>
              <a:t>Router#</a:t>
            </a:r>
            <a:endParaRPr lang="es-ES" sz="1600">
              <a:latin typeface="Courier New" pitchFamily="49" charset="0"/>
            </a:endParaRPr>
          </a:p>
        </p:txBody>
      </p:sp>
      <p:sp>
        <p:nvSpPr>
          <p:cNvPr id="67586" name="Rectangle 4"/>
          <p:cNvSpPr>
            <a:spLocks noChangeArrowheads="1"/>
          </p:cNvSpPr>
          <p:nvPr/>
        </p:nvSpPr>
        <p:spPr bwMode="auto">
          <a:xfrm>
            <a:off x="544513" y="404813"/>
            <a:ext cx="7772400" cy="731837"/>
          </a:xfrm>
          <a:prstGeom prst="rect">
            <a:avLst/>
          </a:prstGeom>
          <a:noFill/>
          <a:ln w="9525">
            <a:noFill/>
            <a:miter lim="800000"/>
            <a:headEnd/>
            <a:tailEnd/>
          </a:ln>
        </p:spPr>
        <p:txBody>
          <a:bodyPr anchor="ctr"/>
          <a:lstStyle/>
          <a:p>
            <a:pPr algn="ctr"/>
            <a:r>
              <a:rPr lang="es-ES" sz="3200">
                <a:solidFill>
                  <a:schemeClr val="tx2"/>
                </a:solidFill>
                <a:latin typeface="Arial" charset="0"/>
              </a:rPr>
              <a:t>Configuración en comandos de IOS (de Cisco) del router W de la red anterior</a:t>
            </a:r>
          </a:p>
        </p:txBody>
      </p:sp>
      <p:sp>
        <p:nvSpPr>
          <p:cNvPr id="67587" name="Rectangle 6"/>
          <p:cNvSpPr>
            <a:spLocks noChangeArrowheads="1"/>
          </p:cNvSpPr>
          <p:nvPr/>
        </p:nvSpPr>
        <p:spPr bwMode="auto">
          <a:xfrm>
            <a:off x="3468688" y="2762250"/>
            <a:ext cx="3624262" cy="234950"/>
          </a:xfrm>
          <a:prstGeom prst="rect">
            <a:avLst/>
          </a:prstGeom>
          <a:noFill/>
          <a:ln w="19050">
            <a:solidFill>
              <a:srgbClr val="FF0000"/>
            </a:solidFill>
            <a:miter lim="800000"/>
            <a:headEnd/>
            <a:tailEnd/>
          </a:ln>
        </p:spPr>
        <p:txBody>
          <a:bodyPr wrap="none" anchor="ctr"/>
          <a:lstStyle/>
          <a:p>
            <a:endParaRPr lang="es-ES"/>
          </a:p>
        </p:txBody>
      </p:sp>
      <p:sp>
        <p:nvSpPr>
          <p:cNvPr id="67588" name="Rectangle 7"/>
          <p:cNvSpPr>
            <a:spLocks noChangeArrowheads="1"/>
          </p:cNvSpPr>
          <p:nvPr/>
        </p:nvSpPr>
        <p:spPr bwMode="auto">
          <a:xfrm>
            <a:off x="3470275" y="3746500"/>
            <a:ext cx="3810000" cy="234950"/>
          </a:xfrm>
          <a:prstGeom prst="rect">
            <a:avLst/>
          </a:prstGeom>
          <a:noFill/>
          <a:ln w="19050">
            <a:solidFill>
              <a:srgbClr val="FF0000"/>
            </a:solidFill>
            <a:miter lim="800000"/>
            <a:headEnd/>
            <a:tailEnd/>
          </a:ln>
        </p:spPr>
        <p:txBody>
          <a:bodyPr wrap="none" anchor="ctr"/>
          <a:lstStyle/>
          <a:p>
            <a:endParaRPr lang="es-ES"/>
          </a:p>
        </p:txBody>
      </p:sp>
      <p:sp>
        <p:nvSpPr>
          <p:cNvPr id="67589" name="Rectangle 8"/>
          <p:cNvSpPr>
            <a:spLocks noChangeArrowheads="1"/>
          </p:cNvSpPr>
          <p:nvPr/>
        </p:nvSpPr>
        <p:spPr bwMode="auto">
          <a:xfrm>
            <a:off x="3457575" y="4721225"/>
            <a:ext cx="4067175" cy="234950"/>
          </a:xfrm>
          <a:prstGeom prst="rect">
            <a:avLst/>
          </a:prstGeom>
          <a:noFill/>
          <a:ln w="19050">
            <a:solidFill>
              <a:srgbClr val="FF0000"/>
            </a:solidFill>
            <a:miter lim="800000"/>
            <a:headEnd/>
            <a:tailEnd/>
          </a:ln>
        </p:spPr>
        <p:txBody>
          <a:bodyPr wrap="none" anchor="ctr"/>
          <a:lstStyle/>
          <a:p>
            <a:endParaRPr lang="es-ES"/>
          </a:p>
        </p:txBody>
      </p:sp>
      <p:sp>
        <p:nvSpPr>
          <p:cNvPr id="67590" name="Text Box 9"/>
          <p:cNvSpPr txBox="1">
            <a:spLocks noChangeArrowheads="1"/>
          </p:cNvSpPr>
          <p:nvPr/>
        </p:nvSpPr>
        <p:spPr bwMode="auto">
          <a:xfrm>
            <a:off x="1263650" y="5900738"/>
            <a:ext cx="3452813" cy="336550"/>
          </a:xfrm>
          <a:prstGeom prst="rect">
            <a:avLst/>
          </a:prstGeom>
          <a:noFill/>
          <a:ln w="9525">
            <a:noFill/>
            <a:miter lim="800000"/>
            <a:headEnd/>
            <a:tailEnd/>
          </a:ln>
        </p:spPr>
        <p:txBody>
          <a:bodyPr wrap="none">
            <a:spAutoFit/>
          </a:bodyPr>
          <a:lstStyle/>
          <a:p>
            <a:r>
              <a:rPr lang="es-ES" sz="1600">
                <a:latin typeface="Arial" charset="0"/>
              </a:rPr>
              <a:t>IOS: Internetwork Operating System</a:t>
            </a:r>
          </a:p>
        </p:txBody>
      </p:sp>
      <p:sp>
        <p:nvSpPr>
          <p:cNvPr id="67592" name="Text Box 8"/>
          <p:cNvSpPr txBox="1">
            <a:spLocks noChangeArrowheads="1"/>
          </p:cNvSpPr>
          <p:nvPr/>
        </p:nvSpPr>
        <p:spPr bwMode="auto">
          <a:xfrm>
            <a:off x="4059238" y="1363663"/>
            <a:ext cx="2895600" cy="336550"/>
          </a:xfrm>
          <a:prstGeom prst="rect">
            <a:avLst/>
          </a:prstGeom>
          <a:noFill/>
          <a:ln w="9525">
            <a:noFill/>
            <a:miter lim="800000"/>
            <a:headEnd/>
            <a:tailEnd/>
          </a:ln>
          <a:effectLst/>
        </p:spPr>
        <p:txBody>
          <a:bodyPr wrap="none">
            <a:spAutoFit/>
          </a:bodyPr>
          <a:lstStyle/>
          <a:p>
            <a:r>
              <a:rPr lang="es-ES" sz="1600" b="1">
                <a:latin typeface="Arial" charset="0"/>
              </a:rPr>
              <a:t>Cambia a modo privilegiado</a:t>
            </a:r>
          </a:p>
        </p:txBody>
      </p:sp>
      <p:sp>
        <p:nvSpPr>
          <p:cNvPr id="67593" name="Line 9"/>
          <p:cNvSpPr>
            <a:spLocks noChangeShapeType="1"/>
          </p:cNvSpPr>
          <p:nvPr/>
        </p:nvSpPr>
        <p:spPr bwMode="auto">
          <a:xfrm flipH="1">
            <a:off x="2843213" y="1557338"/>
            <a:ext cx="1223962" cy="287337"/>
          </a:xfrm>
          <a:prstGeom prst="line">
            <a:avLst/>
          </a:prstGeom>
          <a:noFill/>
          <a:ln w="9525">
            <a:solidFill>
              <a:schemeClr val="tx1"/>
            </a:solidFill>
            <a:round/>
            <a:headEnd/>
            <a:tailEnd type="triangle" w="med" len="med"/>
          </a:ln>
          <a:effectLst/>
        </p:spPr>
        <p:txBody>
          <a:bodyPr/>
          <a:lstStyle/>
          <a:p>
            <a:endParaRPr lang="es-ES"/>
          </a:p>
        </p:txBody>
      </p:sp>
      <p:sp>
        <p:nvSpPr>
          <p:cNvPr id="67594" name="Text Box 10"/>
          <p:cNvSpPr txBox="1">
            <a:spLocks noChangeArrowheads="1"/>
          </p:cNvSpPr>
          <p:nvPr/>
        </p:nvSpPr>
        <p:spPr bwMode="auto">
          <a:xfrm>
            <a:off x="4916488" y="1724025"/>
            <a:ext cx="3097212" cy="336550"/>
          </a:xfrm>
          <a:prstGeom prst="rect">
            <a:avLst/>
          </a:prstGeom>
          <a:noFill/>
          <a:ln w="9525">
            <a:noFill/>
            <a:miter lim="800000"/>
            <a:headEnd/>
            <a:tailEnd/>
          </a:ln>
          <a:effectLst/>
        </p:spPr>
        <p:txBody>
          <a:bodyPr wrap="none">
            <a:spAutoFit/>
          </a:bodyPr>
          <a:lstStyle/>
          <a:p>
            <a:r>
              <a:rPr lang="es-ES" sz="1600" b="1">
                <a:latin typeface="Arial" charset="0"/>
              </a:rPr>
              <a:t>Cambia a modo configuración</a:t>
            </a:r>
          </a:p>
        </p:txBody>
      </p:sp>
      <p:sp>
        <p:nvSpPr>
          <p:cNvPr id="67595" name="Line 11"/>
          <p:cNvSpPr>
            <a:spLocks noChangeShapeType="1"/>
          </p:cNvSpPr>
          <p:nvPr/>
        </p:nvSpPr>
        <p:spPr bwMode="auto">
          <a:xfrm flipH="1">
            <a:off x="4348163" y="1916113"/>
            <a:ext cx="584200" cy="193675"/>
          </a:xfrm>
          <a:prstGeom prst="line">
            <a:avLst/>
          </a:prstGeom>
          <a:noFill/>
          <a:ln w="9525">
            <a:solidFill>
              <a:schemeClr val="tx1"/>
            </a:solidFill>
            <a:round/>
            <a:headEnd/>
            <a:tailEnd type="triangle" w="med" len="med"/>
          </a:ln>
          <a:effectLst/>
        </p:spPr>
        <p:txBody>
          <a:bodyPr/>
          <a:lstStyle/>
          <a:p>
            <a:endParaRPr lang="es-ES"/>
          </a:p>
        </p:txBody>
      </p:sp>
    </p:spTree>
  </p:cSld>
  <p:clrMapOvr>
    <a:masterClrMapping/>
  </p:clrMapOvr>
  <p:transition spd="med">
    <p:pull dir="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Line 15"/>
          <p:cNvSpPr>
            <a:spLocks noChangeShapeType="1"/>
          </p:cNvSpPr>
          <p:nvPr/>
        </p:nvSpPr>
        <p:spPr bwMode="auto">
          <a:xfrm>
            <a:off x="1752600" y="1631950"/>
            <a:ext cx="0" cy="4267200"/>
          </a:xfrm>
          <a:prstGeom prst="line">
            <a:avLst/>
          </a:prstGeom>
          <a:noFill/>
          <a:ln w="25400">
            <a:solidFill>
              <a:schemeClr val="accent2"/>
            </a:solidFill>
            <a:round/>
            <a:headEnd/>
            <a:tailEnd/>
          </a:ln>
        </p:spPr>
        <p:txBody>
          <a:bodyPr/>
          <a:lstStyle/>
          <a:p>
            <a:endParaRPr lang="es-ES"/>
          </a:p>
        </p:txBody>
      </p:sp>
      <p:sp>
        <p:nvSpPr>
          <p:cNvPr id="69634" name="Line 16"/>
          <p:cNvSpPr>
            <a:spLocks noChangeShapeType="1"/>
          </p:cNvSpPr>
          <p:nvPr/>
        </p:nvSpPr>
        <p:spPr bwMode="auto">
          <a:xfrm flipH="1">
            <a:off x="4419600" y="1501775"/>
            <a:ext cx="7938" cy="4549775"/>
          </a:xfrm>
          <a:prstGeom prst="line">
            <a:avLst/>
          </a:prstGeom>
          <a:noFill/>
          <a:ln w="25400">
            <a:solidFill>
              <a:schemeClr val="accent2"/>
            </a:solidFill>
            <a:round/>
            <a:headEnd/>
            <a:tailEnd/>
          </a:ln>
        </p:spPr>
        <p:txBody>
          <a:bodyPr/>
          <a:lstStyle/>
          <a:p>
            <a:endParaRPr lang="es-ES"/>
          </a:p>
        </p:txBody>
      </p:sp>
      <p:sp>
        <p:nvSpPr>
          <p:cNvPr id="209937" name="Line 17"/>
          <p:cNvSpPr>
            <a:spLocks noChangeShapeType="1"/>
          </p:cNvSpPr>
          <p:nvPr/>
        </p:nvSpPr>
        <p:spPr bwMode="auto">
          <a:xfrm>
            <a:off x="7315200" y="1784350"/>
            <a:ext cx="0" cy="4114800"/>
          </a:xfrm>
          <a:prstGeom prst="line">
            <a:avLst/>
          </a:prstGeom>
          <a:noFill/>
          <a:ln w="25400">
            <a:solidFill>
              <a:schemeClr val="accent2"/>
            </a:solidFill>
            <a:round/>
            <a:headEnd/>
            <a:tailEnd/>
          </a:ln>
        </p:spPr>
        <p:txBody>
          <a:bodyPr/>
          <a:lstStyle/>
          <a:p>
            <a:endParaRPr lang="es-ES"/>
          </a:p>
        </p:txBody>
      </p:sp>
      <p:sp>
        <p:nvSpPr>
          <p:cNvPr id="69636" name="Line 19"/>
          <p:cNvSpPr>
            <a:spLocks noChangeShapeType="1"/>
          </p:cNvSpPr>
          <p:nvPr/>
        </p:nvSpPr>
        <p:spPr bwMode="auto">
          <a:xfrm>
            <a:off x="1295400" y="2517775"/>
            <a:ext cx="457200" cy="0"/>
          </a:xfrm>
          <a:prstGeom prst="line">
            <a:avLst/>
          </a:prstGeom>
          <a:noFill/>
          <a:ln w="19050">
            <a:solidFill>
              <a:schemeClr val="accent2"/>
            </a:solidFill>
            <a:round/>
            <a:headEnd/>
            <a:tailEnd/>
          </a:ln>
        </p:spPr>
        <p:txBody>
          <a:bodyPr/>
          <a:lstStyle/>
          <a:p>
            <a:endParaRPr lang="es-ES"/>
          </a:p>
        </p:txBody>
      </p:sp>
      <p:sp>
        <p:nvSpPr>
          <p:cNvPr id="69637" name="Line 20"/>
          <p:cNvSpPr>
            <a:spLocks noChangeShapeType="1"/>
          </p:cNvSpPr>
          <p:nvPr/>
        </p:nvSpPr>
        <p:spPr bwMode="auto">
          <a:xfrm>
            <a:off x="4419600" y="5189538"/>
            <a:ext cx="990600" cy="0"/>
          </a:xfrm>
          <a:prstGeom prst="line">
            <a:avLst/>
          </a:prstGeom>
          <a:noFill/>
          <a:ln w="19050">
            <a:solidFill>
              <a:schemeClr val="accent2"/>
            </a:solidFill>
            <a:round/>
            <a:headEnd/>
            <a:tailEnd/>
          </a:ln>
        </p:spPr>
        <p:txBody>
          <a:bodyPr/>
          <a:lstStyle/>
          <a:p>
            <a:endParaRPr lang="es-ES"/>
          </a:p>
        </p:txBody>
      </p:sp>
      <p:sp>
        <p:nvSpPr>
          <p:cNvPr id="69638" name="Line 21"/>
          <p:cNvSpPr>
            <a:spLocks noChangeShapeType="1"/>
          </p:cNvSpPr>
          <p:nvPr/>
        </p:nvSpPr>
        <p:spPr bwMode="auto">
          <a:xfrm>
            <a:off x="4419600" y="1646238"/>
            <a:ext cx="1066800" cy="0"/>
          </a:xfrm>
          <a:prstGeom prst="line">
            <a:avLst/>
          </a:prstGeom>
          <a:noFill/>
          <a:ln w="19050">
            <a:solidFill>
              <a:schemeClr val="accent2"/>
            </a:solidFill>
            <a:round/>
            <a:headEnd/>
            <a:tailEnd/>
          </a:ln>
        </p:spPr>
        <p:txBody>
          <a:bodyPr/>
          <a:lstStyle/>
          <a:p>
            <a:endParaRPr lang="es-ES"/>
          </a:p>
        </p:txBody>
      </p:sp>
      <p:sp>
        <p:nvSpPr>
          <p:cNvPr id="69639" name="Line 22"/>
          <p:cNvSpPr>
            <a:spLocks noChangeShapeType="1"/>
          </p:cNvSpPr>
          <p:nvPr/>
        </p:nvSpPr>
        <p:spPr bwMode="auto">
          <a:xfrm>
            <a:off x="1752600" y="3232150"/>
            <a:ext cx="1066800" cy="0"/>
          </a:xfrm>
          <a:prstGeom prst="line">
            <a:avLst/>
          </a:prstGeom>
          <a:noFill/>
          <a:ln w="19050">
            <a:solidFill>
              <a:schemeClr val="accent2"/>
            </a:solidFill>
            <a:round/>
            <a:headEnd/>
            <a:tailEnd/>
          </a:ln>
        </p:spPr>
        <p:txBody>
          <a:bodyPr/>
          <a:lstStyle/>
          <a:p>
            <a:endParaRPr lang="es-ES"/>
          </a:p>
        </p:txBody>
      </p:sp>
      <p:sp>
        <p:nvSpPr>
          <p:cNvPr id="209943" name="Line 23"/>
          <p:cNvSpPr>
            <a:spLocks noChangeShapeType="1"/>
          </p:cNvSpPr>
          <p:nvPr/>
        </p:nvSpPr>
        <p:spPr bwMode="auto">
          <a:xfrm>
            <a:off x="7315200" y="4984750"/>
            <a:ext cx="457200" cy="0"/>
          </a:xfrm>
          <a:prstGeom prst="line">
            <a:avLst/>
          </a:prstGeom>
          <a:noFill/>
          <a:ln w="19050">
            <a:solidFill>
              <a:schemeClr val="accent2"/>
            </a:solidFill>
            <a:round/>
            <a:headEnd/>
            <a:tailEnd/>
          </a:ln>
        </p:spPr>
        <p:txBody>
          <a:bodyPr/>
          <a:lstStyle/>
          <a:p>
            <a:endParaRPr lang="es-ES"/>
          </a:p>
        </p:txBody>
      </p:sp>
      <p:sp>
        <p:nvSpPr>
          <p:cNvPr id="209944" name="Line 24"/>
          <p:cNvSpPr>
            <a:spLocks noChangeShapeType="1"/>
          </p:cNvSpPr>
          <p:nvPr/>
        </p:nvSpPr>
        <p:spPr bwMode="auto">
          <a:xfrm>
            <a:off x="7315200" y="2517775"/>
            <a:ext cx="457200" cy="0"/>
          </a:xfrm>
          <a:prstGeom prst="line">
            <a:avLst/>
          </a:prstGeom>
          <a:noFill/>
          <a:ln w="19050">
            <a:solidFill>
              <a:schemeClr val="accent2"/>
            </a:solidFill>
            <a:round/>
            <a:headEnd/>
            <a:tailEnd/>
          </a:ln>
        </p:spPr>
        <p:txBody>
          <a:bodyPr/>
          <a:lstStyle/>
          <a:p>
            <a:endParaRPr lang="es-ES"/>
          </a:p>
        </p:txBody>
      </p:sp>
      <p:sp>
        <p:nvSpPr>
          <p:cNvPr id="69642" name="Line 25"/>
          <p:cNvSpPr>
            <a:spLocks noChangeShapeType="1"/>
          </p:cNvSpPr>
          <p:nvPr/>
        </p:nvSpPr>
        <p:spPr bwMode="auto">
          <a:xfrm>
            <a:off x="1295400" y="4756150"/>
            <a:ext cx="457200" cy="0"/>
          </a:xfrm>
          <a:prstGeom prst="line">
            <a:avLst/>
          </a:prstGeom>
          <a:noFill/>
          <a:ln w="19050">
            <a:solidFill>
              <a:schemeClr val="accent2"/>
            </a:solidFill>
            <a:round/>
            <a:headEnd/>
            <a:tailEnd/>
          </a:ln>
        </p:spPr>
        <p:txBody>
          <a:bodyPr/>
          <a:lstStyle/>
          <a:p>
            <a:endParaRPr lang="es-ES"/>
          </a:p>
        </p:txBody>
      </p:sp>
      <p:sp>
        <p:nvSpPr>
          <p:cNvPr id="69643" name="Line 26"/>
          <p:cNvSpPr>
            <a:spLocks noChangeShapeType="1"/>
          </p:cNvSpPr>
          <p:nvPr/>
        </p:nvSpPr>
        <p:spPr bwMode="auto">
          <a:xfrm>
            <a:off x="3352800" y="3232150"/>
            <a:ext cx="1066800" cy="0"/>
          </a:xfrm>
          <a:prstGeom prst="line">
            <a:avLst/>
          </a:prstGeom>
          <a:noFill/>
          <a:ln w="19050">
            <a:solidFill>
              <a:schemeClr val="accent2"/>
            </a:solidFill>
            <a:round/>
            <a:headEnd/>
            <a:tailEnd/>
          </a:ln>
        </p:spPr>
        <p:txBody>
          <a:bodyPr/>
          <a:lstStyle/>
          <a:p>
            <a:endParaRPr lang="es-ES"/>
          </a:p>
        </p:txBody>
      </p:sp>
      <p:sp>
        <p:nvSpPr>
          <p:cNvPr id="209948" name="Line 28"/>
          <p:cNvSpPr>
            <a:spLocks noChangeShapeType="1"/>
          </p:cNvSpPr>
          <p:nvPr/>
        </p:nvSpPr>
        <p:spPr bwMode="auto">
          <a:xfrm flipV="1">
            <a:off x="4419600" y="3762375"/>
            <a:ext cx="1052513" cy="3175"/>
          </a:xfrm>
          <a:prstGeom prst="line">
            <a:avLst/>
          </a:prstGeom>
          <a:noFill/>
          <a:ln w="19050">
            <a:solidFill>
              <a:schemeClr val="accent2"/>
            </a:solidFill>
            <a:round/>
            <a:headEnd/>
            <a:tailEnd/>
          </a:ln>
        </p:spPr>
        <p:txBody>
          <a:bodyPr/>
          <a:lstStyle/>
          <a:p>
            <a:endParaRPr lang="es-ES"/>
          </a:p>
        </p:txBody>
      </p:sp>
      <p:sp>
        <p:nvSpPr>
          <p:cNvPr id="209949" name="Line 29"/>
          <p:cNvSpPr>
            <a:spLocks noChangeShapeType="1"/>
          </p:cNvSpPr>
          <p:nvPr/>
        </p:nvSpPr>
        <p:spPr bwMode="auto">
          <a:xfrm>
            <a:off x="6172200" y="3765550"/>
            <a:ext cx="1143000" cy="0"/>
          </a:xfrm>
          <a:prstGeom prst="line">
            <a:avLst/>
          </a:prstGeom>
          <a:noFill/>
          <a:ln w="19050">
            <a:solidFill>
              <a:schemeClr val="accent2"/>
            </a:solidFill>
            <a:round/>
            <a:headEnd/>
            <a:tailEnd/>
          </a:ln>
        </p:spPr>
        <p:txBody>
          <a:bodyPr/>
          <a:lstStyle/>
          <a:p>
            <a:endParaRPr lang="es-ES"/>
          </a:p>
        </p:txBody>
      </p:sp>
      <p:sp>
        <p:nvSpPr>
          <p:cNvPr id="69646" name="Text Box 30"/>
          <p:cNvSpPr txBox="1">
            <a:spLocks noChangeArrowheads="1"/>
          </p:cNvSpPr>
          <p:nvPr/>
        </p:nvSpPr>
        <p:spPr bwMode="auto">
          <a:xfrm>
            <a:off x="381000" y="2774950"/>
            <a:ext cx="1371600" cy="666750"/>
          </a:xfrm>
          <a:prstGeom prst="rect">
            <a:avLst/>
          </a:prstGeom>
          <a:noFill/>
          <a:ln w="9525">
            <a:noFill/>
            <a:miter lim="800000"/>
            <a:headEnd/>
            <a:tailEnd/>
          </a:ln>
        </p:spPr>
        <p:txBody>
          <a:bodyPr>
            <a:spAutoFit/>
          </a:bodyPr>
          <a:lstStyle/>
          <a:p>
            <a:pPr algn="ctr">
              <a:lnSpc>
                <a:spcPct val="70000"/>
              </a:lnSpc>
              <a:spcBef>
                <a:spcPct val="30000"/>
              </a:spcBef>
            </a:pPr>
            <a:r>
              <a:rPr lang="es-ES_tradnl" sz="1400" b="1">
                <a:latin typeface="Arial" charset="0"/>
              </a:rPr>
              <a:t>IP: 11.0.0.2</a:t>
            </a:r>
          </a:p>
          <a:p>
            <a:pPr algn="ctr">
              <a:lnSpc>
                <a:spcPct val="70000"/>
              </a:lnSpc>
              <a:spcBef>
                <a:spcPct val="30000"/>
              </a:spcBef>
            </a:pPr>
            <a:r>
              <a:rPr lang="es-ES_tradnl" sz="1400" b="1">
                <a:latin typeface="Arial" charset="0"/>
              </a:rPr>
              <a:t>M: 255.0.0.0</a:t>
            </a:r>
          </a:p>
          <a:p>
            <a:pPr algn="ctr">
              <a:lnSpc>
                <a:spcPct val="70000"/>
              </a:lnSpc>
              <a:spcBef>
                <a:spcPct val="30000"/>
              </a:spcBef>
            </a:pPr>
            <a:r>
              <a:rPr lang="es-ES_tradnl" sz="1400" b="1">
                <a:latin typeface="Arial" charset="0"/>
              </a:rPr>
              <a:t>Rtr 11.0.0.1</a:t>
            </a:r>
            <a:endParaRPr lang="es-ES" sz="1400" b="1">
              <a:latin typeface="Arial" charset="0"/>
            </a:endParaRPr>
          </a:p>
        </p:txBody>
      </p:sp>
      <p:sp>
        <p:nvSpPr>
          <p:cNvPr id="69647" name="Text Box 31"/>
          <p:cNvSpPr txBox="1">
            <a:spLocks noChangeArrowheads="1"/>
          </p:cNvSpPr>
          <p:nvPr/>
        </p:nvSpPr>
        <p:spPr bwMode="auto">
          <a:xfrm>
            <a:off x="1611313" y="2614613"/>
            <a:ext cx="1447800" cy="454025"/>
          </a:xfrm>
          <a:prstGeom prst="rect">
            <a:avLst/>
          </a:prstGeom>
          <a:noFill/>
          <a:ln w="9525">
            <a:noFill/>
            <a:miter lim="800000"/>
            <a:headEnd/>
            <a:tailEnd/>
          </a:ln>
        </p:spPr>
        <p:txBody>
          <a:bodyPr>
            <a:spAutoFit/>
          </a:bodyPr>
          <a:lstStyle/>
          <a:p>
            <a:pPr algn="ctr">
              <a:lnSpc>
                <a:spcPct val="70000"/>
              </a:lnSpc>
              <a:spcBef>
                <a:spcPct val="30000"/>
              </a:spcBef>
            </a:pPr>
            <a:r>
              <a:rPr lang="es-ES_tradnl" sz="1400" b="1">
                <a:latin typeface="Arial" charset="0"/>
              </a:rPr>
              <a:t>IP: 11.0.0.1</a:t>
            </a:r>
          </a:p>
          <a:p>
            <a:pPr algn="ctr">
              <a:lnSpc>
                <a:spcPct val="70000"/>
              </a:lnSpc>
              <a:spcBef>
                <a:spcPct val="30000"/>
              </a:spcBef>
            </a:pPr>
            <a:r>
              <a:rPr lang="es-ES_tradnl" sz="1400" b="1">
                <a:latin typeface="Arial" charset="0"/>
              </a:rPr>
              <a:t>M: 255.0.0.0</a:t>
            </a:r>
            <a:endParaRPr lang="es-ES" sz="1400" b="1">
              <a:latin typeface="Arial" charset="0"/>
            </a:endParaRPr>
          </a:p>
        </p:txBody>
      </p:sp>
      <p:sp>
        <p:nvSpPr>
          <p:cNvPr id="69648" name="Text Box 32"/>
          <p:cNvSpPr txBox="1">
            <a:spLocks noChangeArrowheads="1"/>
          </p:cNvSpPr>
          <p:nvPr/>
        </p:nvSpPr>
        <p:spPr bwMode="auto">
          <a:xfrm>
            <a:off x="228600" y="5032375"/>
            <a:ext cx="1676400" cy="666750"/>
          </a:xfrm>
          <a:prstGeom prst="rect">
            <a:avLst/>
          </a:prstGeom>
          <a:noFill/>
          <a:ln w="9525">
            <a:noFill/>
            <a:miter lim="800000"/>
            <a:headEnd/>
            <a:tailEnd/>
          </a:ln>
        </p:spPr>
        <p:txBody>
          <a:bodyPr>
            <a:spAutoFit/>
          </a:bodyPr>
          <a:lstStyle/>
          <a:p>
            <a:pPr algn="ctr">
              <a:lnSpc>
                <a:spcPct val="70000"/>
              </a:lnSpc>
              <a:spcBef>
                <a:spcPct val="30000"/>
              </a:spcBef>
            </a:pPr>
            <a:r>
              <a:rPr lang="es-ES_tradnl" sz="1400" b="1">
                <a:latin typeface="Arial" charset="0"/>
              </a:rPr>
              <a:t>IP 11.0.0.3</a:t>
            </a:r>
          </a:p>
          <a:p>
            <a:pPr algn="ctr">
              <a:lnSpc>
                <a:spcPct val="70000"/>
              </a:lnSpc>
              <a:spcBef>
                <a:spcPct val="30000"/>
              </a:spcBef>
            </a:pPr>
            <a:r>
              <a:rPr lang="es-ES_tradnl" sz="1400" b="1">
                <a:latin typeface="Arial" charset="0"/>
              </a:rPr>
              <a:t>M: 255.0.0.0</a:t>
            </a:r>
          </a:p>
          <a:p>
            <a:pPr algn="ctr">
              <a:lnSpc>
                <a:spcPct val="70000"/>
              </a:lnSpc>
              <a:spcBef>
                <a:spcPct val="30000"/>
              </a:spcBef>
            </a:pPr>
            <a:r>
              <a:rPr lang="es-ES_tradnl" sz="1400" b="1">
                <a:latin typeface="Arial" charset="0"/>
              </a:rPr>
              <a:t>Rtr 11.0.0.1</a:t>
            </a:r>
            <a:endParaRPr lang="es-ES" sz="1400" b="1">
              <a:latin typeface="Arial" charset="0"/>
            </a:endParaRPr>
          </a:p>
        </p:txBody>
      </p:sp>
      <p:sp>
        <p:nvSpPr>
          <p:cNvPr id="209953" name="Text Box 33"/>
          <p:cNvSpPr txBox="1">
            <a:spLocks noChangeArrowheads="1"/>
          </p:cNvSpPr>
          <p:nvPr/>
        </p:nvSpPr>
        <p:spPr bwMode="auto">
          <a:xfrm>
            <a:off x="4284663" y="3208338"/>
            <a:ext cx="1447800" cy="454025"/>
          </a:xfrm>
          <a:prstGeom prst="rect">
            <a:avLst/>
          </a:prstGeom>
          <a:noFill/>
          <a:ln w="9525">
            <a:noFill/>
            <a:miter lim="800000"/>
            <a:headEnd/>
            <a:tailEnd/>
          </a:ln>
        </p:spPr>
        <p:txBody>
          <a:bodyPr>
            <a:spAutoFit/>
          </a:bodyPr>
          <a:lstStyle/>
          <a:p>
            <a:pPr algn="ctr">
              <a:lnSpc>
                <a:spcPct val="70000"/>
              </a:lnSpc>
              <a:spcBef>
                <a:spcPct val="30000"/>
              </a:spcBef>
            </a:pPr>
            <a:r>
              <a:rPr lang="es-ES_tradnl" sz="1400" b="1">
                <a:latin typeface="Arial" charset="0"/>
              </a:rPr>
              <a:t>IP: 12.0.0.2</a:t>
            </a:r>
          </a:p>
          <a:p>
            <a:pPr algn="ctr">
              <a:lnSpc>
                <a:spcPct val="70000"/>
              </a:lnSpc>
              <a:spcBef>
                <a:spcPct val="30000"/>
              </a:spcBef>
            </a:pPr>
            <a:r>
              <a:rPr lang="es-ES_tradnl" sz="1400" b="1">
                <a:latin typeface="Arial" charset="0"/>
              </a:rPr>
              <a:t>M: 255.0.0.0</a:t>
            </a:r>
            <a:endParaRPr lang="es-ES" sz="1400" b="1">
              <a:latin typeface="Arial" charset="0"/>
            </a:endParaRPr>
          </a:p>
        </p:txBody>
      </p:sp>
      <p:sp>
        <p:nvSpPr>
          <p:cNvPr id="69650" name="Text Box 34"/>
          <p:cNvSpPr txBox="1">
            <a:spLocks noChangeArrowheads="1"/>
          </p:cNvSpPr>
          <p:nvPr/>
        </p:nvSpPr>
        <p:spPr bwMode="auto">
          <a:xfrm>
            <a:off x="5029200" y="1931988"/>
            <a:ext cx="1271588" cy="709612"/>
          </a:xfrm>
          <a:prstGeom prst="rect">
            <a:avLst/>
          </a:prstGeom>
          <a:noFill/>
          <a:ln w="9525">
            <a:noFill/>
            <a:miter lim="800000"/>
            <a:headEnd/>
            <a:tailEnd/>
          </a:ln>
        </p:spPr>
        <p:txBody>
          <a:bodyPr>
            <a:spAutoFit/>
          </a:bodyPr>
          <a:lstStyle/>
          <a:p>
            <a:pPr algn="ctr">
              <a:lnSpc>
                <a:spcPct val="80000"/>
              </a:lnSpc>
              <a:spcBef>
                <a:spcPct val="25000"/>
              </a:spcBef>
            </a:pPr>
            <a:r>
              <a:rPr lang="es-ES_tradnl" sz="1400" b="1">
                <a:latin typeface="Arial" charset="0"/>
              </a:rPr>
              <a:t>IP: 12.0.0.3</a:t>
            </a:r>
          </a:p>
          <a:p>
            <a:pPr algn="ctr">
              <a:lnSpc>
                <a:spcPct val="80000"/>
              </a:lnSpc>
              <a:spcBef>
                <a:spcPct val="25000"/>
              </a:spcBef>
            </a:pPr>
            <a:r>
              <a:rPr lang="es-ES_tradnl" sz="1400" b="1">
                <a:latin typeface="Arial" charset="0"/>
              </a:rPr>
              <a:t>M: 255.0.0.0</a:t>
            </a:r>
          </a:p>
          <a:p>
            <a:pPr algn="ctr">
              <a:lnSpc>
                <a:spcPct val="80000"/>
              </a:lnSpc>
              <a:spcBef>
                <a:spcPct val="25000"/>
              </a:spcBef>
            </a:pPr>
            <a:r>
              <a:rPr lang="es-ES_tradnl" sz="1400" b="1">
                <a:latin typeface="Arial" charset="0"/>
              </a:rPr>
              <a:t>Rtr 12.0.0.1</a:t>
            </a:r>
            <a:endParaRPr lang="es-ES" sz="1400" b="1">
              <a:latin typeface="Arial" charset="0"/>
            </a:endParaRPr>
          </a:p>
        </p:txBody>
      </p:sp>
      <p:sp>
        <p:nvSpPr>
          <p:cNvPr id="69651" name="Text Box 35"/>
          <p:cNvSpPr txBox="1">
            <a:spLocks noChangeArrowheads="1"/>
          </p:cNvSpPr>
          <p:nvPr/>
        </p:nvSpPr>
        <p:spPr bwMode="auto">
          <a:xfrm>
            <a:off x="3132138" y="2614613"/>
            <a:ext cx="1447800" cy="454025"/>
          </a:xfrm>
          <a:prstGeom prst="rect">
            <a:avLst/>
          </a:prstGeom>
          <a:noFill/>
          <a:ln w="9525">
            <a:noFill/>
            <a:miter lim="800000"/>
            <a:headEnd/>
            <a:tailEnd/>
          </a:ln>
        </p:spPr>
        <p:txBody>
          <a:bodyPr>
            <a:spAutoFit/>
          </a:bodyPr>
          <a:lstStyle/>
          <a:p>
            <a:pPr algn="ctr">
              <a:lnSpc>
                <a:spcPct val="70000"/>
              </a:lnSpc>
              <a:spcBef>
                <a:spcPct val="30000"/>
              </a:spcBef>
            </a:pPr>
            <a:r>
              <a:rPr lang="es-ES_tradnl" sz="1400" b="1">
                <a:latin typeface="Arial" charset="0"/>
              </a:rPr>
              <a:t>IP: 12.0.0.1</a:t>
            </a:r>
          </a:p>
          <a:p>
            <a:pPr algn="ctr">
              <a:lnSpc>
                <a:spcPct val="70000"/>
              </a:lnSpc>
              <a:spcBef>
                <a:spcPct val="30000"/>
              </a:spcBef>
            </a:pPr>
            <a:r>
              <a:rPr lang="es-ES_tradnl" sz="1400" b="1">
                <a:latin typeface="Arial" charset="0"/>
              </a:rPr>
              <a:t>M: 255.0.0.0</a:t>
            </a:r>
            <a:endParaRPr lang="es-ES" sz="1400" b="1">
              <a:latin typeface="Arial" charset="0"/>
            </a:endParaRPr>
          </a:p>
        </p:txBody>
      </p:sp>
      <p:sp>
        <p:nvSpPr>
          <p:cNvPr id="69652" name="Text Box 36"/>
          <p:cNvSpPr txBox="1">
            <a:spLocks noChangeArrowheads="1"/>
          </p:cNvSpPr>
          <p:nvPr/>
        </p:nvSpPr>
        <p:spPr bwMode="auto">
          <a:xfrm>
            <a:off x="5029200" y="5418138"/>
            <a:ext cx="1271588" cy="709612"/>
          </a:xfrm>
          <a:prstGeom prst="rect">
            <a:avLst/>
          </a:prstGeom>
          <a:noFill/>
          <a:ln w="9525">
            <a:noFill/>
            <a:miter lim="800000"/>
            <a:headEnd/>
            <a:tailEnd/>
          </a:ln>
        </p:spPr>
        <p:txBody>
          <a:bodyPr>
            <a:spAutoFit/>
          </a:bodyPr>
          <a:lstStyle/>
          <a:p>
            <a:pPr algn="ctr">
              <a:lnSpc>
                <a:spcPct val="80000"/>
              </a:lnSpc>
              <a:spcBef>
                <a:spcPct val="25000"/>
              </a:spcBef>
            </a:pPr>
            <a:r>
              <a:rPr lang="es-ES_tradnl" sz="1400" b="1">
                <a:latin typeface="Arial" charset="0"/>
              </a:rPr>
              <a:t>IP: 12.0.0.4</a:t>
            </a:r>
          </a:p>
          <a:p>
            <a:pPr algn="ctr">
              <a:lnSpc>
                <a:spcPct val="80000"/>
              </a:lnSpc>
              <a:spcBef>
                <a:spcPct val="25000"/>
              </a:spcBef>
            </a:pPr>
            <a:r>
              <a:rPr lang="es-ES_tradnl" sz="1400" b="1">
                <a:latin typeface="Arial" charset="0"/>
              </a:rPr>
              <a:t>M: 255.0.0.0</a:t>
            </a:r>
          </a:p>
          <a:p>
            <a:pPr algn="ctr">
              <a:lnSpc>
                <a:spcPct val="80000"/>
              </a:lnSpc>
              <a:spcBef>
                <a:spcPct val="25000"/>
              </a:spcBef>
            </a:pPr>
            <a:r>
              <a:rPr lang="es-ES_tradnl" sz="1400" b="1">
                <a:latin typeface="Arial" charset="0"/>
              </a:rPr>
              <a:t>Rtr 12.0.0.1</a:t>
            </a:r>
            <a:endParaRPr lang="es-ES" sz="1400" b="1">
              <a:latin typeface="Arial" charset="0"/>
            </a:endParaRPr>
          </a:p>
        </p:txBody>
      </p:sp>
      <p:sp>
        <p:nvSpPr>
          <p:cNvPr id="209957" name="Text Box 37"/>
          <p:cNvSpPr txBox="1">
            <a:spLocks noChangeArrowheads="1"/>
          </p:cNvSpPr>
          <p:nvPr/>
        </p:nvSpPr>
        <p:spPr bwMode="auto">
          <a:xfrm>
            <a:off x="6180138" y="3230563"/>
            <a:ext cx="1271587" cy="454025"/>
          </a:xfrm>
          <a:prstGeom prst="rect">
            <a:avLst/>
          </a:prstGeom>
          <a:noFill/>
          <a:ln w="9525">
            <a:noFill/>
            <a:miter lim="800000"/>
            <a:headEnd/>
            <a:tailEnd/>
          </a:ln>
        </p:spPr>
        <p:txBody>
          <a:bodyPr>
            <a:spAutoFit/>
          </a:bodyPr>
          <a:lstStyle/>
          <a:p>
            <a:pPr algn="ctr">
              <a:lnSpc>
                <a:spcPct val="70000"/>
              </a:lnSpc>
              <a:spcBef>
                <a:spcPct val="30000"/>
              </a:spcBef>
            </a:pPr>
            <a:r>
              <a:rPr lang="es-ES_tradnl" sz="1400" b="1">
                <a:latin typeface="Arial" charset="0"/>
              </a:rPr>
              <a:t>IP: 13.0.0.1</a:t>
            </a:r>
          </a:p>
          <a:p>
            <a:pPr algn="ctr">
              <a:lnSpc>
                <a:spcPct val="70000"/>
              </a:lnSpc>
              <a:spcBef>
                <a:spcPct val="30000"/>
              </a:spcBef>
            </a:pPr>
            <a:r>
              <a:rPr lang="es-ES_tradnl" sz="1400" b="1">
                <a:latin typeface="Arial" charset="0"/>
              </a:rPr>
              <a:t>M: 255.0.0.0</a:t>
            </a:r>
            <a:endParaRPr lang="es-ES" sz="1400" b="1">
              <a:latin typeface="Arial" charset="0"/>
            </a:endParaRPr>
          </a:p>
        </p:txBody>
      </p:sp>
      <p:sp>
        <p:nvSpPr>
          <p:cNvPr id="209959" name="Text Box 39"/>
          <p:cNvSpPr txBox="1">
            <a:spLocks noChangeArrowheads="1"/>
          </p:cNvSpPr>
          <p:nvPr/>
        </p:nvSpPr>
        <p:spPr bwMode="auto">
          <a:xfrm>
            <a:off x="7239000" y="2822575"/>
            <a:ext cx="1676400" cy="666750"/>
          </a:xfrm>
          <a:prstGeom prst="rect">
            <a:avLst/>
          </a:prstGeom>
          <a:noFill/>
          <a:ln w="9525">
            <a:noFill/>
            <a:miter lim="800000"/>
            <a:headEnd/>
            <a:tailEnd/>
          </a:ln>
        </p:spPr>
        <p:txBody>
          <a:bodyPr>
            <a:spAutoFit/>
          </a:bodyPr>
          <a:lstStyle/>
          <a:p>
            <a:pPr algn="ctr">
              <a:lnSpc>
                <a:spcPct val="70000"/>
              </a:lnSpc>
              <a:spcBef>
                <a:spcPct val="30000"/>
              </a:spcBef>
            </a:pPr>
            <a:r>
              <a:rPr lang="es-ES_tradnl" sz="1400" b="1">
                <a:latin typeface="Arial" charset="0"/>
              </a:rPr>
              <a:t>IP: 13.0.0.2</a:t>
            </a:r>
          </a:p>
          <a:p>
            <a:pPr algn="ctr">
              <a:lnSpc>
                <a:spcPct val="70000"/>
              </a:lnSpc>
              <a:spcBef>
                <a:spcPct val="30000"/>
              </a:spcBef>
            </a:pPr>
            <a:r>
              <a:rPr lang="es-ES_tradnl" sz="1400" b="1">
                <a:latin typeface="Arial" charset="0"/>
              </a:rPr>
              <a:t>M: 255.0.0.0</a:t>
            </a:r>
          </a:p>
          <a:p>
            <a:pPr algn="ctr">
              <a:lnSpc>
                <a:spcPct val="70000"/>
              </a:lnSpc>
              <a:spcBef>
                <a:spcPct val="30000"/>
              </a:spcBef>
            </a:pPr>
            <a:r>
              <a:rPr lang="es-ES_tradnl" sz="1400" b="1">
                <a:latin typeface="Arial" charset="0"/>
              </a:rPr>
              <a:t>Rtr 13.0.0.1</a:t>
            </a:r>
            <a:endParaRPr lang="es-ES" sz="1400" b="1">
              <a:latin typeface="Arial" charset="0"/>
            </a:endParaRPr>
          </a:p>
        </p:txBody>
      </p:sp>
      <p:sp>
        <p:nvSpPr>
          <p:cNvPr id="209960" name="Text Box 40"/>
          <p:cNvSpPr txBox="1">
            <a:spLocks noChangeArrowheads="1"/>
          </p:cNvSpPr>
          <p:nvPr/>
        </p:nvSpPr>
        <p:spPr bwMode="auto">
          <a:xfrm>
            <a:off x="7239000" y="5213350"/>
            <a:ext cx="1600200" cy="666750"/>
          </a:xfrm>
          <a:prstGeom prst="rect">
            <a:avLst/>
          </a:prstGeom>
          <a:noFill/>
          <a:ln w="9525">
            <a:noFill/>
            <a:miter lim="800000"/>
            <a:headEnd/>
            <a:tailEnd/>
          </a:ln>
        </p:spPr>
        <p:txBody>
          <a:bodyPr>
            <a:spAutoFit/>
          </a:bodyPr>
          <a:lstStyle/>
          <a:p>
            <a:pPr algn="ctr">
              <a:lnSpc>
                <a:spcPct val="70000"/>
              </a:lnSpc>
              <a:spcBef>
                <a:spcPct val="30000"/>
              </a:spcBef>
            </a:pPr>
            <a:r>
              <a:rPr lang="es-ES_tradnl" sz="1400" b="1">
                <a:latin typeface="Arial" charset="0"/>
              </a:rPr>
              <a:t>IP: 13.0.0.3</a:t>
            </a:r>
          </a:p>
          <a:p>
            <a:pPr algn="ctr">
              <a:lnSpc>
                <a:spcPct val="70000"/>
              </a:lnSpc>
              <a:spcBef>
                <a:spcPct val="30000"/>
              </a:spcBef>
            </a:pPr>
            <a:r>
              <a:rPr lang="es-ES_tradnl" sz="1400" b="1">
                <a:latin typeface="Arial" charset="0"/>
              </a:rPr>
              <a:t>M: 255.0.0.0</a:t>
            </a:r>
          </a:p>
          <a:p>
            <a:pPr algn="ctr">
              <a:lnSpc>
                <a:spcPct val="70000"/>
              </a:lnSpc>
              <a:spcBef>
                <a:spcPct val="30000"/>
              </a:spcBef>
            </a:pPr>
            <a:r>
              <a:rPr lang="es-ES_tradnl" sz="1400" b="1">
                <a:latin typeface="Arial" charset="0"/>
              </a:rPr>
              <a:t>Rtr 13.0.0.1</a:t>
            </a:r>
            <a:endParaRPr lang="es-ES" sz="1400" b="1">
              <a:latin typeface="Arial" charset="0"/>
            </a:endParaRPr>
          </a:p>
        </p:txBody>
      </p:sp>
      <p:sp>
        <p:nvSpPr>
          <p:cNvPr id="209961" name="Text Box 41"/>
          <p:cNvSpPr txBox="1">
            <a:spLocks noChangeArrowheads="1"/>
          </p:cNvSpPr>
          <p:nvPr/>
        </p:nvSpPr>
        <p:spPr bwMode="auto">
          <a:xfrm>
            <a:off x="1852613" y="3573463"/>
            <a:ext cx="2503487" cy="284162"/>
          </a:xfrm>
          <a:prstGeom prst="rect">
            <a:avLst/>
          </a:prstGeom>
          <a:noFill/>
          <a:ln w="9525">
            <a:solidFill>
              <a:schemeClr val="tx1"/>
            </a:solidFill>
            <a:miter lim="800000"/>
            <a:headEnd/>
            <a:tailEnd/>
          </a:ln>
        </p:spPr>
        <p:txBody>
          <a:bodyPr>
            <a:spAutoFit/>
          </a:bodyPr>
          <a:lstStyle/>
          <a:p>
            <a:pPr algn="ctr">
              <a:spcBef>
                <a:spcPct val="25000"/>
              </a:spcBef>
            </a:pPr>
            <a:r>
              <a:rPr lang="es-ES_tradnl" sz="1200" b="1">
                <a:latin typeface="Arial" charset="0"/>
              </a:rPr>
              <a:t>A 13.0.0.0 255.0.0.0 por 12.0.0.2</a:t>
            </a:r>
            <a:endParaRPr lang="es-ES" sz="1200" b="1">
              <a:latin typeface="Arial" charset="0"/>
            </a:endParaRPr>
          </a:p>
        </p:txBody>
      </p:sp>
      <p:sp>
        <p:nvSpPr>
          <p:cNvPr id="69657" name="Text Box 42"/>
          <p:cNvSpPr txBox="1">
            <a:spLocks noChangeArrowheads="1"/>
          </p:cNvSpPr>
          <p:nvPr/>
        </p:nvSpPr>
        <p:spPr bwMode="auto">
          <a:xfrm>
            <a:off x="1042988" y="998538"/>
            <a:ext cx="1408112" cy="677862"/>
          </a:xfrm>
          <a:prstGeom prst="rect">
            <a:avLst/>
          </a:prstGeom>
          <a:noFill/>
          <a:ln w="9525">
            <a:noFill/>
            <a:miter lim="800000"/>
            <a:headEnd/>
            <a:tailEnd/>
          </a:ln>
        </p:spPr>
        <p:txBody>
          <a:bodyPr>
            <a:spAutoFit/>
          </a:bodyPr>
          <a:lstStyle/>
          <a:p>
            <a:pPr algn="ctr">
              <a:lnSpc>
                <a:spcPct val="80000"/>
              </a:lnSpc>
            </a:pPr>
            <a:r>
              <a:rPr lang="es-ES_tradnl" sz="1600" b="1">
                <a:latin typeface="Arial" charset="0"/>
              </a:rPr>
              <a:t>LAN A 11.0.0.0</a:t>
            </a:r>
          </a:p>
          <a:p>
            <a:pPr algn="ctr">
              <a:lnSpc>
                <a:spcPct val="80000"/>
              </a:lnSpc>
            </a:pPr>
            <a:r>
              <a:rPr lang="es-ES_tradnl" sz="1600" b="1">
                <a:latin typeface="Arial" charset="0"/>
              </a:rPr>
              <a:t>255.0.0.0</a:t>
            </a:r>
            <a:endParaRPr lang="es-ES" sz="1600" b="1">
              <a:latin typeface="Arial" charset="0"/>
            </a:endParaRPr>
          </a:p>
        </p:txBody>
      </p:sp>
      <p:sp>
        <p:nvSpPr>
          <p:cNvPr id="69658" name="Text Box 43"/>
          <p:cNvSpPr txBox="1">
            <a:spLocks noChangeArrowheads="1"/>
          </p:cNvSpPr>
          <p:nvPr/>
        </p:nvSpPr>
        <p:spPr bwMode="auto">
          <a:xfrm>
            <a:off x="3708400" y="836613"/>
            <a:ext cx="1409700" cy="677862"/>
          </a:xfrm>
          <a:prstGeom prst="rect">
            <a:avLst/>
          </a:prstGeom>
          <a:noFill/>
          <a:ln w="9525">
            <a:noFill/>
            <a:miter lim="800000"/>
            <a:headEnd/>
            <a:tailEnd/>
          </a:ln>
        </p:spPr>
        <p:txBody>
          <a:bodyPr>
            <a:spAutoFit/>
          </a:bodyPr>
          <a:lstStyle/>
          <a:p>
            <a:pPr algn="ctr">
              <a:lnSpc>
                <a:spcPct val="80000"/>
              </a:lnSpc>
            </a:pPr>
            <a:r>
              <a:rPr lang="es-ES_tradnl" sz="1600" b="1">
                <a:latin typeface="Arial" charset="0"/>
              </a:rPr>
              <a:t>LAN B 12.0.0.0</a:t>
            </a:r>
          </a:p>
          <a:p>
            <a:pPr algn="ctr">
              <a:lnSpc>
                <a:spcPct val="80000"/>
              </a:lnSpc>
            </a:pPr>
            <a:r>
              <a:rPr lang="es-ES_tradnl" sz="1600" b="1">
                <a:latin typeface="Arial" charset="0"/>
              </a:rPr>
              <a:t>255.0.0.0</a:t>
            </a:r>
            <a:endParaRPr lang="es-ES" sz="1600" b="1">
              <a:latin typeface="Arial" charset="0"/>
            </a:endParaRPr>
          </a:p>
        </p:txBody>
      </p:sp>
      <p:sp>
        <p:nvSpPr>
          <p:cNvPr id="209964" name="Text Box 44"/>
          <p:cNvSpPr txBox="1">
            <a:spLocks noChangeArrowheads="1"/>
          </p:cNvSpPr>
          <p:nvPr/>
        </p:nvSpPr>
        <p:spPr bwMode="auto">
          <a:xfrm>
            <a:off x="6632575" y="1052513"/>
            <a:ext cx="1395413" cy="677862"/>
          </a:xfrm>
          <a:prstGeom prst="rect">
            <a:avLst/>
          </a:prstGeom>
          <a:noFill/>
          <a:ln w="9525">
            <a:noFill/>
            <a:miter lim="800000"/>
            <a:headEnd/>
            <a:tailEnd/>
          </a:ln>
        </p:spPr>
        <p:txBody>
          <a:bodyPr>
            <a:spAutoFit/>
          </a:bodyPr>
          <a:lstStyle/>
          <a:p>
            <a:pPr algn="ctr">
              <a:lnSpc>
                <a:spcPct val="80000"/>
              </a:lnSpc>
            </a:pPr>
            <a:r>
              <a:rPr lang="es-ES_tradnl" sz="1600" b="1">
                <a:latin typeface="Arial" charset="0"/>
              </a:rPr>
              <a:t>LAN C 13.0.0.0</a:t>
            </a:r>
          </a:p>
          <a:p>
            <a:pPr algn="ctr">
              <a:lnSpc>
                <a:spcPct val="80000"/>
              </a:lnSpc>
            </a:pPr>
            <a:r>
              <a:rPr lang="es-ES_tradnl" sz="1600" b="1">
                <a:latin typeface="Arial" charset="0"/>
              </a:rPr>
              <a:t>255.0.0.0</a:t>
            </a:r>
            <a:endParaRPr lang="es-ES" sz="1600" b="1">
              <a:latin typeface="Arial" charset="0"/>
            </a:endParaRPr>
          </a:p>
        </p:txBody>
      </p:sp>
      <p:sp>
        <p:nvSpPr>
          <p:cNvPr id="209965" name="Text Box 45"/>
          <p:cNvSpPr txBox="1">
            <a:spLocks noChangeArrowheads="1"/>
          </p:cNvSpPr>
          <p:nvPr/>
        </p:nvSpPr>
        <p:spPr bwMode="auto">
          <a:xfrm>
            <a:off x="4578350" y="4170363"/>
            <a:ext cx="2586038" cy="284162"/>
          </a:xfrm>
          <a:prstGeom prst="rect">
            <a:avLst/>
          </a:prstGeom>
          <a:noFill/>
          <a:ln w="9525">
            <a:solidFill>
              <a:schemeClr val="tx1"/>
            </a:solidFill>
            <a:miter lim="800000"/>
            <a:headEnd/>
            <a:tailEnd/>
          </a:ln>
        </p:spPr>
        <p:txBody>
          <a:bodyPr>
            <a:spAutoFit/>
          </a:bodyPr>
          <a:lstStyle/>
          <a:p>
            <a:pPr algn="ctr">
              <a:spcBef>
                <a:spcPct val="25000"/>
              </a:spcBef>
            </a:pPr>
            <a:r>
              <a:rPr lang="es-ES_tradnl" sz="1200" b="1">
                <a:latin typeface="Arial" charset="0"/>
              </a:rPr>
              <a:t>A 11.0.0.0 255.0.0.0 por 12.0.0.1</a:t>
            </a:r>
            <a:endParaRPr lang="es-ES" sz="1200" b="1">
              <a:latin typeface="Arial" charset="0"/>
            </a:endParaRPr>
          </a:p>
        </p:txBody>
      </p:sp>
      <p:pic>
        <p:nvPicPr>
          <p:cNvPr id="69661" name="Picture 49"/>
          <p:cNvPicPr>
            <a:picLocks noChangeArrowheads="1"/>
          </p:cNvPicPr>
          <p:nvPr/>
        </p:nvPicPr>
        <p:blipFill>
          <a:blip r:embed="rId3" cstate="print"/>
          <a:srcRect/>
          <a:stretch>
            <a:fillRect/>
          </a:stretch>
        </p:blipFill>
        <p:spPr bwMode="auto">
          <a:xfrm>
            <a:off x="5257800" y="4562475"/>
            <a:ext cx="762000" cy="855663"/>
          </a:xfrm>
          <a:prstGeom prst="rect">
            <a:avLst/>
          </a:prstGeom>
          <a:noFill/>
          <a:ln w="12700">
            <a:noFill/>
            <a:miter lim="800000"/>
            <a:headEnd/>
            <a:tailEnd/>
          </a:ln>
        </p:spPr>
      </p:pic>
      <p:pic>
        <p:nvPicPr>
          <p:cNvPr id="69662" name="Picture 50"/>
          <p:cNvPicPr>
            <a:picLocks noChangeArrowheads="1"/>
          </p:cNvPicPr>
          <p:nvPr/>
        </p:nvPicPr>
        <p:blipFill>
          <a:blip r:embed="rId3" cstate="print"/>
          <a:srcRect/>
          <a:stretch>
            <a:fillRect/>
          </a:stretch>
        </p:blipFill>
        <p:spPr bwMode="auto">
          <a:xfrm>
            <a:off x="685800" y="1908175"/>
            <a:ext cx="762000" cy="855663"/>
          </a:xfrm>
          <a:prstGeom prst="rect">
            <a:avLst/>
          </a:prstGeom>
          <a:noFill/>
          <a:ln w="12700">
            <a:noFill/>
            <a:miter lim="800000"/>
            <a:headEnd/>
            <a:tailEnd/>
          </a:ln>
        </p:spPr>
      </p:pic>
      <p:pic>
        <p:nvPicPr>
          <p:cNvPr id="69663" name="Picture 51"/>
          <p:cNvPicPr>
            <a:picLocks noChangeArrowheads="1"/>
          </p:cNvPicPr>
          <p:nvPr/>
        </p:nvPicPr>
        <p:blipFill>
          <a:blip r:embed="rId3" cstate="print"/>
          <a:srcRect/>
          <a:stretch>
            <a:fillRect/>
          </a:stretch>
        </p:blipFill>
        <p:spPr bwMode="auto">
          <a:xfrm>
            <a:off x="5181600" y="1069975"/>
            <a:ext cx="762000" cy="855663"/>
          </a:xfrm>
          <a:prstGeom prst="rect">
            <a:avLst/>
          </a:prstGeom>
          <a:noFill/>
          <a:ln w="12700">
            <a:noFill/>
            <a:miter lim="800000"/>
            <a:headEnd/>
            <a:tailEnd/>
          </a:ln>
        </p:spPr>
      </p:pic>
      <p:pic>
        <p:nvPicPr>
          <p:cNvPr id="69664" name="Picture 52"/>
          <p:cNvPicPr>
            <a:picLocks noChangeArrowheads="1"/>
          </p:cNvPicPr>
          <p:nvPr/>
        </p:nvPicPr>
        <p:blipFill>
          <a:blip r:embed="rId3" cstate="print"/>
          <a:srcRect/>
          <a:stretch>
            <a:fillRect/>
          </a:stretch>
        </p:blipFill>
        <p:spPr bwMode="auto">
          <a:xfrm>
            <a:off x="685800" y="4146550"/>
            <a:ext cx="762000" cy="855663"/>
          </a:xfrm>
          <a:prstGeom prst="rect">
            <a:avLst/>
          </a:prstGeom>
          <a:noFill/>
          <a:ln w="12700">
            <a:noFill/>
            <a:miter lim="800000"/>
            <a:headEnd/>
            <a:tailEnd/>
          </a:ln>
        </p:spPr>
      </p:pic>
      <p:pic>
        <p:nvPicPr>
          <p:cNvPr id="209973" name="Picture 53"/>
          <p:cNvPicPr>
            <a:picLocks noChangeArrowheads="1"/>
          </p:cNvPicPr>
          <p:nvPr/>
        </p:nvPicPr>
        <p:blipFill>
          <a:blip r:embed="rId3" cstate="print"/>
          <a:srcRect/>
          <a:stretch>
            <a:fillRect/>
          </a:stretch>
        </p:blipFill>
        <p:spPr bwMode="auto">
          <a:xfrm>
            <a:off x="7620000" y="4375150"/>
            <a:ext cx="762000" cy="855663"/>
          </a:xfrm>
          <a:prstGeom prst="rect">
            <a:avLst/>
          </a:prstGeom>
          <a:noFill/>
          <a:ln w="12700">
            <a:noFill/>
            <a:miter lim="800000"/>
            <a:headEnd/>
            <a:tailEnd/>
          </a:ln>
        </p:spPr>
      </p:pic>
      <p:pic>
        <p:nvPicPr>
          <p:cNvPr id="209974" name="Picture 54"/>
          <p:cNvPicPr>
            <a:picLocks noChangeArrowheads="1"/>
          </p:cNvPicPr>
          <p:nvPr/>
        </p:nvPicPr>
        <p:blipFill>
          <a:blip r:embed="rId3" cstate="print"/>
          <a:srcRect/>
          <a:stretch>
            <a:fillRect/>
          </a:stretch>
        </p:blipFill>
        <p:spPr bwMode="auto">
          <a:xfrm>
            <a:off x="7620000" y="1908175"/>
            <a:ext cx="762000" cy="855663"/>
          </a:xfrm>
          <a:prstGeom prst="rect">
            <a:avLst/>
          </a:prstGeom>
          <a:noFill/>
          <a:ln w="12700">
            <a:noFill/>
            <a:miter lim="800000"/>
            <a:headEnd/>
            <a:tailEnd/>
          </a:ln>
        </p:spPr>
      </p:pic>
      <p:sp>
        <p:nvSpPr>
          <p:cNvPr id="209975" name="Text Box 55"/>
          <p:cNvSpPr txBox="1">
            <a:spLocks noChangeArrowheads="1"/>
          </p:cNvSpPr>
          <p:nvPr/>
        </p:nvSpPr>
        <p:spPr bwMode="auto">
          <a:xfrm>
            <a:off x="1066800" y="61913"/>
            <a:ext cx="7010400" cy="579437"/>
          </a:xfrm>
          <a:prstGeom prst="rect">
            <a:avLst/>
          </a:prstGeom>
          <a:noFill/>
          <a:ln w="9525">
            <a:noFill/>
            <a:miter lim="800000"/>
            <a:headEnd/>
            <a:tailEnd/>
          </a:ln>
        </p:spPr>
        <p:txBody>
          <a:bodyPr>
            <a:spAutoFit/>
          </a:bodyPr>
          <a:lstStyle/>
          <a:p>
            <a:pPr>
              <a:spcBef>
                <a:spcPct val="50000"/>
              </a:spcBef>
            </a:pPr>
            <a:r>
              <a:rPr lang="es-ES_tradnl" sz="3200">
                <a:latin typeface="Arial" charset="0"/>
              </a:rPr>
              <a:t>Dos routers conectando tres LANs</a:t>
            </a:r>
            <a:endParaRPr lang="es-ES" sz="3200">
              <a:latin typeface="Arial" charset="0"/>
            </a:endParaRPr>
          </a:p>
        </p:txBody>
      </p:sp>
      <p:sp>
        <p:nvSpPr>
          <p:cNvPr id="209976" name="Text Box 56"/>
          <p:cNvSpPr txBox="1">
            <a:spLocks noChangeArrowheads="1"/>
          </p:cNvSpPr>
          <p:nvPr/>
        </p:nvSpPr>
        <p:spPr bwMode="auto">
          <a:xfrm>
            <a:off x="4495800" y="2698750"/>
            <a:ext cx="2668588" cy="414338"/>
          </a:xfrm>
          <a:prstGeom prst="rect">
            <a:avLst/>
          </a:prstGeom>
          <a:solidFill>
            <a:schemeClr val="bg1"/>
          </a:solidFill>
          <a:ln w="9525">
            <a:solidFill>
              <a:schemeClr val="tx1"/>
            </a:solidFill>
            <a:miter lim="800000"/>
            <a:headEnd/>
            <a:tailEnd/>
          </a:ln>
        </p:spPr>
        <p:txBody>
          <a:bodyPr>
            <a:spAutoFit/>
          </a:bodyPr>
          <a:lstStyle/>
          <a:p>
            <a:pPr algn="ctr">
              <a:lnSpc>
                <a:spcPct val="70000"/>
              </a:lnSpc>
              <a:spcBef>
                <a:spcPct val="30000"/>
              </a:spcBef>
            </a:pPr>
            <a:r>
              <a:rPr lang="es-ES_tradnl" sz="1200" b="1">
                <a:latin typeface="Arial" charset="0"/>
              </a:rPr>
              <a:t>A 11.0.0.0 255.0.0.0 por 12.0.0.1</a:t>
            </a:r>
          </a:p>
          <a:p>
            <a:pPr algn="ctr">
              <a:lnSpc>
                <a:spcPct val="70000"/>
              </a:lnSpc>
              <a:spcBef>
                <a:spcPct val="30000"/>
              </a:spcBef>
            </a:pPr>
            <a:r>
              <a:rPr lang="es-ES_tradnl" sz="1200" b="1">
                <a:latin typeface="Arial" charset="0"/>
              </a:rPr>
              <a:t>A 13.0.0.0 255.0.0.0 por 12.0.0.2</a:t>
            </a:r>
            <a:endParaRPr lang="es-ES" sz="1200" b="1">
              <a:latin typeface="Arial" charset="0"/>
            </a:endParaRPr>
          </a:p>
        </p:txBody>
      </p:sp>
      <p:sp>
        <p:nvSpPr>
          <p:cNvPr id="209977" name="Text Box 57"/>
          <p:cNvSpPr txBox="1">
            <a:spLocks noChangeArrowheads="1"/>
          </p:cNvSpPr>
          <p:nvPr/>
        </p:nvSpPr>
        <p:spPr bwMode="auto">
          <a:xfrm>
            <a:off x="4495800" y="6110288"/>
            <a:ext cx="2740025" cy="414337"/>
          </a:xfrm>
          <a:prstGeom prst="rect">
            <a:avLst/>
          </a:prstGeom>
          <a:solidFill>
            <a:schemeClr val="bg1"/>
          </a:solidFill>
          <a:ln w="9525">
            <a:solidFill>
              <a:schemeClr val="tx1"/>
            </a:solidFill>
            <a:miter lim="800000"/>
            <a:headEnd/>
            <a:tailEnd/>
          </a:ln>
        </p:spPr>
        <p:txBody>
          <a:bodyPr>
            <a:spAutoFit/>
          </a:bodyPr>
          <a:lstStyle/>
          <a:p>
            <a:pPr algn="ctr">
              <a:lnSpc>
                <a:spcPct val="70000"/>
              </a:lnSpc>
              <a:spcBef>
                <a:spcPct val="30000"/>
              </a:spcBef>
            </a:pPr>
            <a:r>
              <a:rPr lang="es-ES_tradnl" sz="1200" b="1">
                <a:latin typeface="Arial" charset="0"/>
              </a:rPr>
              <a:t>A 11.0.0.0 255.0.0.0 por 12.0.0.1</a:t>
            </a:r>
          </a:p>
          <a:p>
            <a:pPr algn="ctr">
              <a:lnSpc>
                <a:spcPct val="70000"/>
              </a:lnSpc>
              <a:spcBef>
                <a:spcPct val="30000"/>
              </a:spcBef>
            </a:pPr>
            <a:r>
              <a:rPr lang="es-ES_tradnl" sz="1200" b="1">
                <a:latin typeface="Arial" charset="0"/>
              </a:rPr>
              <a:t>A 13.0.0.0 255.0.0.0 por 12.0.0.2</a:t>
            </a:r>
            <a:endParaRPr lang="es-ES" sz="1200" b="1">
              <a:latin typeface="Arial" charset="0"/>
            </a:endParaRPr>
          </a:p>
        </p:txBody>
      </p:sp>
      <p:pic>
        <p:nvPicPr>
          <p:cNvPr id="209938" name="Picture 18"/>
          <p:cNvPicPr>
            <a:picLocks noChangeArrowheads="1"/>
          </p:cNvPicPr>
          <p:nvPr/>
        </p:nvPicPr>
        <p:blipFill>
          <a:blip r:embed="rId4" cstate="print"/>
          <a:srcRect/>
          <a:stretch>
            <a:fillRect/>
          </a:stretch>
        </p:blipFill>
        <p:spPr bwMode="auto">
          <a:xfrm>
            <a:off x="5419725" y="3476625"/>
            <a:ext cx="981075" cy="762000"/>
          </a:xfrm>
          <a:prstGeom prst="rect">
            <a:avLst/>
          </a:prstGeom>
          <a:noFill/>
          <a:ln w="12700">
            <a:noFill/>
            <a:miter lim="800000"/>
            <a:headEnd/>
            <a:tailEnd/>
          </a:ln>
        </p:spPr>
      </p:pic>
      <p:pic>
        <p:nvPicPr>
          <p:cNvPr id="69671" name="Picture 4"/>
          <p:cNvPicPr>
            <a:picLocks noChangeArrowheads="1"/>
          </p:cNvPicPr>
          <p:nvPr/>
        </p:nvPicPr>
        <p:blipFill>
          <a:blip r:embed="rId4" cstate="print"/>
          <a:srcRect/>
          <a:stretch>
            <a:fillRect/>
          </a:stretch>
        </p:blipFill>
        <p:spPr bwMode="auto">
          <a:xfrm>
            <a:off x="2600325" y="2900363"/>
            <a:ext cx="981075" cy="762000"/>
          </a:xfrm>
          <a:prstGeom prst="rect">
            <a:avLst/>
          </a:prstGeom>
          <a:noFill/>
          <a:ln w="12700">
            <a:noFill/>
            <a:miter lim="800000"/>
            <a:headEnd/>
            <a:tailEnd/>
          </a:ln>
        </p:spPr>
      </p:pic>
      <p:sp>
        <p:nvSpPr>
          <p:cNvPr id="69672" name="Text Box 59"/>
          <p:cNvSpPr txBox="1">
            <a:spLocks noChangeArrowheads="1"/>
          </p:cNvSpPr>
          <p:nvPr/>
        </p:nvSpPr>
        <p:spPr bwMode="auto">
          <a:xfrm>
            <a:off x="2895600" y="3003550"/>
            <a:ext cx="303213" cy="304800"/>
          </a:xfrm>
          <a:prstGeom prst="rect">
            <a:avLst/>
          </a:prstGeom>
          <a:solidFill>
            <a:schemeClr val="bg1"/>
          </a:solidFill>
          <a:ln w="9525">
            <a:noFill/>
            <a:miter lim="800000"/>
            <a:headEnd/>
            <a:tailEnd/>
          </a:ln>
        </p:spPr>
        <p:txBody>
          <a:bodyPr wrap="none">
            <a:spAutoFit/>
          </a:bodyPr>
          <a:lstStyle/>
          <a:p>
            <a:r>
              <a:rPr lang="es-ES" sz="1400" b="1">
                <a:latin typeface="Arial" charset="0"/>
              </a:rPr>
              <a:t>X</a:t>
            </a:r>
          </a:p>
        </p:txBody>
      </p:sp>
      <p:sp>
        <p:nvSpPr>
          <p:cNvPr id="209980" name="Text Box 60"/>
          <p:cNvSpPr txBox="1">
            <a:spLocks noChangeArrowheads="1"/>
          </p:cNvSpPr>
          <p:nvPr/>
        </p:nvSpPr>
        <p:spPr bwMode="auto">
          <a:xfrm>
            <a:off x="5715000" y="3536950"/>
            <a:ext cx="303213" cy="304800"/>
          </a:xfrm>
          <a:prstGeom prst="rect">
            <a:avLst/>
          </a:prstGeom>
          <a:solidFill>
            <a:schemeClr val="bg1"/>
          </a:solidFill>
          <a:ln w="9525">
            <a:noFill/>
            <a:miter lim="800000"/>
            <a:headEnd/>
            <a:tailEnd/>
          </a:ln>
        </p:spPr>
        <p:txBody>
          <a:bodyPr wrap="none">
            <a:spAutoFit/>
          </a:bodyPr>
          <a:lstStyle/>
          <a:p>
            <a:r>
              <a:rPr lang="es-ES" sz="1400" b="1">
                <a:latin typeface="Arial" charset="0"/>
              </a:rPr>
              <a:t>Y</a:t>
            </a:r>
          </a:p>
        </p:txBody>
      </p:sp>
      <p:sp>
        <p:nvSpPr>
          <p:cNvPr id="69674" name="Text Box 62"/>
          <p:cNvSpPr txBox="1">
            <a:spLocks noChangeArrowheads="1"/>
          </p:cNvSpPr>
          <p:nvPr/>
        </p:nvSpPr>
        <p:spPr bwMode="auto">
          <a:xfrm>
            <a:off x="827088" y="2078038"/>
            <a:ext cx="495300" cy="261937"/>
          </a:xfrm>
          <a:prstGeom prst="rect">
            <a:avLst/>
          </a:prstGeom>
          <a:noFill/>
          <a:ln w="9525">
            <a:noFill/>
            <a:miter lim="800000"/>
            <a:headEnd/>
            <a:tailEnd/>
          </a:ln>
        </p:spPr>
        <p:txBody>
          <a:bodyPr>
            <a:spAutoFit/>
          </a:bodyPr>
          <a:lstStyle/>
          <a:p>
            <a:pPr algn="ctr">
              <a:lnSpc>
                <a:spcPct val="80000"/>
              </a:lnSpc>
              <a:spcBef>
                <a:spcPct val="30000"/>
              </a:spcBef>
            </a:pPr>
            <a:r>
              <a:rPr lang="es-ES" sz="1400" b="1">
                <a:latin typeface="Arial" charset="0"/>
              </a:rPr>
              <a:t>H1</a:t>
            </a:r>
          </a:p>
        </p:txBody>
      </p:sp>
      <p:sp>
        <p:nvSpPr>
          <p:cNvPr id="69675" name="Text Box 63"/>
          <p:cNvSpPr txBox="1">
            <a:spLocks noChangeArrowheads="1"/>
          </p:cNvSpPr>
          <p:nvPr/>
        </p:nvSpPr>
        <p:spPr bwMode="auto">
          <a:xfrm>
            <a:off x="5300663" y="1206500"/>
            <a:ext cx="495300" cy="261938"/>
          </a:xfrm>
          <a:prstGeom prst="rect">
            <a:avLst/>
          </a:prstGeom>
          <a:noFill/>
          <a:ln w="9525">
            <a:noFill/>
            <a:miter lim="800000"/>
            <a:headEnd/>
            <a:tailEnd/>
          </a:ln>
        </p:spPr>
        <p:txBody>
          <a:bodyPr>
            <a:spAutoFit/>
          </a:bodyPr>
          <a:lstStyle/>
          <a:p>
            <a:pPr algn="ctr">
              <a:lnSpc>
                <a:spcPct val="80000"/>
              </a:lnSpc>
              <a:spcBef>
                <a:spcPct val="30000"/>
              </a:spcBef>
            </a:pPr>
            <a:r>
              <a:rPr lang="es-ES" sz="1400" b="1">
                <a:latin typeface="Arial" charset="0"/>
              </a:rPr>
              <a:t>H3</a:t>
            </a:r>
          </a:p>
        </p:txBody>
      </p:sp>
      <p:sp>
        <p:nvSpPr>
          <p:cNvPr id="209984" name="Line 64"/>
          <p:cNvSpPr>
            <a:spLocks noChangeShapeType="1"/>
          </p:cNvSpPr>
          <p:nvPr/>
        </p:nvSpPr>
        <p:spPr bwMode="auto">
          <a:xfrm flipV="1">
            <a:off x="2987675" y="4097338"/>
            <a:ext cx="0" cy="287337"/>
          </a:xfrm>
          <a:prstGeom prst="line">
            <a:avLst/>
          </a:prstGeom>
          <a:noFill/>
          <a:ln w="9525">
            <a:solidFill>
              <a:schemeClr val="tx1"/>
            </a:solidFill>
            <a:round/>
            <a:headEnd/>
            <a:tailEnd type="triangle" w="med" len="med"/>
          </a:ln>
        </p:spPr>
        <p:txBody>
          <a:bodyPr/>
          <a:lstStyle/>
          <a:p>
            <a:endParaRPr lang="es-ES"/>
          </a:p>
        </p:txBody>
      </p:sp>
      <p:sp>
        <p:nvSpPr>
          <p:cNvPr id="209985" name="Text Box 65"/>
          <p:cNvSpPr txBox="1">
            <a:spLocks noChangeArrowheads="1"/>
          </p:cNvSpPr>
          <p:nvPr/>
        </p:nvSpPr>
        <p:spPr bwMode="auto">
          <a:xfrm>
            <a:off x="2124075" y="4362450"/>
            <a:ext cx="1800225" cy="1244600"/>
          </a:xfrm>
          <a:prstGeom prst="rect">
            <a:avLst/>
          </a:prstGeom>
          <a:noFill/>
          <a:ln w="9525">
            <a:noFill/>
            <a:miter lim="800000"/>
            <a:headEnd/>
            <a:tailEnd/>
          </a:ln>
        </p:spPr>
        <p:txBody>
          <a:bodyPr>
            <a:spAutoFit/>
          </a:bodyPr>
          <a:lstStyle/>
          <a:p>
            <a:pPr algn="ctr">
              <a:lnSpc>
                <a:spcPct val="90000"/>
              </a:lnSpc>
              <a:spcBef>
                <a:spcPct val="30000"/>
              </a:spcBef>
            </a:pPr>
            <a:r>
              <a:rPr lang="es-ES_tradnl" sz="1400" b="1">
                <a:latin typeface="Arial" charset="0"/>
              </a:rPr>
              <a:t>Las rutas son necesarias para que X e Y sepan como llegar a la LAN remota (C para X, A para Y)</a:t>
            </a:r>
            <a:endParaRPr lang="es-ES" sz="1400" b="1">
              <a:latin typeface="Arial" charset="0"/>
            </a:endParaRPr>
          </a:p>
        </p:txBody>
      </p:sp>
      <p:sp>
        <p:nvSpPr>
          <p:cNvPr id="209986" name="Line 66"/>
          <p:cNvSpPr>
            <a:spLocks noChangeShapeType="1"/>
          </p:cNvSpPr>
          <p:nvPr/>
        </p:nvSpPr>
        <p:spPr bwMode="auto">
          <a:xfrm>
            <a:off x="3563938" y="4310063"/>
            <a:ext cx="719137" cy="0"/>
          </a:xfrm>
          <a:prstGeom prst="line">
            <a:avLst/>
          </a:prstGeom>
          <a:noFill/>
          <a:ln w="9525">
            <a:solidFill>
              <a:schemeClr val="tx1"/>
            </a:solidFill>
            <a:round/>
            <a:headEnd/>
            <a:tailEnd type="triangle" w="med" len="med"/>
          </a:ln>
        </p:spPr>
        <p:txBody>
          <a:bodyPr/>
          <a:lstStyle/>
          <a:p>
            <a:endParaRPr lang="es-ES"/>
          </a:p>
        </p:txBody>
      </p:sp>
      <p:sp>
        <p:nvSpPr>
          <p:cNvPr id="69679" name="Text Box 67"/>
          <p:cNvSpPr txBox="1">
            <a:spLocks noChangeArrowheads="1"/>
          </p:cNvSpPr>
          <p:nvPr/>
        </p:nvSpPr>
        <p:spPr bwMode="auto">
          <a:xfrm>
            <a:off x="836613" y="4310063"/>
            <a:ext cx="495300" cy="261937"/>
          </a:xfrm>
          <a:prstGeom prst="rect">
            <a:avLst/>
          </a:prstGeom>
          <a:noFill/>
          <a:ln w="9525">
            <a:noFill/>
            <a:miter lim="800000"/>
            <a:headEnd/>
            <a:tailEnd/>
          </a:ln>
        </p:spPr>
        <p:txBody>
          <a:bodyPr>
            <a:spAutoFit/>
          </a:bodyPr>
          <a:lstStyle/>
          <a:p>
            <a:pPr algn="ctr">
              <a:lnSpc>
                <a:spcPct val="80000"/>
              </a:lnSpc>
              <a:spcBef>
                <a:spcPct val="30000"/>
              </a:spcBef>
            </a:pPr>
            <a:r>
              <a:rPr lang="es-ES" sz="1400" b="1">
                <a:latin typeface="Arial" charset="0"/>
              </a:rPr>
              <a:t>H2</a:t>
            </a:r>
          </a:p>
        </p:txBody>
      </p:sp>
      <p:sp>
        <p:nvSpPr>
          <p:cNvPr id="69680" name="Text Box 68"/>
          <p:cNvSpPr txBox="1">
            <a:spLocks noChangeArrowheads="1"/>
          </p:cNvSpPr>
          <p:nvPr/>
        </p:nvSpPr>
        <p:spPr bwMode="auto">
          <a:xfrm>
            <a:off x="5372100" y="4695825"/>
            <a:ext cx="495300" cy="261938"/>
          </a:xfrm>
          <a:prstGeom prst="rect">
            <a:avLst/>
          </a:prstGeom>
          <a:noFill/>
          <a:ln w="9525">
            <a:noFill/>
            <a:miter lim="800000"/>
            <a:headEnd/>
            <a:tailEnd/>
          </a:ln>
        </p:spPr>
        <p:txBody>
          <a:bodyPr>
            <a:spAutoFit/>
          </a:bodyPr>
          <a:lstStyle/>
          <a:p>
            <a:pPr algn="ctr">
              <a:lnSpc>
                <a:spcPct val="80000"/>
              </a:lnSpc>
              <a:spcBef>
                <a:spcPct val="30000"/>
              </a:spcBef>
            </a:pPr>
            <a:r>
              <a:rPr lang="es-ES" sz="1400" b="1">
                <a:latin typeface="Arial" charset="0"/>
              </a:rPr>
              <a:t>H4</a:t>
            </a:r>
          </a:p>
        </p:txBody>
      </p:sp>
      <p:sp>
        <p:nvSpPr>
          <p:cNvPr id="209989" name="Text Box 69"/>
          <p:cNvSpPr txBox="1">
            <a:spLocks noChangeArrowheads="1"/>
          </p:cNvSpPr>
          <p:nvPr/>
        </p:nvSpPr>
        <p:spPr bwMode="auto">
          <a:xfrm>
            <a:off x="7740650" y="4525963"/>
            <a:ext cx="495300" cy="261937"/>
          </a:xfrm>
          <a:prstGeom prst="rect">
            <a:avLst/>
          </a:prstGeom>
          <a:noFill/>
          <a:ln w="9525">
            <a:noFill/>
            <a:miter lim="800000"/>
            <a:headEnd/>
            <a:tailEnd/>
          </a:ln>
        </p:spPr>
        <p:txBody>
          <a:bodyPr>
            <a:spAutoFit/>
          </a:bodyPr>
          <a:lstStyle/>
          <a:p>
            <a:pPr algn="ctr">
              <a:lnSpc>
                <a:spcPct val="80000"/>
              </a:lnSpc>
              <a:spcBef>
                <a:spcPct val="30000"/>
              </a:spcBef>
            </a:pPr>
            <a:r>
              <a:rPr lang="es-ES" sz="1400" b="1">
                <a:latin typeface="Arial" charset="0"/>
              </a:rPr>
              <a:t>H6</a:t>
            </a:r>
          </a:p>
        </p:txBody>
      </p:sp>
      <p:sp>
        <p:nvSpPr>
          <p:cNvPr id="209990" name="Text Box 70"/>
          <p:cNvSpPr txBox="1">
            <a:spLocks noChangeArrowheads="1"/>
          </p:cNvSpPr>
          <p:nvPr/>
        </p:nvSpPr>
        <p:spPr bwMode="auto">
          <a:xfrm>
            <a:off x="7740650" y="2032000"/>
            <a:ext cx="495300" cy="261938"/>
          </a:xfrm>
          <a:prstGeom prst="rect">
            <a:avLst/>
          </a:prstGeom>
          <a:noFill/>
          <a:ln w="9525">
            <a:noFill/>
            <a:miter lim="800000"/>
            <a:headEnd/>
            <a:tailEnd/>
          </a:ln>
        </p:spPr>
        <p:txBody>
          <a:bodyPr>
            <a:spAutoFit/>
          </a:bodyPr>
          <a:lstStyle/>
          <a:p>
            <a:pPr algn="ctr">
              <a:lnSpc>
                <a:spcPct val="80000"/>
              </a:lnSpc>
              <a:spcBef>
                <a:spcPct val="30000"/>
              </a:spcBef>
            </a:pPr>
            <a:r>
              <a:rPr lang="es-ES" sz="1400" b="1">
                <a:latin typeface="Arial" charset="0"/>
              </a:rPr>
              <a:t>H5</a:t>
            </a:r>
          </a:p>
        </p:txBody>
      </p:sp>
      <p:sp>
        <p:nvSpPr>
          <p:cNvPr id="209992" name="Line 72"/>
          <p:cNvSpPr>
            <a:spLocks noChangeShapeType="1"/>
          </p:cNvSpPr>
          <p:nvPr/>
        </p:nvSpPr>
        <p:spPr bwMode="auto">
          <a:xfrm>
            <a:off x="5148263" y="2420938"/>
            <a:ext cx="1008062" cy="144462"/>
          </a:xfrm>
          <a:prstGeom prst="line">
            <a:avLst/>
          </a:prstGeom>
          <a:noFill/>
          <a:ln w="19050">
            <a:solidFill>
              <a:srgbClr val="FF0000"/>
            </a:solidFill>
            <a:round/>
            <a:headEnd/>
            <a:tailEnd/>
          </a:ln>
        </p:spPr>
        <p:txBody>
          <a:bodyPr/>
          <a:lstStyle/>
          <a:p>
            <a:endParaRPr lang="es-ES"/>
          </a:p>
        </p:txBody>
      </p:sp>
      <p:sp>
        <p:nvSpPr>
          <p:cNvPr id="209993" name="Line 73"/>
          <p:cNvSpPr>
            <a:spLocks noChangeShapeType="1"/>
          </p:cNvSpPr>
          <p:nvPr/>
        </p:nvSpPr>
        <p:spPr bwMode="auto">
          <a:xfrm flipV="1">
            <a:off x="5148263" y="2420938"/>
            <a:ext cx="1008062" cy="144462"/>
          </a:xfrm>
          <a:prstGeom prst="line">
            <a:avLst/>
          </a:prstGeom>
          <a:noFill/>
          <a:ln w="19050">
            <a:solidFill>
              <a:srgbClr val="FF0000"/>
            </a:solidFill>
            <a:round/>
            <a:headEnd/>
            <a:tailEnd/>
          </a:ln>
        </p:spPr>
        <p:txBody>
          <a:bodyPr/>
          <a:lstStyle/>
          <a:p>
            <a:endParaRPr lang="es-ES"/>
          </a:p>
        </p:txBody>
      </p:sp>
      <p:sp>
        <p:nvSpPr>
          <p:cNvPr id="209994" name="Line 74"/>
          <p:cNvSpPr>
            <a:spLocks noChangeShapeType="1"/>
          </p:cNvSpPr>
          <p:nvPr/>
        </p:nvSpPr>
        <p:spPr bwMode="auto">
          <a:xfrm>
            <a:off x="5165725" y="5910263"/>
            <a:ext cx="1008063" cy="144462"/>
          </a:xfrm>
          <a:prstGeom prst="line">
            <a:avLst/>
          </a:prstGeom>
          <a:noFill/>
          <a:ln w="19050">
            <a:solidFill>
              <a:srgbClr val="FF0000"/>
            </a:solidFill>
            <a:round/>
            <a:headEnd/>
            <a:tailEnd/>
          </a:ln>
        </p:spPr>
        <p:txBody>
          <a:bodyPr/>
          <a:lstStyle/>
          <a:p>
            <a:endParaRPr lang="es-ES"/>
          </a:p>
        </p:txBody>
      </p:sp>
      <p:sp>
        <p:nvSpPr>
          <p:cNvPr id="209995" name="Line 75"/>
          <p:cNvSpPr>
            <a:spLocks noChangeShapeType="1"/>
          </p:cNvSpPr>
          <p:nvPr/>
        </p:nvSpPr>
        <p:spPr bwMode="auto">
          <a:xfrm flipV="1">
            <a:off x="5165725" y="5910263"/>
            <a:ext cx="1008063" cy="144462"/>
          </a:xfrm>
          <a:prstGeom prst="line">
            <a:avLst/>
          </a:prstGeom>
          <a:noFill/>
          <a:ln w="19050">
            <a:solidFill>
              <a:srgbClr val="FF0000"/>
            </a:solidFill>
            <a:round/>
            <a:headEnd/>
            <a:tailEnd/>
          </a:ln>
        </p:spPr>
        <p:txBody>
          <a:bodyPr/>
          <a:lstStyle/>
          <a:p>
            <a:endParaRPr lang="es-ES"/>
          </a:p>
        </p:txBody>
      </p:sp>
    </p:spTree>
  </p:cSld>
  <p:clrMapOvr>
    <a:masterClrMapping/>
  </p:clrMapOvr>
  <p:transition spd="med">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9948"/>
                                        </p:tgtEl>
                                        <p:attrNameLst>
                                          <p:attrName>style.visibility</p:attrName>
                                        </p:attrNameLst>
                                      </p:cBhvr>
                                      <p:to>
                                        <p:strVal val="visible"/>
                                      </p:to>
                                    </p:set>
                                    <p:animEffect transition="in" filter="wipe(left)">
                                      <p:cBhvr>
                                        <p:cTn id="7" dur="500"/>
                                        <p:tgtEl>
                                          <p:spTgt spid="209948"/>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209938"/>
                                        </p:tgtEl>
                                        <p:attrNameLst>
                                          <p:attrName>style.visibility</p:attrName>
                                        </p:attrNameLst>
                                      </p:cBhvr>
                                      <p:to>
                                        <p:strVal val="visible"/>
                                      </p:to>
                                    </p:se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209980"/>
                                        </p:tgtEl>
                                        <p:attrNameLst>
                                          <p:attrName>style.visibility</p:attrName>
                                        </p:attrNameLst>
                                      </p:cBhvr>
                                      <p:to>
                                        <p:strVal val="visible"/>
                                      </p:to>
                                    </p:set>
                                  </p:childTnLst>
                                </p:cTn>
                              </p:par>
                            </p:childTnLst>
                          </p:cTn>
                        </p:par>
                        <p:par>
                          <p:cTn id="14" fill="hold">
                            <p:stCondLst>
                              <p:cond delay="500"/>
                            </p:stCondLst>
                            <p:childTnLst>
                              <p:par>
                                <p:cTn id="15" presetID="1" presetClass="entr" presetSubtype="0" fill="hold" grpId="0" nodeType="afterEffect">
                                  <p:stCondLst>
                                    <p:cond delay="0"/>
                                  </p:stCondLst>
                                  <p:childTnLst>
                                    <p:set>
                                      <p:cBhvr>
                                        <p:cTn id="16" dur="1" fill="hold">
                                          <p:stCondLst>
                                            <p:cond delay="0"/>
                                          </p:stCondLst>
                                        </p:cTn>
                                        <p:tgtEl>
                                          <p:spTgt spid="20995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09949"/>
                                        </p:tgtEl>
                                        <p:attrNameLst>
                                          <p:attrName>style.visibility</p:attrName>
                                        </p:attrNameLst>
                                      </p:cBhvr>
                                      <p:to>
                                        <p:strVal val="visible"/>
                                      </p:to>
                                    </p:set>
                                    <p:animEffect transition="in" filter="wipe(left)">
                                      <p:cBhvr>
                                        <p:cTn id="21" dur="500"/>
                                        <p:tgtEl>
                                          <p:spTgt spid="209949"/>
                                        </p:tgtEl>
                                      </p:cBhvr>
                                    </p:animEffect>
                                  </p:childTnLst>
                                </p:cTn>
                              </p:par>
                            </p:childTnLst>
                          </p:cTn>
                        </p:par>
                        <p:par>
                          <p:cTn id="22" fill="hold">
                            <p:stCondLst>
                              <p:cond delay="500"/>
                            </p:stCondLst>
                            <p:childTnLst>
                              <p:par>
                                <p:cTn id="23" presetID="1" presetClass="entr" presetSubtype="0" fill="hold" grpId="0" nodeType="afterEffect">
                                  <p:stCondLst>
                                    <p:cond delay="0"/>
                                  </p:stCondLst>
                                  <p:childTnLst>
                                    <p:set>
                                      <p:cBhvr>
                                        <p:cTn id="24" dur="1" fill="hold">
                                          <p:stCondLst>
                                            <p:cond delay="0"/>
                                          </p:stCondLst>
                                        </p:cTn>
                                        <p:tgtEl>
                                          <p:spTgt spid="209937"/>
                                        </p:tgtEl>
                                        <p:attrNameLst>
                                          <p:attrName>style.visibility</p:attrName>
                                        </p:attrNameLst>
                                      </p:cBhvr>
                                      <p:to>
                                        <p:strVal val="visible"/>
                                      </p:to>
                                    </p:set>
                                  </p:childTnLst>
                                </p:cTn>
                              </p:par>
                            </p:childTnLst>
                          </p:cTn>
                        </p:par>
                        <p:par>
                          <p:cTn id="25" fill="hold">
                            <p:stCondLst>
                              <p:cond delay="500"/>
                            </p:stCondLst>
                            <p:childTnLst>
                              <p:par>
                                <p:cTn id="26" presetID="22" presetClass="entr" presetSubtype="8" fill="hold" grpId="0" nodeType="afterEffect">
                                  <p:stCondLst>
                                    <p:cond delay="0"/>
                                  </p:stCondLst>
                                  <p:childTnLst>
                                    <p:set>
                                      <p:cBhvr>
                                        <p:cTn id="27" dur="1" fill="hold">
                                          <p:stCondLst>
                                            <p:cond delay="0"/>
                                          </p:stCondLst>
                                        </p:cTn>
                                        <p:tgtEl>
                                          <p:spTgt spid="209944"/>
                                        </p:tgtEl>
                                        <p:attrNameLst>
                                          <p:attrName>style.visibility</p:attrName>
                                        </p:attrNameLst>
                                      </p:cBhvr>
                                      <p:to>
                                        <p:strVal val="visible"/>
                                      </p:to>
                                    </p:set>
                                    <p:animEffect transition="in" filter="wipe(left)">
                                      <p:cBhvr>
                                        <p:cTn id="28" dur="500"/>
                                        <p:tgtEl>
                                          <p:spTgt spid="209944"/>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209943"/>
                                        </p:tgtEl>
                                        <p:attrNameLst>
                                          <p:attrName>style.visibility</p:attrName>
                                        </p:attrNameLst>
                                      </p:cBhvr>
                                      <p:to>
                                        <p:strVal val="visible"/>
                                      </p:to>
                                    </p:set>
                                    <p:animEffect transition="in" filter="wipe(left)">
                                      <p:cBhvr>
                                        <p:cTn id="31" dur="500"/>
                                        <p:tgtEl>
                                          <p:spTgt spid="209943"/>
                                        </p:tgtEl>
                                      </p:cBhvr>
                                    </p:animEffect>
                                  </p:childTnLst>
                                </p:cTn>
                              </p:par>
                            </p:childTnLst>
                          </p:cTn>
                        </p:par>
                        <p:par>
                          <p:cTn id="32" fill="hold">
                            <p:stCondLst>
                              <p:cond delay="1000"/>
                            </p:stCondLst>
                            <p:childTnLst>
                              <p:par>
                                <p:cTn id="33" presetID="1" presetClass="entr" presetSubtype="0" fill="hold" nodeType="afterEffect">
                                  <p:stCondLst>
                                    <p:cond delay="0"/>
                                  </p:stCondLst>
                                  <p:childTnLst>
                                    <p:set>
                                      <p:cBhvr>
                                        <p:cTn id="34" dur="1" fill="hold">
                                          <p:stCondLst>
                                            <p:cond delay="0"/>
                                          </p:stCondLst>
                                        </p:cTn>
                                        <p:tgtEl>
                                          <p:spTgt spid="20997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09990"/>
                                        </p:tgtEl>
                                        <p:attrNameLst>
                                          <p:attrName>style.visibility</p:attrName>
                                        </p:attrNameLst>
                                      </p:cBhvr>
                                      <p:to>
                                        <p:strVal val="visible"/>
                                      </p:to>
                                    </p:set>
                                  </p:childTnLst>
                                </p:cTn>
                              </p:par>
                            </p:childTnLst>
                          </p:cTn>
                        </p:par>
                        <p:par>
                          <p:cTn id="37" fill="hold">
                            <p:stCondLst>
                              <p:cond delay="1000"/>
                            </p:stCondLst>
                            <p:childTnLst>
                              <p:par>
                                <p:cTn id="38" presetID="1" presetClass="entr" presetSubtype="0" fill="hold" nodeType="afterEffect">
                                  <p:stCondLst>
                                    <p:cond delay="0"/>
                                  </p:stCondLst>
                                  <p:childTnLst>
                                    <p:set>
                                      <p:cBhvr>
                                        <p:cTn id="39" dur="1" fill="hold">
                                          <p:stCondLst>
                                            <p:cond delay="0"/>
                                          </p:stCondLst>
                                        </p:cTn>
                                        <p:tgtEl>
                                          <p:spTgt spid="209973"/>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209989"/>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209964"/>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209957"/>
                                        </p:tgtEl>
                                        <p:attrNameLst>
                                          <p:attrName>style.visibility</p:attrName>
                                        </p:attrNameLst>
                                      </p:cBhvr>
                                      <p:to>
                                        <p:strVal val="visible"/>
                                      </p:to>
                                    </p:set>
                                  </p:childTnLst>
                                </p:cTn>
                              </p:par>
                            </p:childTnLst>
                          </p:cTn>
                        </p:par>
                        <p:par>
                          <p:cTn id="48" fill="hold">
                            <p:stCondLst>
                              <p:cond delay="0"/>
                            </p:stCondLst>
                            <p:childTnLst>
                              <p:par>
                                <p:cTn id="49" presetID="1" presetClass="entr" presetSubtype="0" fill="hold" grpId="0" nodeType="afterEffect">
                                  <p:stCondLst>
                                    <p:cond delay="0"/>
                                  </p:stCondLst>
                                  <p:childTnLst>
                                    <p:set>
                                      <p:cBhvr>
                                        <p:cTn id="50" dur="1" fill="hold">
                                          <p:stCondLst>
                                            <p:cond delay="0"/>
                                          </p:stCondLst>
                                        </p:cTn>
                                        <p:tgtEl>
                                          <p:spTgt spid="20995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0996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0996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0996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0998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09985"/>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0998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09976"/>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209977"/>
                                        </p:tgtEl>
                                        <p:attrNameLst>
                                          <p:attrName>style.visibility</p:attrName>
                                        </p:attrNameLst>
                                      </p:cBhvr>
                                      <p:to>
                                        <p:strVal val="visible"/>
                                      </p:to>
                                    </p:set>
                                  </p:childTnLst>
                                </p:cTn>
                              </p:par>
                            </p:childTnLst>
                          </p:cTn>
                        </p:par>
                        <p:par>
                          <p:cTn id="73" fill="hold">
                            <p:stCondLst>
                              <p:cond delay="0"/>
                            </p:stCondLst>
                            <p:childTnLst>
                              <p:par>
                                <p:cTn id="74" presetID="1" presetClass="entr" presetSubtype="0" fill="hold" grpId="0" nodeType="afterEffect">
                                  <p:stCondLst>
                                    <p:cond delay="0"/>
                                  </p:stCondLst>
                                  <p:childTnLst>
                                    <p:set>
                                      <p:cBhvr>
                                        <p:cTn id="75" dur="1" fill="hold">
                                          <p:stCondLst>
                                            <p:cond delay="0"/>
                                          </p:stCondLst>
                                        </p:cTn>
                                        <p:tgtEl>
                                          <p:spTgt spid="209975"/>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209994"/>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209995"/>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209992"/>
                                        </p:tgtEl>
                                        <p:attrNameLst>
                                          <p:attrName>style.visibility</p:attrName>
                                        </p:attrNameLst>
                                      </p:cBhvr>
                                      <p:to>
                                        <p:strVal val="visible"/>
                                      </p:to>
                                    </p:set>
                                  </p:childTnLst>
                                </p:cTn>
                              </p:par>
                              <p:par>
                                <p:cTn id="84" presetID="1" presetClass="entr" presetSubtype="0" fill="hold" grpId="0" nodeType="withEffect">
                                  <p:stCondLst>
                                    <p:cond delay="0"/>
                                  </p:stCondLst>
                                  <p:childTnLst>
                                    <p:set>
                                      <p:cBhvr>
                                        <p:cTn id="85" dur="1" fill="hold">
                                          <p:stCondLst>
                                            <p:cond delay="0"/>
                                          </p:stCondLst>
                                        </p:cTn>
                                        <p:tgtEl>
                                          <p:spTgt spid="2099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37" grpId="0" animBg="1"/>
      <p:bldP spid="209943" grpId="0" animBg="1"/>
      <p:bldP spid="209944" grpId="0" animBg="1"/>
      <p:bldP spid="209948" grpId="0" animBg="1"/>
      <p:bldP spid="209949" grpId="0" animBg="1"/>
      <p:bldP spid="209953" grpId="0"/>
      <p:bldP spid="209957" grpId="0"/>
      <p:bldP spid="209959" grpId="0"/>
      <p:bldP spid="209960" grpId="0"/>
      <p:bldP spid="209961" grpId="0" animBg="1"/>
      <p:bldP spid="209964" grpId="0"/>
      <p:bldP spid="209965" grpId="0" animBg="1"/>
      <p:bldP spid="209975" grpId="0"/>
      <p:bldP spid="209976" grpId="0" animBg="1"/>
      <p:bldP spid="209977" grpId="0" animBg="1"/>
      <p:bldP spid="209980" grpId="0" animBg="1"/>
      <p:bldP spid="209984" grpId="0" animBg="1"/>
      <p:bldP spid="209985" grpId="0"/>
      <p:bldP spid="209986" grpId="0" animBg="1"/>
      <p:bldP spid="209989" grpId="0"/>
      <p:bldP spid="209990" grpId="0"/>
      <p:bldP spid="209992" grpId="0" animBg="1"/>
      <p:bldP spid="209993" grpId="0" animBg="1"/>
      <p:bldP spid="209994" grpId="0" animBg="1"/>
      <p:bldP spid="20999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2"/>
          <p:cNvSpPr txBox="1">
            <a:spLocks noChangeArrowheads="1"/>
          </p:cNvSpPr>
          <p:nvPr/>
        </p:nvSpPr>
        <p:spPr bwMode="auto">
          <a:xfrm>
            <a:off x="1168400" y="1733550"/>
            <a:ext cx="6427788" cy="3279775"/>
          </a:xfrm>
          <a:prstGeom prst="rect">
            <a:avLst/>
          </a:prstGeom>
          <a:noFill/>
          <a:ln w="9525">
            <a:solidFill>
              <a:schemeClr val="tx1"/>
            </a:solidFill>
            <a:miter lim="800000"/>
            <a:headEnd/>
            <a:tailEnd/>
          </a:ln>
        </p:spPr>
        <p:txBody>
          <a:bodyPr wrap="none">
            <a:spAutoFit/>
          </a:bodyPr>
          <a:lstStyle/>
          <a:p>
            <a:r>
              <a:rPr lang="en-GB" sz="1600">
                <a:latin typeface="Courier New" pitchFamily="49" charset="0"/>
              </a:rPr>
              <a:t>Router&gt;</a:t>
            </a:r>
            <a:r>
              <a:rPr lang="en-GB" sz="1600" b="1">
                <a:latin typeface="Courier New" pitchFamily="49" charset="0"/>
              </a:rPr>
              <a:t>enable</a:t>
            </a:r>
            <a:endParaRPr lang="en-GB" sz="1600">
              <a:latin typeface="Courier New" pitchFamily="49" charset="0"/>
            </a:endParaRPr>
          </a:p>
          <a:p>
            <a:r>
              <a:rPr lang="en-GB" sz="1600">
                <a:latin typeface="Courier New" pitchFamily="49" charset="0"/>
              </a:rPr>
              <a:t>Router#</a:t>
            </a:r>
            <a:r>
              <a:rPr lang="en-GB" sz="1600" b="1">
                <a:latin typeface="Courier New" pitchFamily="49" charset="0"/>
              </a:rPr>
              <a:t>configure terminal</a:t>
            </a:r>
            <a:endParaRPr lang="en-GB" sz="1600">
              <a:latin typeface="Courier New" pitchFamily="49" charset="0"/>
            </a:endParaRPr>
          </a:p>
          <a:p>
            <a:r>
              <a:rPr lang="en-GB" sz="1600">
                <a:latin typeface="Courier New" pitchFamily="49" charset="0"/>
              </a:rPr>
              <a:t>Router(config)#</a:t>
            </a:r>
            <a:r>
              <a:rPr lang="en-GB" sz="1600" b="1">
                <a:latin typeface="Courier New" pitchFamily="49" charset="0"/>
              </a:rPr>
              <a:t>interface ethernet 0</a:t>
            </a:r>
            <a:endParaRPr lang="en-GB" sz="1600">
              <a:latin typeface="Courier New" pitchFamily="49" charset="0"/>
            </a:endParaRPr>
          </a:p>
          <a:p>
            <a:r>
              <a:rPr lang="en-GB" sz="1600">
                <a:latin typeface="Courier New" pitchFamily="49" charset="0"/>
              </a:rPr>
              <a:t>Router(config-if)#</a:t>
            </a:r>
            <a:r>
              <a:rPr lang="en-GB" sz="1600" b="1">
                <a:latin typeface="Courier New" pitchFamily="49" charset="0"/>
              </a:rPr>
              <a:t>no shutdown</a:t>
            </a:r>
            <a:endParaRPr lang="fr-FR" sz="1600">
              <a:latin typeface="Courier New" pitchFamily="49" charset="0"/>
            </a:endParaRPr>
          </a:p>
          <a:p>
            <a:r>
              <a:rPr lang="en-GB" sz="1600">
                <a:latin typeface="Courier New" pitchFamily="49" charset="0"/>
              </a:rPr>
              <a:t>Router</a:t>
            </a:r>
            <a:r>
              <a:rPr lang="fr-FR" sz="1600">
                <a:latin typeface="Courier New" pitchFamily="49" charset="0"/>
              </a:rPr>
              <a:t>(config-if)#</a:t>
            </a:r>
            <a:r>
              <a:rPr lang="fr-FR" sz="1600" b="1">
                <a:latin typeface="Courier New" pitchFamily="49" charset="0"/>
              </a:rPr>
              <a:t>ip address 11.0.0.1 255.0.0.0</a:t>
            </a:r>
            <a:endParaRPr lang="en-GB" sz="1600" b="1">
              <a:latin typeface="Courier New" pitchFamily="49" charset="0"/>
            </a:endParaRPr>
          </a:p>
          <a:p>
            <a:r>
              <a:rPr lang="en-GB" sz="1600">
                <a:latin typeface="Courier New" pitchFamily="49" charset="0"/>
              </a:rPr>
              <a:t>Router(config-if)#</a:t>
            </a:r>
            <a:r>
              <a:rPr lang="en-GB" sz="1600" b="1">
                <a:latin typeface="Courier New" pitchFamily="49" charset="0"/>
              </a:rPr>
              <a:t>exit</a:t>
            </a:r>
            <a:r>
              <a:rPr lang="en-GB" sz="1600">
                <a:latin typeface="Courier New" pitchFamily="49" charset="0"/>
              </a:rPr>
              <a:t> </a:t>
            </a:r>
          </a:p>
          <a:p>
            <a:r>
              <a:rPr lang="en-GB" sz="1600">
                <a:latin typeface="Courier New" pitchFamily="49" charset="0"/>
              </a:rPr>
              <a:t>Router(config)#</a:t>
            </a:r>
            <a:r>
              <a:rPr lang="en-GB" sz="1600" b="1">
                <a:latin typeface="Courier New" pitchFamily="49" charset="0"/>
              </a:rPr>
              <a:t>interface ethernet 1</a:t>
            </a:r>
          </a:p>
          <a:p>
            <a:r>
              <a:rPr lang="en-GB" sz="1600">
                <a:latin typeface="Courier New" pitchFamily="49" charset="0"/>
              </a:rPr>
              <a:t>Router(config-if)#</a:t>
            </a:r>
            <a:r>
              <a:rPr lang="en-GB" sz="1600" b="1">
                <a:latin typeface="Courier New" pitchFamily="49" charset="0"/>
              </a:rPr>
              <a:t>no shutdown</a:t>
            </a:r>
            <a:endParaRPr lang="en-GB" sz="1600">
              <a:latin typeface="Courier New" pitchFamily="49" charset="0"/>
            </a:endParaRPr>
          </a:p>
          <a:p>
            <a:r>
              <a:rPr lang="en-GB" sz="1600">
                <a:latin typeface="Courier New" pitchFamily="49" charset="0"/>
              </a:rPr>
              <a:t>Router(config-if)#</a:t>
            </a:r>
            <a:r>
              <a:rPr lang="fr-FR" sz="1600" b="1">
                <a:latin typeface="Courier New" pitchFamily="49" charset="0"/>
              </a:rPr>
              <a:t>ip address 12.0.0.1 255.0.0.0</a:t>
            </a:r>
          </a:p>
          <a:p>
            <a:r>
              <a:rPr lang="en-GB" sz="1600">
                <a:latin typeface="Courier New" pitchFamily="49" charset="0"/>
              </a:rPr>
              <a:t>Router(config-if)#</a:t>
            </a:r>
            <a:r>
              <a:rPr lang="en-GB" sz="1600" b="1">
                <a:latin typeface="Courier New" pitchFamily="49" charset="0"/>
              </a:rPr>
              <a:t>exit</a:t>
            </a:r>
            <a:r>
              <a:rPr lang="en-GB" sz="1600">
                <a:latin typeface="Courier New" pitchFamily="49" charset="0"/>
              </a:rPr>
              <a:t> </a:t>
            </a:r>
          </a:p>
          <a:p>
            <a:r>
              <a:rPr lang="fr-FR" sz="1600">
                <a:latin typeface="Courier New" pitchFamily="49" charset="0"/>
              </a:rPr>
              <a:t>Router(config)#</a:t>
            </a:r>
            <a:r>
              <a:rPr lang="fr-FR" sz="1600" b="1">
                <a:latin typeface="Courier New" pitchFamily="49" charset="0"/>
              </a:rPr>
              <a:t>ip route 13.0.0.0 255.0.0.0 12.0.0.2</a:t>
            </a:r>
          </a:p>
          <a:p>
            <a:r>
              <a:rPr lang="fr-FR" sz="1600">
                <a:latin typeface="Courier New" pitchFamily="49" charset="0"/>
              </a:rPr>
              <a:t>Router(config)#</a:t>
            </a:r>
            <a:r>
              <a:rPr lang="fr-FR" sz="1600" b="1">
                <a:latin typeface="Courier New" pitchFamily="49" charset="0"/>
              </a:rPr>
              <a:t>exit</a:t>
            </a:r>
          </a:p>
          <a:p>
            <a:r>
              <a:rPr lang="fr-FR" sz="1600">
                <a:latin typeface="Courier New" pitchFamily="49" charset="0"/>
              </a:rPr>
              <a:t>Router#</a:t>
            </a:r>
            <a:endParaRPr lang="es-ES" sz="1600">
              <a:latin typeface="Courier New" pitchFamily="49" charset="0"/>
            </a:endParaRPr>
          </a:p>
        </p:txBody>
      </p:sp>
      <p:sp>
        <p:nvSpPr>
          <p:cNvPr id="71682" name="Rectangle 3"/>
          <p:cNvSpPr>
            <a:spLocks noChangeArrowheads="1"/>
          </p:cNvSpPr>
          <p:nvPr/>
        </p:nvSpPr>
        <p:spPr bwMode="auto">
          <a:xfrm>
            <a:off x="544513" y="404813"/>
            <a:ext cx="7772400" cy="731837"/>
          </a:xfrm>
          <a:prstGeom prst="rect">
            <a:avLst/>
          </a:prstGeom>
          <a:noFill/>
          <a:ln w="9525">
            <a:noFill/>
            <a:miter lim="800000"/>
            <a:headEnd/>
            <a:tailEnd/>
          </a:ln>
        </p:spPr>
        <p:txBody>
          <a:bodyPr anchor="ctr"/>
          <a:lstStyle/>
          <a:p>
            <a:pPr algn="ctr"/>
            <a:r>
              <a:rPr lang="es-ES" sz="3200" dirty="0">
                <a:solidFill>
                  <a:schemeClr val="tx2"/>
                </a:solidFill>
                <a:latin typeface="Arial" charset="0"/>
              </a:rPr>
              <a:t>Configuración </a:t>
            </a:r>
            <a:r>
              <a:rPr lang="es-ES" sz="3200" dirty="0" smtClean="0">
                <a:solidFill>
                  <a:schemeClr val="tx2"/>
                </a:solidFill>
                <a:latin typeface="Arial" charset="0"/>
              </a:rPr>
              <a:t>en lenguaje de comandos Cisco del </a:t>
            </a:r>
            <a:r>
              <a:rPr lang="es-ES" sz="3200" dirty="0" err="1">
                <a:solidFill>
                  <a:schemeClr val="tx2"/>
                </a:solidFill>
                <a:latin typeface="Arial" charset="0"/>
              </a:rPr>
              <a:t>router</a:t>
            </a:r>
            <a:r>
              <a:rPr lang="es-ES" sz="3200" dirty="0">
                <a:solidFill>
                  <a:schemeClr val="tx2"/>
                </a:solidFill>
                <a:latin typeface="Arial" charset="0"/>
              </a:rPr>
              <a:t> X de la red anterior</a:t>
            </a:r>
          </a:p>
        </p:txBody>
      </p:sp>
      <p:sp>
        <p:nvSpPr>
          <p:cNvPr id="71683" name="Rectangle 4"/>
          <p:cNvSpPr>
            <a:spLocks noChangeArrowheads="1"/>
          </p:cNvSpPr>
          <p:nvPr/>
        </p:nvSpPr>
        <p:spPr bwMode="auto">
          <a:xfrm>
            <a:off x="3095625" y="4235450"/>
            <a:ext cx="4433888" cy="234950"/>
          </a:xfrm>
          <a:prstGeom prst="rect">
            <a:avLst/>
          </a:prstGeom>
          <a:noFill/>
          <a:ln w="19050">
            <a:solidFill>
              <a:srgbClr val="FF0000"/>
            </a:solidFill>
            <a:miter lim="800000"/>
            <a:headEnd/>
            <a:tailEnd/>
          </a:ln>
        </p:spPr>
        <p:txBody>
          <a:bodyPr wrap="none" anchor="ctr"/>
          <a:lstStyle/>
          <a:p>
            <a:endParaRPr lang="es-ES"/>
          </a:p>
        </p:txBody>
      </p:sp>
      <p:sp>
        <p:nvSpPr>
          <p:cNvPr id="71685" name="Line 5"/>
          <p:cNvSpPr>
            <a:spLocks noChangeShapeType="1"/>
          </p:cNvSpPr>
          <p:nvPr/>
        </p:nvSpPr>
        <p:spPr bwMode="auto">
          <a:xfrm flipV="1">
            <a:off x="5435600" y="4508500"/>
            <a:ext cx="0" cy="936625"/>
          </a:xfrm>
          <a:prstGeom prst="line">
            <a:avLst/>
          </a:prstGeom>
          <a:noFill/>
          <a:ln w="9525">
            <a:solidFill>
              <a:schemeClr val="tx1"/>
            </a:solidFill>
            <a:round/>
            <a:headEnd/>
            <a:tailEnd type="triangle" w="med" len="med"/>
          </a:ln>
          <a:effectLst/>
        </p:spPr>
        <p:txBody>
          <a:bodyPr/>
          <a:lstStyle/>
          <a:p>
            <a:endParaRPr lang="es-ES"/>
          </a:p>
        </p:txBody>
      </p:sp>
      <p:sp>
        <p:nvSpPr>
          <p:cNvPr id="71686" name="Text Box 6"/>
          <p:cNvSpPr txBox="1">
            <a:spLocks noChangeArrowheads="1"/>
          </p:cNvSpPr>
          <p:nvPr/>
        </p:nvSpPr>
        <p:spPr bwMode="auto">
          <a:xfrm>
            <a:off x="4067175" y="5457825"/>
            <a:ext cx="2716213" cy="336550"/>
          </a:xfrm>
          <a:prstGeom prst="rect">
            <a:avLst/>
          </a:prstGeom>
          <a:noFill/>
          <a:ln w="9525">
            <a:noFill/>
            <a:miter lim="800000"/>
            <a:headEnd/>
            <a:tailEnd/>
          </a:ln>
          <a:effectLst/>
        </p:spPr>
        <p:txBody>
          <a:bodyPr wrap="none">
            <a:spAutoFit/>
          </a:bodyPr>
          <a:lstStyle/>
          <a:p>
            <a:r>
              <a:rPr lang="es-ES" sz="1600" b="1">
                <a:latin typeface="Arial" charset="0"/>
              </a:rPr>
              <a:t>Definición de ruta estática</a:t>
            </a:r>
          </a:p>
        </p:txBody>
      </p:sp>
    </p:spTree>
  </p:cSld>
  <p:clrMapOvr>
    <a:masterClrMapping/>
  </p:clrMapOvr>
  <p:transition spd="med">
    <p:pull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5"/>
          <p:cNvSpPr>
            <a:spLocks noGrp="1" noChangeArrowheads="1"/>
          </p:cNvSpPr>
          <p:nvPr>
            <p:ph type="title"/>
          </p:nvPr>
        </p:nvSpPr>
        <p:spPr>
          <a:xfrm>
            <a:off x="179388" y="333375"/>
            <a:ext cx="8782050" cy="731838"/>
          </a:xfrm>
        </p:spPr>
        <p:txBody>
          <a:bodyPr/>
          <a:lstStyle/>
          <a:p>
            <a:pPr eaLnBrk="1" hangingPunct="1"/>
            <a:r>
              <a:rPr lang="es-ES" sz="3400" smtClean="0"/>
              <a:t>Internet es un conjunto de redes interconectadas</a:t>
            </a:r>
          </a:p>
        </p:txBody>
      </p:sp>
      <p:pic>
        <p:nvPicPr>
          <p:cNvPr id="21506" name="Picture 4"/>
          <p:cNvPicPr>
            <a:picLocks noGrp="1" noChangeAspect="1" noChangeArrowheads="1"/>
          </p:cNvPicPr>
          <p:nvPr>
            <p:ph idx="1"/>
          </p:nvPr>
        </p:nvPicPr>
        <p:blipFill>
          <a:blip r:embed="rId3" cstate="print"/>
          <a:srcRect/>
          <a:stretch>
            <a:fillRect/>
          </a:stretch>
        </p:blipFill>
        <p:spPr>
          <a:xfrm>
            <a:off x="1106488" y="1266825"/>
            <a:ext cx="6129337" cy="3714750"/>
          </a:xfrm>
        </p:spPr>
      </p:pic>
      <p:sp>
        <p:nvSpPr>
          <p:cNvPr id="21507" name="Text Box 7"/>
          <p:cNvSpPr txBox="1">
            <a:spLocks noChangeArrowheads="1"/>
          </p:cNvSpPr>
          <p:nvPr/>
        </p:nvSpPr>
        <p:spPr bwMode="auto">
          <a:xfrm>
            <a:off x="971550" y="5084763"/>
            <a:ext cx="7632700" cy="1323975"/>
          </a:xfrm>
          <a:prstGeom prst="rect">
            <a:avLst/>
          </a:prstGeom>
          <a:noFill/>
          <a:ln w="9525">
            <a:noFill/>
            <a:miter lim="800000"/>
            <a:headEnd/>
            <a:tailEnd/>
          </a:ln>
        </p:spPr>
        <p:txBody>
          <a:bodyPr>
            <a:spAutoFit/>
          </a:bodyPr>
          <a:lstStyle/>
          <a:p>
            <a:pPr>
              <a:buFontTx/>
              <a:buChar char="•"/>
            </a:pPr>
            <a:r>
              <a:rPr lang="es-ES" sz="2000"/>
              <a:t>A nivel físico y de enlace son redes muy diversas</a:t>
            </a:r>
          </a:p>
          <a:p>
            <a:pPr>
              <a:buFontTx/>
              <a:buChar char="•"/>
            </a:pPr>
            <a:r>
              <a:rPr lang="es-ES" sz="2000"/>
              <a:t>La organización administrativa también cambia mucho de unas a otras</a:t>
            </a:r>
          </a:p>
          <a:p>
            <a:pPr>
              <a:buFontTx/>
              <a:buChar char="•"/>
            </a:pPr>
            <a:r>
              <a:rPr lang="es-ES" sz="2000"/>
              <a:t>Pero el elemento común a todas ellas es el protocolo IP (Internet Protocol)</a:t>
            </a:r>
          </a:p>
        </p:txBody>
      </p:sp>
    </p:spTree>
  </p:cSld>
  <p:clrMapOvr>
    <a:masterClrMapping/>
  </p:clrMapOvr>
  <p:transition spd="med">
    <p:pull dir="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ext Box 4"/>
          <p:cNvSpPr txBox="1">
            <a:spLocks noChangeArrowheads="1"/>
          </p:cNvSpPr>
          <p:nvPr/>
        </p:nvSpPr>
        <p:spPr bwMode="auto">
          <a:xfrm>
            <a:off x="1042988" y="152400"/>
            <a:ext cx="6838950" cy="1190625"/>
          </a:xfrm>
          <a:prstGeom prst="rect">
            <a:avLst/>
          </a:prstGeom>
          <a:noFill/>
          <a:ln w="9525">
            <a:noFill/>
            <a:miter lim="800000"/>
            <a:headEnd/>
            <a:tailEnd/>
          </a:ln>
        </p:spPr>
        <p:txBody>
          <a:bodyPr>
            <a:spAutoFit/>
          </a:bodyPr>
          <a:lstStyle/>
          <a:p>
            <a:pPr algn="ctr"/>
            <a:r>
              <a:rPr lang="es-ES" sz="3600">
                <a:latin typeface="Arial" charset="0"/>
              </a:rPr>
              <a:t>Definición de </a:t>
            </a:r>
            <a:r>
              <a:rPr lang="es-ES" sz="3200">
                <a:latin typeface="Arial" charset="0"/>
              </a:rPr>
              <a:t>rutas</a:t>
            </a:r>
            <a:r>
              <a:rPr lang="es-ES" sz="3600">
                <a:latin typeface="Arial" charset="0"/>
              </a:rPr>
              <a:t> en los hosts de la red anterior</a:t>
            </a:r>
          </a:p>
        </p:txBody>
      </p:sp>
      <p:sp>
        <p:nvSpPr>
          <p:cNvPr id="73730" name="Text Box 5"/>
          <p:cNvSpPr txBox="1">
            <a:spLocks noChangeArrowheads="1"/>
          </p:cNvSpPr>
          <p:nvPr/>
        </p:nvSpPr>
        <p:spPr bwMode="auto">
          <a:xfrm>
            <a:off x="323850" y="1425575"/>
            <a:ext cx="3384550" cy="4867275"/>
          </a:xfrm>
          <a:prstGeom prst="rect">
            <a:avLst/>
          </a:prstGeom>
          <a:noFill/>
          <a:ln w="9525">
            <a:noFill/>
            <a:miter lim="800000"/>
            <a:headEnd/>
            <a:tailEnd/>
          </a:ln>
        </p:spPr>
        <p:txBody>
          <a:bodyPr>
            <a:spAutoFit/>
          </a:bodyPr>
          <a:lstStyle/>
          <a:p>
            <a:r>
              <a:rPr lang="es-ES" sz="1800" b="1">
                <a:latin typeface="Arial" charset="0"/>
              </a:rPr>
              <a:t>En H1 (ruta por defecto):</a:t>
            </a:r>
          </a:p>
          <a:p>
            <a:endParaRPr lang="es-ES" sz="800" b="1">
              <a:latin typeface="Arial" charset="0"/>
            </a:endParaRPr>
          </a:p>
          <a:p>
            <a:r>
              <a:rPr lang="es-ES" sz="1600" b="1">
                <a:latin typeface="Arial" charset="0"/>
              </a:rPr>
              <a:t>   windows:</a:t>
            </a:r>
          </a:p>
          <a:p>
            <a:r>
              <a:rPr lang="es-ES" sz="1600" b="1">
                <a:latin typeface="Arial" charset="0"/>
              </a:rPr>
              <a:t>   linux:</a:t>
            </a:r>
          </a:p>
          <a:p>
            <a:endParaRPr lang="es-ES" sz="1200" b="1">
              <a:latin typeface="Arial" charset="0"/>
            </a:endParaRPr>
          </a:p>
          <a:p>
            <a:r>
              <a:rPr lang="es-ES" sz="1800" b="1">
                <a:latin typeface="Arial" charset="0"/>
              </a:rPr>
              <a:t>En H3 (rutas explícitas):</a:t>
            </a:r>
          </a:p>
          <a:p>
            <a:endParaRPr lang="es-ES" sz="800">
              <a:latin typeface="Arial" charset="0"/>
            </a:endParaRPr>
          </a:p>
          <a:p>
            <a:r>
              <a:rPr lang="es-ES" sz="1600" b="1">
                <a:latin typeface="Arial" charset="0"/>
              </a:rPr>
              <a:t>   windows:</a:t>
            </a:r>
          </a:p>
          <a:p>
            <a:endParaRPr lang="es-ES" sz="1600" b="1">
              <a:latin typeface="Arial" charset="0"/>
            </a:endParaRPr>
          </a:p>
          <a:p>
            <a:r>
              <a:rPr lang="es-ES" sz="1600" b="1">
                <a:latin typeface="Arial" charset="0"/>
              </a:rPr>
              <a:t>   linux:</a:t>
            </a:r>
          </a:p>
          <a:p>
            <a:endParaRPr lang="es-ES" sz="1000" b="1">
              <a:latin typeface="Arial" charset="0"/>
            </a:endParaRPr>
          </a:p>
          <a:p>
            <a:endParaRPr lang="es-ES" sz="1000" b="1">
              <a:latin typeface="Arial" charset="0"/>
            </a:endParaRPr>
          </a:p>
          <a:p>
            <a:endParaRPr lang="es-ES" sz="1000" b="1">
              <a:latin typeface="Arial" charset="0"/>
            </a:endParaRPr>
          </a:p>
          <a:p>
            <a:r>
              <a:rPr lang="es-ES" sz="1800" b="1">
                <a:latin typeface="Arial" charset="0"/>
              </a:rPr>
              <a:t>Para ver las rutas existentes:</a:t>
            </a:r>
            <a:endParaRPr lang="es-ES" sz="1800">
              <a:latin typeface="Arial" charset="0"/>
            </a:endParaRPr>
          </a:p>
          <a:p>
            <a:endParaRPr lang="es-ES" sz="1000" b="1">
              <a:latin typeface="Arial" charset="0"/>
            </a:endParaRPr>
          </a:p>
          <a:p>
            <a:r>
              <a:rPr lang="es-ES" sz="1600" b="1">
                <a:latin typeface="Arial" charset="0"/>
              </a:rPr>
              <a:t>   windows:</a:t>
            </a:r>
          </a:p>
          <a:p>
            <a:r>
              <a:rPr lang="es-ES" sz="1600" b="1">
                <a:latin typeface="Arial" charset="0"/>
              </a:rPr>
              <a:t>   linux:</a:t>
            </a:r>
            <a:r>
              <a:rPr lang="es-ES" sz="1600">
                <a:latin typeface="Arial" charset="0"/>
              </a:rPr>
              <a:t> </a:t>
            </a:r>
          </a:p>
          <a:p>
            <a:endParaRPr lang="es-ES" sz="1600" b="1">
              <a:latin typeface="Arial" charset="0"/>
            </a:endParaRPr>
          </a:p>
          <a:p>
            <a:r>
              <a:rPr lang="es-ES" sz="1800" b="1">
                <a:latin typeface="Arial" charset="0"/>
              </a:rPr>
              <a:t>Para borrar una ruta:</a:t>
            </a:r>
          </a:p>
          <a:p>
            <a:pPr>
              <a:lnSpc>
                <a:spcPct val="80000"/>
              </a:lnSpc>
            </a:pPr>
            <a:r>
              <a:rPr lang="es-ES" sz="1000">
                <a:latin typeface="Arial" charset="0"/>
              </a:rPr>
              <a:t> </a:t>
            </a:r>
            <a:r>
              <a:rPr lang="es-ES" sz="1600">
                <a:latin typeface="Arial" charset="0"/>
              </a:rPr>
              <a:t>	</a:t>
            </a:r>
          </a:p>
          <a:p>
            <a:r>
              <a:rPr lang="es-ES" sz="1600" b="1">
                <a:latin typeface="Arial" charset="0"/>
              </a:rPr>
              <a:t>   windows:</a:t>
            </a:r>
            <a:r>
              <a:rPr lang="es-ES" sz="1600">
                <a:latin typeface="Arial" charset="0"/>
              </a:rPr>
              <a:t> </a:t>
            </a:r>
            <a:endParaRPr lang="es-ES" sz="1600" b="1">
              <a:latin typeface="Arial" charset="0"/>
            </a:endParaRPr>
          </a:p>
          <a:p>
            <a:r>
              <a:rPr lang="es-ES" sz="1600" b="1">
                <a:latin typeface="Arial" charset="0"/>
              </a:rPr>
              <a:t>   linux:</a:t>
            </a:r>
          </a:p>
        </p:txBody>
      </p:sp>
      <p:sp>
        <p:nvSpPr>
          <p:cNvPr id="73731" name="Text Box 6"/>
          <p:cNvSpPr txBox="1">
            <a:spLocks noChangeArrowheads="1"/>
          </p:cNvSpPr>
          <p:nvPr/>
        </p:nvSpPr>
        <p:spPr bwMode="auto">
          <a:xfrm>
            <a:off x="1547813" y="1449388"/>
            <a:ext cx="7273925" cy="4859337"/>
          </a:xfrm>
          <a:prstGeom prst="rect">
            <a:avLst/>
          </a:prstGeom>
          <a:noFill/>
          <a:ln w="9525">
            <a:noFill/>
            <a:miter lim="800000"/>
            <a:headEnd/>
            <a:tailEnd/>
          </a:ln>
        </p:spPr>
        <p:txBody>
          <a:bodyPr wrap="none">
            <a:spAutoFit/>
          </a:bodyPr>
          <a:lstStyle/>
          <a:p>
            <a:endParaRPr lang="es-ES" sz="1600" b="1"/>
          </a:p>
          <a:p>
            <a:endParaRPr lang="es-ES" sz="800" b="1"/>
          </a:p>
          <a:p>
            <a:r>
              <a:rPr lang="es-ES" sz="1600" b="1">
                <a:latin typeface="Courier New" pitchFamily="49" charset="0"/>
              </a:rPr>
              <a:t>route add 0.0.0.0 mask 0.0.0.0 11.0.0.1</a:t>
            </a:r>
          </a:p>
          <a:p>
            <a:r>
              <a:rPr lang="es-ES" sz="1600" b="1">
                <a:latin typeface="Courier New" pitchFamily="49" charset="0"/>
              </a:rPr>
              <a:t>route add –net 0.0.0.0 netmask 0.0.0.0 default gw 11.0.0.1</a:t>
            </a:r>
          </a:p>
          <a:p>
            <a:endParaRPr lang="es-ES" sz="1600" b="1">
              <a:latin typeface="Courier" pitchFamily="49" charset="0"/>
            </a:endParaRPr>
          </a:p>
          <a:p>
            <a:endParaRPr lang="es-ES" sz="1600" b="1"/>
          </a:p>
          <a:p>
            <a:endParaRPr lang="es-ES" sz="800"/>
          </a:p>
          <a:p>
            <a:r>
              <a:rPr lang="es-ES" sz="1600" b="1">
                <a:latin typeface="Courier New" pitchFamily="49" charset="0"/>
              </a:rPr>
              <a:t>route add 11.0.0.0 mask 255.0.0.0 12.0.0.1</a:t>
            </a:r>
          </a:p>
          <a:p>
            <a:r>
              <a:rPr lang="es-ES" sz="1600" b="1">
                <a:latin typeface="Courier New" pitchFamily="49" charset="0"/>
              </a:rPr>
              <a:t>route add 13.0.0.0 mask 255.0.0.0 12.0.0.2</a:t>
            </a:r>
          </a:p>
          <a:p>
            <a:r>
              <a:rPr lang="es-ES" sz="1600" b="1">
                <a:latin typeface="Courier New" pitchFamily="49" charset="0"/>
              </a:rPr>
              <a:t>route add -net 11.0.0.0 netmask 255.0.0.0 gw 12.0.0.1</a:t>
            </a:r>
          </a:p>
          <a:p>
            <a:r>
              <a:rPr lang="es-ES" sz="1600" b="1">
                <a:latin typeface="Courier New" pitchFamily="49" charset="0"/>
              </a:rPr>
              <a:t>route add -net 13.0.0.0 netmask 255.0.0.0 gw 12.0.0.2</a:t>
            </a:r>
          </a:p>
          <a:p>
            <a:endParaRPr lang="es-ES" sz="1600" b="1"/>
          </a:p>
          <a:p>
            <a:endParaRPr lang="es-ES" sz="1600" b="1"/>
          </a:p>
          <a:p>
            <a:endParaRPr lang="es-ES" sz="800">
              <a:latin typeface="Arial" charset="0"/>
            </a:endParaRPr>
          </a:p>
          <a:p>
            <a:r>
              <a:rPr lang="es-ES" sz="1600" b="1">
                <a:latin typeface="Courier New" pitchFamily="49" charset="0"/>
              </a:rPr>
              <a:t>route print</a:t>
            </a:r>
          </a:p>
          <a:p>
            <a:r>
              <a:rPr lang="es-ES" sz="1600" b="1">
                <a:latin typeface="Courier New" pitchFamily="49" charset="0"/>
              </a:rPr>
              <a:t>route</a:t>
            </a:r>
            <a:r>
              <a:rPr lang="es-ES" sz="1600"/>
              <a:t> </a:t>
            </a:r>
          </a:p>
          <a:p>
            <a:endParaRPr lang="es-ES" sz="1600" b="1"/>
          </a:p>
          <a:p>
            <a:endParaRPr lang="es-ES" sz="1600" b="1"/>
          </a:p>
          <a:p>
            <a:r>
              <a:rPr lang="es-ES" sz="1600">
                <a:latin typeface="Arial" charset="0"/>
              </a:rPr>
              <a:t>	</a:t>
            </a:r>
          </a:p>
          <a:p>
            <a:r>
              <a:rPr lang="es-ES" sz="1600" b="1">
                <a:latin typeface="Courier New" pitchFamily="49" charset="0"/>
              </a:rPr>
              <a:t>route delete 11.0.0.0</a:t>
            </a:r>
          </a:p>
          <a:p>
            <a:r>
              <a:rPr lang="es-ES" sz="1600" b="1">
                <a:latin typeface="Courier New" pitchFamily="49" charset="0"/>
              </a:rPr>
              <a:t>route del –net 11.0.0.0 gw 12.0.0.1 netmask 255.0.0.0</a:t>
            </a:r>
          </a:p>
        </p:txBody>
      </p:sp>
    </p:spTree>
  </p:cSld>
  <p:clrMapOvr>
    <a:masterClrMapping/>
  </p:clrMapOvr>
  <p:transition spd="med">
    <p:pull dir="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ext Box 2"/>
          <p:cNvSpPr txBox="1">
            <a:spLocks noChangeArrowheads="1"/>
          </p:cNvSpPr>
          <p:nvPr/>
        </p:nvSpPr>
        <p:spPr bwMode="auto">
          <a:xfrm>
            <a:off x="490662" y="1619176"/>
            <a:ext cx="8161337" cy="3771900"/>
          </a:xfrm>
          <a:prstGeom prst="rect">
            <a:avLst/>
          </a:prstGeom>
          <a:noFill/>
          <a:ln w="9525">
            <a:noFill/>
            <a:miter lim="800000"/>
            <a:headEnd/>
            <a:tailEnd/>
          </a:ln>
        </p:spPr>
        <p:txBody>
          <a:bodyPr wrap="none">
            <a:spAutoFit/>
          </a:bodyPr>
          <a:lstStyle/>
          <a:p>
            <a:pPr>
              <a:lnSpc>
                <a:spcPct val="80000"/>
              </a:lnSpc>
              <a:buFont typeface="Wingdings" pitchFamily="2" charset="2"/>
              <a:buNone/>
            </a:pPr>
            <a:r>
              <a:rPr lang="es-ES_tradnl" sz="1800" dirty="0">
                <a:latin typeface="Arial" charset="0"/>
              </a:rPr>
              <a:t>En H1 (11.0.0.2):</a:t>
            </a:r>
          </a:p>
          <a:p>
            <a:pPr>
              <a:lnSpc>
                <a:spcPct val="80000"/>
              </a:lnSpc>
              <a:buFont typeface="Wingdings" pitchFamily="2" charset="2"/>
              <a:buNone/>
            </a:pPr>
            <a:endParaRPr lang="es-ES_tradnl" sz="1800" dirty="0">
              <a:latin typeface="Arial" charset="0"/>
            </a:endParaRPr>
          </a:p>
          <a:p>
            <a:pPr>
              <a:lnSpc>
                <a:spcPct val="80000"/>
              </a:lnSpc>
              <a:buFont typeface="Wingdings" pitchFamily="2" charset="2"/>
              <a:buNone/>
            </a:pPr>
            <a:r>
              <a:rPr lang="es-ES_tradnl" sz="1400" dirty="0">
                <a:latin typeface="Lucida Console" pitchFamily="49" charset="0"/>
              </a:rPr>
              <a:t>&gt; </a:t>
            </a:r>
            <a:r>
              <a:rPr lang="es-ES_tradnl" sz="1400" b="1" dirty="0" err="1">
                <a:latin typeface="Lucida Console" pitchFamily="49" charset="0"/>
              </a:rPr>
              <a:t>route</a:t>
            </a:r>
            <a:r>
              <a:rPr lang="es-ES_tradnl" sz="1400" b="1" dirty="0">
                <a:latin typeface="Lucida Console" pitchFamily="49" charset="0"/>
              </a:rPr>
              <a:t> -n</a:t>
            </a:r>
          </a:p>
          <a:p>
            <a:pPr>
              <a:lnSpc>
                <a:spcPct val="80000"/>
              </a:lnSpc>
              <a:buFont typeface="Wingdings" pitchFamily="2" charset="2"/>
              <a:buNone/>
            </a:pPr>
            <a:r>
              <a:rPr lang="es-ES_tradnl" sz="1400" dirty="0" err="1">
                <a:latin typeface="Lucida Console" pitchFamily="49" charset="0"/>
              </a:rPr>
              <a:t>Kernel</a:t>
            </a:r>
            <a:r>
              <a:rPr lang="es-ES_tradnl" sz="1400" dirty="0">
                <a:latin typeface="Lucida Console" pitchFamily="49" charset="0"/>
              </a:rPr>
              <a:t> IP </a:t>
            </a:r>
            <a:r>
              <a:rPr lang="es-ES_tradnl" sz="1400" dirty="0" err="1">
                <a:latin typeface="Lucida Console" pitchFamily="49" charset="0"/>
              </a:rPr>
              <a:t>routing</a:t>
            </a:r>
            <a:r>
              <a:rPr lang="es-ES_tradnl" sz="1400" dirty="0">
                <a:latin typeface="Lucida Console" pitchFamily="49" charset="0"/>
              </a:rPr>
              <a:t> </a:t>
            </a:r>
            <a:r>
              <a:rPr lang="es-ES_tradnl" sz="1400" dirty="0" err="1">
                <a:latin typeface="Lucida Console" pitchFamily="49" charset="0"/>
              </a:rPr>
              <a:t>table</a:t>
            </a:r>
            <a:endParaRPr lang="es-ES_tradnl" sz="1400" dirty="0">
              <a:latin typeface="Lucida Console" pitchFamily="49" charset="0"/>
            </a:endParaRPr>
          </a:p>
          <a:p>
            <a:pPr>
              <a:lnSpc>
                <a:spcPct val="80000"/>
              </a:lnSpc>
              <a:buFont typeface="Wingdings" pitchFamily="2" charset="2"/>
              <a:buNone/>
            </a:pPr>
            <a:r>
              <a:rPr lang="es-ES_tradnl" sz="1400" dirty="0" err="1">
                <a:latin typeface="Lucida Console" pitchFamily="49" charset="0"/>
              </a:rPr>
              <a:t>Destination</a:t>
            </a:r>
            <a:r>
              <a:rPr lang="es-ES_tradnl" sz="1400" dirty="0">
                <a:latin typeface="Lucida Console" pitchFamily="49" charset="0"/>
              </a:rPr>
              <a:t>     Gateway       </a:t>
            </a:r>
            <a:r>
              <a:rPr lang="es-ES_tradnl" sz="1400" dirty="0" err="1">
                <a:latin typeface="Lucida Console" pitchFamily="49" charset="0"/>
              </a:rPr>
              <a:t>Genmask</a:t>
            </a:r>
            <a:r>
              <a:rPr lang="es-ES_tradnl" sz="1400" dirty="0">
                <a:latin typeface="Lucida Console" pitchFamily="49" charset="0"/>
              </a:rPr>
              <a:t>         </a:t>
            </a:r>
            <a:r>
              <a:rPr lang="es-ES_tradnl" sz="1400" dirty="0" err="1">
                <a:latin typeface="Lucida Console" pitchFamily="49" charset="0"/>
              </a:rPr>
              <a:t>Flags</a:t>
            </a:r>
            <a:r>
              <a:rPr lang="es-ES_tradnl" sz="1400" dirty="0">
                <a:latin typeface="Lucida Console" pitchFamily="49" charset="0"/>
              </a:rPr>
              <a:t> </a:t>
            </a:r>
            <a:r>
              <a:rPr lang="es-ES_tradnl" sz="1400" dirty="0" err="1">
                <a:latin typeface="Lucida Console" pitchFamily="49" charset="0"/>
              </a:rPr>
              <a:t>Metric</a:t>
            </a:r>
            <a:r>
              <a:rPr lang="es-ES_tradnl" sz="1400" dirty="0">
                <a:latin typeface="Lucida Console" pitchFamily="49" charset="0"/>
              </a:rPr>
              <a:t> </a:t>
            </a:r>
            <a:r>
              <a:rPr lang="es-ES_tradnl" sz="1400" dirty="0" err="1">
                <a:latin typeface="Lucida Console" pitchFamily="49" charset="0"/>
              </a:rPr>
              <a:t>Ref</a:t>
            </a:r>
            <a:r>
              <a:rPr lang="es-ES_tradnl" sz="1400" dirty="0">
                <a:latin typeface="Lucida Console" pitchFamily="49" charset="0"/>
              </a:rPr>
              <a:t>    Use </a:t>
            </a:r>
            <a:r>
              <a:rPr lang="es-ES_tradnl" sz="1400" dirty="0" err="1">
                <a:latin typeface="Lucida Console" pitchFamily="49" charset="0"/>
              </a:rPr>
              <a:t>Iface</a:t>
            </a:r>
            <a:endParaRPr lang="es-ES_tradnl" sz="1400" dirty="0">
              <a:latin typeface="Lucida Console" pitchFamily="49" charset="0"/>
            </a:endParaRPr>
          </a:p>
          <a:p>
            <a:pPr>
              <a:lnSpc>
                <a:spcPct val="80000"/>
              </a:lnSpc>
              <a:buFont typeface="Wingdings" pitchFamily="2" charset="2"/>
              <a:buNone/>
            </a:pPr>
            <a:endParaRPr lang="es-ES_tradnl" sz="1400" dirty="0">
              <a:latin typeface="Lucida Console" pitchFamily="49" charset="0"/>
            </a:endParaRPr>
          </a:p>
          <a:p>
            <a:pPr>
              <a:lnSpc>
                <a:spcPct val="80000"/>
              </a:lnSpc>
              <a:buFont typeface="Wingdings" pitchFamily="2" charset="2"/>
              <a:buNone/>
            </a:pPr>
            <a:r>
              <a:rPr lang="es-ES_tradnl" sz="1400" dirty="0">
                <a:latin typeface="Lucida Console" pitchFamily="49" charset="0"/>
              </a:rPr>
              <a:t>11.0.0.0        11.0.0.2      255.0.0.0       U     0      0        0 eth0</a:t>
            </a:r>
          </a:p>
          <a:p>
            <a:pPr>
              <a:lnSpc>
                <a:spcPct val="80000"/>
              </a:lnSpc>
              <a:buFont typeface="Wingdings" pitchFamily="2" charset="2"/>
              <a:buNone/>
            </a:pPr>
            <a:r>
              <a:rPr lang="es-ES_tradnl" sz="1400" dirty="0">
                <a:latin typeface="Lucida Console" pitchFamily="49" charset="0"/>
              </a:rPr>
              <a:t>0.0.0.0         11.0.0.1      0.0.0.0         UG    0      0        0 eth0</a:t>
            </a:r>
          </a:p>
          <a:p>
            <a:pPr>
              <a:lnSpc>
                <a:spcPct val="80000"/>
              </a:lnSpc>
              <a:buFont typeface="Wingdings" pitchFamily="2" charset="2"/>
              <a:buNone/>
            </a:pPr>
            <a:endParaRPr lang="es-ES_tradnl" sz="1400" dirty="0">
              <a:latin typeface="Lucida Console" pitchFamily="49" charset="0"/>
            </a:endParaRPr>
          </a:p>
          <a:p>
            <a:pPr>
              <a:lnSpc>
                <a:spcPct val="80000"/>
              </a:lnSpc>
              <a:buFont typeface="Wingdings" pitchFamily="2" charset="2"/>
              <a:buNone/>
            </a:pPr>
            <a:endParaRPr lang="es-ES_tradnl" sz="1400" dirty="0">
              <a:latin typeface="Lucida Console" pitchFamily="49" charset="0"/>
            </a:endParaRPr>
          </a:p>
          <a:p>
            <a:pPr>
              <a:lnSpc>
                <a:spcPct val="80000"/>
              </a:lnSpc>
              <a:buFont typeface="Wingdings" pitchFamily="2" charset="2"/>
              <a:buNone/>
            </a:pPr>
            <a:endParaRPr lang="es-ES_tradnl" sz="1400" dirty="0">
              <a:latin typeface="Lucida Console" pitchFamily="49" charset="0"/>
            </a:endParaRPr>
          </a:p>
          <a:p>
            <a:pPr>
              <a:lnSpc>
                <a:spcPct val="80000"/>
              </a:lnSpc>
              <a:buFont typeface="Wingdings" pitchFamily="2" charset="2"/>
              <a:buNone/>
            </a:pPr>
            <a:r>
              <a:rPr lang="es-ES_tradnl" sz="1800" dirty="0">
                <a:latin typeface="Arial" charset="0"/>
              </a:rPr>
              <a:t>En H3 (12.0.0.3):</a:t>
            </a:r>
          </a:p>
          <a:p>
            <a:pPr>
              <a:lnSpc>
                <a:spcPct val="80000"/>
              </a:lnSpc>
              <a:buFont typeface="Wingdings" pitchFamily="2" charset="2"/>
              <a:buNone/>
            </a:pPr>
            <a:endParaRPr lang="es-ES_tradnl" sz="1800" dirty="0">
              <a:latin typeface="Arial" charset="0"/>
            </a:endParaRPr>
          </a:p>
          <a:p>
            <a:pPr>
              <a:lnSpc>
                <a:spcPct val="80000"/>
              </a:lnSpc>
              <a:buFont typeface="Wingdings" pitchFamily="2" charset="2"/>
              <a:buNone/>
            </a:pPr>
            <a:r>
              <a:rPr lang="es-ES_tradnl" sz="1400" dirty="0">
                <a:latin typeface="Lucida Console" pitchFamily="49" charset="0"/>
              </a:rPr>
              <a:t>&gt; </a:t>
            </a:r>
            <a:r>
              <a:rPr lang="es-ES_tradnl" sz="1400" b="1" dirty="0" err="1">
                <a:latin typeface="Lucida Console" pitchFamily="49" charset="0"/>
              </a:rPr>
              <a:t>route</a:t>
            </a:r>
            <a:r>
              <a:rPr lang="es-ES_tradnl" sz="1400" b="1" dirty="0">
                <a:latin typeface="Lucida Console" pitchFamily="49" charset="0"/>
              </a:rPr>
              <a:t> -n</a:t>
            </a:r>
          </a:p>
          <a:p>
            <a:r>
              <a:rPr lang="es-ES_tradnl" sz="1400" dirty="0" err="1">
                <a:latin typeface="Lucida Console" pitchFamily="49" charset="0"/>
              </a:rPr>
              <a:t>Kernel</a:t>
            </a:r>
            <a:r>
              <a:rPr lang="es-ES_tradnl" sz="1400" dirty="0">
                <a:latin typeface="Lucida Console" pitchFamily="49" charset="0"/>
              </a:rPr>
              <a:t> IP </a:t>
            </a:r>
            <a:r>
              <a:rPr lang="es-ES_tradnl" sz="1400" dirty="0" err="1">
                <a:latin typeface="Lucida Console" pitchFamily="49" charset="0"/>
              </a:rPr>
              <a:t>routing</a:t>
            </a:r>
            <a:r>
              <a:rPr lang="es-ES_tradnl" sz="1400" dirty="0">
                <a:latin typeface="Lucida Console" pitchFamily="49" charset="0"/>
              </a:rPr>
              <a:t> </a:t>
            </a:r>
            <a:r>
              <a:rPr lang="es-ES_tradnl" sz="1400" dirty="0" err="1">
                <a:latin typeface="Lucida Console" pitchFamily="49" charset="0"/>
              </a:rPr>
              <a:t>table</a:t>
            </a:r>
            <a:endParaRPr lang="es-ES_tradnl" sz="1400" dirty="0">
              <a:latin typeface="Lucida Console" pitchFamily="49" charset="0"/>
            </a:endParaRPr>
          </a:p>
          <a:p>
            <a:r>
              <a:rPr lang="es-ES_tradnl" sz="1400" dirty="0" err="1">
                <a:latin typeface="Lucida Console" pitchFamily="49" charset="0"/>
              </a:rPr>
              <a:t>Destination</a:t>
            </a:r>
            <a:r>
              <a:rPr lang="es-ES_tradnl" sz="1400" dirty="0">
                <a:latin typeface="Lucida Console" pitchFamily="49" charset="0"/>
              </a:rPr>
              <a:t>     Gateway       </a:t>
            </a:r>
            <a:r>
              <a:rPr lang="es-ES_tradnl" sz="1400" dirty="0" err="1">
                <a:latin typeface="Lucida Console" pitchFamily="49" charset="0"/>
              </a:rPr>
              <a:t>Genmask</a:t>
            </a:r>
            <a:r>
              <a:rPr lang="es-ES_tradnl" sz="1400" dirty="0">
                <a:latin typeface="Lucida Console" pitchFamily="49" charset="0"/>
              </a:rPr>
              <a:t>         </a:t>
            </a:r>
            <a:r>
              <a:rPr lang="es-ES_tradnl" sz="1400" dirty="0" err="1">
                <a:latin typeface="Lucida Console" pitchFamily="49" charset="0"/>
              </a:rPr>
              <a:t>Flags</a:t>
            </a:r>
            <a:r>
              <a:rPr lang="es-ES_tradnl" sz="1400" dirty="0">
                <a:latin typeface="Lucida Console" pitchFamily="49" charset="0"/>
              </a:rPr>
              <a:t> </a:t>
            </a:r>
            <a:r>
              <a:rPr lang="es-ES_tradnl" sz="1400" dirty="0" err="1">
                <a:latin typeface="Lucida Console" pitchFamily="49" charset="0"/>
              </a:rPr>
              <a:t>Metric</a:t>
            </a:r>
            <a:r>
              <a:rPr lang="es-ES_tradnl" sz="1400" dirty="0">
                <a:latin typeface="Lucida Console" pitchFamily="49" charset="0"/>
              </a:rPr>
              <a:t> </a:t>
            </a:r>
            <a:r>
              <a:rPr lang="es-ES_tradnl" sz="1400" dirty="0" err="1">
                <a:latin typeface="Lucida Console" pitchFamily="49" charset="0"/>
              </a:rPr>
              <a:t>Ref</a:t>
            </a:r>
            <a:r>
              <a:rPr lang="es-ES_tradnl" sz="1400" dirty="0">
                <a:latin typeface="Lucida Console" pitchFamily="49" charset="0"/>
              </a:rPr>
              <a:t>    Use </a:t>
            </a:r>
            <a:r>
              <a:rPr lang="es-ES_tradnl" sz="1400" dirty="0" err="1">
                <a:latin typeface="Lucida Console" pitchFamily="49" charset="0"/>
              </a:rPr>
              <a:t>Iface</a:t>
            </a:r>
            <a:endParaRPr lang="es-ES_tradnl" sz="1400" dirty="0">
              <a:latin typeface="Lucida Console" pitchFamily="49" charset="0"/>
            </a:endParaRPr>
          </a:p>
          <a:p>
            <a:pPr>
              <a:lnSpc>
                <a:spcPct val="80000"/>
              </a:lnSpc>
              <a:buFont typeface="Wingdings" pitchFamily="2" charset="2"/>
              <a:buNone/>
            </a:pPr>
            <a:endParaRPr lang="es-ES_tradnl" sz="1400" dirty="0">
              <a:latin typeface="Lucida Console" pitchFamily="49" charset="0"/>
            </a:endParaRPr>
          </a:p>
          <a:p>
            <a:pPr>
              <a:lnSpc>
                <a:spcPct val="80000"/>
              </a:lnSpc>
              <a:buFont typeface="Wingdings" pitchFamily="2" charset="2"/>
              <a:buNone/>
            </a:pPr>
            <a:r>
              <a:rPr lang="es-ES_tradnl" sz="1400" dirty="0">
                <a:latin typeface="Lucida Console" pitchFamily="49" charset="0"/>
              </a:rPr>
              <a:t>11.0.0.0        12.0.0.1      255.0.0.0       U     0      0        0 eth0</a:t>
            </a:r>
          </a:p>
          <a:p>
            <a:pPr>
              <a:lnSpc>
                <a:spcPct val="80000"/>
              </a:lnSpc>
              <a:buFont typeface="Wingdings" pitchFamily="2" charset="2"/>
              <a:buNone/>
            </a:pPr>
            <a:r>
              <a:rPr lang="es-ES_tradnl" sz="1400" dirty="0">
                <a:latin typeface="Lucida Console" pitchFamily="49" charset="0"/>
              </a:rPr>
              <a:t>12.0.0.0        12.0.0.3      255.0.0.0       U     0      0        0 eth0</a:t>
            </a:r>
          </a:p>
          <a:p>
            <a:pPr>
              <a:lnSpc>
                <a:spcPct val="80000"/>
              </a:lnSpc>
              <a:buFont typeface="Wingdings" pitchFamily="2" charset="2"/>
              <a:buNone/>
            </a:pPr>
            <a:r>
              <a:rPr lang="es-ES_tradnl" sz="1400" dirty="0">
                <a:latin typeface="Lucida Console" pitchFamily="49" charset="0"/>
              </a:rPr>
              <a:t>13.0.0.0        12.0.0.2      255.0.0.0       U     0      0        0 eth0</a:t>
            </a:r>
          </a:p>
        </p:txBody>
      </p:sp>
      <p:sp>
        <p:nvSpPr>
          <p:cNvPr id="75778" name="Text Box 3"/>
          <p:cNvSpPr txBox="1">
            <a:spLocks noChangeArrowheads="1"/>
          </p:cNvSpPr>
          <p:nvPr/>
        </p:nvSpPr>
        <p:spPr bwMode="auto">
          <a:xfrm>
            <a:off x="612775" y="381000"/>
            <a:ext cx="7991475" cy="1077218"/>
          </a:xfrm>
          <a:prstGeom prst="rect">
            <a:avLst/>
          </a:prstGeom>
          <a:noFill/>
          <a:ln w="9525">
            <a:noFill/>
            <a:miter lim="800000"/>
            <a:headEnd/>
            <a:tailEnd/>
          </a:ln>
        </p:spPr>
        <p:txBody>
          <a:bodyPr>
            <a:spAutoFit/>
          </a:bodyPr>
          <a:lstStyle/>
          <a:p>
            <a:pPr algn="ctr"/>
            <a:r>
              <a:rPr lang="es-ES_tradnl" sz="3200" dirty="0">
                <a:latin typeface="Arial" charset="0"/>
              </a:rPr>
              <a:t>Resultado del </a:t>
            </a:r>
            <a:r>
              <a:rPr lang="es-ES_tradnl" sz="3200" dirty="0" smtClean="0">
                <a:latin typeface="Arial" charset="0"/>
              </a:rPr>
              <a:t>comando ‘</a:t>
            </a:r>
            <a:r>
              <a:rPr lang="es-ES_tradnl" sz="3200" dirty="0" err="1" smtClean="0">
                <a:latin typeface="Arial" charset="0"/>
              </a:rPr>
              <a:t>route</a:t>
            </a:r>
            <a:r>
              <a:rPr lang="es-ES_tradnl" sz="3200" dirty="0">
                <a:latin typeface="Arial" charset="0"/>
              </a:rPr>
              <a:t>’ </a:t>
            </a:r>
            <a:r>
              <a:rPr lang="es-ES_tradnl" sz="3200" dirty="0" smtClean="0">
                <a:latin typeface="Arial" charset="0"/>
              </a:rPr>
              <a:t>(UNIX) en </a:t>
            </a:r>
            <a:r>
              <a:rPr lang="es-ES_tradnl" sz="3200" dirty="0">
                <a:latin typeface="Arial" charset="0"/>
              </a:rPr>
              <a:t>H1 y </a:t>
            </a:r>
            <a:r>
              <a:rPr lang="es-ES_tradnl" sz="3200" dirty="0" smtClean="0">
                <a:latin typeface="Arial" charset="0"/>
              </a:rPr>
              <a:t>H3</a:t>
            </a:r>
            <a:endParaRPr lang="es-ES" sz="3200" dirty="0">
              <a:latin typeface="Arial" charset="0"/>
            </a:endParaRPr>
          </a:p>
        </p:txBody>
      </p:sp>
      <p:sp>
        <p:nvSpPr>
          <p:cNvPr id="75781" name="Line 10"/>
          <p:cNvSpPr>
            <a:spLocks noChangeShapeType="1"/>
          </p:cNvSpPr>
          <p:nvPr/>
        </p:nvSpPr>
        <p:spPr bwMode="auto">
          <a:xfrm flipH="1" flipV="1">
            <a:off x="8244407" y="5420072"/>
            <a:ext cx="1" cy="216025"/>
          </a:xfrm>
          <a:prstGeom prst="line">
            <a:avLst/>
          </a:prstGeom>
          <a:noFill/>
          <a:ln w="9525">
            <a:solidFill>
              <a:schemeClr val="tx1"/>
            </a:solidFill>
            <a:round/>
            <a:headEnd/>
            <a:tailEnd type="triangle" w="med" len="med"/>
          </a:ln>
        </p:spPr>
        <p:txBody>
          <a:bodyPr/>
          <a:lstStyle/>
          <a:p>
            <a:endParaRPr lang="es-ES"/>
          </a:p>
        </p:txBody>
      </p:sp>
      <p:sp>
        <p:nvSpPr>
          <p:cNvPr id="75782" name="Text Box 11"/>
          <p:cNvSpPr txBox="1">
            <a:spLocks noChangeArrowheads="1"/>
          </p:cNvSpPr>
          <p:nvPr/>
        </p:nvSpPr>
        <p:spPr bwMode="auto">
          <a:xfrm>
            <a:off x="7835081" y="5636096"/>
            <a:ext cx="841375" cy="457200"/>
          </a:xfrm>
          <a:prstGeom prst="rect">
            <a:avLst/>
          </a:prstGeom>
          <a:noFill/>
          <a:ln w="9525">
            <a:noFill/>
            <a:miter lim="800000"/>
            <a:headEnd/>
            <a:tailEnd/>
          </a:ln>
        </p:spPr>
        <p:txBody>
          <a:bodyPr>
            <a:spAutoFit/>
          </a:bodyPr>
          <a:lstStyle/>
          <a:p>
            <a:pPr algn="ctr"/>
            <a:r>
              <a:rPr lang="es-ES" sz="1200" b="1" dirty="0">
                <a:latin typeface="Arial" charset="0"/>
              </a:rPr>
              <a:t>Interfaz Ethernet</a:t>
            </a:r>
          </a:p>
        </p:txBody>
      </p:sp>
      <p:sp>
        <p:nvSpPr>
          <p:cNvPr id="75783" name="Rectangle 13"/>
          <p:cNvSpPr>
            <a:spLocks noChangeArrowheads="1"/>
          </p:cNvSpPr>
          <p:nvPr/>
        </p:nvSpPr>
        <p:spPr bwMode="auto">
          <a:xfrm>
            <a:off x="552574" y="2765351"/>
            <a:ext cx="2630488" cy="174625"/>
          </a:xfrm>
          <a:prstGeom prst="rect">
            <a:avLst/>
          </a:prstGeom>
          <a:noFill/>
          <a:ln w="9525">
            <a:solidFill>
              <a:srgbClr val="FF0000"/>
            </a:solidFill>
            <a:miter lim="800000"/>
            <a:headEnd/>
            <a:tailEnd/>
          </a:ln>
        </p:spPr>
        <p:txBody>
          <a:bodyPr wrap="none" anchor="ctr"/>
          <a:lstStyle/>
          <a:p>
            <a:endParaRPr lang="es-ES"/>
          </a:p>
        </p:txBody>
      </p:sp>
      <p:sp>
        <p:nvSpPr>
          <p:cNvPr id="75784" name="Line 14"/>
          <p:cNvSpPr>
            <a:spLocks noChangeShapeType="1"/>
          </p:cNvSpPr>
          <p:nvPr/>
        </p:nvSpPr>
        <p:spPr bwMode="auto">
          <a:xfrm flipH="1" flipV="1">
            <a:off x="3203699" y="2971726"/>
            <a:ext cx="215900" cy="431800"/>
          </a:xfrm>
          <a:prstGeom prst="line">
            <a:avLst/>
          </a:prstGeom>
          <a:noFill/>
          <a:ln w="9525">
            <a:solidFill>
              <a:schemeClr val="tx1"/>
            </a:solidFill>
            <a:round/>
            <a:headEnd/>
            <a:tailEnd type="triangle" w="med" len="med"/>
          </a:ln>
        </p:spPr>
        <p:txBody>
          <a:bodyPr/>
          <a:lstStyle/>
          <a:p>
            <a:endParaRPr lang="es-ES"/>
          </a:p>
        </p:txBody>
      </p:sp>
      <p:sp>
        <p:nvSpPr>
          <p:cNvPr id="75785" name="Text Box 15"/>
          <p:cNvSpPr txBox="1">
            <a:spLocks noChangeArrowheads="1"/>
          </p:cNvSpPr>
          <p:nvPr/>
        </p:nvSpPr>
        <p:spPr bwMode="auto">
          <a:xfrm>
            <a:off x="3348162" y="3403526"/>
            <a:ext cx="5160962" cy="457200"/>
          </a:xfrm>
          <a:prstGeom prst="rect">
            <a:avLst/>
          </a:prstGeom>
          <a:noFill/>
          <a:ln w="9525">
            <a:noFill/>
            <a:miter lim="800000"/>
            <a:headEnd/>
            <a:tailEnd/>
          </a:ln>
        </p:spPr>
        <p:txBody>
          <a:bodyPr>
            <a:spAutoFit/>
          </a:bodyPr>
          <a:lstStyle/>
          <a:p>
            <a:r>
              <a:rPr lang="es-ES" sz="1200" b="1">
                <a:latin typeface="Arial" charset="0"/>
              </a:rPr>
              <a:t>Estas rutas se crean automáticamente al configurar las direcciones y máscaras de las interfaces Ethernet con el comando ifconfig</a:t>
            </a:r>
          </a:p>
        </p:txBody>
      </p:sp>
      <p:sp>
        <p:nvSpPr>
          <p:cNvPr id="75786" name="Rectangle 16"/>
          <p:cNvSpPr>
            <a:spLocks noChangeArrowheads="1"/>
          </p:cNvSpPr>
          <p:nvPr/>
        </p:nvSpPr>
        <p:spPr bwMode="auto">
          <a:xfrm>
            <a:off x="577974" y="4983088"/>
            <a:ext cx="2600325" cy="166688"/>
          </a:xfrm>
          <a:prstGeom prst="rect">
            <a:avLst/>
          </a:prstGeom>
          <a:noFill/>
          <a:ln w="9525">
            <a:solidFill>
              <a:srgbClr val="FF0000"/>
            </a:solidFill>
            <a:miter lim="800000"/>
            <a:headEnd/>
            <a:tailEnd/>
          </a:ln>
        </p:spPr>
        <p:txBody>
          <a:bodyPr wrap="none" anchor="ctr"/>
          <a:lstStyle/>
          <a:p>
            <a:endParaRPr lang="es-ES"/>
          </a:p>
        </p:txBody>
      </p:sp>
      <p:sp>
        <p:nvSpPr>
          <p:cNvPr id="75787" name="Line 17"/>
          <p:cNvSpPr>
            <a:spLocks noChangeShapeType="1"/>
          </p:cNvSpPr>
          <p:nvPr/>
        </p:nvSpPr>
        <p:spPr bwMode="auto">
          <a:xfrm flipH="1">
            <a:off x="3203699" y="3908351"/>
            <a:ext cx="276225" cy="996950"/>
          </a:xfrm>
          <a:prstGeom prst="line">
            <a:avLst/>
          </a:prstGeom>
          <a:noFill/>
          <a:ln w="9525">
            <a:solidFill>
              <a:schemeClr val="tx1"/>
            </a:solidFill>
            <a:round/>
            <a:headEnd/>
            <a:tailEnd type="triangle" w="med" len="med"/>
          </a:ln>
        </p:spPr>
        <p:txBody>
          <a:bodyPr/>
          <a:lstStyle/>
          <a:p>
            <a:endParaRPr lang="es-ES"/>
          </a:p>
        </p:txBody>
      </p:sp>
      <p:sp>
        <p:nvSpPr>
          <p:cNvPr id="75789" name="Rectangle 19"/>
          <p:cNvSpPr>
            <a:spLocks noChangeArrowheads="1"/>
          </p:cNvSpPr>
          <p:nvPr/>
        </p:nvSpPr>
        <p:spPr bwMode="auto">
          <a:xfrm>
            <a:off x="8013824" y="4791001"/>
            <a:ext cx="471488" cy="563562"/>
          </a:xfrm>
          <a:prstGeom prst="rect">
            <a:avLst/>
          </a:prstGeom>
          <a:noFill/>
          <a:ln w="9525">
            <a:solidFill>
              <a:srgbClr val="FF0000"/>
            </a:solidFill>
            <a:miter lim="800000"/>
            <a:headEnd/>
            <a:tailEnd/>
          </a:ln>
        </p:spPr>
        <p:txBody>
          <a:bodyPr wrap="none" anchor="ctr"/>
          <a:lstStyle/>
          <a:p>
            <a:endParaRPr lang="es-ES"/>
          </a:p>
        </p:txBody>
      </p:sp>
    </p:spTree>
  </p:cSld>
  <p:clrMapOvr>
    <a:masterClrMapping/>
  </p:clrMapOvr>
  <p:transition spd="med">
    <p:pull dir="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Line 12"/>
          <p:cNvSpPr>
            <a:spLocks noChangeShapeType="1"/>
          </p:cNvSpPr>
          <p:nvPr/>
        </p:nvSpPr>
        <p:spPr bwMode="auto">
          <a:xfrm rot="16200000" flipH="1">
            <a:off x="2911475" y="2344738"/>
            <a:ext cx="581025" cy="3175"/>
          </a:xfrm>
          <a:prstGeom prst="line">
            <a:avLst/>
          </a:prstGeom>
          <a:noFill/>
          <a:ln w="19050">
            <a:solidFill>
              <a:schemeClr val="accent2"/>
            </a:solidFill>
            <a:round/>
            <a:headEnd/>
            <a:tailEnd/>
          </a:ln>
        </p:spPr>
        <p:txBody>
          <a:bodyPr/>
          <a:lstStyle/>
          <a:p>
            <a:endParaRPr lang="es-ES"/>
          </a:p>
        </p:txBody>
      </p:sp>
      <p:sp>
        <p:nvSpPr>
          <p:cNvPr id="77826" name="Line 13"/>
          <p:cNvSpPr>
            <a:spLocks noChangeShapeType="1"/>
          </p:cNvSpPr>
          <p:nvPr/>
        </p:nvSpPr>
        <p:spPr bwMode="auto">
          <a:xfrm rot="5400000">
            <a:off x="5340350" y="2351088"/>
            <a:ext cx="593725" cy="3175"/>
          </a:xfrm>
          <a:prstGeom prst="line">
            <a:avLst/>
          </a:prstGeom>
          <a:noFill/>
          <a:ln w="19050">
            <a:solidFill>
              <a:schemeClr val="accent2"/>
            </a:solidFill>
            <a:round/>
            <a:headEnd/>
            <a:tailEnd/>
          </a:ln>
        </p:spPr>
        <p:txBody>
          <a:bodyPr/>
          <a:lstStyle/>
          <a:p>
            <a:endParaRPr lang="es-ES"/>
          </a:p>
        </p:txBody>
      </p:sp>
      <p:sp>
        <p:nvSpPr>
          <p:cNvPr id="77827" name="Line 2"/>
          <p:cNvSpPr>
            <a:spLocks noChangeShapeType="1"/>
          </p:cNvSpPr>
          <p:nvPr/>
        </p:nvSpPr>
        <p:spPr bwMode="auto">
          <a:xfrm>
            <a:off x="1981200" y="2360613"/>
            <a:ext cx="0" cy="3429000"/>
          </a:xfrm>
          <a:prstGeom prst="line">
            <a:avLst/>
          </a:prstGeom>
          <a:noFill/>
          <a:ln w="25400">
            <a:solidFill>
              <a:schemeClr val="accent2"/>
            </a:solidFill>
            <a:round/>
            <a:headEnd/>
            <a:tailEnd/>
          </a:ln>
        </p:spPr>
        <p:txBody>
          <a:bodyPr/>
          <a:lstStyle/>
          <a:p>
            <a:endParaRPr lang="es-ES"/>
          </a:p>
        </p:txBody>
      </p:sp>
      <p:sp>
        <p:nvSpPr>
          <p:cNvPr id="77828" name="Line 3"/>
          <p:cNvSpPr>
            <a:spLocks noChangeShapeType="1"/>
          </p:cNvSpPr>
          <p:nvPr/>
        </p:nvSpPr>
        <p:spPr bwMode="auto">
          <a:xfrm>
            <a:off x="6934200" y="2284413"/>
            <a:ext cx="0" cy="3429000"/>
          </a:xfrm>
          <a:prstGeom prst="line">
            <a:avLst/>
          </a:prstGeom>
          <a:noFill/>
          <a:ln w="25400">
            <a:solidFill>
              <a:schemeClr val="accent2"/>
            </a:solidFill>
            <a:round/>
            <a:headEnd/>
            <a:tailEnd/>
          </a:ln>
        </p:spPr>
        <p:txBody>
          <a:bodyPr/>
          <a:lstStyle/>
          <a:p>
            <a:endParaRPr lang="es-ES"/>
          </a:p>
        </p:txBody>
      </p:sp>
      <p:pic>
        <p:nvPicPr>
          <p:cNvPr id="77829" name="Picture 4"/>
          <p:cNvPicPr>
            <a:picLocks noChangeArrowheads="1"/>
          </p:cNvPicPr>
          <p:nvPr/>
        </p:nvPicPr>
        <p:blipFill>
          <a:blip r:embed="rId3" cstate="print"/>
          <a:srcRect/>
          <a:stretch>
            <a:fillRect/>
          </a:stretch>
        </p:blipFill>
        <p:spPr bwMode="auto">
          <a:xfrm>
            <a:off x="2752725" y="2513013"/>
            <a:ext cx="981075" cy="762000"/>
          </a:xfrm>
          <a:prstGeom prst="rect">
            <a:avLst/>
          </a:prstGeom>
          <a:noFill/>
          <a:ln w="12700">
            <a:noFill/>
            <a:miter lim="800000"/>
            <a:headEnd/>
            <a:tailEnd/>
          </a:ln>
        </p:spPr>
      </p:pic>
      <p:pic>
        <p:nvPicPr>
          <p:cNvPr id="77830" name="Picture 6"/>
          <p:cNvPicPr>
            <a:picLocks noChangeArrowheads="1"/>
          </p:cNvPicPr>
          <p:nvPr/>
        </p:nvPicPr>
        <p:blipFill>
          <a:blip r:embed="rId3" cstate="print"/>
          <a:srcRect/>
          <a:stretch>
            <a:fillRect/>
          </a:stretch>
        </p:blipFill>
        <p:spPr bwMode="auto">
          <a:xfrm>
            <a:off x="5191125" y="2513013"/>
            <a:ext cx="981075" cy="762000"/>
          </a:xfrm>
          <a:prstGeom prst="rect">
            <a:avLst/>
          </a:prstGeom>
          <a:noFill/>
          <a:ln w="12700">
            <a:noFill/>
            <a:miter lim="800000"/>
            <a:headEnd/>
            <a:tailEnd/>
          </a:ln>
        </p:spPr>
      </p:pic>
      <p:sp>
        <p:nvSpPr>
          <p:cNvPr id="77831" name="Line 7"/>
          <p:cNvSpPr>
            <a:spLocks noChangeShapeType="1"/>
          </p:cNvSpPr>
          <p:nvPr/>
        </p:nvSpPr>
        <p:spPr bwMode="auto">
          <a:xfrm rot="5400000">
            <a:off x="4533900" y="417513"/>
            <a:ext cx="0" cy="3276600"/>
          </a:xfrm>
          <a:prstGeom prst="line">
            <a:avLst/>
          </a:prstGeom>
          <a:noFill/>
          <a:ln w="25400">
            <a:solidFill>
              <a:schemeClr val="accent2"/>
            </a:solidFill>
            <a:round/>
            <a:headEnd/>
            <a:tailEnd/>
          </a:ln>
        </p:spPr>
        <p:txBody>
          <a:bodyPr/>
          <a:lstStyle/>
          <a:p>
            <a:endParaRPr lang="es-ES"/>
          </a:p>
        </p:txBody>
      </p:sp>
      <p:sp>
        <p:nvSpPr>
          <p:cNvPr id="77832" name="Line 8"/>
          <p:cNvSpPr>
            <a:spLocks noChangeShapeType="1"/>
          </p:cNvSpPr>
          <p:nvPr/>
        </p:nvSpPr>
        <p:spPr bwMode="auto">
          <a:xfrm>
            <a:off x="1981200" y="2894013"/>
            <a:ext cx="838200" cy="0"/>
          </a:xfrm>
          <a:prstGeom prst="line">
            <a:avLst/>
          </a:prstGeom>
          <a:noFill/>
          <a:ln w="19050">
            <a:solidFill>
              <a:schemeClr val="accent2"/>
            </a:solidFill>
            <a:round/>
            <a:headEnd/>
            <a:tailEnd/>
          </a:ln>
        </p:spPr>
        <p:txBody>
          <a:bodyPr/>
          <a:lstStyle/>
          <a:p>
            <a:endParaRPr lang="es-ES"/>
          </a:p>
        </p:txBody>
      </p:sp>
      <p:sp>
        <p:nvSpPr>
          <p:cNvPr id="77833" name="Line 9"/>
          <p:cNvSpPr>
            <a:spLocks noChangeShapeType="1"/>
          </p:cNvSpPr>
          <p:nvPr/>
        </p:nvSpPr>
        <p:spPr bwMode="auto">
          <a:xfrm>
            <a:off x="6096000" y="2894013"/>
            <a:ext cx="838200" cy="0"/>
          </a:xfrm>
          <a:prstGeom prst="line">
            <a:avLst/>
          </a:prstGeom>
          <a:noFill/>
          <a:ln w="19050">
            <a:solidFill>
              <a:schemeClr val="accent2"/>
            </a:solidFill>
            <a:round/>
            <a:headEnd/>
            <a:tailEnd/>
          </a:ln>
        </p:spPr>
        <p:txBody>
          <a:bodyPr/>
          <a:lstStyle/>
          <a:p>
            <a:endParaRPr lang="es-ES"/>
          </a:p>
        </p:txBody>
      </p:sp>
      <p:sp>
        <p:nvSpPr>
          <p:cNvPr id="77834" name="Line 19"/>
          <p:cNvSpPr>
            <a:spLocks noChangeShapeType="1"/>
          </p:cNvSpPr>
          <p:nvPr/>
        </p:nvSpPr>
        <p:spPr bwMode="auto">
          <a:xfrm rot="5400000">
            <a:off x="4114800" y="1827213"/>
            <a:ext cx="457200" cy="0"/>
          </a:xfrm>
          <a:prstGeom prst="line">
            <a:avLst/>
          </a:prstGeom>
          <a:noFill/>
          <a:ln w="19050">
            <a:solidFill>
              <a:schemeClr val="accent2"/>
            </a:solidFill>
            <a:round/>
            <a:headEnd/>
            <a:tailEnd/>
          </a:ln>
        </p:spPr>
        <p:txBody>
          <a:bodyPr/>
          <a:lstStyle/>
          <a:p>
            <a:endParaRPr lang="es-ES"/>
          </a:p>
        </p:txBody>
      </p:sp>
      <p:sp>
        <p:nvSpPr>
          <p:cNvPr id="77835" name="Line 20"/>
          <p:cNvSpPr>
            <a:spLocks noChangeShapeType="1"/>
          </p:cNvSpPr>
          <p:nvPr/>
        </p:nvSpPr>
        <p:spPr bwMode="auto">
          <a:xfrm>
            <a:off x="6934200" y="3046413"/>
            <a:ext cx="609600" cy="0"/>
          </a:xfrm>
          <a:prstGeom prst="line">
            <a:avLst/>
          </a:prstGeom>
          <a:noFill/>
          <a:ln w="19050">
            <a:solidFill>
              <a:schemeClr val="accent2"/>
            </a:solidFill>
            <a:round/>
            <a:headEnd/>
            <a:tailEnd/>
          </a:ln>
        </p:spPr>
        <p:txBody>
          <a:bodyPr/>
          <a:lstStyle/>
          <a:p>
            <a:endParaRPr lang="es-ES"/>
          </a:p>
        </p:txBody>
      </p:sp>
      <p:sp>
        <p:nvSpPr>
          <p:cNvPr id="77836" name="Line 21"/>
          <p:cNvSpPr>
            <a:spLocks noChangeShapeType="1"/>
          </p:cNvSpPr>
          <p:nvPr/>
        </p:nvSpPr>
        <p:spPr bwMode="auto">
          <a:xfrm>
            <a:off x="6934200" y="4875213"/>
            <a:ext cx="609600" cy="0"/>
          </a:xfrm>
          <a:prstGeom prst="line">
            <a:avLst/>
          </a:prstGeom>
          <a:noFill/>
          <a:ln w="19050">
            <a:solidFill>
              <a:schemeClr val="accent2"/>
            </a:solidFill>
            <a:round/>
            <a:headEnd/>
            <a:tailEnd/>
          </a:ln>
        </p:spPr>
        <p:txBody>
          <a:bodyPr/>
          <a:lstStyle/>
          <a:p>
            <a:endParaRPr lang="es-ES"/>
          </a:p>
        </p:txBody>
      </p:sp>
      <p:sp>
        <p:nvSpPr>
          <p:cNvPr id="77837" name="Line 22"/>
          <p:cNvSpPr>
            <a:spLocks noChangeShapeType="1"/>
          </p:cNvSpPr>
          <p:nvPr/>
        </p:nvSpPr>
        <p:spPr bwMode="auto">
          <a:xfrm>
            <a:off x="1371600" y="4799013"/>
            <a:ext cx="609600" cy="0"/>
          </a:xfrm>
          <a:prstGeom prst="line">
            <a:avLst/>
          </a:prstGeom>
          <a:noFill/>
          <a:ln w="19050">
            <a:solidFill>
              <a:schemeClr val="accent2"/>
            </a:solidFill>
            <a:round/>
            <a:headEnd/>
            <a:tailEnd/>
          </a:ln>
        </p:spPr>
        <p:txBody>
          <a:bodyPr/>
          <a:lstStyle/>
          <a:p>
            <a:endParaRPr lang="es-ES"/>
          </a:p>
        </p:txBody>
      </p:sp>
      <p:sp>
        <p:nvSpPr>
          <p:cNvPr id="77838" name="Line 23"/>
          <p:cNvSpPr>
            <a:spLocks noChangeShapeType="1"/>
          </p:cNvSpPr>
          <p:nvPr/>
        </p:nvSpPr>
        <p:spPr bwMode="auto">
          <a:xfrm>
            <a:off x="1371600" y="3046413"/>
            <a:ext cx="609600" cy="0"/>
          </a:xfrm>
          <a:prstGeom prst="line">
            <a:avLst/>
          </a:prstGeom>
          <a:noFill/>
          <a:ln w="19050">
            <a:solidFill>
              <a:schemeClr val="accent2"/>
            </a:solidFill>
            <a:round/>
            <a:headEnd/>
            <a:tailEnd/>
          </a:ln>
        </p:spPr>
        <p:txBody>
          <a:bodyPr/>
          <a:lstStyle/>
          <a:p>
            <a:endParaRPr lang="es-ES"/>
          </a:p>
        </p:txBody>
      </p:sp>
      <p:sp>
        <p:nvSpPr>
          <p:cNvPr id="77839" name="Text Box 24"/>
          <p:cNvSpPr txBox="1">
            <a:spLocks noChangeArrowheads="1"/>
          </p:cNvSpPr>
          <p:nvPr/>
        </p:nvSpPr>
        <p:spPr bwMode="auto">
          <a:xfrm>
            <a:off x="2268538" y="1341438"/>
            <a:ext cx="1371600" cy="577850"/>
          </a:xfrm>
          <a:prstGeom prst="rect">
            <a:avLst/>
          </a:prstGeom>
          <a:noFill/>
          <a:ln w="9525">
            <a:noFill/>
            <a:miter lim="800000"/>
            <a:headEnd/>
            <a:tailEnd/>
          </a:ln>
        </p:spPr>
        <p:txBody>
          <a:bodyPr>
            <a:spAutoFit/>
          </a:bodyPr>
          <a:lstStyle/>
          <a:p>
            <a:pPr algn="ctr">
              <a:lnSpc>
                <a:spcPct val="80000"/>
              </a:lnSpc>
            </a:pPr>
            <a:r>
              <a:rPr lang="es-ES_tradnl" sz="1400" b="1">
                <a:latin typeface="Arial" charset="0"/>
              </a:rPr>
              <a:t>LAN B</a:t>
            </a:r>
          </a:p>
          <a:p>
            <a:pPr algn="ctr">
              <a:lnSpc>
                <a:spcPct val="80000"/>
              </a:lnSpc>
            </a:pPr>
            <a:r>
              <a:rPr lang="es-ES_tradnl" sz="1400" b="1">
                <a:latin typeface="Arial" charset="0"/>
              </a:rPr>
              <a:t> 13.0.0.0</a:t>
            </a:r>
          </a:p>
          <a:p>
            <a:pPr algn="ctr">
              <a:lnSpc>
                <a:spcPct val="80000"/>
              </a:lnSpc>
            </a:pPr>
            <a:r>
              <a:rPr lang="es-ES_tradnl" sz="1200" b="1">
                <a:latin typeface="Arial" charset="0"/>
              </a:rPr>
              <a:t>255.0.0.0</a:t>
            </a:r>
            <a:endParaRPr lang="es-ES" sz="1200" b="1">
              <a:latin typeface="Arial" charset="0"/>
            </a:endParaRPr>
          </a:p>
        </p:txBody>
      </p:sp>
      <p:sp>
        <p:nvSpPr>
          <p:cNvPr id="77840" name="Text Box 25"/>
          <p:cNvSpPr txBox="1">
            <a:spLocks noChangeArrowheads="1"/>
          </p:cNvSpPr>
          <p:nvPr/>
        </p:nvSpPr>
        <p:spPr bwMode="auto">
          <a:xfrm>
            <a:off x="1255713" y="5846763"/>
            <a:ext cx="1371600" cy="577850"/>
          </a:xfrm>
          <a:prstGeom prst="rect">
            <a:avLst/>
          </a:prstGeom>
          <a:noFill/>
          <a:ln w="9525">
            <a:noFill/>
            <a:miter lim="800000"/>
            <a:headEnd/>
            <a:tailEnd/>
          </a:ln>
        </p:spPr>
        <p:txBody>
          <a:bodyPr>
            <a:spAutoFit/>
          </a:bodyPr>
          <a:lstStyle/>
          <a:p>
            <a:pPr algn="ctr">
              <a:lnSpc>
                <a:spcPct val="80000"/>
              </a:lnSpc>
            </a:pPr>
            <a:r>
              <a:rPr lang="es-ES_tradnl" sz="1400" b="1">
                <a:latin typeface="Arial" charset="0"/>
              </a:rPr>
              <a:t>LAN A </a:t>
            </a:r>
          </a:p>
          <a:p>
            <a:pPr algn="ctr">
              <a:lnSpc>
                <a:spcPct val="80000"/>
              </a:lnSpc>
            </a:pPr>
            <a:r>
              <a:rPr lang="es-ES_tradnl" sz="1400" b="1">
                <a:latin typeface="Arial" charset="0"/>
              </a:rPr>
              <a:t> 12.0.0.0</a:t>
            </a:r>
          </a:p>
          <a:p>
            <a:pPr algn="ctr">
              <a:lnSpc>
                <a:spcPct val="80000"/>
              </a:lnSpc>
            </a:pPr>
            <a:r>
              <a:rPr lang="es-ES_tradnl" sz="1200" b="1">
                <a:latin typeface="Arial" charset="0"/>
              </a:rPr>
              <a:t>255.0.0.0</a:t>
            </a:r>
            <a:endParaRPr lang="es-ES" sz="1200" b="1">
              <a:latin typeface="Arial" charset="0"/>
            </a:endParaRPr>
          </a:p>
        </p:txBody>
      </p:sp>
      <p:sp>
        <p:nvSpPr>
          <p:cNvPr id="77841" name="Text Box 26"/>
          <p:cNvSpPr txBox="1">
            <a:spLocks noChangeArrowheads="1"/>
          </p:cNvSpPr>
          <p:nvPr/>
        </p:nvSpPr>
        <p:spPr bwMode="auto">
          <a:xfrm>
            <a:off x="6300788" y="5805488"/>
            <a:ext cx="1371600" cy="577850"/>
          </a:xfrm>
          <a:prstGeom prst="rect">
            <a:avLst/>
          </a:prstGeom>
          <a:noFill/>
          <a:ln w="9525">
            <a:noFill/>
            <a:miter lim="800000"/>
            <a:headEnd/>
            <a:tailEnd/>
          </a:ln>
        </p:spPr>
        <p:txBody>
          <a:bodyPr>
            <a:spAutoFit/>
          </a:bodyPr>
          <a:lstStyle/>
          <a:p>
            <a:pPr algn="ctr">
              <a:lnSpc>
                <a:spcPct val="80000"/>
              </a:lnSpc>
            </a:pPr>
            <a:r>
              <a:rPr lang="es-ES_tradnl" sz="1400" b="1">
                <a:latin typeface="Arial" charset="0"/>
              </a:rPr>
              <a:t>LAN C </a:t>
            </a:r>
          </a:p>
          <a:p>
            <a:pPr algn="ctr">
              <a:lnSpc>
                <a:spcPct val="80000"/>
              </a:lnSpc>
            </a:pPr>
            <a:r>
              <a:rPr lang="es-ES_tradnl" sz="1400" b="1">
                <a:latin typeface="Arial" charset="0"/>
              </a:rPr>
              <a:t>14.0.0.0</a:t>
            </a:r>
          </a:p>
          <a:p>
            <a:pPr algn="ctr">
              <a:lnSpc>
                <a:spcPct val="80000"/>
              </a:lnSpc>
            </a:pPr>
            <a:r>
              <a:rPr lang="es-ES_tradnl" sz="1200" b="1">
                <a:latin typeface="Arial" charset="0"/>
              </a:rPr>
              <a:t>255.0.0.0</a:t>
            </a:r>
            <a:endParaRPr lang="es-ES" sz="1200" b="1">
              <a:latin typeface="Arial" charset="0"/>
            </a:endParaRPr>
          </a:p>
        </p:txBody>
      </p:sp>
      <p:sp>
        <p:nvSpPr>
          <p:cNvPr id="77842" name="Text Box 27"/>
          <p:cNvSpPr txBox="1">
            <a:spLocks noChangeArrowheads="1"/>
          </p:cNvSpPr>
          <p:nvPr/>
        </p:nvSpPr>
        <p:spPr bwMode="auto">
          <a:xfrm>
            <a:off x="457200" y="3317875"/>
            <a:ext cx="1524000" cy="638175"/>
          </a:xfrm>
          <a:prstGeom prst="rect">
            <a:avLst/>
          </a:prstGeom>
          <a:noFill/>
          <a:ln w="9525">
            <a:noFill/>
            <a:miter lim="800000"/>
            <a:headEnd/>
            <a:tailEnd/>
          </a:ln>
        </p:spPr>
        <p:txBody>
          <a:bodyPr>
            <a:spAutoFit/>
          </a:bodyPr>
          <a:lstStyle/>
          <a:p>
            <a:pPr algn="ctr">
              <a:lnSpc>
                <a:spcPct val="70000"/>
              </a:lnSpc>
              <a:spcBef>
                <a:spcPct val="30000"/>
              </a:spcBef>
            </a:pPr>
            <a:r>
              <a:rPr lang="es-ES_tradnl" sz="1400" b="1">
                <a:latin typeface="Arial" charset="0"/>
              </a:rPr>
              <a:t>12.0.0.2</a:t>
            </a:r>
          </a:p>
          <a:p>
            <a:pPr algn="ctr">
              <a:lnSpc>
                <a:spcPct val="70000"/>
              </a:lnSpc>
              <a:spcBef>
                <a:spcPct val="30000"/>
              </a:spcBef>
            </a:pPr>
            <a:r>
              <a:rPr lang="es-ES_tradnl" sz="1200" b="1">
                <a:latin typeface="Arial" charset="0"/>
              </a:rPr>
              <a:t>255.0.0.0</a:t>
            </a:r>
          </a:p>
          <a:p>
            <a:pPr algn="ctr">
              <a:lnSpc>
                <a:spcPct val="70000"/>
              </a:lnSpc>
              <a:spcBef>
                <a:spcPct val="30000"/>
              </a:spcBef>
            </a:pPr>
            <a:r>
              <a:rPr lang="es-ES_tradnl" sz="1400" b="1">
                <a:latin typeface="Arial" charset="0"/>
              </a:rPr>
              <a:t>Rtr 12.0.0.1</a:t>
            </a:r>
            <a:endParaRPr lang="es-ES" sz="1400" b="1">
              <a:latin typeface="Arial" charset="0"/>
            </a:endParaRPr>
          </a:p>
        </p:txBody>
      </p:sp>
      <p:sp>
        <p:nvSpPr>
          <p:cNvPr id="77843" name="Text Box 28"/>
          <p:cNvSpPr txBox="1">
            <a:spLocks noChangeArrowheads="1"/>
          </p:cNvSpPr>
          <p:nvPr/>
        </p:nvSpPr>
        <p:spPr bwMode="auto">
          <a:xfrm>
            <a:off x="609600" y="5103813"/>
            <a:ext cx="1295400" cy="638175"/>
          </a:xfrm>
          <a:prstGeom prst="rect">
            <a:avLst/>
          </a:prstGeom>
          <a:noFill/>
          <a:ln w="9525">
            <a:noFill/>
            <a:miter lim="800000"/>
            <a:headEnd/>
            <a:tailEnd/>
          </a:ln>
        </p:spPr>
        <p:txBody>
          <a:bodyPr>
            <a:spAutoFit/>
          </a:bodyPr>
          <a:lstStyle/>
          <a:p>
            <a:pPr algn="ctr">
              <a:lnSpc>
                <a:spcPct val="70000"/>
              </a:lnSpc>
              <a:spcBef>
                <a:spcPct val="30000"/>
              </a:spcBef>
            </a:pPr>
            <a:r>
              <a:rPr lang="es-ES_tradnl" sz="1400" b="1">
                <a:latin typeface="Arial" charset="0"/>
              </a:rPr>
              <a:t>12.0.0.3</a:t>
            </a:r>
          </a:p>
          <a:p>
            <a:pPr algn="ctr">
              <a:lnSpc>
                <a:spcPct val="70000"/>
              </a:lnSpc>
              <a:spcBef>
                <a:spcPct val="30000"/>
              </a:spcBef>
            </a:pPr>
            <a:r>
              <a:rPr lang="es-ES_tradnl" sz="1200" b="1">
                <a:latin typeface="Arial" charset="0"/>
              </a:rPr>
              <a:t>255.0.0.0</a:t>
            </a:r>
          </a:p>
          <a:p>
            <a:pPr algn="ctr">
              <a:lnSpc>
                <a:spcPct val="70000"/>
              </a:lnSpc>
              <a:spcBef>
                <a:spcPct val="30000"/>
              </a:spcBef>
            </a:pPr>
            <a:r>
              <a:rPr lang="es-ES_tradnl" sz="1400" b="1">
                <a:latin typeface="Arial" charset="0"/>
              </a:rPr>
              <a:t>Rtr 12.0.0.1</a:t>
            </a:r>
            <a:endParaRPr lang="es-ES" sz="1400" b="1">
              <a:latin typeface="Arial" charset="0"/>
            </a:endParaRPr>
          </a:p>
        </p:txBody>
      </p:sp>
      <p:sp>
        <p:nvSpPr>
          <p:cNvPr id="77844" name="Text Box 29"/>
          <p:cNvSpPr txBox="1">
            <a:spLocks noChangeArrowheads="1"/>
          </p:cNvSpPr>
          <p:nvPr/>
        </p:nvSpPr>
        <p:spPr bwMode="auto">
          <a:xfrm>
            <a:off x="5334000" y="765175"/>
            <a:ext cx="990600" cy="485775"/>
          </a:xfrm>
          <a:prstGeom prst="rect">
            <a:avLst/>
          </a:prstGeom>
          <a:noFill/>
          <a:ln w="9525">
            <a:noFill/>
            <a:miter lim="800000"/>
            <a:headEnd/>
            <a:tailEnd/>
          </a:ln>
        </p:spPr>
        <p:txBody>
          <a:bodyPr>
            <a:spAutoFit/>
          </a:bodyPr>
          <a:lstStyle/>
          <a:p>
            <a:pPr algn="ctr">
              <a:lnSpc>
                <a:spcPct val="80000"/>
              </a:lnSpc>
              <a:spcBef>
                <a:spcPct val="25000"/>
              </a:spcBef>
            </a:pPr>
            <a:r>
              <a:rPr lang="es-ES_tradnl" sz="1400" b="1">
                <a:latin typeface="Arial" charset="0"/>
              </a:rPr>
              <a:t>13.0.0.3</a:t>
            </a:r>
          </a:p>
          <a:p>
            <a:pPr algn="ctr">
              <a:lnSpc>
                <a:spcPct val="80000"/>
              </a:lnSpc>
              <a:spcBef>
                <a:spcPct val="25000"/>
              </a:spcBef>
            </a:pPr>
            <a:r>
              <a:rPr lang="es-ES_tradnl" sz="1400" b="1">
                <a:latin typeface="Arial" charset="0"/>
              </a:rPr>
              <a:t>255.0.0.0</a:t>
            </a:r>
            <a:endParaRPr lang="es-ES" sz="1400" b="1">
              <a:latin typeface="Arial" charset="0"/>
            </a:endParaRPr>
          </a:p>
        </p:txBody>
      </p:sp>
      <p:sp>
        <p:nvSpPr>
          <p:cNvPr id="77845" name="Text Box 30"/>
          <p:cNvSpPr txBox="1">
            <a:spLocks noChangeArrowheads="1"/>
          </p:cNvSpPr>
          <p:nvPr/>
        </p:nvSpPr>
        <p:spPr bwMode="auto">
          <a:xfrm>
            <a:off x="6934200" y="3322638"/>
            <a:ext cx="1371600" cy="638175"/>
          </a:xfrm>
          <a:prstGeom prst="rect">
            <a:avLst/>
          </a:prstGeom>
          <a:noFill/>
          <a:ln w="9525">
            <a:noFill/>
            <a:miter lim="800000"/>
            <a:headEnd/>
            <a:tailEnd/>
          </a:ln>
        </p:spPr>
        <p:txBody>
          <a:bodyPr>
            <a:spAutoFit/>
          </a:bodyPr>
          <a:lstStyle/>
          <a:p>
            <a:pPr algn="ctr">
              <a:lnSpc>
                <a:spcPct val="70000"/>
              </a:lnSpc>
              <a:spcBef>
                <a:spcPct val="30000"/>
              </a:spcBef>
            </a:pPr>
            <a:r>
              <a:rPr lang="es-ES_tradnl" sz="1400" b="1">
                <a:latin typeface="Arial" charset="0"/>
              </a:rPr>
              <a:t>14.0.0.2</a:t>
            </a:r>
          </a:p>
          <a:p>
            <a:pPr algn="ctr">
              <a:lnSpc>
                <a:spcPct val="70000"/>
              </a:lnSpc>
              <a:spcBef>
                <a:spcPct val="30000"/>
              </a:spcBef>
            </a:pPr>
            <a:r>
              <a:rPr lang="es-ES_tradnl" sz="1200" b="1">
                <a:latin typeface="Arial" charset="0"/>
              </a:rPr>
              <a:t>255.0.0.0</a:t>
            </a:r>
          </a:p>
          <a:p>
            <a:pPr algn="ctr">
              <a:lnSpc>
                <a:spcPct val="70000"/>
              </a:lnSpc>
              <a:spcBef>
                <a:spcPct val="30000"/>
              </a:spcBef>
            </a:pPr>
            <a:r>
              <a:rPr lang="es-ES_tradnl" sz="1400" b="1">
                <a:latin typeface="Arial" charset="0"/>
              </a:rPr>
              <a:t>Rtr 14.0.0.1</a:t>
            </a:r>
            <a:endParaRPr lang="es-ES" sz="1400" b="1">
              <a:latin typeface="Arial" charset="0"/>
            </a:endParaRPr>
          </a:p>
        </p:txBody>
      </p:sp>
      <p:sp>
        <p:nvSpPr>
          <p:cNvPr id="77846" name="Text Box 31"/>
          <p:cNvSpPr txBox="1">
            <a:spLocks noChangeArrowheads="1"/>
          </p:cNvSpPr>
          <p:nvPr/>
        </p:nvSpPr>
        <p:spPr bwMode="auto">
          <a:xfrm>
            <a:off x="7010400" y="5151438"/>
            <a:ext cx="1295400" cy="638175"/>
          </a:xfrm>
          <a:prstGeom prst="rect">
            <a:avLst/>
          </a:prstGeom>
          <a:noFill/>
          <a:ln w="9525">
            <a:noFill/>
            <a:miter lim="800000"/>
            <a:headEnd/>
            <a:tailEnd/>
          </a:ln>
        </p:spPr>
        <p:txBody>
          <a:bodyPr>
            <a:spAutoFit/>
          </a:bodyPr>
          <a:lstStyle/>
          <a:p>
            <a:pPr algn="ctr">
              <a:lnSpc>
                <a:spcPct val="70000"/>
              </a:lnSpc>
              <a:spcBef>
                <a:spcPct val="30000"/>
              </a:spcBef>
            </a:pPr>
            <a:r>
              <a:rPr lang="es-ES_tradnl" sz="1400" b="1">
                <a:latin typeface="Arial" charset="0"/>
              </a:rPr>
              <a:t>14.0.0.3</a:t>
            </a:r>
          </a:p>
          <a:p>
            <a:pPr algn="ctr">
              <a:lnSpc>
                <a:spcPct val="70000"/>
              </a:lnSpc>
              <a:spcBef>
                <a:spcPct val="30000"/>
              </a:spcBef>
            </a:pPr>
            <a:r>
              <a:rPr lang="es-ES_tradnl" sz="1200" b="1">
                <a:latin typeface="Arial" charset="0"/>
              </a:rPr>
              <a:t>255.0.0.0</a:t>
            </a:r>
          </a:p>
          <a:p>
            <a:pPr algn="ctr">
              <a:lnSpc>
                <a:spcPct val="70000"/>
              </a:lnSpc>
              <a:spcBef>
                <a:spcPct val="30000"/>
              </a:spcBef>
            </a:pPr>
            <a:r>
              <a:rPr lang="es-ES_tradnl" sz="1400" b="1">
                <a:latin typeface="Arial" charset="0"/>
              </a:rPr>
              <a:t>Rtr 14.0.0.1</a:t>
            </a:r>
            <a:endParaRPr lang="es-ES" sz="1400" b="1">
              <a:latin typeface="Arial" charset="0"/>
            </a:endParaRPr>
          </a:p>
        </p:txBody>
      </p:sp>
      <p:sp>
        <p:nvSpPr>
          <p:cNvPr id="77847" name="Text Box 33"/>
          <p:cNvSpPr txBox="1">
            <a:spLocks noChangeArrowheads="1"/>
          </p:cNvSpPr>
          <p:nvPr/>
        </p:nvSpPr>
        <p:spPr bwMode="auto">
          <a:xfrm>
            <a:off x="1676400" y="2420938"/>
            <a:ext cx="1447800" cy="487362"/>
          </a:xfrm>
          <a:prstGeom prst="rect">
            <a:avLst/>
          </a:prstGeom>
          <a:noFill/>
          <a:ln w="9525">
            <a:noFill/>
            <a:miter lim="800000"/>
            <a:headEnd/>
            <a:tailEnd/>
          </a:ln>
        </p:spPr>
        <p:txBody>
          <a:bodyPr>
            <a:spAutoFit/>
          </a:bodyPr>
          <a:lstStyle/>
          <a:p>
            <a:pPr algn="ctr"/>
            <a:r>
              <a:rPr lang="es-ES_tradnl" sz="1400" b="1">
                <a:latin typeface="Arial" charset="0"/>
              </a:rPr>
              <a:t>12.0.0.1</a:t>
            </a:r>
          </a:p>
          <a:p>
            <a:pPr algn="ctr"/>
            <a:r>
              <a:rPr lang="es-ES_tradnl" sz="1200" b="1">
                <a:latin typeface="Arial" charset="0"/>
              </a:rPr>
              <a:t>255.0.0.0</a:t>
            </a:r>
            <a:endParaRPr lang="es-ES" sz="1200" b="1">
              <a:latin typeface="Arial" charset="0"/>
            </a:endParaRPr>
          </a:p>
        </p:txBody>
      </p:sp>
      <p:sp>
        <p:nvSpPr>
          <p:cNvPr id="77848" name="Text Box 34"/>
          <p:cNvSpPr txBox="1">
            <a:spLocks noChangeArrowheads="1"/>
          </p:cNvSpPr>
          <p:nvPr/>
        </p:nvSpPr>
        <p:spPr bwMode="auto">
          <a:xfrm>
            <a:off x="2895600" y="2060575"/>
            <a:ext cx="1447800" cy="487363"/>
          </a:xfrm>
          <a:prstGeom prst="rect">
            <a:avLst/>
          </a:prstGeom>
          <a:noFill/>
          <a:ln w="9525">
            <a:noFill/>
            <a:miter lim="800000"/>
            <a:headEnd/>
            <a:tailEnd/>
          </a:ln>
        </p:spPr>
        <p:txBody>
          <a:bodyPr>
            <a:spAutoFit/>
          </a:bodyPr>
          <a:lstStyle/>
          <a:p>
            <a:pPr algn="ctr"/>
            <a:r>
              <a:rPr lang="es-ES_tradnl" sz="1400" b="1">
                <a:latin typeface="Arial" charset="0"/>
              </a:rPr>
              <a:t>13.0.0.1</a:t>
            </a:r>
          </a:p>
          <a:p>
            <a:pPr algn="ctr"/>
            <a:r>
              <a:rPr lang="es-ES_tradnl" sz="1200" b="1">
                <a:latin typeface="Arial" charset="0"/>
              </a:rPr>
              <a:t>255.0.0.0</a:t>
            </a:r>
            <a:endParaRPr lang="es-ES" sz="1200" b="1">
              <a:latin typeface="Arial" charset="0"/>
            </a:endParaRPr>
          </a:p>
        </p:txBody>
      </p:sp>
      <p:sp>
        <p:nvSpPr>
          <p:cNvPr id="77849" name="Text Box 35"/>
          <p:cNvSpPr txBox="1">
            <a:spLocks noChangeArrowheads="1"/>
          </p:cNvSpPr>
          <p:nvPr/>
        </p:nvSpPr>
        <p:spPr bwMode="auto">
          <a:xfrm>
            <a:off x="4495800" y="2060575"/>
            <a:ext cx="1447800" cy="487363"/>
          </a:xfrm>
          <a:prstGeom prst="rect">
            <a:avLst/>
          </a:prstGeom>
          <a:noFill/>
          <a:ln w="9525">
            <a:noFill/>
            <a:miter lim="800000"/>
            <a:headEnd/>
            <a:tailEnd/>
          </a:ln>
        </p:spPr>
        <p:txBody>
          <a:bodyPr>
            <a:spAutoFit/>
          </a:bodyPr>
          <a:lstStyle/>
          <a:p>
            <a:pPr algn="ctr"/>
            <a:r>
              <a:rPr lang="es-ES_tradnl" sz="1400" b="1">
                <a:latin typeface="Arial" charset="0"/>
              </a:rPr>
              <a:t>13.0.0.2</a:t>
            </a:r>
          </a:p>
          <a:p>
            <a:pPr algn="ctr"/>
            <a:r>
              <a:rPr lang="es-ES_tradnl" sz="1200" b="1">
                <a:latin typeface="Arial" charset="0"/>
              </a:rPr>
              <a:t>255.0.0.0</a:t>
            </a:r>
            <a:endParaRPr lang="es-ES" sz="1200" b="1">
              <a:latin typeface="Arial" charset="0"/>
            </a:endParaRPr>
          </a:p>
        </p:txBody>
      </p:sp>
      <p:sp>
        <p:nvSpPr>
          <p:cNvPr id="77850" name="Text Box 36"/>
          <p:cNvSpPr txBox="1">
            <a:spLocks noChangeArrowheads="1"/>
          </p:cNvSpPr>
          <p:nvPr/>
        </p:nvSpPr>
        <p:spPr bwMode="auto">
          <a:xfrm>
            <a:off x="5791200" y="2420938"/>
            <a:ext cx="1447800" cy="487362"/>
          </a:xfrm>
          <a:prstGeom prst="rect">
            <a:avLst/>
          </a:prstGeom>
          <a:noFill/>
          <a:ln w="9525">
            <a:noFill/>
            <a:miter lim="800000"/>
            <a:headEnd/>
            <a:tailEnd/>
          </a:ln>
        </p:spPr>
        <p:txBody>
          <a:bodyPr>
            <a:spAutoFit/>
          </a:bodyPr>
          <a:lstStyle/>
          <a:p>
            <a:pPr algn="ctr"/>
            <a:r>
              <a:rPr lang="es-ES_tradnl" sz="1400" b="1">
                <a:latin typeface="Arial" charset="0"/>
              </a:rPr>
              <a:t>14.0.0.1</a:t>
            </a:r>
          </a:p>
          <a:p>
            <a:pPr algn="ctr"/>
            <a:r>
              <a:rPr lang="es-ES_tradnl" sz="1200" b="1">
                <a:latin typeface="Arial" charset="0"/>
              </a:rPr>
              <a:t>255.0.0.0</a:t>
            </a:r>
            <a:endParaRPr lang="es-ES" sz="1200" b="1">
              <a:latin typeface="Arial" charset="0"/>
            </a:endParaRPr>
          </a:p>
        </p:txBody>
      </p:sp>
      <p:sp>
        <p:nvSpPr>
          <p:cNvPr id="77851" name="Text Box 39"/>
          <p:cNvSpPr txBox="1">
            <a:spLocks noChangeArrowheads="1"/>
          </p:cNvSpPr>
          <p:nvPr/>
        </p:nvSpPr>
        <p:spPr bwMode="auto">
          <a:xfrm>
            <a:off x="2273300" y="3433763"/>
            <a:ext cx="1938338" cy="527050"/>
          </a:xfrm>
          <a:prstGeom prst="rect">
            <a:avLst/>
          </a:prstGeom>
          <a:noFill/>
          <a:ln w="9525">
            <a:solidFill>
              <a:schemeClr val="tx1"/>
            </a:solidFill>
            <a:miter lim="800000"/>
            <a:headEnd/>
            <a:tailEnd/>
          </a:ln>
        </p:spPr>
        <p:txBody>
          <a:bodyPr>
            <a:spAutoFit/>
          </a:bodyPr>
          <a:lstStyle/>
          <a:p>
            <a:pPr algn="ctr">
              <a:spcBef>
                <a:spcPct val="25000"/>
              </a:spcBef>
            </a:pPr>
            <a:r>
              <a:rPr lang="es-ES_tradnl" sz="1400" b="1">
                <a:latin typeface="Arial" charset="0"/>
              </a:rPr>
              <a:t>A 14.0.0.0 255.0.0.0 por 13.0.0.2</a:t>
            </a:r>
            <a:endParaRPr lang="es-ES" sz="1400" b="1">
              <a:latin typeface="Arial" charset="0"/>
            </a:endParaRPr>
          </a:p>
        </p:txBody>
      </p:sp>
      <p:sp>
        <p:nvSpPr>
          <p:cNvPr id="77852" name="Text Box 40"/>
          <p:cNvSpPr txBox="1">
            <a:spLocks noChangeArrowheads="1"/>
          </p:cNvSpPr>
          <p:nvPr/>
        </p:nvSpPr>
        <p:spPr bwMode="auto">
          <a:xfrm>
            <a:off x="4716463" y="3435350"/>
            <a:ext cx="2016125" cy="527050"/>
          </a:xfrm>
          <a:prstGeom prst="rect">
            <a:avLst/>
          </a:prstGeom>
          <a:noFill/>
          <a:ln w="9525">
            <a:solidFill>
              <a:schemeClr val="tx1"/>
            </a:solidFill>
            <a:miter lim="800000"/>
            <a:headEnd/>
            <a:tailEnd/>
          </a:ln>
        </p:spPr>
        <p:txBody>
          <a:bodyPr>
            <a:spAutoFit/>
          </a:bodyPr>
          <a:lstStyle/>
          <a:p>
            <a:pPr algn="ctr">
              <a:spcBef>
                <a:spcPct val="25000"/>
              </a:spcBef>
            </a:pPr>
            <a:r>
              <a:rPr lang="es-ES_tradnl" sz="1400" b="1">
                <a:latin typeface="Arial" charset="0"/>
              </a:rPr>
              <a:t>A 12.0.0.0 255.0.0.0 por 13.0.0.1</a:t>
            </a:r>
            <a:endParaRPr lang="es-ES" sz="1400" b="1">
              <a:latin typeface="Arial" charset="0"/>
            </a:endParaRPr>
          </a:p>
        </p:txBody>
      </p:sp>
      <p:sp>
        <p:nvSpPr>
          <p:cNvPr id="77853" name="Line 44"/>
          <p:cNvSpPr>
            <a:spLocks noChangeShapeType="1"/>
          </p:cNvSpPr>
          <p:nvPr/>
        </p:nvSpPr>
        <p:spPr bwMode="auto">
          <a:xfrm>
            <a:off x="4876800" y="4702175"/>
            <a:ext cx="2057400" cy="0"/>
          </a:xfrm>
          <a:prstGeom prst="line">
            <a:avLst/>
          </a:prstGeom>
          <a:noFill/>
          <a:ln w="19050">
            <a:solidFill>
              <a:schemeClr val="accent2"/>
            </a:solidFill>
            <a:round/>
            <a:headEnd/>
            <a:tailEnd/>
          </a:ln>
        </p:spPr>
        <p:txBody>
          <a:bodyPr/>
          <a:lstStyle/>
          <a:p>
            <a:endParaRPr lang="es-ES"/>
          </a:p>
        </p:txBody>
      </p:sp>
      <p:sp>
        <p:nvSpPr>
          <p:cNvPr id="77854" name="Line 45"/>
          <p:cNvSpPr>
            <a:spLocks noChangeShapeType="1"/>
          </p:cNvSpPr>
          <p:nvPr/>
        </p:nvSpPr>
        <p:spPr bwMode="auto">
          <a:xfrm flipV="1">
            <a:off x="1979613" y="4697413"/>
            <a:ext cx="2417762" cy="4762"/>
          </a:xfrm>
          <a:prstGeom prst="line">
            <a:avLst/>
          </a:prstGeom>
          <a:noFill/>
          <a:ln w="19050">
            <a:solidFill>
              <a:schemeClr val="accent2"/>
            </a:solidFill>
            <a:round/>
            <a:headEnd/>
            <a:tailEnd/>
          </a:ln>
        </p:spPr>
        <p:txBody>
          <a:bodyPr/>
          <a:lstStyle/>
          <a:p>
            <a:endParaRPr lang="es-ES"/>
          </a:p>
        </p:txBody>
      </p:sp>
      <p:sp>
        <p:nvSpPr>
          <p:cNvPr id="77855" name="Text Box 46"/>
          <p:cNvSpPr txBox="1">
            <a:spLocks noChangeArrowheads="1"/>
          </p:cNvSpPr>
          <p:nvPr/>
        </p:nvSpPr>
        <p:spPr bwMode="auto">
          <a:xfrm>
            <a:off x="3124200" y="4165600"/>
            <a:ext cx="1295400" cy="487363"/>
          </a:xfrm>
          <a:prstGeom prst="rect">
            <a:avLst/>
          </a:prstGeom>
          <a:noFill/>
          <a:ln w="9525">
            <a:noFill/>
            <a:miter lim="800000"/>
            <a:headEnd/>
            <a:tailEnd/>
          </a:ln>
        </p:spPr>
        <p:txBody>
          <a:bodyPr>
            <a:spAutoFit/>
          </a:bodyPr>
          <a:lstStyle/>
          <a:p>
            <a:pPr algn="ctr"/>
            <a:r>
              <a:rPr lang="es-ES_tradnl" sz="1400" b="1">
                <a:latin typeface="Arial" charset="0"/>
              </a:rPr>
              <a:t>12.0.0.4</a:t>
            </a:r>
          </a:p>
          <a:p>
            <a:pPr algn="ctr"/>
            <a:r>
              <a:rPr lang="es-ES_tradnl" sz="1200" b="1">
                <a:latin typeface="Arial" charset="0"/>
              </a:rPr>
              <a:t>255.0.0.0</a:t>
            </a:r>
            <a:endParaRPr lang="es-ES" sz="1200" b="1">
              <a:latin typeface="Arial" charset="0"/>
            </a:endParaRPr>
          </a:p>
        </p:txBody>
      </p:sp>
      <p:sp>
        <p:nvSpPr>
          <p:cNvPr id="77856" name="Text Box 47"/>
          <p:cNvSpPr txBox="1">
            <a:spLocks noChangeArrowheads="1"/>
          </p:cNvSpPr>
          <p:nvPr/>
        </p:nvSpPr>
        <p:spPr bwMode="auto">
          <a:xfrm>
            <a:off x="4724400" y="4165600"/>
            <a:ext cx="1295400" cy="487363"/>
          </a:xfrm>
          <a:prstGeom prst="rect">
            <a:avLst/>
          </a:prstGeom>
          <a:noFill/>
          <a:ln w="9525">
            <a:noFill/>
            <a:miter lim="800000"/>
            <a:headEnd/>
            <a:tailEnd/>
          </a:ln>
        </p:spPr>
        <p:txBody>
          <a:bodyPr>
            <a:spAutoFit/>
          </a:bodyPr>
          <a:lstStyle/>
          <a:p>
            <a:pPr algn="ctr"/>
            <a:r>
              <a:rPr lang="es-ES_tradnl" sz="1400" b="1">
                <a:latin typeface="Arial" charset="0"/>
              </a:rPr>
              <a:t>14.0.0.4</a:t>
            </a:r>
          </a:p>
          <a:p>
            <a:pPr algn="ctr"/>
            <a:r>
              <a:rPr lang="es-ES_tradnl" sz="1200" b="1">
                <a:latin typeface="Arial" charset="0"/>
              </a:rPr>
              <a:t>255.0.0.0</a:t>
            </a:r>
            <a:endParaRPr lang="es-ES" sz="1200" b="1">
              <a:latin typeface="Arial" charset="0"/>
            </a:endParaRPr>
          </a:p>
        </p:txBody>
      </p:sp>
      <p:sp>
        <p:nvSpPr>
          <p:cNvPr id="77857" name="Text Box 48"/>
          <p:cNvSpPr txBox="1">
            <a:spLocks noChangeArrowheads="1"/>
          </p:cNvSpPr>
          <p:nvPr/>
        </p:nvSpPr>
        <p:spPr bwMode="auto">
          <a:xfrm>
            <a:off x="3810000" y="4924425"/>
            <a:ext cx="1447800" cy="304800"/>
          </a:xfrm>
          <a:prstGeom prst="rect">
            <a:avLst/>
          </a:prstGeom>
          <a:noFill/>
          <a:ln w="9525">
            <a:noFill/>
            <a:miter lim="800000"/>
            <a:headEnd/>
            <a:tailEnd/>
          </a:ln>
        </p:spPr>
        <p:txBody>
          <a:bodyPr>
            <a:spAutoFit/>
          </a:bodyPr>
          <a:lstStyle/>
          <a:p>
            <a:pPr algn="ctr">
              <a:spcBef>
                <a:spcPct val="25000"/>
              </a:spcBef>
            </a:pPr>
            <a:r>
              <a:rPr lang="es-ES_tradnl" sz="1400" b="1">
                <a:latin typeface="Arial" charset="0"/>
              </a:rPr>
              <a:t>Rtr 12.0.0.1</a:t>
            </a:r>
            <a:endParaRPr lang="es-ES" sz="1400" b="1">
              <a:latin typeface="Arial" charset="0"/>
            </a:endParaRPr>
          </a:p>
        </p:txBody>
      </p:sp>
      <p:pic>
        <p:nvPicPr>
          <p:cNvPr id="77858" name="Picture 51"/>
          <p:cNvPicPr>
            <a:picLocks noChangeArrowheads="1"/>
          </p:cNvPicPr>
          <p:nvPr/>
        </p:nvPicPr>
        <p:blipFill>
          <a:blip r:embed="rId4" cstate="print"/>
          <a:srcRect/>
          <a:stretch>
            <a:fillRect/>
          </a:stretch>
        </p:blipFill>
        <p:spPr bwMode="auto">
          <a:xfrm>
            <a:off x="7239000" y="4265613"/>
            <a:ext cx="762000" cy="855662"/>
          </a:xfrm>
          <a:prstGeom prst="rect">
            <a:avLst/>
          </a:prstGeom>
          <a:noFill/>
          <a:ln w="12700">
            <a:noFill/>
            <a:miter lim="800000"/>
            <a:headEnd/>
            <a:tailEnd/>
          </a:ln>
        </p:spPr>
      </p:pic>
      <p:pic>
        <p:nvPicPr>
          <p:cNvPr id="77859" name="Picture 52"/>
          <p:cNvPicPr>
            <a:picLocks noChangeArrowheads="1"/>
          </p:cNvPicPr>
          <p:nvPr/>
        </p:nvPicPr>
        <p:blipFill>
          <a:blip r:embed="rId4" cstate="print"/>
          <a:srcRect/>
          <a:stretch>
            <a:fillRect/>
          </a:stretch>
        </p:blipFill>
        <p:spPr bwMode="auto">
          <a:xfrm>
            <a:off x="914400" y="4189413"/>
            <a:ext cx="762000" cy="855662"/>
          </a:xfrm>
          <a:prstGeom prst="rect">
            <a:avLst/>
          </a:prstGeom>
          <a:noFill/>
          <a:ln w="12700">
            <a:noFill/>
            <a:miter lim="800000"/>
            <a:headEnd/>
            <a:tailEnd/>
          </a:ln>
        </p:spPr>
      </p:pic>
      <p:pic>
        <p:nvPicPr>
          <p:cNvPr id="77860" name="Picture 53"/>
          <p:cNvPicPr>
            <a:picLocks noChangeArrowheads="1"/>
          </p:cNvPicPr>
          <p:nvPr/>
        </p:nvPicPr>
        <p:blipFill>
          <a:blip r:embed="rId4" cstate="print"/>
          <a:srcRect/>
          <a:stretch>
            <a:fillRect/>
          </a:stretch>
        </p:blipFill>
        <p:spPr bwMode="auto">
          <a:xfrm>
            <a:off x="4191000" y="4092575"/>
            <a:ext cx="762000" cy="855663"/>
          </a:xfrm>
          <a:prstGeom prst="rect">
            <a:avLst/>
          </a:prstGeom>
          <a:noFill/>
          <a:ln w="12700">
            <a:noFill/>
            <a:miter lim="800000"/>
            <a:headEnd/>
            <a:tailEnd/>
          </a:ln>
        </p:spPr>
      </p:pic>
      <p:pic>
        <p:nvPicPr>
          <p:cNvPr id="77861" name="Picture 54"/>
          <p:cNvPicPr>
            <a:picLocks noChangeArrowheads="1"/>
          </p:cNvPicPr>
          <p:nvPr/>
        </p:nvPicPr>
        <p:blipFill>
          <a:blip r:embed="rId4" cstate="print"/>
          <a:srcRect/>
          <a:stretch>
            <a:fillRect/>
          </a:stretch>
        </p:blipFill>
        <p:spPr bwMode="auto">
          <a:xfrm>
            <a:off x="7239000" y="2436813"/>
            <a:ext cx="762000" cy="855662"/>
          </a:xfrm>
          <a:prstGeom prst="rect">
            <a:avLst/>
          </a:prstGeom>
          <a:noFill/>
          <a:ln w="12700">
            <a:noFill/>
            <a:miter lim="800000"/>
            <a:headEnd/>
            <a:tailEnd/>
          </a:ln>
        </p:spPr>
      </p:pic>
      <p:pic>
        <p:nvPicPr>
          <p:cNvPr id="77862" name="Picture 55"/>
          <p:cNvPicPr>
            <a:picLocks noChangeArrowheads="1"/>
          </p:cNvPicPr>
          <p:nvPr/>
        </p:nvPicPr>
        <p:blipFill>
          <a:blip r:embed="rId4" cstate="print"/>
          <a:srcRect/>
          <a:stretch>
            <a:fillRect/>
          </a:stretch>
        </p:blipFill>
        <p:spPr bwMode="auto">
          <a:xfrm>
            <a:off x="838200" y="2436813"/>
            <a:ext cx="762000" cy="855662"/>
          </a:xfrm>
          <a:prstGeom prst="rect">
            <a:avLst/>
          </a:prstGeom>
          <a:noFill/>
          <a:ln w="12700">
            <a:noFill/>
            <a:miter lim="800000"/>
            <a:headEnd/>
            <a:tailEnd/>
          </a:ln>
        </p:spPr>
      </p:pic>
      <p:pic>
        <p:nvPicPr>
          <p:cNvPr id="77863" name="Picture 56"/>
          <p:cNvPicPr>
            <a:picLocks noChangeArrowheads="1"/>
          </p:cNvPicPr>
          <p:nvPr/>
        </p:nvPicPr>
        <p:blipFill>
          <a:blip r:embed="rId4" cstate="print"/>
          <a:srcRect/>
          <a:stretch>
            <a:fillRect/>
          </a:stretch>
        </p:blipFill>
        <p:spPr bwMode="auto">
          <a:xfrm>
            <a:off x="3962400" y="895350"/>
            <a:ext cx="762000" cy="855663"/>
          </a:xfrm>
          <a:prstGeom prst="rect">
            <a:avLst/>
          </a:prstGeom>
          <a:noFill/>
          <a:ln w="12700">
            <a:noFill/>
            <a:miter lim="800000"/>
            <a:headEnd/>
            <a:tailEnd/>
          </a:ln>
        </p:spPr>
      </p:pic>
      <p:sp>
        <p:nvSpPr>
          <p:cNvPr id="77864" name="Text Box 57"/>
          <p:cNvSpPr txBox="1">
            <a:spLocks noChangeArrowheads="1"/>
          </p:cNvSpPr>
          <p:nvPr/>
        </p:nvSpPr>
        <p:spPr bwMode="auto">
          <a:xfrm>
            <a:off x="5016500" y="1255713"/>
            <a:ext cx="3084513" cy="463550"/>
          </a:xfrm>
          <a:prstGeom prst="rect">
            <a:avLst/>
          </a:prstGeom>
          <a:noFill/>
          <a:ln w="9525">
            <a:solidFill>
              <a:schemeClr val="tx1"/>
            </a:solidFill>
            <a:miter lim="800000"/>
            <a:headEnd/>
            <a:tailEnd/>
          </a:ln>
        </p:spPr>
        <p:txBody>
          <a:bodyPr>
            <a:spAutoFit/>
          </a:bodyPr>
          <a:lstStyle/>
          <a:p>
            <a:pPr algn="ctr">
              <a:lnSpc>
                <a:spcPct val="70000"/>
              </a:lnSpc>
              <a:spcBef>
                <a:spcPct val="30000"/>
              </a:spcBef>
            </a:pPr>
            <a:r>
              <a:rPr lang="es-ES_tradnl" sz="1400" b="1">
                <a:latin typeface="Arial" charset="0"/>
              </a:rPr>
              <a:t>A 12.0.0.0 255.0.0.0 por 13.0.0.1</a:t>
            </a:r>
          </a:p>
          <a:p>
            <a:pPr algn="ctr">
              <a:lnSpc>
                <a:spcPct val="70000"/>
              </a:lnSpc>
              <a:spcBef>
                <a:spcPct val="30000"/>
              </a:spcBef>
            </a:pPr>
            <a:r>
              <a:rPr lang="es-ES_tradnl" sz="1400" b="1">
                <a:latin typeface="Arial" charset="0"/>
              </a:rPr>
              <a:t>A 14.0.0.0 255.0.0.0 por 13.0.0.2</a:t>
            </a:r>
            <a:endParaRPr lang="es-ES" sz="1400" b="1">
              <a:latin typeface="Arial" charset="0"/>
            </a:endParaRPr>
          </a:p>
        </p:txBody>
      </p:sp>
      <p:sp>
        <p:nvSpPr>
          <p:cNvPr id="77865" name="Text Box 58"/>
          <p:cNvSpPr txBox="1">
            <a:spLocks noChangeArrowheads="1"/>
          </p:cNvSpPr>
          <p:nvPr/>
        </p:nvSpPr>
        <p:spPr bwMode="auto">
          <a:xfrm>
            <a:off x="900113" y="115888"/>
            <a:ext cx="6911975" cy="579437"/>
          </a:xfrm>
          <a:prstGeom prst="rect">
            <a:avLst/>
          </a:prstGeom>
          <a:noFill/>
          <a:ln w="9525">
            <a:noFill/>
            <a:miter lim="800000"/>
            <a:headEnd/>
            <a:tailEnd/>
          </a:ln>
        </p:spPr>
        <p:txBody>
          <a:bodyPr>
            <a:spAutoFit/>
          </a:bodyPr>
          <a:lstStyle/>
          <a:p>
            <a:pPr>
              <a:spcBef>
                <a:spcPct val="50000"/>
              </a:spcBef>
            </a:pPr>
            <a:r>
              <a:rPr lang="es-ES_tradnl" sz="3200">
                <a:latin typeface="Arial" charset="0"/>
              </a:rPr>
              <a:t>Ejemplo de host ‘multihomed’ (H6)</a:t>
            </a:r>
            <a:endParaRPr lang="es-ES" sz="3200">
              <a:latin typeface="Arial" charset="0"/>
            </a:endParaRPr>
          </a:p>
        </p:txBody>
      </p:sp>
      <p:sp>
        <p:nvSpPr>
          <p:cNvPr id="77866" name="Text Box 59"/>
          <p:cNvSpPr txBox="1">
            <a:spLocks noChangeArrowheads="1"/>
          </p:cNvSpPr>
          <p:nvPr/>
        </p:nvSpPr>
        <p:spPr bwMode="auto">
          <a:xfrm>
            <a:off x="3048000" y="2681288"/>
            <a:ext cx="303213" cy="304800"/>
          </a:xfrm>
          <a:prstGeom prst="rect">
            <a:avLst/>
          </a:prstGeom>
          <a:solidFill>
            <a:schemeClr val="bg1"/>
          </a:solidFill>
          <a:ln w="9525">
            <a:noFill/>
            <a:miter lim="800000"/>
            <a:headEnd/>
            <a:tailEnd/>
          </a:ln>
        </p:spPr>
        <p:txBody>
          <a:bodyPr wrap="none">
            <a:spAutoFit/>
          </a:bodyPr>
          <a:lstStyle/>
          <a:p>
            <a:r>
              <a:rPr lang="es-ES" sz="1400" b="1">
                <a:latin typeface="Arial" charset="0"/>
              </a:rPr>
              <a:t>X</a:t>
            </a:r>
          </a:p>
        </p:txBody>
      </p:sp>
      <p:sp>
        <p:nvSpPr>
          <p:cNvPr id="77867" name="Text Box 60"/>
          <p:cNvSpPr txBox="1">
            <a:spLocks noChangeArrowheads="1"/>
          </p:cNvSpPr>
          <p:nvPr/>
        </p:nvSpPr>
        <p:spPr bwMode="auto">
          <a:xfrm>
            <a:off x="5486400" y="2681288"/>
            <a:ext cx="303213" cy="304800"/>
          </a:xfrm>
          <a:prstGeom prst="rect">
            <a:avLst/>
          </a:prstGeom>
          <a:solidFill>
            <a:schemeClr val="bg1"/>
          </a:solidFill>
          <a:ln w="9525">
            <a:noFill/>
            <a:miter lim="800000"/>
            <a:headEnd/>
            <a:tailEnd/>
          </a:ln>
        </p:spPr>
        <p:txBody>
          <a:bodyPr wrap="none">
            <a:spAutoFit/>
          </a:bodyPr>
          <a:lstStyle/>
          <a:p>
            <a:r>
              <a:rPr lang="es-ES" sz="1400" b="1">
                <a:latin typeface="Arial" charset="0"/>
              </a:rPr>
              <a:t>Y</a:t>
            </a:r>
          </a:p>
        </p:txBody>
      </p:sp>
      <p:sp>
        <p:nvSpPr>
          <p:cNvPr id="77868" name="Text Box 62"/>
          <p:cNvSpPr txBox="1">
            <a:spLocks noChangeArrowheads="1"/>
          </p:cNvSpPr>
          <p:nvPr/>
        </p:nvSpPr>
        <p:spPr bwMode="auto">
          <a:xfrm>
            <a:off x="2555875" y="5294313"/>
            <a:ext cx="3959225" cy="942975"/>
          </a:xfrm>
          <a:prstGeom prst="rect">
            <a:avLst/>
          </a:prstGeom>
          <a:noFill/>
          <a:ln w="9525">
            <a:noFill/>
            <a:miter lim="800000"/>
            <a:headEnd/>
            <a:tailEnd/>
          </a:ln>
        </p:spPr>
        <p:txBody>
          <a:bodyPr>
            <a:spAutoFit/>
          </a:bodyPr>
          <a:lstStyle/>
          <a:p>
            <a:pPr algn="ctr">
              <a:spcBef>
                <a:spcPct val="25000"/>
              </a:spcBef>
            </a:pPr>
            <a:r>
              <a:rPr lang="es-ES_tradnl" sz="1400" b="1">
                <a:latin typeface="Arial" charset="0"/>
              </a:rPr>
              <a:t>H6 no enrutará paquetes entre las LANs A y C, porque no es un router. Cuando él envíe un paquete a la LAN C lo mandará por </a:t>
            </a:r>
            <a:r>
              <a:rPr lang="es-ES" sz="1400" b="1">
                <a:latin typeface="Arial" charset="0"/>
                <a:cs typeface="Arial" charset="0"/>
              </a:rPr>
              <a:t>E1</a:t>
            </a:r>
            <a:r>
              <a:rPr lang="es-ES_tradnl" sz="1400" b="1">
                <a:latin typeface="Arial" charset="0"/>
                <a:cs typeface="Arial" charset="0"/>
              </a:rPr>
              <a:t>. A cualquier otro destino lo hará por E0</a:t>
            </a:r>
            <a:endParaRPr lang="el-GR" sz="1400" b="1">
              <a:latin typeface="Arial" charset="0"/>
              <a:cs typeface="Arial" charset="0"/>
            </a:endParaRPr>
          </a:p>
        </p:txBody>
      </p:sp>
      <p:sp>
        <p:nvSpPr>
          <p:cNvPr id="77869" name="Text Box 63"/>
          <p:cNvSpPr txBox="1">
            <a:spLocks noChangeArrowheads="1"/>
          </p:cNvSpPr>
          <p:nvPr/>
        </p:nvSpPr>
        <p:spPr bwMode="auto">
          <a:xfrm>
            <a:off x="981075" y="2590800"/>
            <a:ext cx="495300" cy="261938"/>
          </a:xfrm>
          <a:prstGeom prst="rect">
            <a:avLst/>
          </a:prstGeom>
          <a:noFill/>
          <a:ln w="9525">
            <a:noFill/>
            <a:miter lim="800000"/>
            <a:headEnd/>
            <a:tailEnd/>
          </a:ln>
        </p:spPr>
        <p:txBody>
          <a:bodyPr>
            <a:spAutoFit/>
          </a:bodyPr>
          <a:lstStyle/>
          <a:p>
            <a:pPr algn="ctr">
              <a:lnSpc>
                <a:spcPct val="80000"/>
              </a:lnSpc>
              <a:spcBef>
                <a:spcPct val="30000"/>
              </a:spcBef>
            </a:pPr>
            <a:r>
              <a:rPr lang="es-ES" sz="1400" b="1">
                <a:latin typeface="Arial" charset="0"/>
              </a:rPr>
              <a:t>H1</a:t>
            </a:r>
          </a:p>
        </p:txBody>
      </p:sp>
      <p:sp>
        <p:nvSpPr>
          <p:cNvPr id="77870" name="Text Box 64"/>
          <p:cNvSpPr txBox="1">
            <a:spLocks noChangeArrowheads="1"/>
          </p:cNvSpPr>
          <p:nvPr/>
        </p:nvSpPr>
        <p:spPr bwMode="auto">
          <a:xfrm>
            <a:off x="1052513" y="4319588"/>
            <a:ext cx="495300" cy="261937"/>
          </a:xfrm>
          <a:prstGeom prst="rect">
            <a:avLst/>
          </a:prstGeom>
          <a:noFill/>
          <a:ln w="9525">
            <a:noFill/>
            <a:miter lim="800000"/>
            <a:headEnd/>
            <a:tailEnd/>
          </a:ln>
        </p:spPr>
        <p:txBody>
          <a:bodyPr>
            <a:spAutoFit/>
          </a:bodyPr>
          <a:lstStyle/>
          <a:p>
            <a:pPr algn="ctr">
              <a:lnSpc>
                <a:spcPct val="80000"/>
              </a:lnSpc>
              <a:spcBef>
                <a:spcPct val="30000"/>
              </a:spcBef>
            </a:pPr>
            <a:r>
              <a:rPr lang="es-ES" sz="1400" b="1">
                <a:latin typeface="Arial" charset="0"/>
              </a:rPr>
              <a:t>H2</a:t>
            </a:r>
          </a:p>
        </p:txBody>
      </p:sp>
      <p:sp>
        <p:nvSpPr>
          <p:cNvPr id="77871" name="Text Box 65"/>
          <p:cNvSpPr txBox="1">
            <a:spLocks noChangeArrowheads="1"/>
          </p:cNvSpPr>
          <p:nvPr/>
        </p:nvSpPr>
        <p:spPr bwMode="auto">
          <a:xfrm>
            <a:off x="7380288" y="4437063"/>
            <a:ext cx="495300" cy="261937"/>
          </a:xfrm>
          <a:prstGeom prst="rect">
            <a:avLst/>
          </a:prstGeom>
          <a:noFill/>
          <a:ln w="9525">
            <a:noFill/>
            <a:miter lim="800000"/>
            <a:headEnd/>
            <a:tailEnd/>
          </a:ln>
        </p:spPr>
        <p:txBody>
          <a:bodyPr>
            <a:spAutoFit/>
          </a:bodyPr>
          <a:lstStyle/>
          <a:p>
            <a:pPr algn="ctr">
              <a:lnSpc>
                <a:spcPct val="80000"/>
              </a:lnSpc>
              <a:spcBef>
                <a:spcPct val="30000"/>
              </a:spcBef>
            </a:pPr>
            <a:r>
              <a:rPr lang="es-ES" sz="1400" b="1">
                <a:latin typeface="Arial" charset="0"/>
              </a:rPr>
              <a:t>H4</a:t>
            </a:r>
          </a:p>
        </p:txBody>
      </p:sp>
      <p:sp>
        <p:nvSpPr>
          <p:cNvPr id="77872" name="Text Box 66"/>
          <p:cNvSpPr txBox="1">
            <a:spLocks noChangeArrowheads="1"/>
          </p:cNvSpPr>
          <p:nvPr/>
        </p:nvSpPr>
        <p:spPr bwMode="auto">
          <a:xfrm>
            <a:off x="4067175" y="1052513"/>
            <a:ext cx="495300" cy="261937"/>
          </a:xfrm>
          <a:prstGeom prst="rect">
            <a:avLst/>
          </a:prstGeom>
          <a:noFill/>
          <a:ln w="9525">
            <a:noFill/>
            <a:miter lim="800000"/>
            <a:headEnd/>
            <a:tailEnd/>
          </a:ln>
        </p:spPr>
        <p:txBody>
          <a:bodyPr>
            <a:spAutoFit/>
          </a:bodyPr>
          <a:lstStyle/>
          <a:p>
            <a:pPr algn="ctr">
              <a:lnSpc>
                <a:spcPct val="80000"/>
              </a:lnSpc>
              <a:spcBef>
                <a:spcPct val="30000"/>
              </a:spcBef>
            </a:pPr>
            <a:r>
              <a:rPr lang="es-ES" sz="1400" b="1">
                <a:latin typeface="Arial" charset="0"/>
              </a:rPr>
              <a:t>H5</a:t>
            </a:r>
          </a:p>
        </p:txBody>
      </p:sp>
      <p:sp>
        <p:nvSpPr>
          <p:cNvPr id="77873" name="Text Box 67"/>
          <p:cNvSpPr txBox="1">
            <a:spLocks noChangeArrowheads="1"/>
          </p:cNvSpPr>
          <p:nvPr/>
        </p:nvSpPr>
        <p:spPr bwMode="auto">
          <a:xfrm>
            <a:off x="7380288" y="2565400"/>
            <a:ext cx="495300" cy="261938"/>
          </a:xfrm>
          <a:prstGeom prst="rect">
            <a:avLst/>
          </a:prstGeom>
          <a:noFill/>
          <a:ln w="9525">
            <a:noFill/>
            <a:miter lim="800000"/>
            <a:headEnd/>
            <a:tailEnd/>
          </a:ln>
        </p:spPr>
        <p:txBody>
          <a:bodyPr>
            <a:spAutoFit/>
          </a:bodyPr>
          <a:lstStyle/>
          <a:p>
            <a:pPr algn="ctr">
              <a:lnSpc>
                <a:spcPct val="80000"/>
              </a:lnSpc>
              <a:spcBef>
                <a:spcPct val="30000"/>
              </a:spcBef>
            </a:pPr>
            <a:r>
              <a:rPr lang="es-ES" sz="1400" b="1">
                <a:latin typeface="Arial" charset="0"/>
              </a:rPr>
              <a:t>H3</a:t>
            </a:r>
          </a:p>
        </p:txBody>
      </p:sp>
      <p:sp>
        <p:nvSpPr>
          <p:cNvPr id="77874" name="Text Box 68"/>
          <p:cNvSpPr txBox="1">
            <a:spLocks noChangeArrowheads="1"/>
          </p:cNvSpPr>
          <p:nvPr/>
        </p:nvSpPr>
        <p:spPr bwMode="auto">
          <a:xfrm>
            <a:off x="4292600" y="4262438"/>
            <a:ext cx="495300" cy="261937"/>
          </a:xfrm>
          <a:prstGeom prst="rect">
            <a:avLst/>
          </a:prstGeom>
          <a:noFill/>
          <a:ln w="9525">
            <a:noFill/>
            <a:miter lim="800000"/>
            <a:headEnd/>
            <a:tailEnd/>
          </a:ln>
        </p:spPr>
        <p:txBody>
          <a:bodyPr>
            <a:spAutoFit/>
          </a:bodyPr>
          <a:lstStyle/>
          <a:p>
            <a:pPr algn="ctr">
              <a:lnSpc>
                <a:spcPct val="80000"/>
              </a:lnSpc>
              <a:spcBef>
                <a:spcPct val="30000"/>
              </a:spcBef>
            </a:pPr>
            <a:r>
              <a:rPr lang="es-ES" sz="1400" b="1">
                <a:latin typeface="Arial" charset="0"/>
              </a:rPr>
              <a:t>H6</a:t>
            </a:r>
          </a:p>
        </p:txBody>
      </p:sp>
      <p:sp>
        <p:nvSpPr>
          <p:cNvPr id="77875" name="Text Box 69"/>
          <p:cNvSpPr txBox="1">
            <a:spLocks noChangeArrowheads="1"/>
          </p:cNvSpPr>
          <p:nvPr/>
        </p:nvSpPr>
        <p:spPr bwMode="auto">
          <a:xfrm>
            <a:off x="5580063" y="2263775"/>
            <a:ext cx="401637" cy="304800"/>
          </a:xfrm>
          <a:prstGeom prst="rect">
            <a:avLst/>
          </a:prstGeom>
          <a:noFill/>
          <a:ln w="9525">
            <a:noFill/>
            <a:miter lim="800000"/>
            <a:headEnd/>
            <a:tailEnd/>
          </a:ln>
        </p:spPr>
        <p:txBody>
          <a:bodyPr wrap="none">
            <a:spAutoFit/>
          </a:bodyPr>
          <a:lstStyle/>
          <a:p>
            <a:r>
              <a:rPr lang="es-ES" sz="1400" b="1">
                <a:latin typeface="Arial" charset="0"/>
                <a:sym typeface="Symbol" pitchFamily="18" charset="2"/>
              </a:rPr>
              <a:t>E0</a:t>
            </a:r>
            <a:endParaRPr lang="es-ES" sz="1400" b="1">
              <a:latin typeface="Arial" charset="0"/>
            </a:endParaRPr>
          </a:p>
        </p:txBody>
      </p:sp>
      <p:sp>
        <p:nvSpPr>
          <p:cNvPr id="77876" name="Text Box 70"/>
          <p:cNvSpPr txBox="1">
            <a:spLocks noChangeArrowheads="1"/>
          </p:cNvSpPr>
          <p:nvPr/>
        </p:nvSpPr>
        <p:spPr bwMode="auto">
          <a:xfrm>
            <a:off x="2843213" y="2208213"/>
            <a:ext cx="401637" cy="304800"/>
          </a:xfrm>
          <a:prstGeom prst="rect">
            <a:avLst/>
          </a:prstGeom>
          <a:noFill/>
          <a:ln w="9525">
            <a:noFill/>
            <a:miter lim="800000"/>
            <a:headEnd/>
            <a:tailEnd/>
          </a:ln>
        </p:spPr>
        <p:txBody>
          <a:bodyPr wrap="none">
            <a:spAutoFit/>
          </a:bodyPr>
          <a:lstStyle/>
          <a:p>
            <a:r>
              <a:rPr lang="es-ES" sz="1400" b="1">
                <a:latin typeface="Arial" charset="0"/>
                <a:sym typeface="Symbol" pitchFamily="18" charset="2"/>
              </a:rPr>
              <a:t>E1</a:t>
            </a:r>
            <a:endParaRPr lang="es-ES" sz="1400" b="1">
              <a:latin typeface="Arial" charset="0"/>
            </a:endParaRPr>
          </a:p>
        </p:txBody>
      </p:sp>
      <p:sp>
        <p:nvSpPr>
          <p:cNvPr id="77877" name="Text Box 71"/>
          <p:cNvSpPr txBox="1">
            <a:spLocks noChangeArrowheads="1"/>
          </p:cNvSpPr>
          <p:nvPr/>
        </p:nvSpPr>
        <p:spPr bwMode="auto">
          <a:xfrm>
            <a:off x="2411413" y="2840038"/>
            <a:ext cx="401637" cy="304800"/>
          </a:xfrm>
          <a:prstGeom prst="rect">
            <a:avLst/>
          </a:prstGeom>
          <a:noFill/>
          <a:ln w="9525">
            <a:noFill/>
            <a:miter lim="800000"/>
            <a:headEnd/>
            <a:tailEnd/>
          </a:ln>
        </p:spPr>
        <p:txBody>
          <a:bodyPr wrap="none">
            <a:spAutoFit/>
          </a:bodyPr>
          <a:lstStyle/>
          <a:p>
            <a:r>
              <a:rPr lang="es-ES" sz="1400" b="1">
                <a:latin typeface="Arial" charset="0"/>
                <a:sym typeface="Symbol" pitchFamily="18" charset="2"/>
              </a:rPr>
              <a:t>E0</a:t>
            </a:r>
            <a:endParaRPr lang="es-ES" sz="1400" b="1">
              <a:latin typeface="Arial" charset="0"/>
            </a:endParaRPr>
          </a:p>
        </p:txBody>
      </p:sp>
      <p:sp>
        <p:nvSpPr>
          <p:cNvPr id="77878" name="Text Box 72"/>
          <p:cNvSpPr txBox="1">
            <a:spLocks noChangeArrowheads="1"/>
          </p:cNvSpPr>
          <p:nvPr/>
        </p:nvSpPr>
        <p:spPr bwMode="auto">
          <a:xfrm>
            <a:off x="6091238" y="2855913"/>
            <a:ext cx="401637" cy="304800"/>
          </a:xfrm>
          <a:prstGeom prst="rect">
            <a:avLst/>
          </a:prstGeom>
          <a:noFill/>
          <a:ln w="9525">
            <a:noFill/>
            <a:miter lim="800000"/>
            <a:headEnd/>
            <a:tailEnd/>
          </a:ln>
        </p:spPr>
        <p:txBody>
          <a:bodyPr wrap="none">
            <a:spAutoFit/>
          </a:bodyPr>
          <a:lstStyle/>
          <a:p>
            <a:r>
              <a:rPr lang="es-ES" sz="1400" b="1">
                <a:latin typeface="Arial" charset="0"/>
                <a:sym typeface="Symbol" pitchFamily="18" charset="2"/>
              </a:rPr>
              <a:t>E1</a:t>
            </a:r>
            <a:endParaRPr lang="es-ES" sz="1400" b="1">
              <a:latin typeface="Arial" charset="0"/>
            </a:endParaRPr>
          </a:p>
        </p:txBody>
      </p:sp>
      <p:sp>
        <p:nvSpPr>
          <p:cNvPr id="77879" name="Text Box 73"/>
          <p:cNvSpPr txBox="1">
            <a:spLocks noChangeArrowheads="1"/>
          </p:cNvSpPr>
          <p:nvPr/>
        </p:nvSpPr>
        <p:spPr bwMode="auto">
          <a:xfrm>
            <a:off x="3843338" y="4672013"/>
            <a:ext cx="401637" cy="304800"/>
          </a:xfrm>
          <a:prstGeom prst="rect">
            <a:avLst/>
          </a:prstGeom>
          <a:noFill/>
          <a:ln w="9525">
            <a:noFill/>
            <a:miter lim="800000"/>
            <a:headEnd/>
            <a:tailEnd/>
          </a:ln>
        </p:spPr>
        <p:txBody>
          <a:bodyPr wrap="none">
            <a:spAutoFit/>
          </a:bodyPr>
          <a:lstStyle/>
          <a:p>
            <a:r>
              <a:rPr lang="es-ES" sz="1400" b="1">
                <a:latin typeface="Arial" charset="0"/>
                <a:sym typeface="Symbol" pitchFamily="18" charset="2"/>
              </a:rPr>
              <a:t>E0</a:t>
            </a:r>
            <a:endParaRPr lang="es-ES" sz="1400" b="1">
              <a:latin typeface="Arial" charset="0"/>
            </a:endParaRPr>
          </a:p>
        </p:txBody>
      </p:sp>
      <p:sp>
        <p:nvSpPr>
          <p:cNvPr id="77880" name="Text Box 74"/>
          <p:cNvSpPr txBox="1">
            <a:spLocks noChangeArrowheads="1"/>
          </p:cNvSpPr>
          <p:nvPr/>
        </p:nvSpPr>
        <p:spPr bwMode="auto">
          <a:xfrm>
            <a:off x="4953000" y="4719638"/>
            <a:ext cx="401638" cy="304800"/>
          </a:xfrm>
          <a:prstGeom prst="rect">
            <a:avLst/>
          </a:prstGeom>
          <a:noFill/>
          <a:ln w="9525">
            <a:noFill/>
            <a:miter lim="800000"/>
            <a:headEnd/>
            <a:tailEnd/>
          </a:ln>
        </p:spPr>
        <p:txBody>
          <a:bodyPr wrap="none">
            <a:spAutoFit/>
          </a:bodyPr>
          <a:lstStyle/>
          <a:p>
            <a:r>
              <a:rPr lang="es-ES" sz="1400" b="1">
                <a:latin typeface="Arial" charset="0"/>
                <a:sym typeface="Symbol" pitchFamily="18" charset="2"/>
              </a:rPr>
              <a:t>E1</a:t>
            </a:r>
            <a:endParaRPr lang="es-ES" sz="1400" b="1">
              <a:latin typeface="Arial" charset="0"/>
            </a:endParaRPr>
          </a:p>
        </p:txBody>
      </p:sp>
      <p:sp>
        <p:nvSpPr>
          <p:cNvPr id="77881" name="Line 76"/>
          <p:cNvSpPr>
            <a:spLocks noChangeShapeType="1"/>
          </p:cNvSpPr>
          <p:nvPr/>
        </p:nvSpPr>
        <p:spPr bwMode="auto">
          <a:xfrm flipH="1">
            <a:off x="4787900" y="1484313"/>
            <a:ext cx="215900" cy="0"/>
          </a:xfrm>
          <a:prstGeom prst="line">
            <a:avLst/>
          </a:prstGeom>
          <a:noFill/>
          <a:ln w="9525">
            <a:solidFill>
              <a:schemeClr val="tx1"/>
            </a:solidFill>
            <a:round/>
            <a:headEnd/>
            <a:tailEnd type="triangle" w="med" len="med"/>
          </a:ln>
        </p:spPr>
        <p:txBody>
          <a:bodyPr/>
          <a:lstStyle/>
          <a:p>
            <a:endParaRPr lang="es-ES"/>
          </a:p>
        </p:txBody>
      </p:sp>
      <p:sp>
        <p:nvSpPr>
          <p:cNvPr id="77882" name="Line 77"/>
          <p:cNvSpPr>
            <a:spLocks noChangeShapeType="1"/>
          </p:cNvSpPr>
          <p:nvPr/>
        </p:nvSpPr>
        <p:spPr bwMode="auto">
          <a:xfrm flipV="1">
            <a:off x="5651500" y="3213100"/>
            <a:ext cx="0" cy="215900"/>
          </a:xfrm>
          <a:prstGeom prst="line">
            <a:avLst/>
          </a:prstGeom>
          <a:noFill/>
          <a:ln w="9525">
            <a:solidFill>
              <a:schemeClr val="tx1"/>
            </a:solidFill>
            <a:round/>
            <a:headEnd/>
            <a:tailEnd type="triangle" w="med" len="med"/>
          </a:ln>
        </p:spPr>
        <p:txBody>
          <a:bodyPr/>
          <a:lstStyle/>
          <a:p>
            <a:endParaRPr lang="es-ES"/>
          </a:p>
        </p:txBody>
      </p:sp>
      <p:sp>
        <p:nvSpPr>
          <p:cNvPr id="77883" name="Line 78"/>
          <p:cNvSpPr>
            <a:spLocks noChangeShapeType="1"/>
          </p:cNvSpPr>
          <p:nvPr/>
        </p:nvSpPr>
        <p:spPr bwMode="auto">
          <a:xfrm flipV="1">
            <a:off x="3203575" y="3213100"/>
            <a:ext cx="0" cy="215900"/>
          </a:xfrm>
          <a:prstGeom prst="line">
            <a:avLst/>
          </a:prstGeom>
          <a:noFill/>
          <a:ln w="9525">
            <a:solidFill>
              <a:schemeClr val="tx1"/>
            </a:solidFill>
            <a:round/>
            <a:headEnd/>
            <a:tailEnd type="triangle" w="med" len="med"/>
          </a:ln>
        </p:spPr>
        <p:txBody>
          <a:bodyPr/>
          <a:lstStyle/>
          <a:p>
            <a:endParaRPr lang="es-ES"/>
          </a:p>
        </p:txBody>
      </p:sp>
    </p:spTree>
  </p:cSld>
  <p:clrMapOvr>
    <a:masterClrMapping/>
  </p:clrMapOvr>
  <p:transition spd="med">
    <p:pull dir="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015" name="Line 63"/>
          <p:cNvSpPr>
            <a:spLocks noChangeShapeType="1"/>
          </p:cNvSpPr>
          <p:nvPr/>
        </p:nvSpPr>
        <p:spPr bwMode="auto">
          <a:xfrm>
            <a:off x="1577975" y="4511675"/>
            <a:ext cx="546100" cy="0"/>
          </a:xfrm>
          <a:prstGeom prst="line">
            <a:avLst/>
          </a:prstGeom>
          <a:noFill/>
          <a:ln w="25400">
            <a:solidFill>
              <a:srgbClr val="FF0000"/>
            </a:solidFill>
            <a:prstDash val="sysDot"/>
            <a:round/>
            <a:headEnd/>
            <a:tailEnd/>
          </a:ln>
        </p:spPr>
        <p:txBody>
          <a:bodyPr/>
          <a:lstStyle/>
          <a:p>
            <a:endParaRPr lang="es-ES"/>
          </a:p>
        </p:txBody>
      </p:sp>
      <p:sp>
        <p:nvSpPr>
          <p:cNvPr id="79874" name="Line 2"/>
          <p:cNvSpPr>
            <a:spLocks noChangeShapeType="1"/>
          </p:cNvSpPr>
          <p:nvPr/>
        </p:nvSpPr>
        <p:spPr bwMode="auto">
          <a:xfrm>
            <a:off x="2057400" y="2560638"/>
            <a:ext cx="0" cy="2743200"/>
          </a:xfrm>
          <a:prstGeom prst="line">
            <a:avLst/>
          </a:prstGeom>
          <a:noFill/>
          <a:ln w="25400">
            <a:solidFill>
              <a:schemeClr val="accent2"/>
            </a:solidFill>
            <a:round/>
            <a:headEnd/>
            <a:tailEnd/>
          </a:ln>
        </p:spPr>
        <p:txBody>
          <a:bodyPr/>
          <a:lstStyle/>
          <a:p>
            <a:endParaRPr lang="es-ES"/>
          </a:p>
        </p:txBody>
      </p:sp>
      <p:sp>
        <p:nvSpPr>
          <p:cNvPr id="79875" name="Line 3"/>
          <p:cNvSpPr>
            <a:spLocks noChangeShapeType="1"/>
          </p:cNvSpPr>
          <p:nvPr/>
        </p:nvSpPr>
        <p:spPr bwMode="auto">
          <a:xfrm>
            <a:off x="6908800" y="2555875"/>
            <a:ext cx="0" cy="2819400"/>
          </a:xfrm>
          <a:prstGeom prst="line">
            <a:avLst/>
          </a:prstGeom>
          <a:noFill/>
          <a:ln w="25400">
            <a:solidFill>
              <a:schemeClr val="accent2"/>
            </a:solidFill>
            <a:round/>
            <a:headEnd/>
            <a:tailEnd/>
          </a:ln>
        </p:spPr>
        <p:txBody>
          <a:bodyPr/>
          <a:lstStyle/>
          <a:p>
            <a:endParaRPr lang="es-ES"/>
          </a:p>
        </p:txBody>
      </p:sp>
      <p:sp>
        <p:nvSpPr>
          <p:cNvPr id="79876" name="Line 7"/>
          <p:cNvSpPr>
            <a:spLocks noChangeShapeType="1"/>
          </p:cNvSpPr>
          <p:nvPr/>
        </p:nvSpPr>
        <p:spPr bwMode="auto">
          <a:xfrm rot="5400000">
            <a:off x="4533900" y="442913"/>
            <a:ext cx="0" cy="3276600"/>
          </a:xfrm>
          <a:prstGeom prst="line">
            <a:avLst/>
          </a:prstGeom>
          <a:noFill/>
          <a:ln w="25400">
            <a:solidFill>
              <a:schemeClr val="accent2"/>
            </a:solidFill>
            <a:round/>
            <a:headEnd/>
            <a:tailEnd/>
          </a:ln>
        </p:spPr>
        <p:txBody>
          <a:bodyPr/>
          <a:lstStyle/>
          <a:p>
            <a:endParaRPr lang="es-ES"/>
          </a:p>
        </p:txBody>
      </p:sp>
      <p:sp>
        <p:nvSpPr>
          <p:cNvPr id="79877" name="Line 8"/>
          <p:cNvSpPr>
            <a:spLocks noChangeShapeType="1"/>
          </p:cNvSpPr>
          <p:nvPr/>
        </p:nvSpPr>
        <p:spPr bwMode="auto">
          <a:xfrm>
            <a:off x="2057400" y="2827338"/>
            <a:ext cx="990600" cy="0"/>
          </a:xfrm>
          <a:prstGeom prst="line">
            <a:avLst/>
          </a:prstGeom>
          <a:noFill/>
          <a:ln w="19050">
            <a:solidFill>
              <a:schemeClr val="accent2"/>
            </a:solidFill>
            <a:round/>
            <a:headEnd/>
            <a:tailEnd/>
          </a:ln>
        </p:spPr>
        <p:txBody>
          <a:bodyPr/>
          <a:lstStyle/>
          <a:p>
            <a:endParaRPr lang="es-ES"/>
          </a:p>
        </p:txBody>
      </p:sp>
      <p:sp>
        <p:nvSpPr>
          <p:cNvPr id="79878" name="Line 9"/>
          <p:cNvSpPr>
            <a:spLocks noChangeShapeType="1"/>
          </p:cNvSpPr>
          <p:nvPr/>
        </p:nvSpPr>
        <p:spPr bwMode="auto">
          <a:xfrm>
            <a:off x="5918200" y="2855913"/>
            <a:ext cx="990600" cy="0"/>
          </a:xfrm>
          <a:prstGeom prst="line">
            <a:avLst/>
          </a:prstGeom>
          <a:noFill/>
          <a:ln w="19050">
            <a:solidFill>
              <a:schemeClr val="accent2"/>
            </a:solidFill>
            <a:round/>
            <a:headEnd/>
            <a:tailEnd/>
          </a:ln>
        </p:spPr>
        <p:txBody>
          <a:bodyPr/>
          <a:lstStyle/>
          <a:p>
            <a:endParaRPr lang="es-ES"/>
          </a:p>
        </p:txBody>
      </p:sp>
      <p:sp>
        <p:nvSpPr>
          <p:cNvPr id="79879" name="Line 10"/>
          <p:cNvSpPr>
            <a:spLocks noChangeShapeType="1"/>
          </p:cNvSpPr>
          <p:nvPr/>
        </p:nvSpPr>
        <p:spPr bwMode="auto">
          <a:xfrm>
            <a:off x="4841875" y="4748213"/>
            <a:ext cx="2066925" cy="0"/>
          </a:xfrm>
          <a:prstGeom prst="line">
            <a:avLst/>
          </a:prstGeom>
          <a:noFill/>
          <a:ln w="19050">
            <a:solidFill>
              <a:schemeClr val="accent2"/>
            </a:solidFill>
            <a:round/>
            <a:headEnd/>
            <a:tailEnd/>
          </a:ln>
        </p:spPr>
        <p:txBody>
          <a:bodyPr/>
          <a:lstStyle/>
          <a:p>
            <a:endParaRPr lang="es-ES"/>
          </a:p>
        </p:txBody>
      </p:sp>
      <p:sp>
        <p:nvSpPr>
          <p:cNvPr id="79880" name="Line 11"/>
          <p:cNvSpPr>
            <a:spLocks noChangeShapeType="1"/>
          </p:cNvSpPr>
          <p:nvPr/>
        </p:nvSpPr>
        <p:spPr bwMode="auto">
          <a:xfrm flipV="1">
            <a:off x="2057400" y="4745038"/>
            <a:ext cx="2076450" cy="3175"/>
          </a:xfrm>
          <a:prstGeom prst="line">
            <a:avLst/>
          </a:prstGeom>
          <a:noFill/>
          <a:ln w="19050">
            <a:solidFill>
              <a:schemeClr val="accent2"/>
            </a:solidFill>
            <a:round/>
            <a:headEnd/>
            <a:tailEnd/>
          </a:ln>
        </p:spPr>
        <p:txBody>
          <a:bodyPr/>
          <a:lstStyle/>
          <a:p>
            <a:endParaRPr lang="es-ES"/>
          </a:p>
        </p:txBody>
      </p:sp>
      <p:sp>
        <p:nvSpPr>
          <p:cNvPr id="79881" name="Line 12"/>
          <p:cNvSpPr>
            <a:spLocks noChangeShapeType="1"/>
          </p:cNvSpPr>
          <p:nvPr/>
        </p:nvSpPr>
        <p:spPr bwMode="auto">
          <a:xfrm rot="5400000">
            <a:off x="3009900" y="2424113"/>
            <a:ext cx="685800" cy="0"/>
          </a:xfrm>
          <a:prstGeom prst="line">
            <a:avLst/>
          </a:prstGeom>
          <a:noFill/>
          <a:ln w="19050">
            <a:solidFill>
              <a:schemeClr val="accent2"/>
            </a:solidFill>
            <a:round/>
            <a:headEnd/>
            <a:tailEnd/>
          </a:ln>
        </p:spPr>
        <p:txBody>
          <a:bodyPr/>
          <a:lstStyle/>
          <a:p>
            <a:endParaRPr lang="es-ES"/>
          </a:p>
        </p:txBody>
      </p:sp>
      <p:sp>
        <p:nvSpPr>
          <p:cNvPr id="79882" name="Line 13"/>
          <p:cNvSpPr>
            <a:spLocks noChangeShapeType="1"/>
          </p:cNvSpPr>
          <p:nvPr/>
        </p:nvSpPr>
        <p:spPr bwMode="auto">
          <a:xfrm rot="5400000">
            <a:off x="5181600" y="2386013"/>
            <a:ext cx="609600" cy="0"/>
          </a:xfrm>
          <a:prstGeom prst="line">
            <a:avLst/>
          </a:prstGeom>
          <a:noFill/>
          <a:ln w="19050">
            <a:solidFill>
              <a:schemeClr val="accent2"/>
            </a:solidFill>
            <a:round/>
            <a:headEnd/>
            <a:tailEnd/>
          </a:ln>
        </p:spPr>
        <p:txBody>
          <a:bodyPr/>
          <a:lstStyle/>
          <a:p>
            <a:endParaRPr lang="es-ES"/>
          </a:p>
        </p:txBody>
      </p:sp>
      <p:sp>
        <p:nvSpPr>
          <p:cNvPr id="79883" name="Line 19"/>
          <p:cNvSpPr>
            <a:spLocks noChangeShapeType="1"/>
          </p:cNvSpPr>
          <p:nvPr/>
        </p:nvSpPr>
        <p:spPr bwMode="auto">
          <a:xfrm rot="5400000">
            <a:off x="4114800" y="1852613"/>
            <a:ext cx="457200" cy="0"/>
          </a:xfrm>
          <a:prstGeom prst="line">
            <a:avLst/>
          </a:prstGeom>
          <a:noFill/>
          <a:ln w="19050">
            <a:solidFill>
              <a:schemeClr val="accent2"/>
            </a:solidFill>
            <a:round/>
            <a:headEnd/>
            <a:tailEnd/>
          </a:ln>
        </p:spPr>
        <p:txBody>
          <a:bodyPr/>
          <a:lstStyle/>
          <a:p>
            <a:endParaRPr lang="es-ES"/>
          </a:p>
        </p:txBody>
      </p:sp>
      <p:sp>
        <p:nvSpPr>
          <p:cNvPr id="79884" name="Line 20"/>
          <p:cNvSpPr>
            <a:spLocks noChangeShapeType="1"/>
          </p:cNvSpPr>
          <p:nvPr/>
        </p:nvSpPr>
        <p:spPr bwMode="auto">
          <a:xfrm>
            <a:off x="6910388" y="2998788"/>
            <a:ext cx="685800" cy="0"/>
          </a:xfrm>
          <a:prstGeom prst="line">
            <a:avLst/>
          </a:prstGeom>
          <a:noFill/>
          <a:ln w="19050">
            <a:solidFill>
              <a:schemeClr val="accent2"/>
            </a:solidFill>
            <a:round/>
            <a:headEnd/>
            <a:tailEnd/>
          </a:ln>
        </p:spPr>
        <p:txBody>
          <a:bodyPr/>
          <a:lstStyle/>
          <a:p>
            <a:endParaRPr lang="es-ES"/>
          </a:p>
        </p:txBody>
      </p:sp>
      <p:sp>
        <p:nvSpPr>
          <p:cNvPr id="79885" name="Line 21"/>
          <p:cNvSpPr>
            <a:spLocks noChangeShapeType="1"/>
          </p:cNvSpPr>
          <p:nvPr/>
        </p:nvSpPr>
        <p:spPr bwMode="auto">
          <a:xfrm>
            <a:off x="6910388" y="4695825"/>
            <a:ext cx="685800" cy="0"/>
          </a:xfrm>
          <a:prstGeom prst="line">
            <a:avLst/>
          </a:prstGeom>
          <a:noFill/>
          <a:ln w="19050">
            <a:solidFill>
              <a:schemeClr val="accent2"/>
            </a:solidFill>
            <a:round/>
            <a:headEnd/>
            <a:tailEnd/>
          </a:ln>
        </p:spPr>
        <p:txBody>
          <a:bodyPr/>
          <a:lstStyle/>
          <a:p>
            <a:endParaRPr lang="es-ES"/>
          </a:p>
        </p:txBody>
      </p:sp>
      <p:sp>
        <p:nvSpPr>
          <p:cNvPr id="79886" name="Line 22"/>
          <p:cNvSpPr>
            <a:spLocks noChangeShapeType="1"/>
          </p:cNvSpPr>
          <p:nvPr/>
        </p:nvSpPr>
        <p:spPr bwMode="auto">
          <a:xfrm>
            <a:off x="1371600" y="4438650"/>
            <a:ext cx="685800" cy="0"/>
          </a:xfrm>
          <a:prstGeom prst="line">
            <a:avLst/>
          </a:prstGeom>
          <a:noFill/>
          <a:ln w="19050">
            <a:solidFill>
              <a:schemeClr val="accent2"/>
            </a:solidFill>
            <a:round/>
            <a:headEnd/>
            <a:tailEnd/>
          </a:ln>
        </p:spPr>
        <p:txBody>
          <a:bodyPr/>
          <a:lstStyle/>
          <a:p>
            <a:endParaRPr lang="es-ES"/>
          </a:p>
        </p:txBody>
      </p:sp>
      <p:sp>
        <p:nvSpPr>
          <p:cNvPr id="79887" name="Line 23"/>
          <p:cNvSpPr>
            <a:spLocks noChangeShapeType="1"/>
          </p:cNvSpPr>
          <p:nvPr/>
        </p:nvSpPr>
        <p:spPr bwMode="auto">
          <a:xfrm>
            <a:off x="1371600" y="2767013"/>
            <a:ext cx="685800" cy="0"/>
          </a:xfrm>
          <a:prstGeom prst="line">
            <a:avLst/>
          </a:prstGeom>
          <a:noFill/>
          <a:ln w="19050">
            <a:solidFill>
              <a:schemeClr val="accent2"/>
            </a:solidFill>
            <a:round/>
            <a:headEnd/>
            <a:tailEnd/>
          </a:ln>
        </p:spPr>
        <p:txBody>
          <a:bodyPr/>
          <a:lstStyle/>
          <a:p>
            <a:endParaRPr lang="es-ES"/>
          </a:p>
        </p:txBody>
      </p:sp>
      <p:sp>
        <p:nvSpPr>
          <p:cNvPr id="79888" name="Text Box 24"/>
          <p:cNvSpPr txBox="1">
            <a:spLocks noChangeArrowheads="1"/>
          </p:cNvSpPr>
          <p:nvPr/>
        </p:nvSpPr>
        <p:spPr bwMode="auto">
          <a:xfrm>
            <a:off x="2339975" y="1238250"/>
            <a:ext cx="1143000" cy="638175"/>
          </a:xfrm>
          <a:prstGeom prst="rect">
            <a:avLst/>
          </a:prstGeom>
          <a:noFill/>
          <a:ln w="9525">
            <a:noFill/>
            <a:miter lim="800000"/>
            <a:headEnd/>
            <a:tailEnd/>
          </a:ln>
        </p:spPr>
        <p:txBody>
          <a:bodyPr>
            <a:spAutoFit/>
          </a:bodyPr>
          <a:lstStyle/>
          <a:p>
            <a:pPr algn="ctr">
              <a:lnSpc>
                <a:spcPct val="70000"/>
              </a:lnSpc>
              <a:spcBef>
                <a:spcPct val="30000"/>
              </a:spcBef>
            </a:pPr>
            <a:r>
              <a:rPr lang="es-ES_tradnl" sz="1400" b="1">
                <a:latin typeface="Arial" charset="0"/>
              </a:rPr>
              <a:t>LAN B </a:t>
            </a:r>
          </a:p>
          <a:p>
            <a:pPr algn="ctr">
              <a:lnSpc>
                <a:spcPct val="70000"/>
              </a:lnSpc>
              <a:spcBef>
                <a:spcPct val="30000"/>
              </a:spcBef>
            </a:pPr>
            <a:r>
              <a:rPr lang="es-ES_tradnl" sz="1400" b="1">
                <a:latin typeface="Arial" charset="0"/>
              </a:rPr>
              <a:t>13.0.0.0</a:t>
            </a:r>
          </a:p>
          <a:p>
            <a:pPr algn="ctr">
              <a:lnSpc>
                <a:spcPct val="70000"/>
              </a:lnSpc>
              <a:spcBef>
                <a:spcPct val="30000"/>
              </a:spcBef>
            </a:pPr>
            <a:r>
              <a:rPr lang="es-ES_tradnl" sz="1200" b="1">
                <a:latin typeface="Arial" charset="0"/>
              </a:rPr>
              <a:t>255.0.0.0</a:t>
            </a:r>
            <a:endParaRPr lang="es-ES" sz="1200" b="1">
              <a:latin typeface="Arial" charset="0"/>
            </a:endParaRPr>
          </a:p>
        </p:txBody>
      </p:sp>
      <p:sp>
        <p:nvSpPr>
          <p:cNvPr id="79889" name="Text Box 25"/>
          <p:cNvSpPr txBox="1">
            <a:spLocks noChangeArrowheads="1"/>
          </p:cNvSpPr>
          <p:nvPr/>
        </p:nvSpPr>
        <p:spPr bwMode="auto">
          <a:xfrm>
            <a:off x="1331913" y="5443538"/>
            <a:ext cx="1143000" cy="638175"/>
          </a:xfrm>
          <a:prstGeom prst="rect">
            <a:avLst/>
          </a:prstGeom>
          <a:noFill/>
          <a:ln w="9525">
            <a:noFill/>
            <a:miter lim="800000"/>
            <a:headEnd/>
            <a:tailEnd/>
          </a:ln>
        </p:spPr>
        <p:txBody>
          <a:bodyPr>
            <a:spAutoFit/>
          </a:bodyPr>
          <a:lstStyle/>
          <a:p>
            <a:pPr algn="ctr">
              <a:lnSpc>
                <a:spcPct val="70000"/>
              </a:lnSpc>
              <a:spcBef>
                <a:spcPct val="30000"/>
              </a:spcBef>
            </a:pPr>
            <a:r>
              <a:rPr lang="es-ES_tradnl" sz="1400" b="1">
                <a:latin typeface="Arial" charset="0"/>
              </a:rPr>
              <a:t>LAN A </a:t>
            </a:r>
          </a:p>
          <a:p>
            <a:pPr algn="ctr">
              <a:lnSpc>
                <a:spcPct val="70000"/>
              </a:lnSpc>
              <a:spcBef>
                <a:spcPct val="30000"/>
              </a:spcBef>
            </a:pPr>
            <a:r>
              <a:rPr lang="es-ES_tradnl" sz="1400" b="1">
                <a:latin typeface="Arial" charset="0"/>
              </a:rPr>
              <a:t>12.0.0.0</a:t>
            </a:r>
          </a:p>
          <a:p>
            <a:pPr algn="ctr">
              <a:lnSpc>
                <a:spcPct val="70000"/>
              </a:lnSpc>
              <a:spcBef>
                <a:spcPct val="30000"/>
              </a:spcBef>
            </a:pPr>
            <a:r>
              <a:rPr lang="es-ES_tradnl" sz="1200" b="1">
                <a:latin typeface="Arial" charset="0"/>
              </a:rPr>
              <a:t>255.0.0.0</a:t>
            </a:r>
            <a:endParaRPr lang="es-ES" sz="1200" b="1">
              <a:latin typeface="Arial" charset="0"/>
            </a:endParaRPr>
          </a:p>
        </p:txBody>
      </p:sp>
      <p:sp>
        <p:nvSpPr>
          <p:cNvPr id="79890" name="Text Box 26"/>
          <p:cNvSpPr txBox="1">
            <a:spLocks noChangeArrowheads="1"/>
          </p:cNvSpPr>
          <p:nvPr/>
        </p:nvSpPr>
        <p:spPr bwMode="auto">
          <a:xfrm>
            <a:off x="6524625" y="5527675"/>
            <a:ext cx="1143000" cy="638175"/>
          </a:xfrm>
          <a:prstGeom prst="rect">
            <a:avLst/>
          </a:prstGeom>
          <a:noFill/>
          <a:ln w="9525">
            <a:noFill/>
            <a:miter lim="800000"/>
            <a:headEnd/>
            <a:tailEnd/>
          </a:ln>
        </p:spPr>
        <p:txBody>
          <a:bodyPr>
            <a:spAutoFit/>
          </a:bodyPr>
          <a:lstStyle/>
          <a:p>
            <a:pPr algn="ctr">
              <a:lnSpc>
                <a:spcPct val="70000"/>
              </a:lnSpc>
              <a:spcBef>
                <a:spcPct val="30000"/>
              </a:spcBef>
            </a:pPr>
            <a:r>
              <a:rPr lang="es-ES_tradnl" sz="1400" b="1">
                <a:latin typeface="Arial" charset="0"/>
              </a:rPr>
              <a:t>LAN C </a:t>
            </a:r>
          </a:p>
          <a:p>
            <a:pPr algn="ctr">
              <a:lnSpc>
                <a:spcPct val="70000"/>
              </a:lnSpc>
              <a:spcBef>
                <a:spcPct val="30000"/>
              </a:spcBef>
            </a:pPr>
            <a:r>
              <a:rPr lang="es-ES_tradnl" sz="1400" b="1">
                <a:latin typeface="Arial" charset="0"/>
              </a:rPr>
              <a:t>14.0.0.0</a:t>
            </a:r>
          </a:p>
          <a:p>
            <a:pPr algn="ctr">
              <a:lnSpc>
                <a:spcPct val="70000"/>
              </a:lnSpc>
              <a:spcBef>
                <a:spcPct val="30000"/>
              </a:spcBef>
            </a:pPr>
            <a:r>
              <a:rPr lang="es-ES_tradnl" sz="1200" b="1">
                <a:latin typeface="Arial" charset="0"/>
              </a:rPr>
              <a:t>255.0.0.0</a:t>
            </a:r>
            <a:endParaRPr lang="es-ES" sz="1200" b="1">
              <a:latin typeface="Arial" charset="0"/>
            </a:endParaRPr>
          </a:p>
        </p:txBody>
      </p:sp>
      <p:sp>
        <p:nvSpPr>
          <p:cNvPr id="79891" name="Text Box 27"/>
          <p:cNvSpPr txBox="1">
            <a:spLocks noChangeArrowheads="1"/>
          </p:cNvSpPr>
          <p:nvPr/>
        </p:nvSpPr>
        <p:spPr bwMode="auto">
          <a:xfrm>
            <a:off x="533400" y="3038475"/>
            <a:ext cx="1371600" cy="638175"/>
          </a:xfrm>
          <a:prstGeom prst="rect">
            <a:avLst/>
          </a:prstGeom>
          <a:noFill/>
          <a:ln w="9525">
            <a:noFill/>
            <a:miter lim="800000"/>
            <a:headEnd/>
            <a:tailEnd/>
          </a:ln>
        </p:spPr>
        <p:txBody>
          <a:bodyPr>
            <a:spAutoFit/>
          </a:bodyPr>
          <a:lstStyle/>
          <a:p>
            <a:pPr algn="ctr">
              <a:lnSpc>
                <a:spcPct val="70000"/>
              </a:lnSpc>
              <a:spcBef>
                <a:spcPct val="30000"/>
              </a:spcBef>
            </a:pPr>
            <a:r>
              <a:rPr lang="es-ES_tradnl" sz="1400" b="1">
                <a:latin typeface="Arial" charset="0"/>
              </a:rPr>
              <a:t>12.0.0.2</a:t>
            </a:r>
          </a:p>
          <a:p>
            <a:pPr algn="ctr">
              <a:lnSpc>
                <a:spcPct val="70000"/>
              </a:lnSpc>
              <a:spcBef>
                <a:spcPct val="30000"/>
              </a:spcBef>
            </a:pPr>
            <a:r>
              <a:rPr lang="es-ES_tradnl" sz="1200" b="1">
                <a:latin typeface="Arial" charset="0"/>
              </a:rPr>
              <a:t>255.0.0.0</a:t>
            </a:r>
          </a:p>
          <a:p>
            <a:pPr algn="ctr">
              <a:lnSpc>
                <a:spcPct val="70000"/>
              </a:lnSpc>
              <a:spcBef>
                <a:spcPct val="30000"/>
              </a:spcBef>
            </a:pPr>
            <a:r>
              <a:rPr lang="es-ES_tradnl" sz="1400" b="1">
                <a:latin typeface="Arial" charset="0"/>
              </a:rPr>
              <a:t>Rtr 12.0.0.1</a:t>
            </a:r>
            <a:endParaRPr lang="es-ES" sz="1400" b="1">
              <a:latin typeface="Arial" charset="0"/>
            </a:endParaRPr>
          </a:p>
        </p:txBody>
      </p:sp>
      <p:sp>
        <p:nvSpPr>
          <p:cNvPr id="79892" name="Text Box 28"/>
          <p:cNvSpPr txBox="1">
            <a:spLocks noChangeArrowheads="1"/>
          </p:cNvSpPr>
          <p:nvPr/>
        </p:nvSpPr>
        <p:spPr bwMode="auto">
          <a:xfrm>
            <a:off x="609600" y="4749800"/>
            <a:ext cx="1371600" cy="638175"/>
          </a:xfrm>
          <a:prstGeom prst="rect">
            <a:avLst/>
          </a:prstGeom>
          <a:noFill/>
          <a:ln w="9525">
            <a:noFill/>
            <a:miter lim="800000"/>
            <a:headEnd/>
            <a:tailEnd/>
          </a:ln>
        </p:spPr>
        <p:txBody>
          <a:bodyPr>
            <a:spAutoFit/>
          </a:bodyPr>
          <a:lstStyle/>
          <a:p>
            <a:pPr algn="ctr">
              <a:lnSpc>
                <a:spcPct val="70000"/>
              </a:lnSpc>
              <a:spcBef>
                <a:spcPct val="30000"/>
              </a:spcBef>
            </a:pPr>
            <a:r>
              <a:rPr lang="es-ES_tradnl" sz="1400" b="1">
                <a:latin typeface="Arial" charset="0"/>
              </a:rPr>
              <a:t>12.0.0.3</a:t>
            </a:r>
          </a:p>
          <a:p>
            <a:pPr algn="ctr">
              <a:lnSpc>
                <a:spcPct val="70000"/>
              </a:lnSpc>
              <a:spcBef>
                <a:spcPct val="30000"/>
              </a:spcBef>
            </a:pPr>
            <a:r>
              <a:rPr lang="es-ES_tradnl" sz="1200" b="1">
                <a:latin typeface="Arial" charset="0"/>
              </a:rPr>
              <a:t>255.0.0.0</a:t>
            </a:r>
          </a:p>
          <a:p>
            <a:pPr algn="ctr">
              <a:lnSpc>
                <a:spcPct val="70000"/>
              </a:lnSpc>
              <a:spcBef>
                <a:spcPct val="30000"/>
              </a:spcBef>
            </a:pPr>
            <a:r>
              <a:rPr lang="es-ES_tradnl" sz="1400" b="1">
                <a:latin typeface="Arial" charset="0"/>
              </a:rPr>
              <a:t>Rtr 12.0.0.4</a:t>
            </a:r>
            <a:endParaRPr lang="es-ES" sz="1400" b="1">
              <a:latin typeface="Arial" charset="0"/>
            </a:endParaRPr>
          </a:p>
        </p:txBody>
      </p:sp>
      <p:sp>
        <p:nvSpPr>
          <p:cNvPr id="79893" name="Text Box 29"/>
          <p:cNvSpPr txBox="1">
            <a:spLocks noChangeArrowheads="1"/>
          </p:cNvSpPr>
          <p:nvPr/>
        </p:nvSpPr>
        <p:spPr bwMode="auto">
          <a:xfrm>
            <a:off x="4716463" y="911225"/>
            <a:ext cx="990600" cy="454025"/>
          </a:xfrm>
          <a:prstGeom prst="rect">
            <a:avLst/>
          </a:prstGeom>
          <a:noFill/>
          <a:ln w="9525">
            <a:noFill/>
            <a:miter lim="800000"/>
            <a:headEnd/>
            <a:tailEnd/>
          </a:ln>
        </p:spPr>
        <p:txBody>
          <a:bodyPr>
            <a:spAutoFit/>
          </a:bodyPr>
          <a:lstStyle/>
          <a:p>
            <a:pPr algn="ctr">
              <a:lnSpc>
                <a:spcPct val="80000"/>
              </a:lnSpc>
              <a:spcBef>
                <a:spcPct val="25000"/>
              </a:spcBef>
            </a:pPr>
            <a:r>
              <a:rPr lang="es-ES_tradnl" sz="1400" b="1">
                <a:latin typeface="Arial" charset="0"/>
              </a:rPr>
              <a:t>13.0.0.3</a:t>
            </a:r>
          </a:p>
          <a:p>
            <a:pPr algn="ctr">
              <a:lnSpc>
                <a:spcPct val="80000"/>
              </a:lnSpc>
              <a:spcBef>
                <a:spcPct val="25000"/>
              </a:spcBef>
            </a:pPr>
            <a:r>
              <a:rPr lang="es-ES_tradnl" sz="1200" b="1">
                <a:latin typeface="Arial" charset="0"/>
              </a:rPr>
              <a:t>255.0.0.0</a:t>
            </a:r>
            <a:endParaRPr lang="es-ES" sz="1200" b="1">
              <a:latin typeface="Arial" charset="0"/>
            </a:endParaRPr>
          </a:p>
        </p:txBody>
      </p:sp>
      <p:sp>
        <p:nvSpPr>
          <p:cNvPr id="79894" name="Text Box 30"/>
          <p:cNvSpPr txBox="1">
            <a:spLocks noChangeArrowheads="1"/>
          </p:cNvSpPr>
          <p:nvPr/>
        </p:nvSpPr>
        <p:spPr bwMode="auto">
          <a:xfrm>
            <a:off x="6934200" y="3265488"/>
            <a:ext cx="1371600" cy="638175"/>
          </a:xfrm>
          <a:prstGeom prst="rect">
            <a:avLst/>
          </a:prstGeom>
          <a:noFill/>
          <a:ln w="9525">
            <a:noFill/>
            <a:miter lim="800000"/>
            <a:headEnd/>
            <a:tailEnd/>
          </a:ln>
        </p:spPr>
        <p:txBody>
          <a:bodyPr>
            <a:spAutoFit/>
          </a:bodyPr>
          <a:lstStyle/>
          <a:p>
            <a:pPr algn="ctr">
              <a:lnSpc>
                <a:spcPct val="70000"/>
              </a:lnSpc>
              <a:spcBef>
                <a:spcPct val="30000"/>
              </a:spcBef>
            </a:pPr>
            <a:r>
              <a:rPr lang="es-ES_tradnl" sz="1400" b="1">
                <a:latin typeface="Arial" charset="0"/>
              </a:rPr>
              <a:t>14.0.0.2</a:t>
            </a:r>
          </a:p>
          <a:p>
            <a:pPr algn="ctr">
              <a:lnSpc>
                <a:spcPct val="70000"/>
              </a:lnSpc>
              <a:spcBef>
                <a:spcPct val="30000"/>
              </a:spcBef>
            </a:pPr>
            <a:r>
              <a:rPr lang="es-ES_tradnl" sz="1200" b="1">
                <a:latin typeface="Arial" charset="0"/>
              </a:rPr>
              <a:t>255.0.0.0</a:t>
            </a:r>
          </a:p>
          <a:p>
            <a:pPr algn="ctr">
              <a:lnSpc>
                <a:spcPct val="70000"/>
              </a:lnSpc>
              <a:spcBef>
                <a:spcPct val="30000"/>
              </a:spcBef>
            </a:pPr>
            <a:r>
              <a:rPr lang="es-ES_tradnl" sz="1400" b="1">
                <a:latin typeface="Arial" charset="0"/>
              </a:rPr>
              <a:t>Rtr 14.0.0.1</a:t>
            </a:r>
            <a:endParaRPr lang="es-ES" sz="1400" b="1">
              <a:latin typeface="Arial" charset="0"/>
            </a:endParaRPr>
          </a:p>
        </p:txBody>
      </p:sp>
      <p:sp>
        <p:nvSpPr>
          <p:cNvPr id="79895" name="Text Box 31"/>
          <p:cNvSpPr txBox="1">
            <a:spLocks noChangeArrowheads="1"/>
          </p:cNvSpPr>
          <p:nvPr/>
        </p:nvSpPr>
        <p:spPr bwMode="auto">
          <a:xfrm>
            <a:off x="7021513" y="4924425"/>
            <a:ext cx="1295400" cy="638175"/>
          </a:xfrm>
          <a:prstGeom prst="rect">
            <a:avLst/>
          </a:prstGeom>
          <a:noFill/>
          <a:ln w="9525">
            <a:noFill/>
            <a:miter lim="800000"/>
            <a:headEnd/>
            <a:tailEnd/>
          </a:ln>
        </p:spPr>
        <p:txBody>
          <a:bodyPr>
            <a:spAutoFit/>
          </a:bodyPr>
          <a:lstStyle/>
          <a:p>
            <a:pPr algn="ctr">
              <a:lnSpc>
                <a:spcPct val="70000"/>
              </a:lnSpc>
              <a:spcBef>
                <a:spcPct val="30000"/>
              </a:spcBef>
            </a:pPr>
            <a:r>
              <a:rPr lang="es-ES_tradnl" sz="1400" b="1">
                <a:latin typeface="Arial" charset="0"/>
              </a:rPr>
              <a:t>14.0.0.3</a:t>
            </a:r>
          </a:p>
          <a:p>
            <a:pPr algn="ctr">
              <a:lnSpc>
                <a:spcPct val="70000"/>
              </a:lnSpc>
              <a:spcBef>
                <a:spcPct val="30000"/>
              </a:spcBef>
            </a:pPr>
            <a:r>
              <a:rPr lang="es-ES_tradnl" sz="1200" b="1">
                <a:latin typeface="Arial" charset="0"/>
              </a:rPr>
              <a:t>255.0.0.0</a:t>
            </a:r>
          </a:p>
          <a:p>
            <a:pPr algn="ctr">
              <a:lnSpc>
                <a:spcPct val="70000"/>
              </a:lnSpc>
              <a:spcBef>
                <a:spcPct val="30000"/>
              </a:spcBef>
            </a:pPr>
            <a:r>
              <a:rPr lang="es-ES_tradnl" sz="1400" b="1">
                <a:latin typeface="Arial" charset="0"/>
              </a:rPr>
              <a:t>Rtr 14.0.0.4</a:t>
            </a:r>
            <a:endParaRPr lang="es-ES" sz="1400" b="1">
              <a:latin typeface="Arial" charset="0"/>
            </a:endParaRPr>
          </a:p>
        </p:txBody>
      </p:sp>
      <p:sp>
        <p:nvSpPr>
          <p:cNvPr id="79896" name="Text Box 32"/>
          <p:cNvSpPr txBox="1">
            <a:spLocks noChangeArrowheads="1"/>
          </p:cNvSpPr>
          <p:nvPr/>
        </p:nvSpPr>
        <p:spPr bwMode="auto">
          <a:xfrm>
            <a:off x="1835150" y="2265363"/>
            <a:ext cx="1447800" cy="487362"/>
          </a:xfrm>
          <a:prstGeom prst="rect">
            <a:avLst/>
          </a:prstGeom>
          <a:noFill/>
          <a:ln w="9525">
            <a:noFill/>
            <a:miter lim="800000"/>
            <a:headEnd/>
            <a:tailEnd/>
          </a:ln>
        </p:spPr>
        <p:txBody>
          <a:bodyPr>
            <a:spAutoFit/>
          </a:bodyPr>
          <a:lstStyle/>
          <a:p>
            <a:pPr algn="ctr"/>
            <a:r>
              <a:rPr lang="es-ES_tradnl" sz="1400" b="1">
                <a:latin typeface="Arial" charset="0"/>
              </a:rPr>
              <a:t>12.0.0.1</a:t>
            </a:r>
          </a:p>
          <a:p>
            <a:pPr algn="ctr"/>
            <a:r>
              <a:rPr lang="es-ES_tradnl" sz="1200" b="1">
                <a:latin typeface="Arial" charset="0"/>
              </a:rPr>
              <a:t>255.0.0.0</a:t>
            </a:r>
            <a:endParaRPr lang="es-ES" sz="1200" b="1">
              <a:latin typeface="Arial" charset="0"/>
            </a:endParaRPr>
          </a:p>
        </p:txBody>
      </p:sp>
      <p:sp>
        <p:nvSpPr>
          <p:cNvPr id="79897" name="Text Box 33"/>
          <p:cNvSpPr txBox="1">
            <a:spLocks noChangeArrowheads="1"/>
          </p:cNvSpPr>
          <p:nvPr/>
        </p:nvSpPr>
        <p:spPr bwMode="auto">
          <a:xfrm>
            <a:off x="3132138" y="2135188"/>
            <a:ext cx="1447800" cy="487362"/>
          </a:xfrm>
          <a:prstGeom prst="rect">
            <a:avLst/>
          </a:prstGeom>
          <a:noFill/>
          <a:ln w="9525">
            <a:noFill/>
            <a:miter lim="800000"/>
            <a:headEnd/>
            <a:tailEnd/>
          </a:ln>
        </p:spPr>
        <p:txBody>
          <a:bodyPr>
            <a:spAutoFit/>
          </a:bodyPr>
          <a:lstStyle/>
          <a:p>
            <a:pPr algn="ctr"/>
            <a:r>
              <a:rPr lang="es-ES_tradnl" sz="1400" b="1">
                <a:latin typeface="Arial" charset="0"/>
              </a:rPr>
              <a:t>13.0.0.1</a:t>
            </a:r>
          </a:p>
          <a:p>
            <a:pPr algn="ctr"/>
            <a:r>
              <a:rPr lang="es-ES_tradnl" sz="1200" b="1">
                <a:latin typeface="Arial" charset="0"/>
              </a:rPr>
              <a:t>255.0.0.0</a:t>
            </a:r>
            <a:endParaRPr lang="es-ES" sz="1200" b="1">
              <a:latin typeface="Arial" charset="0"/>
            </a:endParaRPr>
          </a:p>
        </p:txBody>
      </p:sp>
      <p:sp>
        <p:nvSpPr>
          <p:cNvPr id="79898" name="Text Box 34"/>
          <p:cNvSpPr txBox="1">
            <a:spLocks noChangeArrowheads="1"/>
          </p:cNvSpPr>
          <p:nvPr/>
        </p:nvSpPr>
        <p:spPr bwMode="auto">
          <a:xfrm>
            <a:off x="4284663" y="2135188"/>
            <a:ext cx="1447800" cy="487362"/>
          </a:xfrm>
          <a:prstGeom prst="rect">
            <a:avLst/>
          </a:prstGeom>
          <a:noFill/>
          <a:ln w="9525">
            <a:noFill/>
            <a:miter lim="800000"/>
            <a:headEnd/>
            <a:tailEnd/>
          </a:ln>
        </p:spPr>
        <p:txBody>
          <a:bodyPr>
            <a:spAutoFit/>
          </a:bodyPr>
          <a:lstStyle/>
          <a:p>
            <a:pPr algn="ctr"/>
            <a:r>
              <a:rPr lang="es-ES_tradnl" sz="1400" b="1">
                <a:latin typeface="Arial" charset="0"/>
              </a:rPr>
              <a:t>13.0.0.2</a:t>
            </a:r>
          </a:p>
          <a:p>
            <a:pPr algn="ctr"/>
            <a:r>
              <a:rPr lang="es-ES_tradnl" sz="1200" b="1">
                <a:latin typeface="Arial" charset="0"/>
              </a:rPr>
              <a:t>255.0.0.0</a:t>
            </a:r>
            <a:endParaRPr lang="es-ES" sz="1200" b="1">
              <a:latin typeface="Arial" charset="0"/>
            </a:endParaRPr>
          </a:p>
        </p:txBody>
      </p:sp>
      <p:sp>
        <p:nvSpPr>
          <p:cNvPr id="79899" name="Text Box 35"/>
          <p:cNvSpPr txBox="1">
            <a:spLocks noChangeArrowheads="1"/>
          </p:cNvSpPr>
          <p:nvPr/>
        </p:nvSpPr>
        <p:spPr bwMode="auto">
          <a:xfrm>
            <a:off x="5867400" y="2295525"/>
            <a:ext cx="933450" cy="487363"/>
          </a:xfrm>
          <a:prstGeom prst="rect">
            <a:avLst/>
          </a:prstGeom>
          <a:noFill/>
          <a:ln w="9525">
            <a:noFill/>
            <a:miter lim="800000"/>
            <a:headEnd/>
            <a:tailEnd/>
          </a:ln>
        </p:spPr>
        <p:txBody>
          <a:bodyPr>
            <a:spAutoFit/>
          </a:bodyPr>
          <a:lstStyle/>
          <a:p>
            <a:pPr algn="ctr"/>
            <a:r>
              <a:rPr lang="es-ES_tradnl" sz="1400" b="1">
                <a:latin typeface="Arial" charset="0"/>
              </a:rPr>
              <a:t>14.0.0.1</a:t>
            </a:r>
          </a:p>
          <a:p>
            <a:pPr algn="ctr"/>
            <a:r>
              <a:rPr lang="es-ES_tradnl" sz="1200" b="1">
                <a:latin typeface="Arial" charset="0"/>
              </a:rPr>
              <a:t>255.0.0.0</a:t>
            </a:r>
            <a:endParaRPr lang="es-ES" sz="1200" b="1">
              <a:latin typeface="Arial" charset="0"/>
            </a:endParaRPr>
          </a:p>
        </p:txBody>
      </p:sp>
      <p:sp>
        <p:nvSpPr>
          <p:cNvPr id="79900" name="Text Box 36"/>
          <p:cNvSpPr txBox="1">
            <a:spLocks noChangeArrowheads="1"/>
          </p:cNvSpPr>
          <p:nvPr/>
        </p:nvSpPr>
        <p:spPr bwMode="auto">
          <a:xfrm>
            <a:off x="4572000" y="4222750"/>
            <a:ext cx="1447800" cy="487363"/>
          </a:xfrm>
          <a:prstGeom prst="rect">
            <a:avLst/>
          </a:prstGeom>
          <a:noFill/>
          <a:ln w="9525">
            <a:noFill/>
            <a:miter lim="800000"/>
            <a:headEnd/>
            <a:tailEnd/>
          </a:ln>
        </p:spPr>
        <p:txBody>
          <a:bodyPr>
            <a:spAutoFit/>
          </a:bodyPr>
          <a:lstStyle/>
          <a:p>
            <a:pPr algn="ctr"/>
            <a:r>
              <a:rPr lang="es-ES_tradnl" sz="1400" b="1">
                <a:latin typeface="Arial" charset="0"/>
              </a:rPr>
              <a:t>14.0.0.4</a:t>
            </a:r>
          </a:p>
          <a:p>
            <a:pPr algn="ctr"/>
            <a:r>
              <a:rPr lang="es-ES_tradnl" sz="1200" b="1">
                <a:latin typeface="Arial" charset="0"/>
              </a:rPr>
              <a:t>255.0.0.0</a:t>
            </a:r>
            <a:endParaRPr lang="es-ES" sz="1200" b="1">
              <a:latin typeface="Arial" charset="0"/>
            </a:endParaRPr>
          </a:p>
        </p:txBody>
      </p:sp>
      <p:sp>
        <p:nvSpPr>
          <p:cNvPr id="79901" name="Text Box 37"/>
          <p:cNvSpPr txBox="1">
            <a:spLocks noChangeArrowheads="1"/>
          </p:cNvSpPr>
          <p:nvPr/>
        </p:nvSpPr>
        <p:spPr bwMode="auto">
          <a:xfrm>
            <a:off x="2987675" y="4222750"/>
            <a:ext cx="1447800" cy="487363"/>
          </a:xfrm>
          <a:prstGeom prst="rect">
            <a:avLst/>
          </a:prstGeom>
          <a:noFill/>
          <a:ln w="9525">
            <a:noFill/>
            <a:miter lim="800000"/>
            <a:headEnd/>
            <a:tailEnd/>
          </a:ln>
        </p:spPr>
        <p:txBody>
          <a:bodyPr>
            <a:spAutoFit/>
          </a:bodyPr>
          <a:lstStyle/>
          <a:p>
            <a:pPr algn="ctr"/>
            <a:r>
              <a:rPr lang="es-ES_tradnl" sz="1400" b="1">
                <a:latin typeface="Arial" charset="0"/>
              </a:rPr>
              <a:t>12.0.0.4</a:t>
            </a:r>
          </a:p>
          <a:p>
            <a:pPr algn="ctr"/>
            <a:r>
              <a:rPr lang="es-ES_tradnl" sz="1200" b="1">
                <a:latin typeface="Arial" charset="0"/>
              </a:rPr>
              <a:t>255.0.0.0</a:t>
            </a:r>
            <a:endParaRPr lang="es-ES" sz="1200" b="1">
              <a:latin typeface="Arial" charset="0"/>
            </a:endParaRPr>
          </a:p>
        </p:txBody>
      </p:sp>
      <p:sp>
        <p:nvSpPr>
          <p:cNvPr id="79902" name="Text Box 40"/>
          <p:cNvSpPr txBox="1">
            <a:spLocks noChangeArrowheads="1"/>
          </p:cNvSpPr>
          <p:nvPr/>
        </p:nvSpPr>
        <p:spPr bwMode="auto">
          <a:xfrm>
            <a:off x="3059113" y="5375275"/>
            <a:ext cx="2881312" cy="314325"/>
          </a:xfrm>
          <a:prstGeom prst="rect">
            <a:avLst/>
          </a:prstGeom>
          <a:noFill/>
          <a:ln w="9525">
            <a:solidFill>
              <a:schemeClr val="tx1"/>
            </a:solidFill>
            <a:miter lim="800000"/>
            <a:headEnd/>
            <a:tailEnd/>
          </a:ln>
        </p:spPr>
        <p:txBody>
          <a:bodyPr>
            <a:spAutoFit/>
          </a:bodyPr>
          <a:lstStyle/>
          <a:p>
            <a:pPr algn="ctr">
              <a:spcBef>
                <a:spcPct val="25000"/>
              </a:spcBef>
            </a:pPr>
            <a:r>
              <a:rPr lang="es-ES_tradnl" sz="1400" b="1">
                <a:latin typeface="Arial" charset="0"/>
              </a:rPr>
              <a:t>A 13.0.0.0 255.0.0.0 por 12.0.0.1</a:t>
            </a:r>
            <a:endParaRPr lang="es-ES" sz="1400" b="1">
              <a:latin typeface="Arial" charset="0"/>
            </a:endParaRPr>
          </a:p>
        </p:txBody>
      </p:sp>
      <p:pic>
        <p:nvPicPr>
          <p:cNvPr id="79903" name="Picture 43"/>
          <p:cNvPicPr>
            <a:picLocks noChangeArrowheads="1"/>
          </p:cNvPicPr>
          <p:nvPr/>
        </p:nvPicPr>
        <p:blipFill>
          <a:blip r:embed="rId3" cstate="print"/>
          <a:srcRect/>
          <a:stretch>
            <a:fillRect/>
          </a:stretch>
        </p:blipFill>
        <p:spPr bwMode="auto">
          <a:xfrm>
            <a:off x="7326313" y="4086225"/>
            <a:ext cx="762000" cy="855663"/>
          </a:xfrm>
          <a:prstGeom prst="rect">
            <a:avLst/>
          </a:prstGeom>
          <a:noFill/>
          <a:ln w="12700">
            <a:noFill/>
            <a:miter lim="800000"/>
            <a:headEnd/>
            <a:tailEnd/>
          </a:ln>
        </p:spPr>
      </p:pic>
      <p:pic>
        <p:nvPicPr>
          <p:cNvPr id="79904" name="Picture 44"/>
          <p:cNvPicPr>
            <a:picLocks noChangeArrowheads="1"/>
          </p:cNvPicPr>
          <p:nvPr/>
        </p:nvPicPr>
        <p:blipFill>
          <a:blip r:embed="rId3" cstate="print"/>
          <a:srcRect/>
          <a:stretch>
            <a:fillRect/>
          </a:stretch>
        </p:blipFill>
        <p:spPr bwMode="auto">
          <a:xfrm>
            <a:off x="914400" y="3863975"/>
            <a:ext cx="762000" cy="855663"/>
          </a:xfrm>
          <a:prstGeom prst="rect">
            <a:avLst/>
          </a:prstGeom>
          <a:noFill/>
          <a:ln w="12700">
            <a:noFill/>
            <a:miter lim="800000"/>
            <a:headEnd/>
            <a:tailEnd/>
          </a:ln>
        </p:spPr>
      </p:pic>
      <p:pic>
        <p:nvPicPr>
          <p:cNvPr id="79905" name="Picture 46"/>
          <p:cNvPicPr>
            <a:picLocks noChangeArrowheads="1"/>
          </p:cNvPicPr>
          <p:nvPr/>
        </p:nvPicPr>
        <p:blipFill>
          <a:blip r:embed="rId3" cstate="print"/>
          <a:srcRect/>
          <a:stretch>
            <a:fillRect/>
          </a:stretch>
        </p:blipFill>
        <p:spPr bwMode="auto">
          <a:xfrm>
            <a:off x="838200" y="2157413"/>
            <a:ext cx="762000" cy="855662"/>
          </a:xfrm>
          <a:prstGeom prst="rect">
            <a:avLst/>
          </a:prstGeom>
          <a:noFill/>
          <a:ln w="12700">
            <a:noFill/>
            <a:miter lim="800000"/>
            <a:headEnd/>
            <a:tailEnd/>
          </a:ln>
        </p:spPr>
      </p:pic>
      <p:pic>
        <p:nvPicPr>
          <p:cNvPr id="79906" name="Picture 47"/>
          <p:cNvPicPr>
            <a:picLocks noChangeArrowheads="1"/>
          </p:cNvPicPr>
          <p:nvPr/>
        </p:nvPicPr>
        <p:blipFill>
          <a:blip r:embed="rId3" cstate="print"/>
          <a:srcRect/>
          <a:stretch>
            <a:fillRect/>
          </a:stretch>
        </p:blipFill>
        <p:spPr bwMode="auto">
          <a:xfrm>
            <a:off x="3962400" y="1014413"/>
            <a:ext cx="762000" cy="855662"/>
          </a:xfrm>
          <a:prstGeom prst="rect">
            <a:avLst/>
          </a:prstGeom>
          <a:noFill/>
          <a:ln w="12700">
            <a:noFill/>
            <a:miter lim="800000"/>
            <a:headEnd/>
            <a:tailEnd/>
          </a:ln>
        </p:spPr>
      </p:pic>
      <p:sp>
        <p:nvSpPr>
          <p:cNvPr id="79907" name="Text Box 48"/>
          <p:cNvSpPr txBox="1">
            <a:spLocks noChangeArrowheads="1"/>
          </p:cNvSpPr>
          <p:nvPr/>
        </p:nvSpPr>
        <p:spPr bwMode="auto">
          <a:xfrm>
            <a:off x="784225" y="260350"/>
            <a:ext cx="7316788" cy="579438"/>
          </a:xfrm>
          <a:prstGeom prst="rect">
            <a:avLst/>
          </a:prstGeom>
          <a:noFill/>
          <a:ln w="9525">
            <a:noFill/>
            <a:miter lim="800000"/>
            <a:headEnd/>
            <a:tailEnd/>
          </a:ln>
        </p:spPr>
        <p:txBody>
          <a:bodyPr>
            <a:spAutoFit/>
          </a:bodyPr>
          <a:lstStyle/>
          <a:p>
            <a:pPr>
              <a:spcBef>
                <a:spcPct val="50000"/>
              </a:spcBef>
            </a:pPr>
            <a:r>
              <a:rPr lang="es-ES_tradnl" sz="3200">
                <a:latin typeface="Arial" charset="0"/>
              </a:rPr>
              <a:t>Red mallada (con caminos alternativos)</a:t>
            </a:r>
            <a:endParaRPr lang="es-ES" sz="3200">
              <a:latin typeface="Arial" charset="0"/>
            </a:endParaRPr>
          </a:p>
        </p:txBody>
      </p:sp>
      <p:sp>
        <p:nvSpPr>
          <p:cNvPr id="79908" name="Text Box 52"/>
          <p:cNvSpPr txBox="1">
            <a:spLocks noChangeArrowheads="1"/>
          </p:cNvSpPr>
          <p:nvPr/>
        </p:nvSpPr>
        <p:spPr bwMode="auto">
          <a:xfrm>
            <a:off x="5418138" y="2282825"/>
            <a:ext cx="401637" cy="304800"/>
          </a:xfrm>
          <a:prstGeom prst="rect">
            <a:avLst/>
          </a:prstGeom>
          <a:noFill/>
          <a:ln w="9525">
            <a:noFill/>
            <a:miter lim="800000"/>
            <a:headEnd/>
            <a:tailEnd/>
          </a:ln>
        </p:spPr>
        <p:txBody>
          <a:bodyPr wrap="none">
            <a:spAutoFit/>
          </a:bodyPr>
          <a:lstStyle/>
          <a:p>
            <a:r>
              <a:rPr lang="es-ES" sz="1400" b="1">
                <a:latin typeface="Arial" charset="0"/>
                <a:sym typeface="Symbol" pitchFamily="18" charset="2"/>
              </a:rPr>
              <a:t>E0</a:t>
            </a:r>
            <a:endParaRPr lang="es-ES" sz="1400" b="1">
              <a:latin typeface="Arial" charset="0"/>
            </a:endParaRPr>
          </a:p>
        </p:txBody>
      </p:sp>
      <p:sp>
        <p:nvSpPr>
          <p:cNvPr id="79909" name="Text Box 53"/>
          <p:cNvSpPr txBox="1">
            <a:spLocks noChangeArrowheads="1"/>
          </p:cNvSpPr>
          <p:nvPr/>
        </p:nvSpPr>
        <p:spPr bwMode="auto">
          <a:xfrm>
            <a:off x="2987675" y="2282825"/>
            <a:ext cx="401638" cy="304800"/>
          </a:xfrm>
          <a:prstGeom prst="rect">
            <a:avLst/>
          </a:prstGeom>
          <a:noFill/>
          <a:ln w="9525">
            <a:noFill/>
            <a:miter lim="800000"/>
            <a:headEnd/>
            <a:tailEnd/>
          </a:ln>
        </p:spPr>
        <p:txBody>
          <a:bodyPr wrap="none">
            <a:spAutoFit/>
          </a:bodyPr>
          <a:lstStyle/>
          <a:p>
            <a:r>
              <a:rPr lang="es-ES" sz="1400" b="1">
                <a:latin typeface="Arial" charset="0"/>
                <a:sym typeface="Symbol" pitchFamily="18" charset="2"/>
              </a:rPr>
              <a:t>E1</a:t>
            </a:r>
            <a:endParaRPr lang="es-ES" sz="1400" b="1">
              <a:latin typeface="Arial" charset="0"/>
            </a:endParaRPr>
          </a:p>
        </p:txBody>
      </p:sp>
      <p:sp>
        <p:nvSpPr>
          <p:cNvPr id="79910" name="Text Box 54"/>
          <p:cNvSpPr txBox="1">
            <a:spLocks noChangeArrowheads="1"/>
          </p:cNvSpPr>
          <p:nvPr/>
        </p:nvSpPr>
        <p:spPr bwMode="auto">
          <a:xfrm>
            <a:off x="2555875" y="2786063"/>
            <a:ext cx="401638" cy="304800"/>
          </a:xfrm>
          <a:prstGeom prst="rect">
            <a:avLst/>
          </a:prstGeom>
          <a:noFill/>
          <a:ln w="9525">
            <a:noFill/>
            <a:miter lim="800000"/>
            <a:headEnd/>
            <a:tailEnd/>
          </a:ln>
        </p:spPr>
        <p:txBody>
          <a:bodyPr wrap="none">
            <a:spAutoFit/>
          </a:bodyPr>
          <a:lstStyle/>
          <a:p>
            <a:r>
              <a:rPr lang="es-ES" sz="1400" b="1">
                <a:latin typeface="Arial" charset="0"/>
                <a:sym typeface="Symbol" pitchFamily="18" charset="2"/>
              </a:rPr>
              <a:t>E0</a:t>
            </a:r>
            <a:endParaRPr lang="es-ES" sz="1400" b="1">
              <a:latin typeface="Arial" charset="0"/>
            </a:endParaRPr>
          </a:p>
        </p:txBody>
      </p:sp>
      <p:sp>
        <p:nvSpPr>
          <p:cNvPr id="79911" name="Text Box 55"/>
          <p:cNvSpPr txBox="1">
            <a:spLocks noChangeArrowheads="1"/>
          </p:cNvSpPr>
          <p:nvPr/>
        </p:nvSpPr>
        <p:spPr bwMode="auto">
          <a:xfrm>
            <a:off x="5891213" y="2878138"/>
            <a:ext cx="401637" cy="304800"/>
          </a:xfrm>
          <a:prstGeom prst="rect">
            <a:avLst/>
          </a:prstGeom>
          <a:noFill/>
          <a:ln w="9525">
            <a:noFill/>
            <a:miter lim="800000"/>
            <a:headEnd/>
            <a:tailEnd/>
          </a:ln>
        </p:spPr>
        <p:txBody>
          <a:bodyPr wrap="none">
            <a:spAutoFit/>
          </a:bodyPr>
          <a:lstStyle/>
          <a:p>
            <a:r>
              <a:rPr lang="es-ES" sz="1400" b="1">
                <a:latin typeface="Arial" charset="0"/>
                <a:sym typeface="Symbol" pitchFamily="18" charset="2"/>
              </a:rPr>
              <a:t>E1</a:t>
            </a:r>
            <a:endParaRPr lang="es-ES" sz="1400" b="1">
              <a:latin typeface="Arial" charset="0"/>
            </a:endParaRPr>
          </a:p>
        </p:txBody>
      </p:sp>
      <p:sp>
        <p:nvSpPr>
          <p:cNvPr id="79912" name="Text Box 56"/>
          <p:cNvSpPr txBox="1">
            <a:spLocks noChangeArrowheads="1"/>
          </p:cNvSpPr>
          <p:nvPr/>
        </p:nvSpPr>
        <p:spPr bwMode="auto">
          <a:xfrm>
            <a:off x="3681413" y="4706938"/>
            <a:ext cx="401637" cy="304800"/>
          </a:xfrm>
          <a:prstGeom prst="rect">
            <a:avLst/>
          </a:prstGeom>
          <a:noFill/>
          <a:ln w="9525">
            <a:noFill/>
            <a:miter lim="800000"/>
            <a:headEnd/>
            <a:tailEnd/>
          </a:ln>
        </p:spPr>
        <p:txBody>
          <a:bodyPr wrap="none">
            <a:spAutoFit/>
          </a:bodyPr>
          <a:lstStyle/>
          <a:p>
            <a:r>
              <a:rPr lang="es-ES" sz="1400" b="1">
                <a:latin typeface="Arial" charset="0"/>
                <a:sym typeface="Symbol" pitchFamily="18" charset="2"/>
              </a:rPr>
              <a:t>E0</a:t>
            </a:r>
            <a:endParaRPr lang="es-ES" sz="1400" b="1">
              <a:latin typeface="Arial" charset="0"/>
            </a:endParaRPr>
          </a:p>
        </p:txBody>
      </p:sp>
      <p:sp>
        <p:nvSpPr>
          <p:cNvPr id="79913" name="Text Box 57"/>
          <p:cNvSpPr txBox="1">
            <a:spLocks noChangeArrowheads="1"/>
          </p:cNvSpPr>
          <p:nvPr/>
        </p:nvSpPr>
        <p:spPr bwMode="auto">
          <a:xfrm>
            <a:off x="4953000" y="4706938"/>
            <a:ext cx="401638" cy="304800"/>
          </a:xfrm>
          <a:prstGeom prst="rect">
            <a:avLst/>
          </a:prstGeom>
          <a:noFill/>
          <a:ln w="9525">
            <a:noFill/>
            <a:miter lim="800000"/>
            <a:headEnd/>
            <a:tailEnd/>
          </a:ln>
        </p:spPr>
        <p:txBody>
          <a:bodyPr wrap="none">
            <a:spAutoFit/>
          </a:bodyPr>
          <a:lstStyle/>
          <a:p>
            <a:r>
              <a:rPr lang="es-ES" sz="1400" b="1">
                <a:latin typeface="Arial" charset="0"/>
                <a:sym typeface="Symbol" pitchFamily="18" charset="2"/>
              </a:rPr>
              <a:t>E1</a:t>
            </a:r>
            <a:endParaRPr lang="es-ES" sz="1400" b="1">
              <a:latin typeface="Arial" charset="0"/>
            </a:endParaRPr>
          </a:p>
        </p:txBody>
      </p:sp>
      <p:sp>
        <p:nvSpPr>
          <p:cNvPr id="79914" name="Text Box 58"/>
          <p:cNvSpPr txBox="1">
            <a:spLocks noChangeArrowheads="1"/>
          </p:cNvSpPr>
          <p:nvPr/>
        </p:nvSpPr>
        <p:spPr bwMode="auto">
          <a:xfrm>
            <a:off x="981075" y="2305050"/>
            <a:ext cx="495300" cy="261938"/>
          </a:xfrm>
          <a:prstGeom prst="rect">
            <a:avLst/>
          </a:prstGeom>
          <a:noFill/>
          <a:ln w="9525">
            <a:noFill/>
            <a:miter lim="800000"/>
            <a:headEnd/>
            <a:tailEnd/>
          </a:ln>
        </p:spPr>
        <p:txBody>
          <a:bodyPr>
            <a:spAutoFit/>
          </a:bodyPr>
          <a:lstStyle/>
          <a:p>
            <a:pPr algn="ctr">
              <a:lnSpc>
                <a:spcPct val="80000"/>
              </a:lnSpc>
              <a:spcBef>
                <a:spcPct val="30000"/>
              </a:spcBef>
            </a:pPr>
            <a:r>
              <a:rPr lang="es-ES" sz="1400" b="1">
                <a:latin typeface="Arial" charset="0"/>
              </a:rPr>
              <a:t>H1</a:t>
            </a:r>
          </a:p>
        </p:txBody>
      </p:sp>
      <p:sp>
        <p:nvSpPr>
          <p:cNvPr id="79915" name="Text Box 60"/>
          <p:cNvSpPr txBox="1">
            <a:spLocks noChangeArrowheads="1"/>
          </p:cNvSpPr>
          <p:nvPr/>
        </p:nvSpPr>
        <p:spPr bwMode="auto">
          <a:xfrm>
            <a:off x="1052513" y="4033838"/>
            <a:ext cx="495300" cy="261937"/>
          </a:xfrm>
          <a:prstGeom prst="rect">
            <a:avLst/>
          </a:prstGeom>
          <a:noFill/>
          <a:ln w="9525">
            <a:noFill/>
            <a:miter lim="800000"/>
            <a:headEnd/>
            <a:tailEnd/>
          </a:ln>
        </p:spPr>
        <p:txBody>
          <a:bodyPr>
            <a:spAutoFit/>
          </a:bodyPr>
          <a:lstStyle/>
          <a:p>
            <a:pPr algn="ctr">
              <a:lnSpc>
                <a:spcPct val="80000"/>
              </a:lnSpc>
              <a:spcBef>
                <a:spcPct val="30000"/>
              </a:spcBef>
            </a:pPr>
            <a:r>
              <a:rPr lang="es-ES" sz="1400" b="1">
                <a:latin typeface="Arial" charset="0"/>
              </a:rPr>
              <a:t>H2</a:t>
            </a:r>
          </a:p>
        </p:txBody>
      </p:sp>
      <p:sp>
        <p:nvSpPr>
          <p:cNvPr id="79916" name="Text Box 61"/>
          <p:cNvSpPr txBox="1">
            <a:spLocks noChangeArrowheads="1"/>
          </p:cNvSpPr>
          <p:nvPr/>
        </p:nvSpPr>
        <p:spPr bwMode="auto">
          <a:xfrm>
            <a:off x="7467600" y="4251325"/>
            <a:ext cx="495300" cy="261938"/>
          </a:xfrm>
          <a:prstGeom prst="rect">
            <a:avLst/>
          </a:prstGeom>
          <a:noFill/>
          <a:ln w="9525">
            <a:noFill/>
            <a:miter lim="800000"/>
            <a:headEnd/>
            <a:tailEnd/>
          </a:ln>
        </p:spPr>
        <p:txBody>
          <a:bodyPr>
            <a:spAutoFit/>
          </a:bodyPr>
          <a:lstStyle/>
          <a:p>
            <a:pPr algn="ctr">
              <a:lnSpc>
                <a:spcPct val="80000"/>
              </a:lnSpc>
              <a:spcBef>
                <a:spcPct val="30000"/>
              </a:spcBef>
            </a:pPr>
            <a:r>
              <a:rPr lang="es-ES" sz="1400" b="1">
                <a:latin typeface="Arial" charset="0"/>
              </a:rPr>
              <a:t>H4</a:t>
            </a:r>
          </a:p>
        </p:txBody>
      </p:sp>
      <p:sp>
        <p:nvSpPr>
          <p:cNvPr id="79917" name="Text Box 62"/>
          <p:cNvSpPr txBox="1">
            <a:spLocks noChangeArrowheads="1"/>
          </p:cNvSpPr>
          <p:nvPr/>
        </p:nvSpPr>
        <p:spPr bwMode="auto">
          <a:xfrm>
            <a:off x="4067175" y="1152525"/>
            <a:ext cx="495300" cy="261938"/>
          </a:xfrm>
          <a:prstGeom prst="rect">
            <a:avLst/>
          </a:prstGeom>
          <a:noFill/>
          <a:ln w="9525">
            <a:noFill/>
            <a:miter lim="800000"/>
            <a:headEnd/>
            <a:tailEnd/>
          </a:ln>
        </p:spPr>
        <p:txBody>
          <a:bodyPr>
            <a:spAutoFit/>
          </a:bodyPr>
          <a:lstStyle/>
          <a:p>
            <a:pPr algn="ctr">
              <a:lnSpc>
                <a:spcPct val="80000"/>
              </a:lnSpc>
              <a:spcBef>
                <a:spcPct val="30000"/>
              </a:spcBef>
            </a:pPr>
            <a:r>
              <a:rPr lang="es-ES" sz="1400" b="1">
                <a:latin typeface="Arial" charset="0"/>
              </a:rPr>
              <a:t>H5</a:t>
            </a:r>
          </a:p>
        </p:txBody>
      </p:sp>
      <p:sp>
        <p:nvSpPr>
          <p:cNvPr id="254017" name="Line 65"/>
          <p:cNvSpPr>
            <a:spLocks noChangeShapeType="1"/>
          </p:cNvSpPr>
          <p:nvPr/>
        </p:nvSpPr>
        <p:spPr bwMode="auto">
          <a:xfrm rot="5400000">
            <a:off x="2051843" y="4583907"/>
            <a:ext cx="144463" cy="0"/>
          </a:xfrm>
          <a:prstGeom prst="line">
            <a:avLst/>
          </a:prstGeom>
          <a:noFill/>
          <a:ln w="25400">
            <a:solidFill>
              <a:srgbClr val="FF0000"/>
            </a:solidFill>
            <a:prstDash val="sysDot"/>
            <a:round/>
            <a:headEnd/>
            <a:tailEnd/>
          </a:ln>
        </p:spPr>
        <p:txBody>
          <a:bodyPr/>
          <a:lstStyle/>
          <a:p>
            <a:endParaRPr lang="es-ES"/>
          </a:p>
        </p:txBody>
      </p:sp>
      <p:sp>
        <p:nvSpPr>
          <p:cNvPr id="254018" name="Line 66"/>
          <p:cNvSpPr>
            <a:spLocks noChangeShapeType="1"/>
          </p:cNvSpPr>
          <p:nvPr/>
        </p:nvSpPr>
        <p:spPr bwMode="auto">
          <a:xfrm rot="5400000">
            <a:off x="6026944" y="3848894"/>
            <a:ext cx="1554162" cy="0"/>
          </a:xfrm>
          <a:prstGeom prst="line">
            <a:avLst/>
          </a:prstGeom>
          <a:noFill/>
          <a:ln w="25400">
            <a:solidFill>
              <a:srgbClr val="FF0000"/>
            </a:solidFill>
            <a:prstDash val="sysDot"/>
            <a:round/>
            <a:headEnd/>
            <a:tailEnd/>
          </a:ln>
        </p:spPr>
        <p:txBody>
          <a:bodyPr/>
          <a:lstStyle/>
          <a:p>
            <a:endParaRPr lang="es-ES"/>
          </a:p>
        </p:txBody>
      </p:sp>
      <p:sp>
        <p:nvSpPr>
          <p:cNvPr id="254019" name="Line 67"/>
          <p:cNvSpPr>
            <a:spLocks noChangeShapeType="1"/>
          </p:cNvSpPr>
          <p:nvPr/>
        </p:nvSpPr>
        <p:spPr bwMode="auto">
          <a:xfrm>
            <a:off x="6804025" y="3076575"/>
            <a:ext cx="431800" cy="0"/>
          </a:xfrm>
          <a:prstGeom prst="line">
            <a:avLst/>
          </a:prstGeom>
          <a:noFill/>
          <a:ln w="25400">
            <a:solidFill>
              <a:srgbClr val="FF0000"/>
            </a:solidFill>
            <a:prstDash val="sysDot"/>
            <a:round/>
            <a:headEnd/>
            <a:tailEnd type="triangle" w="med" len="med"/>
          </a:ln>
        </p:spPr>
        <p:txBody>
          <a:bodyPr/>
          <a:lstStyle/>
          <a:p>
            <a:endParaRPr lang="es-ES"/>
          </a:p>
        </p:txBody>
      </p:sp>
      <p:sp>
        <p:nvSpPr>
          <p:cNvPr id="254020" name="Line 68"/>
          <p:cNvSpPr>
            <a:spLocks noChangeShapeType="1"/>
          </p:cNvSpPr>
          <p:nvPr/>
        </p:nvSpPr>
        <p:spPr bwMode="auto">
          <a:xfrm>
            <a:off x="6804025" y="2927350"/>
            <a:ext cx="546100" cy="0"/>
          </a:xfrm>
          <a:prstGeom prst="line">
            <a:avLst/>
          </a:prstGeom>
          <a:noFill/>
          <a:ln w="25400">
            <a:solidFill>
              <a:srgbClr val="FF0000"/>
            </a:solidFill>
            <a:prstDash val="sysDot"/>
            <a:round/>
            <a:headEnd/>
            <a:tailEnd/>
          </a:ln>
        </p:spPr>
        <p:txBody>
          <a:bodyPr/>
          <a:lstStyle/>
          <a:p>
            <a:endParaRPr lang="es-ES"/>
          </a:p>
        </p:txBody>
      </p:sp>
      <p:sp>
        <p:nvSpPr>
          <p:cNvPr id="254021" name="Line 69"/>
          <p:cNvSpPr>
            <a:spLocks noChangeShapeType="1"/>
          </p:cNvSpPr>
          <p:nvPr/>
        </p:nvSpPr>
        <p:spPr bwMode="auto">
          <a:xfrm rot="5400000">
            <a:off x="6731794" y="2855119"/>
            <a:ext cx="144462" cy="0"/>
          </a:xfrm>
          <a:prstGeom prst="line">
            <a:avLst/>
          </a:prstGeom>
          <a:noFill/>
          <a:ln w="25400">
            <a:solidFill>
              <a:srgbClr val="FF0000"/>
            </a:solidFill>
            <a:prstDash val="sysDot"/>
            <a:round/>
            <a:headEnd/>
            <a:tailEnd/>
          </a:ln>
        </p:spPr>
        <p:txBody>
          <a:bodyPr/>
          <a:lstStyle/>
          <a:p>
            <a:endParaRPr lang="es-ES"/>
          </a:p>
        </p:txBody>
      </p:sp>
      <p:sp>
        <p:nvSpPr>
          <p:cNvPr id="254024" name="Line 72"/>
          <p:cNvSpPr>
            <a:spLocks noChangeShapeType="1"/>
          </p:cNvSpPr>
          <p:nvPr/>
        </p:nvSpPr>
        <p:spPr bwMode="auto">
          <a:xfrm>
            <a:off x="3419475" y="2135188"/>
            <a:ext cx="2016125" cy="0"/>
          </a:xfrm>
          <a:prstGeom prst="line">
            <a:avLst/>
          </a:prstGeom>
          <a:noFill/>
          <a:ln w="25400">
            <a:solidFill>
              <a:srgbClr val="FF0000"/>
            </a:solidFill>
            <a:prstDash val="sysDot"/>
            <a:round/>
            <a:headEnd/>
            <a:tailEnd/>
          </a:ln>
        </p:spPr>
        <p:txBody>
          <a:bodyPr/>
          <a:lstStyle/>
          <a:p>
            <a:endParaRPr lang="es-ES"/>
          </a:p>
        </p:txBody>
      </p:sp>
      <p:sp>
        <p:nvSpPr>
          <p:cNvPr id="254027" name="Line 75"/>
          <p:cNvSpPr>
            <a:spLocks noChangeShapeType="1"/>
          </p:cNvSpPr>
          <p:nvPr/>
        </p:nvSpPr>
        <p:spPr bwMode="auto">
          <a:xfrm rot="5400000">
            <a:off x="1331912" y="3575051"/>
            <a:ext cx="1584325" cy="0"/>
          </a:xfrm>
          <a:prstGeom prst="line">
            <a:avLst/>
          </a:prstGeom>
          <a:noFill/>
          <a:ln w="25400">
            <a:solidFill>
              <a:srgbClr val="FF0000"/>
            </a:solidFill>
            <a:prstDash val="sysDot"/>
            <a:round/>
            <a:headEnd/>
            <a:tailEnd/>
          </a:ln>
        </p:spPr>
        <p:txBody>
          <a:bodyPr/>
          <a:lstStyle/>
          <a:p>
            <a:endParaRPr lang="es-ES"/>
          </a:p>
        </p:txBody>
      </p:sp>
      <p:sp>
        <p:nvSpPr>
          <p:cNvPr id="254028" name="Line 76"/>
          <p:cNvSpPr>
            <a:spLocks noChangeShapeType="1"/>
          </p:cNvSpPr>
          <p:nvPr/>
        </p:nvSpPr>
        <p:spPr bwMode="auto">
          <a:xfrm>
            <a:off x="1704975" y="4367213"/>
            <a:ext cx="419100" cy="0"/>
          </a:xfrm>
          <a:prstGeom prst="line">
            <a:avLst/>
          </a:prstGeom>
          <a:noFill/>
          <a:ln w="25400">
            <a:solidFill>
              <a:srgbClr val="FF0000"/>
            </a:solidFill>
            <a:prstDash val="sysDot"/>
            <a:round/>
            <a:headEnd type="triangle" w="med" len="med"/>
            <a:tailEnd/>
          </a:ln>
        </p:spPr>
        <p:txBody>
          <a:bodyPr/>
          <a:lstStyle/>
          <a:p>
            <a:endParaRPr lang="es-ES"/>
          </a:p>
        </p:txBody>
      </p:sp>
      <p:pic>
        <p:nvPicPr>
          <p:cNvPr id="79926" name="Picture 45"/>
          <p:cNvPicPr>
            <a:picLocks noChangeArrowheads="1"/>
          </p:cNvPicPr>
          <p:nvPr/>
        </p:nvPicPr>
        <p:blipFill>
          <a:blip r:embed="rId3" cstate="print"/>
          <a:srcRect/>
          <a:stretch>
            <a:fillRect/>
          </a:stretch>
        </p:blipFill>
        <p:spPr bwMode="auto">
          <a:xfrm>
            <a:off x="7239000" y="2379663"/>
            <a:ext cx="762000" cy="855662"/>
          </a:xfrm>
          <a:prstGeom prst="rect">
            <a:avLst/>
          </a:prstGeom>
          <a:noFill/>
          <a:ln w="12700">
            <a:noFill/>
            <a:miter lim="800000"/>
            <a:headEnd/>
            <a:tailEnd/>
          </a:ln>
        </p:spPr>
      </p:pic>
      <p:sp>
        <p:nvSpPr>
          <p:cNvPr id="79927" name="Text Box 59"/>
          <p:cNvSpPr txBox="1">
            <a:spLocks noChangeArrowheads="1"/>
          </p:cNvSpPr>
          <p:nvPr/>
        </p:nvSpPr>
        <p:spPr bwMode="auto">
          <a:xfrm>
            <a:off x="7389813" y="2527300"/>
            <a:ext cx="495300" cy="261938"/>
          </a:xfrm>
          <a:prstGeom prst="rect">
            <a:avLst/>
          </a:prstGeom>
          <a:noFill/>
          <a:ln w="9525">
            <a:noFill/>
            <a:miter lim="800000"/>
            <a:headEnd/>
            <a:tailEnd/>
          </a:ln>
        </p:spPr>
        <p:txBody>
          <a:bodyPr>
            <a:spAutoFit/>
          </a:bodyPr>
          <a:lstStyle/>
          <a:p>
            <a:pPr algn="ctr">
              <a:lnSpc>
                <a:spcPct val="80000"/>
              </a:lnSpc>
              <a:spcBef>
                <a:spcPct val="30000"/>
              </a:spcBef>
            </a:pPr>
            <a:r>
              <a:rPr lang="es-ES" sz="1400" b="1">
                <a:latin typeface="Arial" charset="0"/>
              </a:rPr>
              <a:t>H3</a:t>
            </a:r>
          </a:p>
        </p:txBody>
      </p:sp>
      <p:pic>
        <p:nvPicPr>
          <p:cNvPr id="79928" name="Picture 4"/>
          <p:cNvPicPr>
            <a:picLocks noChangeArrowheads="1"/>
          </p:cNvPicPr>
          <p:nvPr/>
        </p:nvPicPr>
        <p:blipFill>
          <a:blip r:embed="rId4" cstate="print"/>
          <a:srcRect/>
          <a:stretch>
            <a:fillRect/>
          </a:stretch>
        </p:blipFill>
        <p:spPr bwMode="auto">
          <a:xfrm>
            <a:off x="2905125" y="2538413"/>
            <a:ext cx="981075" cy="762000"/>
          </a:xfrm>
          <a:prstGeom prst="rect">
            <a:avLst/>
          </a:prstGeom>
          <a:noFill/>
          <a:ln w="12700">
            <a:noFill/>
            <a:miter lim="800000"/>
            <a:headEnd/>
            <a:tailEnd/>
          </a:ln>
        </p:spPr>
      </p:pic>
      <p:sp>
        <p:nvSpPr>
          <p:cNvPr id="79929" name="Text Box 49"/>
          <p:cNvSpPr txBox="1">
            <a:spLocks noChangeArrowheads="1"/>
          </p:cNvSpPr>
          <p:nvPr/>
        </p:nvSpPr>
        <p:spPr bwMode="auto">
          <a:xfrm>
            <a:off x="3201988" y="2722563"/>
            <a:ext cx="303212" cy="304800"/>
          </a:xfrm>
          <a:prstGeom prst="rect">
            <a:avLst/>
          </a:prstGeom>
          <a:solidFill>
            <a:schemeClr val="bg1"/>
          </a:solidFill>
          <a:ln w="9525">
            <a:noFill/>
            <a:miter lim="800000"/>
            <a:headEnd/>
            <a:tailEnd/>
          </a:ln>
        </p:spPr>
        <p:txBody>
          <a:bodyPr wrap="none">
            <a:spAutoFit/>
          </a:bodyPr>
          <a:lstStyle/>
          <a:p>
            <a:r>
              <a:rPr lang="es-ES" sz="1400" b="1">
                <a:latin typeface="Arial" charset="0"/>
              </a:rPr>
              <a:t>X</a:t>
            </a:r>
          </a:p>
        </p:txBody>
      </p:sp>
      <p:pic>
        <p:nvPicPr>
          <p:cNvPr id="79930" name="Picture 6"/>
          <p:cNvPicPr>
            <a:picLocks noChangeArrowheads="1"/>
          </p:cNvPicPr>
          <p:nvPr/>
        </p:nvPicPr>
        <p:blipFill>
          <a:blip r:embed="rId4" cstate="print"/>
          <a:srcRect/>
          <a:stretch>
            <a:fillRect/>
          </a:stretch>
        </p:blipFill>
        <p:spPr bwMode="auto">
          <a:xfrm>
            <a:off x="5038725" y="2538413"/>
            <a:ext cx="981075" cy="762000"/>
          </a:xfrm>
          <a:prstGeom prst="rect">
            <a:avLst/>
          </a:prstGeom>
          <a:noFill/>
          <a:ln w="12700">
            <a:noFill/>
            <a:miter lim="800000"/>
            <a:headEnd/>
            <a:tailEnd/>
          </a:ln>
        </p:spPr>
      </p:pic>
      <p:sp>
        <p:nvSpPr>
          <p:cNvPr id="79931" name="Text Box 50"/>
          <p:cNvSpPr txBox="1">
            <a:spLocks noChangeArrowheads="1"/>
          </p:cNvSpPr>
          <p:nvPr/>
        </p:nvSpPr>
        <p:spPr bwMode="auto">
          <a:xfrm>
            <a:off x="5334000" y="2722563"/>
            <a:ext cx="303213" cy="304800"/>
          </a:xfrm>
          <a:prstGeom prst="rect">
            <a:avLst/>
          </a:prstGeom>
          <a:solidFill>
            <a:schemeClr val="bg1"/>
          </a:solidFill>
          <a:ln w="9525">
            <a:noFill/>
            <a:miter lim="800000"/>
            <a:headEnd/>
            <a:tailEnd/>
          </a:ln>
        </p:spPr>
        <p:txBody>
          <a:bodyPr wrap="none">
            <a:spAutoFit/>
          </a:bodyPr>
          <a:lstStyle/>
          <a:p>
            <a:r>
              <a:rPr lang="es-ES" sz="1400" b="1">
                <a:latin typeface="Arial" charset="0"/>
              </a:rPr>
              <a:t>Y</a:t>
            </a:r>
          </a:p>
        </p:txBody>
      </p:sp>
      <p:sp>
        <p:nvSpPr>
          <p:cNvPr id="254029" name="Text Box 77"/>
          <p:cNvSpPr txBox="1">
            <a:spLocks noChangeArrowheads="1"/>
          </p:cNvSpPr>
          <p:nvPr/>
        </p:nvSpPr>
        <p:spPr bwMode="auto">
          <a:xfrm>
            <a:off x="679450" y="4349750"/>
            <a:ext cx="1008063" cy="217488"/>
          </a:xfrm>
          <a:prstGeom prst="rect">
            <a:avLst/>
          </a:prstGeom>
          <a:solidFill>
            <a:srgbClr val="FF0000"/>
          </a:solidFill>
          <a:ln w="9525">
            <a:noFill/>
            <a:miter lim="800000"/>
            <a:headEnd/>
            <a:tailEnd/>
          </a:ln>
        </p:spPr>
        <p:txBody>
          <a:bodyPr lIns="36000" tIns="18000" rIns="36000" bIns="18000">
            <a:spAutoFit/>
          </a:bodyPr>
          <a:lstStyle/>
          <a:p>
            <a:pPr>
              <a:spcBef>
                <a:spcPct val="50000"/>
              </a:spcBef>
            </a:pPr>
            <a:r>
              <a:rPr lang="es-ES_tradnl" sz="1200" b="1">
                <a:latin typeface="Arial" charset="0"/>
              </a:rPr>
              <a:t>ping 14.0.0.2</a:t>
            </a:r>
            <a:endParaRPr lang="es-ES" sz="1200" b="1">
              <a:latin typeface="Arial" charset="0"/>
            </a:endParaRPr>
          </a:p>
        </p:txBody>
      </p:sp>
      <p:pic>
        <p:nvPicPr>
          <p:cNvPr id="79933" name="Picture 5"/>
          <p:cNvPicPr>
            <a:picLocks noChangeArrowheads="1"/>
          </p:cNvPicPr>
          <p:nvPr/>
        </p:nvPicPr>
        <p:blipFill>
          <a:blip r:embed="rId4" cstate="print"/>
          <a:srcRect/>
          <a:stretch>
            <a:fillRect/>
          </a:stretch>
        </p:blipFill>
        <p:spPr bwMode="auto">
          <a:xfrm>
            <a:off x="4038600" y="4443413"/>
            <a:ext cx="981075" cy="762000"/>
          </a:xfrm>
          <a:prstGeom prst="rect">
            <a:avLst/>
          </a:prstGeom>
          <a:noFill/>
          <a:ln w="12700">
            <a:noFill/>
            <a:miter lim="800000"/>
            <a:headEnd/>
            <a:tailEnd/>
          </a:ln>
        </p:spPr>
      </p:pic>
      <p:sp>
        <p:nvSpPr>
          <p:cNvPr id="79934" name="Text Box 51"/>
          <p:cNvSpPr txBox="1">
            <a:spLocks noChangeArrowheads="1"/>
          </p:cNvSpPr>
          <p:nvPr/>
        </p:nvSpPr>
        <p:spPr bwMode="auto">
          <a:xfrm>
            <a:off x="4343400" y="4627563"/>
            <a:ext cx="292100" cy="304800"/>
          </a:xfrm>
          <a:prstGeom prst="rect">
            <a:avLst/>
          </a:prstGeom>
          <a:solidFill>
            <a:schemeClr val="bg1"/>
          </a:solidFill>
          <a:ln w="9525">
            <a:noFill/>
            <a:miter lim="800000"/>
            <a:headEnd/>
            <a:tailEnd/>
          </a:ln>
        </p:spPr>
        <p:txBody>
          <a:bodyPr wrap="none">
            <a:spAutoFit/>
          </a:bodyPr>
          <a:lstStyle/>
          <a:p>
            <a:r>
              <a:rPr lang="es-ES" sz="1400" b="1">
                <a:latin typeface="Arial" charset="0"/>
              </a:rPr>
              <a:t>Z</a:t>
            </a:r>
          </a:p>
        </p:txBody>
      </p:sp>
      <p:sp>
        <p:nvSpPr>
          <p:cNvPr id="79935" name="Line 79"/>
          <p:cNvSpPr>
            <a:spLocks noChangeShapeType="1"/>
          </p:cNvSpPr>
          <p:nvPr/>
        </p:nvSpPr>
        <p:spPr bwMode="auto">
          <a:xfrm flipH="1">
            <a:off x="4787900" y="1630363"/>
            <a:ext cx="288925" cy="0"/>
          </a:xfrm>
          <a:prstGeom prst="line">
            <a:avLst/>
          </a:prstGeom>
          <a:noFill/>
          <a:ln w="9525">
            <a:solidFill>
              <a:schemeClr val="tx1"/>
            </a:solidFill>
            <a:round/>
            <a:headEnd/>
            <a:tailEnd type="triangle" w="med" len="med"/>
          </a:ln>
        </p:spPr>
        <p:txBody>
          <a:bodyPr/>
          <a:lstStyle/>
          <a:p>
            <a:endParaRPr lang="es-ES"/>
          </a:p>
        </p:txBody>
      </p:sp>
      <p:sp>
        <p:nvSpPr>
          <p:cNvPr id="79936" name="Line 80"/>
          <p:cNvSpPr>
            <a:spLocks noChangeShapeType="1"/>
          </p:cNvSpPr>
          <p:nvPr/>
        </p:nvSpPr>
        <p:spPr bwMode="auto">
          <a:xfrm flipV="1">
            <a:off x="4500563" y="5159375"/>
            <a:ext cx="0" cy="215900"/>
          </a:xfrm>
          <a:prstGeom prst="line">
            <a:avLst/>
          </a:prstGeom>
          <a:noFill/>
          <a:ln w="9525">
            <a:solidFill>
              <a:schemeClr val="tx1"/>
            </a:solidFill>
            <a:round/>
            <a:headEnd/>
            <a:tailEnd type="triangle" w="med" len="med"/>
          </a:ln>
        </p:spPr>
        <p:txBody>
          <a:bodyPr/>
          <a:lstStyle/>
          <a:p>
            <a:endParaRPr lang="es-ES"/>
          </a:p>
        </p:txBody>
      </p:sp>
      <p:sp>
        <p:nvSpPr>
          <p:cNvPr id="79937" name="Line 81"/>
          <p:cNvSpPr>
            <a:spLocks noChangeShapeType="1"/>
          </p:cNvSpPr>
          <p:nvPr/>
        </p:nvSpPr>
        <p:spPr bwMode="auto">
          <a:xfrm flipV="1">
            <a:off x="5508625" y="3257550"/>
            <a:ext cx="0" cy="215900"/>
          </a:xfrm>
          <a:prstGeom prst="line">
            <a:avLst/>
          </a:prstGeom>
          <a:noFill/>
          <a:ln w="9525">
            <a:solidFill>
              <a:schemeClr val="tx1"/>
            </a:solidFill>
            <a:round/>
            <a:headEnd/>
            <a:tailEnd type="triangle" w="med" len="med"/>
          </a:ln>
        </p:spPr>
        <p:txBody>
          <a:bodyPr/>
          <a:lstStyle/>
          <a:p>
            <a:endParaRPr lang="es-ES"/>
          </a:p>
        </p:txBody>
      </p:sp>
      <p:sp>
        <p:nvSpPr>
          <p:cNvPr id="79938" name="Line 82"/>
          <p:cNvSpPr>
            <a:spLocks noChangeShapeType="1"/>
          </p:cNvSpPr>
          <p:nvPr/>
        </p:nvSpPr>
        <p:spPr bwMode="auto">
          <a:xfrm flipV="1">
            <a:off x="3348038" y="3259138"/>
            <a:ext cx="0" cy="215900"/>
          </a:xfrm>
          <a:prstGeom prst="line">
            <a:avLst/>
          </a:prstGeom>
          <a:noFill/>
          <a:ln w="9525">
            <a:solidFill>
              <a:schemeClr val="tx1"/>
            </a:solidFill>
            <a:round/>
            <a:headEnd/>
            <a:tailEnd type="triangle" w="med" len="med"/>
          </a:ln>
        </p:spPr>
        <p:txBody>
          <a:bodyPr/>
          <a:lstStyle/>
          <a:p>
            <a:endParaRPr lang="es-ES"/>
          </a:p>
        </p:txBody>
      </p:sp>
      <p:sp>
        <p:nvSpPr>
          <p:cNvPr id="254035" name="Text Box 83"/>
          <p:cNvSpPr txBox="1">
            <a:spLocks noChangeArrowheads="1"/>
          </p:cNvSpPr>
          <p:nvPr/>
        </p:nvSpPr>
        <p:spPr bwMode="auto">
          <a:xfrm>
            <a:off x="7237413" y="2927350"/>
            <a:ext cx="1079500" cy="217488"/>
          </a:xfrm>
          <a:prstGeom prst="rect">
            <a:avLst/>
          </a:prstGeom>
          <a:solidFill>
            <a:srgbClr val="FF0000"/>
          </a:solidFill>
          <a:ln w="9525">
            <a:noFill/>
            <a:miter lim="800000"/>
            <a:headEnd/>
            <a:tailEnd/>
          </a:ln>
        </p:spPr>
        <p:txBody>
          <a:bodyPr lIns="36000" tIns="18000" rIns="36000" bIns="18000">
            <a:spAutoFit/>
          </a:bodyPr>
          <a:lstStyle/>
          <a:p>
            <a:pPr>
              <a:spcBef>
                <a:spcPct val="50000"/>
              </a:spcBef>
            </a:pPr>
            <a:r>
              <a:rPr lang="es-ES_tradnl" sz="1200" b="1">
                <a:latin typeface="Arial" charset="0"/>
              </a:rPr>
              <a:t>pong 12.0.0.3</a:t>
            </a:r>
            <a:endParaRPr lang="es-ES" sz="1200" b="1">
              <a:latin typeface="Arial" charset="0"/>
            </a:endParaRPr>
          </a:p>
        </p:txBody>
      </p:sp>
      <p:sp>
        <p:nvSpPr>
          <p:cNvPr id="254022" name="Line 70"/>
          <p:cNvSpPr>
            <a:spLocks noChangeShapeType="1"/>
          </p:cNvSpPr>
          <p:nvPr/>
        </p:nvSpPr>
        <p:spPr bwMode="auto">
          <a:xfrm>
            <a:off x="5435600" y="2782888"/>
            <a:ext cx="1338263" cy="0"/>
          </a:xfrm>
          <a:prstGeom prst="line">
            <a:avLst/>
          </a:prstGeom>
          <a:noFill/>
          <a:ln w="25400">
            <a:solidFill>
              <a:srgbClr val="FF0000"/>
            </a:solidFill>
            <a:prstDash val="sysDot"/>
            <a:round/>
            <a:headEnd/>
            <a:tailEnd/>
          </a:ln>
        </p:spPr>
        <p:txBody>
          <a:bodyPr/>
          <a:lstStyle/>
          <a:p>
            <a:endParaRPr lang="es-ES"/>
          </a:p>
        </p:txBody>
      </p:sp>
      <p:sp>
        <p:nvSpPr>
          <p:cNvPr id="254023" name="Line 71"/>
          <p:cNvSpPr>
            <a:spLocks noChangeShapeType="1"/>
          </p:cNvSpPr>
          <p:nvPr/>
        </p:nvSpPr>
        <p:spPr bwMode="auto">
          <a:xfrm rot="5400000">
            <a:off x="5111750" y="2459038"/>
            <a:ext cx="647700" cy="0"/>
          </a:xfrm>
          <a:prstGeom prst="line">
            <a:avLst/>
          </a:prstGeom>
          <a:noFill/>
          <a:ln w="25400">
            <a:solidFill>
              <a:srgbClr val="FF0000"/>
            </a:solidFill>
            <a:prstDash val="sysDot"/>
            <a:round/>
            <a:headEnd/>
            <a:tailEnd/>
          </a:ln>
        </p:spPr>
        <p:txBody>
          <a:bodyPr/>
          <a:lstStyle/>
          <a:p>
            <a:endParaRPr lang="es-ES"/>
          </a:p>
        </p:txBody>
      </p:sp>
      <p:sp>
        <p:nvSpPr>
          <p:cNvPr id="254025" name="Line 73"/>
          <p:cNvSpPr>
            <a:spLocks noChangeShapeType="1"/>
          </p:cNvSpPr>
          <p:nvPr/>
        </p:nvSpPr>
        <p:spPr bwMode="auto">
          <a:xfrm rot="5400000">
            <a:off x="3095625" y="2459038"/>
            <a:ext cx="647700" cy="0"/>
          </a:xfrm>
          <a:prstGeom prst="line">
            <a:avLst/>
          </a:prstGeom>
          <a:noFill/>
          <a:ln w="25400">
            <a:solidFill>
              <a:srgbClr val="FF0000"/>
            </a:solidFill>
            <a:prstDash val="sysDot"/>
            <a:round/>
            <a:headEnd/>
            <a:tailEnd/>
          </a:ln>
        </p:spPr>
        <p:txBody>
          <a:bodyPr/>
          <a:lstStyle/>
          <a:p>
            <a:endParaRPr lang="es-ES"/>
          </a:p>
        </p:txBody>
      </p:sp>
      <p:sp>
        <p:nvSpPr>
          <p:cNvPr id="254026" name="Line 74"/>
          <p:cNvSpPr>
            <a:spLocks noChangeShapeType="1"/>
          </p:cNvSpPr>
          <p:nvPr/>
        </p:nvSpPr>
        <p:spPr bwMode="auto">
          <a:xfrm>
            <a:off x="2124075" y="2782888"/>
            <a:ext cx="1295400" cy="0"/>
          </a:xfrm>
          <a:prstGeom prst="line">
            <a:avLst/>
          </a:prstGeom>
          <a:noFill/>
          <a:ln w="25400">
            <a:solidFill>
              <a:srgbClr val="FF0000"/>
            </a:solidFill>
            <a:prstDash val="sysDot"/>
            <a:round/>
            <a:headEnd/>
            <a:tailEnd/>
          </a:ln>
        </p:spPr>
        <p:txBody>
          <a:bodyPr/>
          <a:lstStyle/>
          <a:p>
            <a:endParaRPr lang="es-ES"/>
          </a:p>
        </p:txBody>
      </p:sp>
      <p:sp>
        <p:nvSpPr>
          <p:cNvPr id="254016" name="Line 64"/>
          <p:cNvSpPr>
            <a:spLocks noChangeShapeType="1"/>
          </p:cNvSpPr>
          <p:nvPr/>
        </p:nvSpPr>
        <p:spPr bwMode="auto">
          <a:xfrm>
            <a:off x="2154238" y="4656138"/>
            <a:ext cx="4649787" cy="0"/>
          </a:xfrm>
          <a:prstGeom prst="line">
            <a:avLst/>
          </a:prstGeom>
          <a:noFill/>
          <a:ln w="25400">
            <a:solidFill>
              <a:srgbClr val="FF0000"/>
            </a:solidFill>
            <a:prstDash val="sysDot"/>
            <a:round/>
            <a:headEnd/>
            <a:tailEnd/>
          </a:ln>
        </p:spPr>
        <p:txBody>
          <a:bodyPr/>
          <a:lstStyle/>
          <a:p>
            <a:endParaRPr lang="es-ES"/>
          </a:p>
        </p:txBody>
      </p:sp>
      <p:sp>
        <p:nvSpPr>
          <p:cNvPr id="79945" name="Text Box 84"/>
          <p:cNvSpPr txBox="1">
            <a:spLocks noChangeArrowheads="1"/>
          </p:cNvSpPr>
          <p:nvPr/>
        </p:nvSpPr>
        <p:spPr bwMode="auto">
          <a:xfrm>
            <a:off x="2273300" y="3478213"/>
            <a:ext cx="1938338" cy="527050"/>
          </a:xfrm>
          <a:prstGeom prst="rect">
            <a:avLst/>
          </a:prstGeom>
          <a:noFill/>
          <a:ln w="9525">
            <a:solidFill>
              <a:schemeClr val="tx1"/>
            </a:solidFill>
            <a:miter lim="800000"/>
            <a:headEnd/>
            <a:tailEnd/>
          </a:ln>
        </p:spPr>
        <p:txBody>
          <a:bodyPr>
            <a:spAutoFit/>
          </a:bodyPr>
          <a:lstStyle/>
          <a:p>
            <a:pPr algn="ctr">
              <a:spcBef>
                <a:spcPct val="25000"/>
              </a:spcBef>
            </a:pPr>
            <a:r>
              <a:rPr lang="es-ES_tradnl" sz="1400" b="1">
                <a:latin typeface="Arial" charset="0"/>
              </a:rPr>
              <a:t>A 14.0.0.0 255.0.0.0 por 13.0.0.2</a:t>
            </a:r>
            <a:endParaRPr lang="es-ES" sz="1400" b="1">
              <a:latin typeface="Arial" charset="0"/>
            </a:endParaRPr>
          </a:p>
        </p:txBody>
      </p:sp>
      <p:sp>
        <p:nvSpPr>
          <p:cNvPr id="79946" name="Text Box 85"/>
          <p:cNvSpPr txBox="1">
            <a:spLocks noChangeArrowheads="1"/>
          </p:cNvSpPr>
          <p:nvPr/>
        </p:nvSpPr>
        <p:spPr bwMode="auto">
          <a:xfrm>
            <a:off x="4638675" y="3479800"/>
            <a:ext cx="2016125" cy="527050"/>
          </a:xfrm>
          <a:prstGeom prst="rect">
            <a:avLst/>
          </a:prstGeom>
          <a:noFill/>
          <a:ln w="9525">
            <a:solidFill>
              <a:schemeClr val="tx1"/>
            </a:solidFill>
            <a:miter lim="800000"/>
            <a:headEnd/>
            <a:tailEnd/>
          </a:ln>
        </p:spPr>
        <p:txBody>
          <a:bodyPr>
            <a:spAutoFit/>
          </a:bodyPr>
          <a:lstStyle/>
          <a:p>
            <a:pPr algn="ctr">
              <a:spcBef>
                <a:spcPct val="25000"/>
              </a:spcBef>
            </a:pPr>
            <a:r>
              <a:rPr lang="es-ES_tradnl" sz="1400" b="1">
                <a:latin typeface="Arial" charset="0"/>
              </a:rPr>
              <a:t>A 12.0.0.0 255.0.0.0 por 13.0.0.1</a:t>
            </a:r>
            <a:endParaRPr lang="es-ES" sz="1400" b="1">
              <a:latin typeface="Arial" charset="0"/>
            </a:endParaRPr>
          </a:p>
        </p:txBody>
      </p:sp>
      <p:sp>
        <p:nvSpPr>
          <p:cNvPr id="79947" name="Text Box 86"/>
          <p:cNvSpPr txBox="1">
            <a:spLocks noChangeArrowheads="1"/>
          </p:cNvSpPr>
          <p:nvPr/>
        </p:nvSpPr>
        <p:spPr bwMode="auto">
          <a:xfrm>
            <a:off x="5076825" y="1384300"/>
            <a:ext cx="3084513" cy="463550"/>
          </a:xfrm>
          <a:prstGeom prst="rect">
            <a:avLst/>
          </a:prstGeom>
          <a:noFill/>
          <a:ln w="9525">
            <a:solidFill>
              <a:schemeClr val="tx1"/>
            </a:solidFill>
            <a:miter lim="800000"/>
            <a:headEnd/>
            <a:tailEnd/>
          </a:ln>
        </p:spPr>
        <p:txBody>
          <a:bodyPr>
            <a:spAutoFit/>
          </a:bodyPr>
          <a:lstStyle/>
          <a:p>
            <a:pPr algn="ctr">
              <a:lnSpc>
                <a:spcPct val="70000"/>
              </a:lnSpc>
              <a:spcBef>
                <a:spcPct val="30000"/>
              </a:spcBef>
            </a:pPr>
            <a:r>
              <a:rPr lang="es-ES_tradnl" sz="1400" b="1">
                <a:latin typeface="Arial" charset="0"/>
              </a:rPr>
              <a:t>A 12.0.0.0 255.0.0.0 por 13.0.0.1</a:t>
            </a:r>
          </a:p>
          <a:p>
            <a:pPr algn="ctr">
              <a:lnSpc>
                <a:spcPct val="70000"/>
              </a:lnSpc>
              <a:spcBef>
                <a:spcPct val="30000"/>
              </a:spcBef>
            </a:pPr>
            <a:r>
              <a:rPr lang="es-ES_tradnl" sz="1400" b="1">
                <a:latin typeface="Arial" charset="0"/>
              </a:rPr>
              <a:t>A 14.0.0.0 255.0.0.0 por 13.0.0.2</a:t>
            </a:r>
            <a:endParaRPr lang="es-ES" sz="1400" b="1">
              <a:latin typeface="Arial" charset="0"/>
            </a:endParaRPr>
          </a:p>
        </p:txBody>
      </p:sp>
      <p:sp>
        <p:nvSpPr>
          <p:cNvPr id="79949" name="Text Box 62"/>
          <p:cNvSpPr txBox="1">
            <a:spLocks noChangeArrowheads="1"/>
          </p:cNvSpPr>
          <p:nvPr/>
        </p:nvSpPr>
        <p:spPr bwMode="auto">
          <a:xfrm>
            <a:off x="2484438" y="5726113"/>
            <a:ext cx="4032250" cy="730250"/>
          </a:xfrm>
          <a:prstGeom prst="rect">
            <a:avLst/>
          </a:prstGeom>
          <a:noFill/>
          <a:ln w="9525">
            <a:noFill/>
            <a:miter lim="800000"/>
            <a:headEnd/>
            <a:tailEnd/>
          </a:ln>
        </p:spPr>
        <p:txBody>
          <a:bodyPr>
            <a:spAutoFit/>
          </a:bodyPr>
          <a:lstStyle/>
          <a:p>
            <a:pPr algn="ctr">
              <a:spcBef>
                <a:spcPct val="25000"/>
              </a:spcBef>
            </a:pPr>
            <a:r>
              <a:rPr lang="es-ES_tradnl" sz="1400" b="1">
                <a:latin typeface="Arial" charset="0"/>
              </a:rPr>
              <a:t>Z es un router, por tanto encamina paquetes. El tráfico que pase por él dependerá de cómo estén definidas las rutas</a:t>
            </a:r>
            <a:endParaRPr lang="el-GR" sz="1400" b="1">
              <a:latin typeface="Arial" charset="0"/>
              <a:cs typeface="Arial" charset="0"/>
            </a:endParaRPr>
          </a:p>
        </p:txBody>
      </p:sp>
    </p:spTree>
  </p:cSld>
  <p:clrMapOvr>
    <a:masterClrMapping/>
  </p:clrMapOvr>
  <p:transition spd="med">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40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254015"/>
                                        </p:tgtEl>
                                        <p:attrNameLst>
                                          <p:attrName>style.visibility</p:attrName>
                                        </p:attrNameLst>
                                      </p:cBhvr>
                                      <p:to>
                                        <p:strVal val="visible"/>
                                      </p:to>
                                    </p:set>
                                    <p:animEffect transition="in" filter="wipe(left)">
                                      <p:cBhvr>
                                        <p:cTn id="11" dur="500"/>
                                        <p:tgtEl>
                                          <p:spTgt spid="254015"/>
                                        </p:tgtEl>
                                      </p:cBhvr>
                                    </p:animEffect>
                                  </p:childTnLst>
                                </p:cTn>
                              </p:par>
                            </p:childTnLst>
                          </p:cTn>
                        </p:par>
                        <p:par>
                          <p:cTn id="12" fill="hold">
                            <p:stCondLst>
                              <p:cond delay="500"/>
                            </p:stCondLst>
                            <p:childTnLst>
                              <p:par>
                                <p:cTn id="13" presetID="22" presetClass="entr" presetSubtype="1" fill="hold" grpId="0" nodeType="afterEffect">
                                  <p:stCondLst>
                                    <p:cond delay="0"/>
                                  </p:stCondLst>
                                  <p:childTnLst>
                                    <p:set>
                                      <p:cBhvr>
                                        <p:cTn id="14" dur="1" fill="hold">
                                          <p:stCondLst>
                                            <p:cond delay="0"/>
                                          </p:stCondLst>
                                        </p:cTn>
                                        <p:tgtEl>
                                          <p:spTgt spid="254017"/>
                                        </p:tgtEl>
                                        <p:attrNameLst>
                                          <p:attrName>style.visibility</p:attrName>
                                        </p:attrNameLst>
                                      </p:cBhvr>
                                      <p:to>
                                        <p:strVal val="visible"/>
                                      </p:to>
                                    </p:set>
                                    <p:animEffect transition="in" filter="wipe(up)">
                                      <p:cBhvr>
                                        <p:cTn id="15" dur="500"/>
                                        <p:tgtEl>
                                          <p:spTgt spid="254017"/>
                                        </p:tgtEl>
                                      </p:cBhvr>
                                    </p:animEffect>
                                  </p:childTnLst>
                                </p:cTn>
                              </p:par>
                            </p:childTnLst>
                          </p:cTn>
                        </p:par>
                        <p:par>
                          <p:cTn id="16" fill="hold">
                            <p:stCondLst>
                              <p:cond delay="1000"/>
                            </p:stCondLst>
                            <p:childTnLst>
                              <p:par>
                                <p:cTn id="17" presetID="22" presetClass="entr" presetSubtype="8" fill="hold" grpId="0" nodeType="afterEffect">
                                  <p:stCondLst>
                                    <p:cond delay="0"/>
                                  </p:stCondLst>
                                  <p:childTnLst>
                                    <p:set>
                                      <p:cBhvr>
                                        <p:cTn id="18" dur="1" fill="hold">
                                          <p:stCondLst>
                                            <p:cond delay="0"/>
                                          </p:stCondLst>
                                        </p:cTn>
                                        <p:tgtEl>
                                          <p:spTgt spid="254016"/>
                                        </p:tgtEl>
                                        <p:attrNameLst>
                                          <p:attrName>style.visibility</p:attrName>
                                        </p:attrNameLst>
                                      </p:cBhvr>
                                      <p:to>
                                        <p:strVal val="visible"/>
                                      </p:to>
                                    </p:set>
                                    <p:animEffect transition="in" filter="wipe(left)">
                                      <p:cBhvr>
                                        <p:cTn id="19" dur="500"/>
                                        <p:tgtEl>
                                          <p:spTgt spid="254016"/>
                                        </p:tgtEl>
                                      </p:cBhvr>
                                    </p:animEffect>
                                  </p:childTnLst>
                                </p:cTn>
                              </p:par>
                            </p:childTnLst>
                          </p:cTn>
                        </p:par>
                        <p:par>
                          <p:cTn id="20" fill="hold">
                            <p:stCondLst>
                              <p:cond delay="1500"/>
                            </p:stCondLst>
                            <p:childTnLst>
                              <p:par>
                                <p:cTn id="21" presetID="22" presetClass="entr" presetSubtype="4" fill="hold" grpId="0" nodeType="afterEffect">
                                  <p:stCondLst>
                                    <p:cond delay="0"/>
                                  </p:stCondLst>
                                  <p:childTnLst>
                                    <p:set>
                                      <p:cBhvr>
                                        <p:cTn id="22" dur="1" fill="hold">
                                          <p:stCondLst>
                                            <p:cond delay="0"/>
                                          </p:stCondLst>
                                        </p:cTn>
                                        <p:tgtEl>
                                          <p:spTgt spid="254018"/>
                                        </p:tgtEl>
                                        <p:attrNameLst>
                                          <p:attrName>style.visibility</p:attrName>
                                        </p:attrNameLst>
                                      </p:cBhvr>
                                      <p:to>
                                        <p:strVal val="visible"/>
                                      </p:to>
                                    </p:set>
                                    <p:animEffect transition="in" filter="wipe(down)">
                                      <p:cBhvr>
                                        <p:cTn id="23" dur="500"/>
                                        <p:tgtEl>
                                          <p:spTgt spid="254018"/>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254019"/>
                                        </p:tgtEl>
                                        <p:attrNameLst>
                                          <p:attrName>style.visibility</p:attrName>
                                        </p:attrNameLst>
                                      </p:cBhvr>
                                      <p:to>
                                        <p:strVal val="visible"/>
                                      </p:to>
                                    </p:set>
                                    <p:animEffect transition="in" filter="wipe(left)">
                                      <p:cBhvr>
                                        <p:cTn id="27" dur="500"/>
                                        <p:tgtEl>
                                          <p:spTgt spid="254019"/>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254035"/>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2" fill="hold" grpId="0" nodeType="clickEffect">
                                  <p:stCondLst>
                                    <p:cond delay="0"/>
                                  </p:stCondLst>
                                  <p:childTnLst>
                                    <p:set>
                                      <p:cBhvr>
                                        <p:cTn id="35" dur="1" fill="hold">
                                          <p:stCondLst>
                                            <p:cond delay="0"/>
                                          </p:stCondLst>
                                        </p:cTn>
                                        <p:tgtEl>
                                          <p:spTgt spid="254020"/>
                                        </p:tgtEl>
                                        <p:attrNameLst>
                                          <p:attrName>style.visibility</p:attrName>
                                        </p:attrNameLst>
                                      </p:cBhvr>
                                      <p:to>
                                        <p:strVal val="visible"/>
                                      </p:to>
                                    </p:set>
                                    <p:animEffect transition="in" filter="wipe(right)">
                                      <p:cBhvr>
                                        <p:cTn id="36" dur="500"/>
                                        <p:tgtEl>
                                          <p:spTgt spid="254020"/>
                                        </p:tgtEl>
                                      </p:cBhvr>
                                    </p:animEffect>
                                  </p:childTnLst>
                                </p:cTn>
                              </p:par>
                            </p:childTnLst>
                          </p:cTn>
                        </p:par>
                        <p:par>
                          <p:cTn id="37" fill="hold">
                            <p:stCondLst>
                              <p:cond delay="500"/>
                            </p:stCondLst>
                            <p:childTnLst>
                              <p:par>
                                <p:cTn id="38" presetID="22" presetClass="entr" presetSubtype="4" fill="hold" grpId="0" nodeType="afterEffect">
                                  <p:stCondLst>
                                    <p:cond delay="0"/>
                                  </p:stCondLst>
                                  <p:childTnLst>
                                    <p:set>
                                      <p:cBhvr>
                                        <p:cTn id="39" dur="1" fill="hold">
                                          <p:stCondLst>
                                            <p:cond delay="0"/>
                                          </p:stCondLst>
                                        </p:cTn>
                                        <p:tgtEl>
                                          <p:spTgt spid="254021"/>
                                        </p:tgtEl>
                                        <p:attrNameLst>
                                          <p:attrName>style.visibility</p:attrName>
                                        </p:attrNameLst>
                                      </p:cBhvr>
                                      <p:to>
                                        <p:strVal val="visible"/>
                                      </p:to>
                                    </p:set>
                                    <p:animEffect transition="in" filter="wipe(down)">
                                      <p:cBhvr>
                                        <p:cTn id="40" dur="500"/>
                                        <p:tgtEl>
                                          <p:spTgt spid="254021"/>
                                        </p:tgtEl>
                                      </p:cBhvr>
                                    </p:animEffect>
                                  </p:childTnLst>
                                </p:cTn>
                              </p:par>
                            </p:childTnLst>
                          </p:cTn>
                        </p:par>
                        <p:par>
                          <p:cTn id="41" fill="hold">
                            <p:stCondLst>
                              <p:cond delay="1000"/>
                            </p:stCondLst>
                            <p:childTnLst>
                              <p:par>
                                <p:cTn id="42" presetID="22" presetClass="entr" presetSubtype="2" fill="hold" grpId="0" nodeType="afterEffect">
                                  <p:stCondLst>
                                    <p:cond delay="0"/>
                                  </p:stCondLst>
                                  <p:childTnLst>
                                    <p:set>
                                      <p:cBhvr>
                                        <p:cTn id="43" dur="1" fill="hold">
                                          <p:stCondLst>
                                            <p:cond delay="0"/>
                                          </p:stCondLst>
                                        </p:cTn>
                                        <p:tgtEl>
                                          <p:spTgt spid="254022"/>
                                        </p:tgtEl>
                                        <p:attrNameLst>
                                          <p:attrName>style.visibility</p:attrName>
                                        </p:attrNameLst>
                                      </p:cBhvr>
                                      <p:to>
                                        <p:strVal val="visible"/>
                                      </p:to>
                                    </p:set>
                                    <p:animEffect transition="in" filter="wipe(right)">
                                      <p:cBhvr>
                                        <p:cTn id="44" dur="500"/>
                                        <p:tgtEl>
                                          <p:spTgt spid="254022"/>
                                        </p:tgtEl>
                                      </p:cBhvr>
                                    </p:animEffect>
                                  </p:childTnLst>
                                </p:cTn>
                              </p:par>
                            </p:childTnLst>
                          </p:cTn>
                        </p:par>
                        <p:par>
                          <p:cTn id="45" fill="hold">
                            <p:stCondLst>
                              <p:cond delay="1500"/>
                            </p:stCondLst>
                            <p:childTnLst>
                              <p:par>
                                <p:cTn id="46" presetID="22" presetClass="entr" presetSubtype="4" fill="hold" grpId="0" nodeType="afterEffect">
                                  <p:stCondLst>
                                    <p:cond delay="0"/>
                                  </p:stCondLst>
                                  <p:childTnLst>
                                    <p:set>
                                      <p:cBhvr>
                                        <p:cTn id="47" dur="1" fill="hold">
                                          <p:stCondLst>
                                            <p:cond delay="0"/>
                                          </p:stCondLst>
                                        </p:cTn>
                                        <p:tgtEl>
                                          <p:spTgt spid="254023"/>
                                        </p:tgtEl>
                                        <p:attrNameLst>
                                          <p:attrName>style.visibility</p:attrName>
                                        </p:attrNameLst>
                                      </p:cBhvr>
                                      <p:to>
                                        <p:strVal val="visible"/>
                                      </p:to>
                                    </p:set>
                                    <p:animEffect transition="in" filter="wipe(down)">
                                      <p:cBhvr>
                                        <p:cTn id="48" dur="500"/>
                                        <p:tgtEl>
                                          <p:spTgt spid="254023"/>
                                        </p:tgtEl>
                                      </p:cBhvr>
                                    </p:animEffect>
                                  </p:childTnLst>
                                </p:cTn>
                              </p:par>
                            </p:childTnLst>
                          </p:cTn>
                        </p:par>
                        <p:par>
                          <p:cTn id="49" fill="hold">
                            <p:stCondLst>
                              <p:cond delay="2000"/>
                            </p:stCondLst>
                            <p:childTnLst>
                              <p:par>
                                <p:cTn id="50" presetID="22" presetClass="entr" presetSubtype="2" fill="hold" grpId="0" nodeType="afterEffect">
                                  <p:stCondLst>
                                    <p:cond delay="0"/>
                                  </p:stCondLst>
                                  <p:childTnLst>
                                    <p:set>
                                      <p:cBhvr>
                                        <p:cTn id="51" dur="1" fill="hold">
                                          <p:stCondLst>
                                            <p:cond delay="0"/>
                                          </p:stCondLst>
                                        </p:cTn>
                                        <p:tgtEl>
                                          <p:spTgt spid="254024"/>
                                        </p:tgtEl>
                                        <p:attrNameLst>
                                          <p:attrName>style.visibility</p:attrName>
                                        </p:attrNameLst>
                                      </p:cBhvr>
                                      <p:to>
                                        <p:strVal val="visible"/>
                                      </p:to>
                                    </p:set>
                                    <p:animEffect transition="in" filter="wipe(right)">
                                      <p:cBhvr>
                                        <p:cTn id="52" dur="500"/>
                                        <p:tgtEl>
                                          <p:spTgt spid="254024"/>
                                        </p:tgtEl>
                                      </p:cBhvr>
                                    </p:animEffect>
                                  </p:childTnLst>
                                </p:cTn>
                              </p:par>
                            </p:childTnLst>
                          </p:cTn>
                        </p:par>
                        <p:par>
                          <p:cTn id="53" fill="hold">
                            <p:stCondLst>
                              <p:cond delay="2500"/>
                            </p:stCondLst>
                            <p:childTnLst>
                              <p:par>
                                <p:cTn id="54" presetID="22" presetClass="entr" presetSubtype="1" fill="hold" grpId="0" nodeType="afterEffect">
                                  <p:stCondLst>
                                    <p:cond delay="0"/>
                                  </p:stCondLst>
                                  <p:childTnLst>
                                    <p:set>
                                      <p:cBhvr>
                                        <p:cTn id="55" dur="1" fill="hold">
                                          <p:stCondLst>
                                            <p:cond delay="0"/>
                                          </p:stCondLst>
                                        </p:cTn>
                                        <p:tgtEl>
                                          <p:spTgt spid="254025"/>
                                        </p:tgtEl>
                                        <p:attrNameLst>
                                          <p:attrName>style.visibility</p:attrName>
                                        </p:attrNameLst>
                                      </p:cBhvr>
                                      <p:to>
                                        <p:strVal val="visible"/>
                                      </p:to>
                                    </p:set>
                                    <p:animEffect transition="in" filter="wipe(up)">
                                      <p:cBhvr>
                                        <p:cTn id="56" dur="500"/>
                                        <p:tgtEl>
                                          <p:spTgt spid="254025"/>
                                        </p:tgtEl>
                                      </p:cBhvr>
                                    </p:animEffect>
                                  </p:childTnLst>
                                </p:cTn>
                              </p:par>
                            </p:childTnLst>
                          </p:cTn>
                        </p:par>
                        <p:par>
                          <p:cTn id="57" fill="hold">
                            <p:stCondLst>
                              <p:cond delay="3000"/>
                            </p:stCondLst>
                            <p:childTnLst>
                              <p:par>
                                <p:cTn id="58" presetID="22" presetClass="entr" presetSubtype="2" fill="hold" grpId="0" nodeType="afterEffect">
                                  <p:stCondLst>
                                    <p:cond delay="0"/>
                                  </p:stCondLst>
                                  <p:childTnLst>
                                    <p:set>
                                      <p:cBhvr>
                                        <p:cTn id="59" dur="1" fill="hold">
                                          <p:stCondLst>
                                            <p:cond delay="0"/>
                                          </p:stCondLst>
                                        </p:cTn>
                                        <p:tgtEl>
                                          <p:spTgt spid="254026"/>
                                        </p:tgtEl>
                                        <p:attrNameLst>
                                          <p:attrName>style.visibility</p:attrName>
                                        </p:attrNameLst>
                                      </p:cBhvr>
                                      <p:to>
                                        <p:strVal val="visible"/>
                                      </p:to>
                                    </p:set>
                                    <p:animEffect transition="in" filter="wipe(right)">
                                      <p:cBhvr>
                                        <p:cTn id="60" dur="500"/>
                                        <p:tgtEl>
                                          <p:spTgt spid="254026"/>
                                        </p:tgtEl>
                                      </p:cBhvr>
                                    </p:animEffect>
                                  </p:childTnLst>
                                </p:cTn>
                              </p:par>
                            </p:childTnLst>
                          </p:cTn>
                        </p:par>
                        <p:par>
                          <p:cTn id="61" fill="hold">
                            <p:stCondLst>
                              <p:cond delay="3500"/>
                            </p:stCondLst>
                            <p:childTnLst>
                              <p:par>
                                <p:cTn id="62" presetID="22" presetClass="entr" presetSubtype="1" fill="hold" grpId="0" nodeType="afterEffect">
                                  <p:stCondLst>
                                    <p:cond delay="0"/>
                                  </p:stCondLst>
                                  <p:childTnLst>
                                    <p:set>
                                      <p:cBhvr>
                                        <p:cTn id="63" dur="1" fill="hold">
                                          <p:stCondLst>
                                            <p:cond delay="0"/>
                                          </p:stCondLst>
                                        </p:cTn>
                                        <p:tgtEl>
                                          <p:spTgt spid="254027"/>
                                        </p:tgtEl>
                                        <p:attrNameLst>
                                          <p:attrName>style.visibility</p:attrName>
                                        </p:attrNameLst>
                                      </p:cBhvr>
                                      <p:to>
                                        <p:strVal val="visible"/>
                                      </p:to>
                                    </p:set>
                                    <p:animEffect transition="in" filter="wipe(up)">
                                      <p:cBhvr>
                                        <p:cTn id="64" dur="500"/>
                                        <p:tgtEl>
                                          <p:spTgt spid="254027"/>
                                        </p:tgtEl>
                                      </p:cBhvr>
                                    </p:animEffect>
                                  </p:childTnLst>
                                </p:cTn>
                              </p:par>
                            </p:childTnLst>
                          </p:cTn>
                        </p:par>
                        <p:par>
                          <p:cTn id="65" fill="hold">
                            <p:stCondLst>
                              <p:cond delay="4000"/>
                            </p:stCondLst>
                            <p:childTnLst>
                              <p:par>
                                <p:cTn id="66" presetID="22" presetClass="entr" presetSubtype="2" fill="hold" grpId="0" nodeType="afterEffect">
                                  <p:stCondLst>
                                    <p:cond delay="0"/>
                                  </p:stCondLst>
                                  <p:childTnLst>
                                    <p:set>
                                      <p:cBhvr>
                                        <p:cTn id="67" dur="1" fill="hold">
                                          <p:stCondLst>
                                            <p:cond delay="0"/>
                                          </p:stCondLst>
                                        </p:cTn>
                                        <p:tgtEl>
                                          <p:spTgt spid="254028"/>
                                        </p:tgtEl>
                                        <p:attrNameLst>
                                          <p:attrName>style.visibility</p:attrName>
                                        </p:attrNameLst>
                                      </p:cBhvr>
                                      <p:to>
                                        <p:strVal val="visible"/>
                                      </p:to>
                                    </p:set>
                                    <p:animEffect transition="in" filter="wipe(right)">
                                      <p:cBhvr>
                                        <p:cTn id="68" dur="500"/>
                                        <p:tgtEl>
                                          <p:spTgt spid="254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015" grpId="0" animBg="1"/>
      <p:bldP spid="254017" grpId="0" animBg="1"/>
      <p:bldP spid="254018" grpId="0" animBg="1"/>
      <p:bldP spid="254019" grpId="0" animBg="1"/>
      <p:bldP spid="254020" grpId="0" animBg="1"/>
      <p:bldP spid="254021" grpId="0" animBg="1"/>
      <p:bldP spid="254024" grpId="0" animBg="1"/>
      <p:bldP spid="254027" grpId="0" animBg="1"/>
      <p:bldP spid="254028" grpId="0" animBg="1"/>
      <p:bldP spid="254029" grpId="0" animBg="1"/>
      <p:bldP spid="254035" grpId="0" animBg="1"/>
      <p:bldP spid="254022" grpId="0" animBg="1"/>
      <p:bldP spid="254023" grpId="0" animBg="1"/>
      <p:bldP spid="254025" grpId="0" animBg="1"/>
      <p:bldP spid="254026" grpId="0" animBg="1"/>
      <p:bldP spid="25401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Freeform 38"/>
          <p:cNvSpPr>
            <a:spLocks/>
          </p:cNvSpPr>
          <p:nvPr/>
        </p:nvSpPr>
        <p:spPr bwMode="auto">
          <a:xfrm rot="1800000">
            <a:off x="3203575" y="4314825"/>
            <a:ext cx="2724150" cy="77788"/>
          </a:xfrm>
          <a:custGeom>
            <a:avLst/>
            <a:gdLst>
              <a:gd name="T0" fmla="*/ 0 w 1452"/>
              <a:gd name="T1" fmla="*/ 0 h 45"/>
              <a:gd name="T2" fmla="*/ 2147483647 w 1452"/>
              <a:gd name="T3" fmla="*/ 0 h 45"/>
              <a:gd name="T4" fmla="*/ 2147483647 w 1452"/>
              <a:gd name="T5" fmla="*/ 131477287 h 45"/>
              <a:gd name="T6" fmla="*/ 2147483647 w 1452"/>
              <a:gd name="T7" fmla="*/ 131477287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pic>
        <p:nvPicPr>
          <p:cNvPr id="81922" name="Picture 2"/>
          <p:cNvPicPr>
            <a:picLocks noChangeArrowheads="1"/>
          </p:cNvPicPr>
          <p:nvPr/>
        </p:nvPicPr>
        <p:blipFill>
          <a:blip r:embed="rId3" cstate="print"/>
          <a:srcRect/>
          <a:stretch>
            <a:fillRect/>
          </a:stretch>
        </p:blipFill>
        <p:spPr bwMode="auto">
          <a:xfrm>
            <a:off x="2762250" y="3236913"/>
            <a:ext cx="981075" cy="762000"/>
          </a:xfrm>
          <a:prstGeom prst="rect">
            <a:avLst/>
          </a:prstGeom>
          <a:noFill/>
          <a:ln w="12700">
            <a:noFill/>
            <a:miter lim="800000"/>
            <a:headEnd/>
            <a:tailEnd/>
          </a:ln>
        </p:spPr>
      </p:pic>
      <p:sp>
        <p:nvSpPr>
          <p:cNvPr id="81923" name="Line 9"/>
          <p:cNvSpPr>
            <a:spLocks noChangeShapeType="1"/>
          </p:cNvSpPr>
          <p:nvPr/>
        </p:nvSpPr>
        <p:spPr bwMode="auto">
          <a:xfrm>
            <a:off x="1828800" y="2322513"/>
            <a:ext cx="9525" cy="3886200"/>
          </a:xfrm>
          <a:prstGeom prst="line">
            <a:avLst/>
          </a:prstGeom>
          <a:noFill/>
          <a:ln w="25400">
            <a:solidFill>
              <a:schemeClr val="accent2"/>
            </a:solidFill>
            <a:round/>
            <a:headEnd/>
            <a:tailEnd/>
          </a:ln>
        </p:spPr>
        <p:txBody>
          <a:bodyPr/>
          <a:lstStyle/>
          <a:p>
            <a:endParaRPr lang="es-ES"/>
          </a:p>
        </p:txBody>
      </p:sp>
      <p:sp>
        <p:nvSpPr>
          <p:cNvPr id="81924" name="Line 10"/>
          <p:cNvSpPr>
            <a:spLocks noChangeShapeType="1"/>
          </p:cNvSpPr>
          <p:nvPr/>
        </p:nvSpPr>
        <p:spPr bwMode="auto">
          <a:xfrm>
            <a:off x="7010400" y="2322513"/>
            <a:ext cx="9525" cy="4038600"/>
          </a:xfrm>
          <a:prstGeom prst="line">
            <a:avLst/>
          </a:prstGeom>
          <a:noFill/>
          <a:ln w="25400">
            <a:solidFill>
              <a:schemeClr val="accent2"/>
            </a:solidFill>
            <a:round/>
            <a:headEnd/>
            <a:tailEnd/>
          </a:ln>
        </p:spPr>
        <p:txBody>
          <a:bodyPr/>
          <a:lstStyle/>
          <a:p>
            <a:endParaRPr lang="es-ES"/>
          </a:p>
        </p:txBody>
      </p:sp>
      <p:pic>
        <p:nvPicPr>
          <p:cNvPr id="81925" name="Picture 12"/>
          <p:cNvPicPr>
            <a:picLocks noChangeArrowheads="1"/>
          </p:cNvPicPr>
          <p:nvPr/>
        </p:nvPicPr>
        <p:blipFill>
          <a:blip r:embed="rId3" cstate="print"/>
          <a:srcRect/>
          <a:stretch>
            <a:fillRect/>
          </a:stretch>
        </p:blipFill>
        <p:spPr bwMode="auto">
          <a:xfrm>
            <a:off x="5267325" y="4706938"/>
            <a:ext cx="981075" cy="762000"/>
          </a:xfrm>
          <a:prstGeom prst="rect">
            <a:avLst/>
          </a:prstGeom>
          <a:noFill/>
          <a:ln w="12700">
            <a:noFill/>
            <a:miter lim="800000"/>
            <a:headEnd/>
            <a:tailEnd/>
          </a:ln>
        </p:spPr>
      </p:pic>
      <p:sp>
        <p:nvSpPr>
          <p:cNvPr id="81926" name="Line 13"/>
          <p:cNvSpPr>
            <a:spLocks noChangeShapeType="1"/>
          </p:cNvSpPr>
          <p:nvPr/>
        </p:nvSpPr>
        <p:spPr bwMode="auto">
          <a:xfrm>
            <a:off x="1381125" y="3236913"/>
            <a:ext cx="457200" cy="0"/>
          </a:xfrm>
          <a:prstGeom prst="line">
            <a:avLst/>
          </a:prstGeom>
          <a:noFill/>
          <a:ln w="19050">
            <a:solidFill>
              <a:schemeClr val="accent2"/>
            </a:solidFill>
            <a:round/>
            <a:headEnd/>
            <a:tailEnd/>
          </a:ln>
        </p:spPr>
        <p:txBody>
          <a:bodyPr/>
          <a:lstStyle/>
          <a:p>
            <a:endParaRPr lang="es-ES"/>
          </a:p>
        </p:txBody>
      </p:sp>
      <p:sp>
        <p:nvSpPr>
          <p:cNvPr id="81927" name="Line 14"/>
          <p:cNvSpPr>
            <a:spLocks noChangeShapeType="1"/>
          </p:cNvSpPr>
          <p:nvPr/>
        </p:nvSpPr>
        <p:spPr bwMode="auto">
          <a:xfrm>
            <a:off x="7010400" y="5294313"/>
            <a:ext cx="457200" cy="0"/>
          </a:xfrm>
          <a:prstGeom prst="line">
            <a:avLst/>
          </a:prstGeom>
          <a:noFill/>
          <a:ln w="19050">
            <a:solidFill>
              <a:schemeClr val="accent2"/>
            </a:solidFill>
            <a:round/>
            <a:headEnd/>
            <a:tailEnd/>
          </a:ln>
        </p:spPr>
        <p:txBody>
          <a:bodyPr/>
          <a:lstStyle/>
          <a:p>
            <a:endParaRPr lang="es-ES"/>
          </a:p>
        </p:txBody>
      </p:sp>
      <p:sp>
        <p:nvSpPr>
          <p:cNvPr id="81928" name="Line 15"/>
          <p:cNvSpPr>
            <a:spLocks noChangeShapeType="1"/>
          </p:cNvSpPr>
          <p:nvPr/>
        </p:nvSpPr>
        <p:spPr bwMode="auto">
          <a:xfrm>
            <a:off x="7010400" y="3208338"/>
            <a:ext cx="457200" cy="0"/>
          </a:xfrm>
          <a:prstGeom prst="line">
            <a:avLst/>
          </a:prstGeom>
          <a:noFill/>
          <a:ln w="19050">
            <a:solidFill>
              <a:schemeClr val="accent2"/>
            </a:solidFill>
            <a:round/>
            <a:headEnd/>
            <a:tailEnd/>
          </a:ln>
        </p:spPr>
        <p:txBody>
          <a:bodyPr/>
          <a:lstStyle/>
          <a:p>
            <a:endParaRPr lang="es-ES"/>
          </a:p>
        </p:txBody>
      </p:sp>
      <p:sp>
        <p:nvSpPr>
          <p:cNvPr id="81929" name="Line 16"/>
          <p:cNvSpPr>
            <a:spLocks noChangeShapeType="1"/>
          </p:cNvSpPr>
          <p:nvPr/>
        </p:nvSpPr>
        <p:spPr bwMode="auto">
          <a:xfrm>
            <a:off x="1838325" y="3617913"/>
            <a:ext cx="923925" cy="0"/>
          </a:xfrm>
          <a:prstGeom prst="line">
            <a:avLst/>
          </a:prstGeom>
          <a:noFill/>
          <a:ln w="19050">
            <a:solidFill>
              <a:schemeClr val="accent2"/>
            </a:solidFill>
            <a:round/>
            <a:headEnd/>
            <a:tailEnd/>
          </a:ln>
        </p:spPr>
        <p:txBody>
          <a:bodyPr/>
          <a:lstStyle/>
          <a:p>
            <a:endParaRPr lang="es-ES"/>
          </a:p>
        </p:txBody>
      </p:sp>
      <p:sp>
        <p:nvSpPr>
          <p:cNvPr id="81930" name="Line 19"/>
          <p:cNvSpPr>
            <a:spLocks noChangeShapeType="1"/>
          </p:cNvSpPr>
          <p:nvPr/>
        </p:nvSpPr>
        <p:spPr bwMode="auto">
          <a:xfrm>
            <a:off x="1381125" y="5341938"/>
            <a:ext cx="457200" cy="0"/>
          </a:xfrm>
          <a:prstGeom prst="line">
            <a:avLst/>
          </a:prstGeom>
          <a:noFill/>
          <a:ln w="19050">
            <a:solidFill>
              <a:schemeClr val="accent2"/>
            </a:solidFill>
            <a:round/>
            <a:headEnd/>
            <a:tailEnd/>
          </a:ln>
        </p:spPr>
        <p:txBody>
          <a:bodyPr/>
          <a:lstStyle/>
          <a:p>
            <a:endParaRPr lang="es-ES"/>
          </a:p>
        </p:txBody>
      </p:sp>
      <p:sp>
        <p:nvSpPr>
          <p:cNvPr id="81931" name="Line 20"/>
          <p:cNvSpPr>
            <a:spLocks noChangeShapeType="1"/>
          </p:cNvSpPr>
          <p:nvPr/>
        </p:nvSpPr>
        <p:spPr bwMode="auto">
          <a:xfrm>
            <a:off x="6172200" y="5011738"/>
            <a:ext cx="838200" cy="0"/>
          </a:xfrm>
          <a:prstGeom prst="line">
            <a:avLst/>
          </a:prstGeom>
          <a:noFill/>
          <a:ln w="19050">
            <a:solidFill>
              <a:schemeClr val="accent2"/>
            </a:solidFill>
            <a:round/>
            <a:headEnd/>
            <a:tailEnd/>
          </a:ln>
        </p:spPr>
        <p:txBody>
          <a:bodyPr/>
          <a:lstStyle/>
          <a:p>
            <a:endParaRPr lang="es-ES"/>
          </a:p>
        </p:txBody>
      </p:sp>
      <p:sp>
        <p:nvSpPr>
          <p:cNvPr id="81932" name="Text Box 23"/>
          <p:cNvSpPr txBox="1">
            <a:spLocks noChangeArrowheads="1"/>
          </p:cNvSpPr>
          <p:nvPr/>
        </p:nvSpPr>
        <p:spPr bwMode="auto">
          <a:xfrm>
            <a:off x="390525" y="3646488"/>
            <a:ext cx="1447800" cy="638175"/>
          </a:xfrm>
          <a:prstGeom prst="rect">
            <a:avLst/>
          </a:prstGeom>
          <a:noFill/>
          <a:ln w="9525">
            <a:noFill/>
            <a:miter lim="800000"/>
            <a:headEnd/>
            <a:tailEnd/>
          </a:ln>
        </p:spPr>
        <p:txBody>
          <a:bodyPr>
            <a:spAutoFit/>
          </a:bodyPr>
          <a:lstStyle/>
          <a:p>
            <a:pPr algn="ctr">
              <a:lnSpc>
                <a:spcPct val="70000"/>
              </a:lnSpc>
              <a:spcBef>
                <a:spcPct val="30000"/>
              </a:spcBef>
            </a:pPr>
            <a:r>
              <a:rPr lang="es-ES_tradnl" sz="1400" b="1">
                <a:latin typeface="Arial" charset="0"/>
              </a:rPr>
              <a:t>10.0.0.2</a:t>
            </a:r>
          </a:p>
          <a:p>
            <a:pPr algn="ctr">
              <a:lnSpc>
                <a:spcPct val="70000"/>
              </a:lnSpc>
              <a:spcBef>
                <a:spcPct val="30000"/>
              </a:spcBef>
            </a:pPr>
            <a:r>
              <a:rPr lang="es-ES_tradnl" sz="1200" b="1">
                <a:latin typeface="Arial" charset="0"/>
              </a:rPr>
              <a:t>255.0.0.0</a:t>
            </a:r>
          </a:p>
          <a:p>
            <a:pPr algn="ctr">
              <a:lnSpc>
                <a:spcPct val="70000"/>
              </a:lnSpc>
              <a:spcBef>
                <a:spcPct val="30000"/>
              </a:spcBef>
            </a:pPr>
            <a:r>
              <a:rPr lang="es-ES_tradnl" sz="1400" b="1">
                <a:latin typeface="Arial" charset="0"/>
              </a:rPr>
              <a:t>Rtr 10.0.0.1</a:t>
            </a:r>
            <a:endParaRPr lang="es-ES" sz="1400" b="1">
              <a:latin typeface="Arial" charset="0"/>
            </a:endParaRPr>
          </a:p>
        </p:txBody>
      </p:sp>
      <p:sp>
        <p:nvSpPr>
          <p:cNvPr id="81933" name="Text Box 24"/>
          <p:cNvSpPr txBox="1">
            <a:spLocks noChangeArrowheads="1"/>
          </p:cNvSpPr>
          <p:nvPr/>
        </p:nvSpPr>
        <p:spPr bwMode="auto">
          <a:xfrm>
            <a:off x="1692275" y="3629025"/>
            <a:ext cx="1066800" cy="487363"/>
          </a:xfrm>
          <a:prstGeom prst="rect">
            <a:avLst/>
          </a:prstGeom>
          <a:noFill/>
          <a:ln w="9525">
            <a:noFill/>
            <a:miter lim="800000"/>
            <a:headEnd/>
            <a:tailEnd/>
          </a:ln>
        </p:spPr>
        <p:txBody>
          <a:bodyPr>
            <a:spAutoFit/>
          </a:bodyPr>
          <a:lstStyle/>
          <a:p>
            <a:pPr algn="ctr"/>
            <a:r>
              <a:rPr lang="es-ES_tradnl" sz="1400" b="1">
                <a:latin typeface="Arial" charset="0"/>
              </a:rPr>
              <a:t>10.0.0.1</a:t>
            </a:r>
          </a:p>
          <a:p>
            <a:pPr algn="ctr"/>
            <a:r>
              <a:rPr lang="es-ES_tradnl" sz="1200" b="1">
                <a:latin typeface="Arial" charset="0"/>
              </a:rPr>
              <a:t>255.0.0.0</a:t>
            </a:r>
            <a:endParaRPr lang="es-ES" sz="1200" b="1">
              <a:latin typeface="Arial" charset="0"/>
            </a:endParaRPr>
          </a:p>
        </p:txBody>
      </p:sp>
      <p:sp>
        <p:nvSpPr>
          <p:cNvPr id="81934" name="Text Box 25"/>
          <p:cNvSpPr txBox="1">
            <a:spLocks noChangeArrowheads="1"/>
          </p:cNvSpPr>
          <p:nvPr/>
        </p:nvSpPr>
        <p:spPr bwMode="auto">
          <a:xfrm>
            <a:off x="381000" y="5751513"/>
            <a:ext cx="1676400" cy="638175"/>
          </a:xfrm>
          <a:prstGeom prst="rect">
            <a:avLst/>
          </a:prstGeom>
          <a:noFill/>
          <a:ln w="9525">
            <a:noFill/>
            <a:miter lim="800000"/>
            <a:headEnd/>
            <a:tailEnd/>
          </a:ln>
        </p:spPr>
        <p:txBody>
          <a:bodyPr>
            <a:spAutoFit/>
          </a:bodyPr>
          <a:lstStyle/>
          <a:p>
            <a:pPr algn="ctr">
              <a:lnSpc>
                <a:spcPct val="70000"/>
              </a:lnSpc>
              <a:spcBef>
                <a:spcPct val="30000"/>
              </a:spcBef>
            </a:pPr>
            <a:r>
              <a:rPr lang="es-ES_tradnl" sz="1400" b="1">
                <a:latin typeface="Arial" charset="0"/>
              </a:rPr>
              <a:t>10.0.0.3</a:t>
            </a:r>
          </a:p>
          <a:p>
            <a:pPr algn="ctr">
              <a:lnSpc>
                <a:spcPct val="70000"/>
              </a:lnSpc>
              <a:spcBef>
                <a:spcPct val="30000"/>
              </a:spcBef>
            </a:pPr>
            <a:r>
              <a:rPr lang="es-ES_tradnl" sz="1200" b="1">
                <a:latin typeface="Arial" charset="0"/>
              </a:rPr>
              <a:t>255.0.0.0</a:t>
            </a:r>
          </a:p>
          <a:p>
            <a:pPr algn="ctr">
              <a:lnSpc>
                <a:spcPct val="70000"/>
              </a:lnSpc>
              <a:spcBef>
                <a:spcPct val="30000"/>
              </a:spcBef>
            </a:pPr>
            <a:r>
              <a:rPr lang="es-ES_tradnl" sz="1400" b="1">
                <a:latin typeface="Arial" charset="0"/>
              </a:rPr>
              <a:t>Rtr 10.0.0.1</a:t>
            </a:r>
            <a:endParaRPr lang="es-ES" sz="1400" b="1">
              <a:latin typeface="Arial" charset="0"/>
            </a:endParaRPr>
          </a:p>
        </p:txBody>
      </p:sp>
      <p:sp>
        <p:nvSpPr>
          <p:cNvPr id="81935" name="Text Box 28"/>
          <p:cNvSpPr txBox="1">
            <a:spLocks noChangeArrowheads="1"/>
          </p:cNvSpPr>
          <p:nvPr/>
        </p:nvSpPr>
        <p:spPr bwMode="auto">
          <a:xfrm>
            <a:off x="3419475" y="3429000"/>
            <a:ext cx="1447800" cy="487363"/>
          </a:xfrm>
          <a:prstGeom prst="rect">
            <a:avLst/>
          </a:prstGeom>
          <a:noFill/>
          <a:ln w="9525">
            <a:noFill/>
            <a:miter lim="800000"/>
            <a:headEnd/>
            <a:tailEnd/>
          </a:ln>
        </p:spPr>
        <p:txBody>
          <a:bodyPr>
            <a:spAutoFit/>
          </a:bodyPr>
          <a:lstStyle/>
          <a:p>
            <a:pPr algn="ctr"/>
            <a:r>
              <a:rPr lang="es-ES_tradnl" sz="1400" b="1" dirty="0">
                <a:latin typeface="Arial" charset="0"/>
              </a:rPr>
              <a:t>90.0.0.1</a:t>
            </a:r>
          </a:p>
          <a:p>
            <a:pPr algn="ctr"/>
            <a:r>
              <a:rPr lang="es-ES_tradnl" sz="1200" b="1" dirty="0">
                <a:latin typeface="Arial" charset="0"/>
              </a:rPr>
              <a:t>255.0.0.0</a:t>
            </a:r>
            <a:endParaRPr lang="es-ES" sz="1200" b="1" dirty="0">
              <a:latin typeface="Arial" charset="0"/>
            </a:endParaRPr>
          </a:p>
        </p:txBody>
      </p:sp>
      <p:sp>
        <p:nvSpPr>
          <p:cNvPr id="81936" name="Text Box 33"/>
          <p:cNvSpPr txBox="1">
            <a:spLocks noChangeArrowheads="1"/>
          </p:cNvSpPr>
          <p:nvPr/>
        </p:nvSpPr>
        <p:spPr bwMode="auto">
          <a:xfrm>
            <a:off x="1979613" y="2538413"/>
            <a:ext cx="2865437" cy="314325"/>
          </a:xfrm>
          <a:prstGeom prst="rect">
            <a:avLst/>
          </a:prstGeom>
          <a:noFill/>
          <a:ln w="9525">
            <a:solidFill>
              <a:schemeClr val="tx1"/>
            </a:solidFill>
            <a:miter lim="800000"/>
            <a:headEnd/>
            <a:tailEnd/>
          </a:ln>
        </p:spPr>
        <p:txBody>
          <a:bodyPr>
            <a:spAutoFit/>
          </a:bodyPr>
          <a:lstStyle/>
          <a:p>
            <a:pPr algn="ctr">
              <a:spcBef>
                <a:spcPct val="25000"/>
              </a:spcBef>
            </a:pPr>
            <a:r>
              <a:rPr lang="es-ES_tradnl" sz="1400" b="1">
                <a:latin typeface="Arial" charset="0"/>
              </a:rPr>
              <a:t>A 20.0.0.0 255.0.0.0 por 90.0.0.2</a:t>
            </a:r>
            <a:endParaRPr lang="es-ES" sz="1400" b="1">
              <a:latin typeface="Arial" charset="0"/>
            </a:endParaRPr>
          </a:p>
        </p:txBody>
      </p:sp>
      <p:sp>
        <p:nvSpPr>
          <p:cNvPr id="81937" name="Text Box 34"/>
          <p:cNvSpPr txBox="1">
            <a:spLocks noChangeArrowheads="1"/>
          </p:cNvSpPr>
          <p:nvPr/>
        </p:nvSpPr>
        <p:spPr bwMode="auto">
          <a:xfrm>
            <a:off x="1219200" y="1625600"/>
            <a:ext cx="1295400" cy="577850"/>
          </a:xfrm>
          <a:prstGeom prst="rect">
            <a:avLst/>
          </a:prstGeom>
          <a:noFill/>
          <a:ln w="9525">
            <a:noFill/>
            <a:miter lim="800000"/>
            <a:headEnd/>
            <a:tailEnd/>
          </a:ln>
        </p:spPr>
        <p:txBody>
          <a:bodyPr>
            <a:spAutoFit/>
          </a:bodyPr>
          <a:lstStyle/>
          <a:p>
            <a:pPr algn="ctr">
              <a:lnSpc>
                <a:spcPct val="80000"/>
              </a:lnSpc>
            </a:pPr>
            <a:r>
              <a:rPr lang="es-ES_tradnl" sz="1400" b="1">
                <a:latin typeface="Arial" charset="0"/>
              </a:rPr>
              <a:t>LAN A</a:t>
            </a:r>
          </a:p>
          <a:p>
            <a:pPr algn="ctr">
              <a:lnSpc>
                <a:spcPct val="80000"/>
              </a:lnSpc>
            </a:pPr>
            <a:r>
              <a:rPr lang="es-ES_tradnl" sz="1400" b="1">
                <a:latin typeface="Arial" charset="0"/>
              </a:rPr>
              <a:t>10.0.0.0</a:t>
            </a:r>
          </a:p>
          <a:p>
            <a:pPr algn="ctr">
              <a:lnSpc>
                <a:spcPct val="80000"/>
              </a:lnSpc>
            </a:pPr>
            <a:r>
              <a:rPr lang="es-ES_tradnl" sz="1200" b="1">
                <a:latin typeface="Arial" charset="0"/>
              </a:rPr>
              <a:t>255.0.0.0</a:t>
            </a:r>
            <a:endParaRPr lang="es-ES" sz="1200" b="1">
              <a:latin typeface="Arial" charset="0"/>
            </a:endParaRPr>
          </a:p>
        </p:txBody>
      </p:sp>
      <p:sp>
        <p:nvSpPr>
          <p:cNvPr id="81938" name="Text Box 35"/>
          <p:cNvSpPr txBox="1">
            <a:spLocks noChangeArrowheads="1"/>
          </p:cNvSpPr>
          <p:nvPr/>
        </p:nvSpPr>
        <p:spPr bwMode="auto">
          <a:xfrm>
            <a:off x="6477000" y="1625600"/>
            <a:ext cx="1143000" cy="577850"/>
          </a:xfrm>
          <a:prstGeom prst="rect">
            <a:avLst/>
          </a:prstGeom>
          <a:noFill/>
          <a:ln w="9525">
            <a:noFill/>
            <a:miter lim="800000"/>
            <a:headEnd/>
            <a:tailEnd/>
          </a:ln>
        </p:spPr>
        <p:txBody>
          <a:bodyPr>
            <a:spAutoFit/>
          </a:bodyPr>
          <a:lstStyle/>
          <a:p>
            <a:pPr algn="ctr">
              <a:lnSpc>
                <a:spcPct val="80000"/>
              </a:lnSpc>
            </a:pPr>
            <a:r>
              <a:rPr lang="es-ES_tradnl" sz="1400" b="1">
                <a:latin typeface="Arial" charset="0"/>
              </a:rPr>
              <a:t>LAN B</a:t>
            </a:r>
          </a:p>
          <a:p>
            <a:pPr algn="ctr">
              <a:lnSpc>
                <a:spcPct val="80000"/>
              </a:lnSpc>
            </a:pPr>
            <a:r>
              <a:rPr lang="es-ES_tradnl" sz="1400" b="1">
                <a:latin typeface="Arial" charset="0"/>
              </a:rPr>
              <a:t>20.0.0.0</a:t>
            </a:r>
          </a:p>
          <a:p>
            <a:pPr algn="ctr">
              <a:lnSpc>
                <a:spcPct val="80000"/>
              </a:lnSpc>
            </a:pPr>
            <a:r>
              <a:rPr lang="es-ES_tradnl" sz="1200" b="1">
                <a:latin typeface="Arial" charset="0"/>
              </a:rPr>
              <a:t>255.0.0.0</a:t>
            </a:r>
            <a:endParaRPr lang="es-ES" sz="1200" b="1">
              <a:latin typeface="Arial" charset="0"/>
            </a:endParaRPr>
          </a:p>
        </p:txBody>
      </p:sp>
      <p:sp>
        <p:nvSpPr>
          <p:cNvPr id="81939" name="Text Box 39"/>
          <p:cNvSpPr txBox="1">
            <a:spLocks noChangeArrowheads="1"/>
          </p:cNvSpPr>
          <p:nvPr/>
        </p:nvSpPr>
        <p:spPr bwMode="auto">
          <a:xfrm>
            <a:off x="6156325" y="5013325"/>
            <a:ext cx="990600" cy="487363"/>
          </a:xfrm>
          <a:prstGeom prst="rect">
            <a:avLst/>
          </a:prstGeom>
          <a:noFill/>
          <a:ln w="9525">
            <a:noFill/>
            <a:miter lim="800000"/>
            <a:headEnd/>
            <a:tailEnd/>
          </a:ln>
        </p:spPr>
        <p:txBody>
          <a:bodyPr>
            <a:spAutoFit/>
          </a:bodyPr>
          <a:lstStyle/>
          <a:p>
            <a:pPr algn="ctr"/>
            <a:r>
              <a:rPr lang="es-ES_tradnl" sz="1400" b="1">
                <a:latin typeface="Arial" charset="0"/>
              </a:rPr>
              <a:t>20.0.0.1</a:t>
            </a:r>
          </a:p>
          <a:p>
            <a:pPr algn="ctr"/>
            <a:r>
              <a:rPr lang="es-ES_tradnl" sz="1200" b="1">
                <a:latin typeface="Arial" charset="0"/>
              </a:rPr>
              <a:t>255.0.0.0</a:t>
            </a:r>
            <a:endParaRPr lang="es-ES" sz="1200" b="1">
              <a:latin typeface="Arial" charset="0"/>
            </a:endParaRPr>
          </a:p>
        </p:txBody>
      </p:sp>
      <p:sp>
        <p:nvSpPr>
          <p:cNvPr id="81940" name="Text Box 40"/>
          <p:cNvSpPr txBox="1">
            <a:spLocks noChangeArrowheads="1"/>
          </p:cNvSpPr>
          <p:nvPr/>
        </p:nvSpPr>
        <p:spPr bwMode="auto">
          <a:xfrm>
            <a:off x="7010400" y="3513138"/>
            <a:ext cx="1600200" cy="638175"/>
          </a:xfrm>
          <a:prstGeom prst="rect">
            <a:avLst/>
          </a:prstGeom>
          <a:noFill/>
          <a:ln w="9525">
            <a:noFill/>
            <a:miter lim="800000"/>
            <a:headEnd/>
            <a:tailEnd/>
          </a:ln>
        </p:spPr>
        <p:txBody>
          <a:bodyPr>
            <a:spAutoFit/>
          </a:bodyPr>
          <a:lstStyle/>
          <a:p>
            <a:pPr algn="ctr">
              <a:lnSpc>
                <a:spcPct val="70000"/>
              </a:lnSpc>
              <a:spcBef>
                <a:spcPct val="30000"/>
              </a:spcBef>
            </a:pPr>
            <a:r>
              <a:rPr lang="es-ES_tradnl" sz="1400" b="1">
                <a:latin typeface="Arial" charset="0"/>
              </a:rPr>
              <a:t>20.0.0.2</a:t>
            </a:r>
          </a:p>
          <a:p>
            <a:pPr algn="ctr">
              <a:lnSpc>
                <a:spcPct val="70000"/>
              </a:lnSpc>
              <a:spcBef>
                <a:spcPct val="30000"/>
              </a:spcBef>
            </a:pPr>
            <a:r>
              <a:rPr lang="es-ES_tradnl" sz="1200" b="1">
                <a:latin typeface="Arial" charset="0"/>
              </a:rPr>
              <a:t>255.0.0.0</a:t>
            </a:r>
          </a:p>
          <a:p>
            <a:pPr algn="ctr">
              <a:lnSpc>
                <a:spcPct val="70000"/>
              </a:lnSpc>
              <a:spcBef>
                <a:spcPct val="30000"/>
              </a:spcBef>
            </a:pPr>
            <a:r>
              <a:rPr lang="es-ES_tradnl" sz="1400" b="1">
                <a:latin typeface="Arial" charset="0"/>
              </a:rPr>
              <a:t>Rtr 20.0.0.1</a:t>
            </a:r>
            <a:endParaRPr lang="es-ES" sz="1400" b="1">
              <a:latin typeface="Arial" charset="0"/>
            </a:endParaRPr>
          </a:p>
        </p:txBody>
      </p:sp>
      <p:sp>
        <p:nvSpPr>
          <p:cNvPr id="81941" name="Text Box 41"/>
          <p:cNvSpPr txBox="1">
            <a:spLocks noChangeArrowheads="1"/>
          </p:cNvSpPr>
          <p:nvPr/>
        </p:nvSpPr>
        <p:spPr bwMode="auto">
          <a:xfrm>
            <a:off x="7010400" y="5567363"/>
            <a:ext cx="1600200" cy="638175"/>
          </a:xfrm>
          <a:prstGeom prst="rect">
            <a:avLst/>
          </a:prstGeom>
          <a:noFill/>
          <a:ln w="9525">
            <a:noFill/>
            <a:miter lim="800000"/>
            <a:headEnd/>
            <a:tailEnd/>
          </a:ln>
        </p:spPr>
        <p:txBody>
          <a:bodyPr>
            <a:spAutoFit/>
          </a:bodyPr>
          <a:lstStyle/>
          <a:p>
            <a:pPr algn="ctr">
              <a:lnSpc>
                <a:spcPct val="70000"/>
              </a:lnSpc>
              <a:spcBef>
                <a:spcPct val="30000"/>
              </a:spcBef>
            </a:pPr>
            <a:r>
              <a:rPr lang="es-ES_tradnl" sz="1400" b="1">
                <a:latin typeface="Arial" charset="0"/>
              </a:rPr>
              <a:t>20.0.0.3</a:t>
            </a:r>
          </a:p>
          <a:p>
            <a:pPr algn="ctr">
              <a:lnSpc>
                <a:spcPct val="70000"/>
              </a:lnSpc>
              <a:spcBef>
                <a:spcPct val="30000"/>
              </a:spcBef>
            </a:pPr>
            <a:r>
              <a:rPr lang="es-ES_tradnl" sz="1200" b="1">
                <a:latin typeface="Arial" charset="0"/>
              </a:rPr>
              <a:t>255.0.0.0</a:t>
            </a:r>
          </a:p>
          <a:p>
            <a:pPr algn="ctr">
              <a:lnSpc>
                <a:spcPct val="70000"/>
              </a:lnSpc>
              <a:spcBef>
                <a:spcPct val="30000"/>
              </a:spcBef>
            </a:pPr>
            <a:r>
              <a:rPr lang="es-ES_tradnl" sz="1400" b="1">
                <a:latin typeface="Arial" charset="0"/>
              </a:rPr>
              <a:t>Rtr 20.0.0.1</a:t>
            </a:r>
            <a:endParaRPr lang="es-ES" sz="1400" b="1">
              <a:latin typeface="Arial" charset="0"/>
            </a:endParaRPr>
          </a:p>
        </p:txBody>
      </p:sp>
      <p:sp>
        <p:nvSpPr>
          <p:cNvPr id="81942" name="Text Box 42"/>
          <p:cNvSpPr txBox="1">
            <a:spLocks noChangeArrowheads="1"/>
          </p:cNvSpPr>
          <p:nvPr/>
        </p:nvSpPr>
        <p:spPr bwMode="auto">
          <a:xfrm>
            <a:off x="4211638" y="4760913"/>
            <a:ext cx="1447800" cy="487362"/>
          </a:xfrm>
          <a:prstGeom prst="rect">
            <a:avLst/>
          </a:prstGeom>
          <a:noFill/>
          <a:ln w="9525">
            <a:noFill/>
            <a:miter lim="800000"/>
            <a:headEnd/>
            <a:tailEnd/>
          </a:ln>
        </p:spPr>
        <p:txBody>
          <a:bodyPr>
            <a:spAutoFit/>
          </a:bodyPr>
          <a:lstStyle/>
          <a:p>
            <a:pPr algn="ctr"/>
            <a:r>
              <a:rPr lang="es-ES_tradnl" sz="1400" b="1">
                <a:latin typeface="Arial" charset="0"/>
              </a:rPr>
              <a:t>90.0.0.2</a:t>
            </a:r>
          </a:p>
          <a:p>
            <a:pPr algn="ctr"/>
            <a:r>
              <a:rPr lang="es-ES_tradnl" sz="1200" b="1">
                <a:latin typeface="Arial" charset="0"/>
              </a:rPr>
              <a:t>255.0.0.0</a:t>
            </a:r>
            <a:endParaRPr lang="es-ES" sz="1200" b="1">
              <a:latin typeface="Arial" charset="0"/>
            </a:endParaRPr>
          </a:p>
        </p:txBody>
      </p:sp>
      <p:sp>
        <p:nvSpPr>
          <p:cNvPr id="81943" name="Text Box 43"/>
          <p:cNvSpPr txBox="1">
            <a:spLocks noChangeArrowheads="1"/>
          </p:cNvSpPr>
          <p:nvPr/>
        </p:nvSpPr>
        <p:spPr bwMode="auto">
          <a:xfrm>
            <a:off x="3779838" y="5635625"/>
            <a:ext cx="2952750" cy="314325"/>
          </a:xfrm>
          <a:prstGeom prst="rect">
            <a:avLst/>
          </a:prstGeom>
          <a:noFill/>
          <a:ln w="9525">
            <a:solidFill>
              <a:schemeClr val="tx1"/>
            </a:solidFill>
            <a:miter lim="800000"/>
            <a:headEnd/>
            <a:tailEnd/>
          </a:ln>
        </p:spPr>
        <p:txBody>
          <a:bodyPr>
            <a:spAutoFit/>
          </a:bodyPr>
          <a:lstStyle/>
          <a:p>
            <a:pPr algn="ctr">
              <a:spcBef>
                <a:spcPct val="25000"/>
              </a:spcBef>
            </a:pPr>
            <a:r>
              <a:rPr lang="es-ES_tradnl" sz="1400" b="1">
                <a:latin typeface="Arial" charset="0"/>
              </a:rPr>
              <a:t>A 10.0.0.0 255.0.0.0 por 90.0.0.1</a:t>
            </a:r>
            <a:endParaRPr lang="es-ES" sz="1400" b="1">
              <a:latin typeface="Arial" charset="0"/>
            </a:endParaRPr>
          </a:p>
        </p:txBody>
      </p:sp>
      <p:sp>
        <p:nvSpPr>
          <p:cNvPr id="81944" name="Text Box 46"/>
          <p:cNvSpPr txBox="1">
            <a:spLocks noChangeArrowheads="1"/>
          </p:cNvSpPr>
          <p:nvPr/>
        </p:nvSpPr>
        <p:spPr bwMode="auto">
          <a:xfrm>
            <a:off x="4643438" y="2492375"/>
            <a:ext cx="1490662" cy="577850"/>
          </a:xfrm>
          <a:prstGeom prst="rect">
            <a:avLst/>
          </a:prstGeom>
          <a:noFill/>
          <a:ln w="9525">
            <a:noFill/>
            <a:miter lim="800000"/>
            <a:headEnd/>
            <a:tailEnd/>
          </a:ln>
        </p:spPr>
        <p:txBody>
          <a:bodyPr>
            <a:spAutoFit/>
          </a:bodyPr>
          <a:lstStyle/>
          <a:p>
            <a:pPr algn="ctr">
              <a:lnSpc>
                <a:spcPct val="80000"/>
              </a:lnSpc>
            </a:pPr>
            <a:r>
              <a:rPr lang="es-ES_tradnl" sz="1400" b="1">
                <a:latin typeface="Arial" charset="0"/>
              </a:rPr>
              <a:t>Red WAN</a:t>
            </a:r>
          </a:p>
          <a:p>
            <a:pPr algn="ctr">
              <a:lnSpc>
                <a:spcPct val="80000"/>
              </a:lnSpc>
            </a:pPr>
            <a:r>
              <a:rPr lang="es-ES_tradnl" sz="1400" b="1">
                <a:latin typeface="Arial" charset="0"/>
              </a:rPr>
              <a:t>90.0.0.0</a:t>
            </a:r>
          </a:p>
          <a:p>
            <a:pPr algn="ctr">
              <a:lnSpc>
                <a:spcPct val="80000"/>
              </a:lnSpc>
            </a:pPr>
            <a:r>
              <a:rPr lang="es-ES_tradnl" sz="1200" b="1">
                <a:latin typeface="Arial" charset="0"/>
              </a:rPr>
              <a:t>255.0.0.0</a:t>
            </a:r>
            <a:endParaRPr lang="es-ES" sz="1200" b="1">
              <a:latin typeface="Arial" charset="0"/>
            </a:endParaRPr>
          </a:p>
        </p:txBody>
      </p:sp>
      <p:pic>
        <p:nvPicPr>
          <p:cNvPr id="81945" name="Picture 47"/>
          <p:cNvPicPr>
            <a:picLocks noChangeArrowheads="1"/>
          </p:cNvPicPr>
          <p:nvPr/>
        </p:nvPicPr>
        <p:blipFill>
          <a:blip r:embed="rId4" cstate="print"/>
          <a:srcRect/>
          <a:stretch>
            <a:fillRect/>
          </a:stretch>
        </p:blipFill>
        <p:spPr bwMode="auto">
          <a:xfrm>
            <a:off x="847725" y="4791075"/>
            <a:ext cx="762000" cy="855663"/>
          </a:xfrm>
          <a:prstGeom prst="rect">
            <a:avLst/>
          </a:prstGeom>
          <a:noFill/>
          <a:ln w="12700">
            <a:noFill/>
            <a:miter lim="800000"/>
            <a:headEnd/>
            <a:tailEnd/>
          </a:ln>
        </p:spPr>
      </p:pic>
      <p:pic>
        <p:nvPicPr>
          <p:cNvPr id="81946" name="Picture 48"/>
          <p:cNvPicPr>
            <a:picLocks noChangeArrowheads="1"/>
          </p:cNvPicPr>
          <p:nvPr/>
        </p:nvPicPr>
        <p:blipFill>
          <a:blip r:embed="rId4" cstate="print"/>
          <a:srcRect/>
          <a:stretch>
            <a:fillRect/>
          </a:stretch>
        </p:blipFill>
        <p:spPr bwMode="auto">
          <a:xfrm>
            <a:off x="7315200" y="2598738"/>
            <a:ext cx="762000" cy="855662"/>
          </a:xfrm>
          <a:prstGeom prst="rect">
            <a:avLst/>
          </a:prstGeom>
          <a:noFill/>
          <a:ln w="12700">
            <a:noFill/>
            <a:miter lim="800000"/>
            <a:headEnd/>
            <a:tailEnd/>
          </a:ln>
        </p:spPr>
      </p:pic>
      <p:pic>
        <p:nvPicPr>
          <p:cNvPr id="81947" name="Picture 49"/>
          <p:cNvPicPr>
            <a:picLocks noChangeArrowheads="1"/>
          </p:cNvPicPr>
          <p:nvPr/>
        </p:nvPicPr>
        <p:blipFill>
          <a:blip r:embed="rId4" cstate="print"/>
          <a:srcRect/>
          <a:stretch>
            <a:fillRect/>
          </a:stretch>
        </p:blipFill>
        <p:spPr bwMode="auto">
          <a:xfrm>
            <a:off x="7315200" y="4684713"/>
            <a:ext cx="762000" cy="855662"/>
          </a:xfrm>
          <a:prstGeom prst="rect">
            <a:avLst/>
          </a:prstGeom>
          <a:noFill/>
          <a:ln w="12700">
            <a:noFill/>
            <a:miter lim="800000"/>
            <a:headEnd/>
            <a:tailEnd/>
          </a:ln>
        </p:spPr>
      </p:pic>
      <p:pic>
        <p:nvPicPr>
          <p:cNvPr id="81948" name="Picture 50"/>
          <p:cNvPicPr>
            <a:picLocks noChangeArrowheads="1"/>
          </p:cNvPicPr>
          <p:nvPr/>
        </p:nvPicPr>
        <p:blipFill>
          <a:blip r:embed="rId4" cstate="print"/>
          <a:srcRect/>
          <a:stretch>
            <a:fillRect/>
          </a:stretch>
        </p:blipFill>
        <p:spPr bwMode="auto">
          <a:xfrm>
            <a:off x="771525" y="2627313"/>
            <a:ext cx="762000" cy="855662"/>
          </a:xfrm>
          <a:prstGeom prst="rect">
            <a:avLst/>
          </a:prstGeom>
          <a:noFill/>
          <a:ln w="12700">
            <a:noFill/>
            <a:miter lim="800000"/>
            <a:headEnd/>
            <a:tailEnd/>
          </a:ln>
        </p:spPr>
      </p:pic>
      <p:sp>
        <p:nvSpPr>
          <p:cNvPr id="81949" name="Line 51"/>
          <p:cNvSpPr>
            <a:spLocks noChangeShapeType="1"/>
          </p:cNvSpPr>
          <p:nvPr/>
        </p:nvSpPr>
        <p:spPr bwMode="auto">
          <a:xfrm flipH="1">
            <a:off x="4733925" y="3160713"/>
            <a:ext cx="228600" cy="381000"/>
          </a:xfrm>
          <a:prstGeom prst="line">
            <a:avLst/>
          </a:prstGeom>
          <a:noFill/>
          <a:ln w="9525">
            <a:solidFill>
              <a:schemeClr val="tx1"/>
            </a:solidFill>
            <a:round/>
            <a:headEnd/>
            <a:tailEnd type="triangle" w="med" len="med"/>
          </a:ln>
        </p:spPr>
        <p:txBody>
          <a:bodyPr/>
          <a:lstStyle/>
          <a:p>
            <a:endParaRPr lang="es-ES"/>
          </a:p>
        </p:txBody>
      </p:sp>
      <p:sp>
        <p:nvSpPr>
          <p:cNvPr id="81950" name="Line 52"/>
          <p:cNvSpPr>
            <a:spLocks noChangeShapeType="1"/>
          </p:cNvSpPr>
          <p:nvPr/>
        </p:nvSpPr>
        <p:spPr bwMode="auto">
          <a:xfrm>
            <a:off x="3209925" y="2855913"/>
            <a:ext cx="0" cy="228600"/>
          </a:xfrm>
          <a:prstGeom prst="line">
            <a:avLst/>
          </a:prstGeom>
          <a:noFill/>
          <a:ln w="9525">
            <a:solidFill>
              <a:schemeClr val="tx1"/>
            </a:solidFill>
            <a:round/>
            <a:headEnd/>
            <a:tailEnd type="triangle" w="med" len="med"/>
          </a:ln>
        </p:spPr>
        <p:txBody>
          <a:bodyPr/>
          <a:lstStyle/>
          <a:p>
            <a:endParaRPr lang="es-ES"/>
          </a:p>
        </p:txBody>
      </p:sp>
      <p:sp>
        <p:nvSpPr>
          <p:cNvPr id="81951" name="Text Box 53"/>
          <p:cNvSpPr txBox="1">
            <a:spLocks noChangeArrowheads="1"/>
          </p:cNvSpPr>
          <p:nvPr/>
        </p:nvSpPr>
        <p:spPr bwMode="auto">
          <a:xfrm>
            <a:off x="1066800" y="188913"/>
            <a:ext cx="6934200" cy="1066800"/>
          </a:xfrm>
          <a:prstGeom prst="rect">
            <a:avLst/>
          </a:prstGeom>
          <a:noFill/>
          <a:ln w="9525">
            <a:noFill/>
            <a:miter lim="800000"/>
            <a:headEnd/>
            <a:tailEnd/>
          </a:ln>
        </p:spPr>
        <p:txBody>
          <a:bodyPr>
            <a:spAutoFit/>
          </a:bodyPr>
          <a:lstStyle/>
          <a:p>
            <a:pPr algn="ctr">
              <a:spcBef>
                <a:spcPct val="50000"/>
              </a:spcBef>
            </a:pPr>
            <a:r>
              <a:rPr lang="es-ES_tradnl" sz="3200">
                <a:latin typeface="Arial" charset="0"/>
              </a:rPr>
              <a:t>Enlace WAN: conexión mediante una línea serie o punto a punto</a:t>
            </a:r>
            <a:endParaRPr lang="es-ES" sz="3200">
              <a:latin typeface="Arial" charset="0"/>
            </a:endParaRPr>
          </a:p>
        </p:txBody>
      </p:sp>
      <p:sp>
        <p:nvSpPr>
          <p:cNvPr id="81952" name="Text Box 56"/>
          <p:cNvSpPr txBox="1">
            <a:spLocks noChangeArrowheads="1"/>
          </p:cNvSpPr>
          <p:nvPr/>
        </p:nvSpPr>
        <p:spPr bwMode="auto">
          <a:xfrm>
            <a:off x="3048000" y="3389313"/>
            <a:ext cx="303213" cy="304800"/>
          </a:xfrm>
          <a:prstGeom prst="rect">
            <a:avLst/>
          </a:prstGeom>
          <a:solidFill>
            <a:schemeClr val="bg1"/>
          </a:solidFill>
          <a:ln w="9525">
            <a:noFill/>
            <a:miter lim="800000"/>
            <a:headEnd/>
            <a:tailEnd/>
          </a:ln>
        </p:spPr>
        <p:txBody>
          <a:bodyPr wrap="none">
            <a:spAutoFit/>
          </a:bodyPr>
          <a:lstStyle/>
          <a:p>
            <a:r>
              <a:rPr lang="es-ES" sz="1400" b="1">
                <a:latin typeface="Arial" charset="0"/>
              </a:rPr>
              <a:t>X</a:t>
            </a:r>
          </a:p>
        </p:txBody>
      </p:sp>
      <p:sp>
        <p:nvSpPr>
          <p:cNvPr id="81953" name="Text Box 57"/>
          <p:cNvSpPr txBox="1">
            <a:spLocks noChangeArrowheads="1"/>
          </p:cNvSpPr>
          <p:nvPr/>
        </p:nvSpPr>
        <p:spPr bwMode="auto">
          <a:xfrm>
            <a:off x="5564188" y="4837113"/>
            <a:ext cx="303212" cy="304800"/>
          </a:xfrm>
          <a:prstGeom prst="rect">
            <a:avLst/>
          </a:prstGeom>
          <a:solidFill>
            <a:schemeClr val="bg1"/>
          </a:solidFill>
          <a:ln w="9525">
            <a:noFill/>
            <a:miter lim="800000"/>
            <a:headEnd/>
            <a:tailEnd/>
          </a:ln>
        </p:spPr>
        <p:txBody>
          <a:bodyPr wrap="none">
            <a:spAutoFit/>
          </a:bodyPr>
          <a:lstStyle/>
          <a:p>
            <a:r>
              <a:rPr lang="es-ES" sz="1400" b="1">
                <a:latin typeface="Arial" charset="0"/>
              </a:rPr>
              <a:t>Y</a:t>
            </a:r>
          </a:p>
        </p:txBody>
      </p:sp>
      <p:sp>
        <p:nvSpPr>
          <p:cNvPr id="81954" name="Oval 45"/>
          <p:cNvSpPr>
            <a:spLocks noChangeArrowheads="1"/>
          </p:cNvSpPr>
          <p:nvPr/>
        </p:nvSpPr>
        <p:spPr bwMode="auto">
          <a:xfrm rot="1800000">
            <a:off x="3341688" y="3654425"/>
            <a:ext cx="2246312" cy="1371600"/>
          </a:xfrm>
          <a:prstGeom prst="ellipse">
            <a:avLst/>
          </a:prstGeom>
          <a:noFill/>
          <a:ln w="9525">
            <a:solidFill>
              <a:schemeClr val="tx1"/>
            </a:solidFill>
            <a:prstDash val="sysDot"/>
            <a:round/>
            <a:headEnd/>
            <a:tailEnd/>
          </a:ln>
        </p:spPr>
        <p:txBody>
          <a:bodyPr wrap="none" anchor="ctr"/>
          <a:lstStyle/>
          <a:p>
            <a:endParaRPr lang="es-ES"/>
          </a:p>
        </p:txBody>
      </p:sp>
      <p:sp>
        <p:nvSpPr>
          <p:cNvPr id="81955" name="Text Box 58"/>
          <p:cNvSpPr txBox="1">
            <a:spLocks noChangeArrowheads="1"/>
          </p:cNvSpPr>
          <p:nvPr/>
        </p:nvSpPr>
        <p:spPr bwMode="auto">
          <a:xfrm>
            <a:off x="2352675" y="3313113"/>
            <a:ext cx="419100" cy="304800"/>
          </a:xfrm>
          <a:prstGeom prst="rect">
            <a:avLst/>
          </a:prstGeom>
          <a:noFill/>
          <a:ln w="9525">
            <a:noFill/>
            <a:miter lim="800000"/>
            <a:headEnd/>
            <a:tailEnd/>
          </a:ln>
        </p:spPr>
        <p:txBody>
          <a:bodyPr>
            <a:spAutoFit/>
          </a:bodyPr>
          <a:lstStyle/>
          <a:p>
            <a:pPr>
              <a:spcBef>
                <a:spcPct val="50000"/>
              </a:spcBef>
            </a:pPr>
            <a:r>
              <a:rPr lang="es-ES_tradnl" sz="1400" b="1">
                <a:latin typeface="Arial" charset="0"/>
              </a:rPr>
              <a:t>E0</a:t>
            </a:r>
            <a:endParaRPr lang="es-ES" sz="1400" b="1">
              <a:latin typeface="Arial" charset="0"/>
            </a:endParaRPr>
          </a:p>
        </p:txBody>
      </p:sp>
      <p:sp>
        <p:nvSpPr>
          <p:cNvPr id="81956" name="Text Box 59"/>
          <p:cNvSpPr txBox="1">
            <a:spLocks noChangeArrowheads="1"/>
          </p:cNvSpPr>
          <p:nvPr/>
        </p:nvSpPr>
        <p:spPr bwMode="auto">
          <a:xfrm>
            <a:off x="6175375" y="4724400"/>
            <a:ext cx="419100" cy="304800"/>
          </a:xfrm>
          <a:prstGeom prst="rect">
            <a:avLst/>
          </a:prstGeom>
          <a:noFill/>
          <a:ln w="9525">
            <a:noFill/>
            <a:miter lim="800000"/>
            <a:headEnd/>
            <a:tailEnd/>
          </a:ln>
        </p:spPr>
        <p:txBody>
          <a:bodyPr>
            <a:spAutoFit/>
          </a:bodyPr>
          <a:lstStyle/>
          <a:p>
            <a:pPr>
              <a:spcBef>
                <a:spcPct val="50000"/>
              </a:spcBef>
            </a:pPr>
            <a:r>
              <a:rPr lang="es-ES_tradnl" sz="1400" b="1">
                <a:latin typeface="Arial" charset="0"/>
              </a:rPr>
              <a:t>E0</a:t>
            </a:r>
            <a:endParaRPr lang="es-ES" sz="1400" b="1">
              <a:latin typeface="Arial" charset="0"/>
            </a:endParaRPr>
          </a:p>
        </p:txBody>
      </p:sp>
      <p:sp>
        <p:nvSpPr>
          <p:cNvPr id="81957" name="Text Box 60"/>
          <p:cNvSpPr txBox="1">
            <a:spLocks noChangeArrowheads="1"/>
          </p:cNvSpPr>
          <p:nvPr/>
        </p:nvSpPr>
        <p:spPr bwMode="auto">
          <a:xfrm>
            <a:off x="900113" y="2806700"/>
            <a:ext cx="495300" cy="261938"/>
          </a:xfrm>
          <a:prstGeom prst="rect">
            <a:avLst/>
          </a:prstGeom>
          <a:noFill/>
          <a:ln w="9525">
            <a:noFill/>
            <a:miter lim="800000"/>
            <a:headEnd/>
            <a:tailEnd/>
          </a:ln>
        </p:spPr>
        <p:txBody>
          <a:bodyPr>
            <a:spAutoFit/>
          </a:bodyPr>
          <a:lstStyle/>
          <a:p>
            <a:pPr algn="ctr">
              <a:lnSpc>
                <a:spcPct val="80000"/>
              </a:lnSpc>
              <a:spcBef>
                <a:spcPct val="30000"/>
              </a:spcBef>
            </a:pPr>
            <a:r>
              <a:rPr lang="es-ES" sz="1400" b="1">
                <a:latin typeface="Arial" charset="0"/>
              </a:rPr>
              <a:t>H1</a:t>
            </a:r>
          </a:p>
        </p:txBody>
      </p:sp>
      <p:sp>
        <p:nvSpPr>
          <p:cNvPr id="81958" name="Text Box 61"/>
          <p:cNvSpPr txBox="1">
            <a:spLocks noChangeArrowheads="1"/>
          </p:cNvSpPr>
          <p:nvPr/>
        </p:nvSpPr>
        <p:spPr bwMode="auto">
          <a:xfrm>
            <a:off x="971550" y="4967288"/>
            <a:ext cx="495300" cy="261937"/>
          </a:xfrm>
          <a:prstGeom prst="rect">
            <a:avLst/>
          </a:prstGeom>
          <a:noFill/>
          <a:ln w="9525">
            <a:noFill/>
            <a:miter lim="800000"/>
            <a:headEnd/>
            <a:tailEnd/>
          </a:ln>
        </p:spPr>
        <p:txBody>
          <a:bodyPr>
            <a:spAutoFit/>
          </a:bodyPr>
          <a:lstStyle/>
          <a:p>
            <a:pPr algn="ctr">
              <a:lnSpc>
                <a:spcPct val="80000"/>
              </a:lnSpc>
              <a:spcBef>
                <a:spcPct val="30000"/>
              </a:spcBef>
            </a:pPr>
            <a:r>
              <a:rPr lang="es-ES" sz="1400" b="1">
                <a:latin typeface="Arial" charset="0"/>
              </a:rPr>
              <a:t>H2</a:t>
            </a:r>
          </a:p>
        </p:txBody>
      </p:sp>
      <p:sp>
        <p:nvSpPr>
          <p:cNvPr id="81959" name="Text Box 62"/>
          <p:cNvSpPr txBox="1">
            <a:spLocks noChangeArrowheads="1"/>
          </p:cNvSpPr>
          <p:nvPr/>
        </p:nvSpPr>
        <p:spPr bwMode="auto">
          <a:xfrm>
            <a:off x="7451725" y="2735263"/>
            <a:ext cx="495300" cy="261937"/>
          </a:xfrm>
          <a:prstGeom prst="rect">
            <a:avLst/>
          </a:prstGeom>
          <a:noFill/>
          <a:ln w="9525">
            <a:noFill/>
            <a:miter lim="800000"/>
            <a:headEnd/>
            <a:tailEnd/>
          </a:ln>
        </p:spPr>
        <p:txBody>
          <a:bodyPr>
            <a:spAutoFit/>
          </a:bodyPr>
          <a:lstStyle/>
          <a:p>
            <a:pPr algn="ctr">
              <a:lnSpc>
                <a:spcPct val="80000"/>
              </a:lnSpc>
              <a:spcBef>
                <a:spcPct val="30000"/>
              </a:spcBef>
            </a:pPr>
            <a:r>
              <a:rPr lang="es-ES" sz="1400" b="1">
                <a:latin typeface="Arial" charset="0"/>
              </a:rPr>
              <a:t>H3</a:t>
            </a:r>
          </a:p>
        </p:txBody>
      </p:sp>
      <p:sp>
        <p:nvSpPr>
          <p:cNvPr id="81960" name="Text Box 63"/>
          <p:cNvSpPr txBox="1">
            <a:spLocks noChangeArrowheads="1"/>
          </p:cNvSpPr>
          <p:nvPr/>
        </p:nvSpPr>
        <p:spPr bwMode="auto">
          <a:xfrm>
            <a:off x="7451725" y="4868863"/>
            <a:ext cx="495300" cy="261937"/>
          </a:xfrm>
          <a:prstGeom prst="rect">
            <a:avLst/>
          </a:prstGeom>
          <a:noFill/>
          <a:ln w="9525">
            <a:noFill/>
            <a:miter lim="800000"/>
            <a:headEnd/>
            <a:tailEnd/>
          </a:ln>
        </p:spPr>
        <p:txBody>
          <a:bodyPr>
            <a:spAutoFit/>
          </a:bodyPr>
          <a:lstStyle/>
          <a:p>
            <a:pPr algn="ctr">
              <a:lnSpc>
                <a:spcPct val="80000"/>
              </a:lnSpc>
              <a:spcBef>
                <a:spcPct val="30000"/>
              </a:spcBef>
            </a:pPr>
            <a:r>
              <a:rPr lang="es-ES" sz="1400" b="1">
                <a:latin typeface="Arial" charset="0"/>
              </a:rPr>
              <a:t>H4</a:t>
            </a:r>
          </a:p>
        </p:txBody>
      </p:sp>
      <p:sp>
        <p:nvSpPr>
          <p:cNvPr id="81961" name="Text Box 64"/>
          <p:cNvSpPr txBox="1">
            <a:spLocks noChangeArrowheads="1"/>
          </p:cNvSpPr>
          <p:nvPr/>
        </p:nvSpPr>
        <p:spPr bwMode="auto">
          <a:xfrm>
            <a:off x="5089525" y="4492625"/>
            <a:ext cx="419100" cy="304800"/>
          </a:xfrm>
          <a:prstGeom prst="rect">
            <a:avLst/>
          </a:prstGeom>
          <a:noFill/>
          <a:ln w="9525">
            <a:noFill/>
            <a:miter lim="800000"/>
            <a:headEnd/>
            <a:tailEnd/>
          </a:ln>
        </p:spPr>
        <p:txBody>
          <a:bodyPr>
            <a:spAutoFit/>
          </a:bodyPr>
          <a:lstStyle/>
          <a:p>
            <a:pPr>
              <a:spcBef>
                <a:spcPct val="50000"/>
              </a:spcBef>
            </a:pPr>
            <a:r>
              <a:rPr lang="es-ES_tradnl" sz="1400" b="1">
                <a:latin typeface="Arial" charset="0"/>
              </a:rPr>
              <a:t>S0</a:t>
            </a:r>
            <a:endParaRPr lang="es-ES" sz="1400" b="1">
              <a:latin typeface="Arial" charset="0"/>
            </a:endParaRPr>
          </a:p>
        </p:txBody>
      </p:sp>
      <p:sp>
        <p:nvSpPr>
          <p:cNvPr id="81962" name="Text Box 65"/>
          <p:cNvSpPr txBox="1">
            <a:spLocks noChangeArrowheads="1"/>
          </p:cNvSpPr>
          <p:nvPr/>
        </p:nvSpPr>
        <p:spPr bwMode="auto">
          <a:xfrm>
            <a:off x="3492500" y="3860800"/>
            <a:ext cx="419100" cy="304800"/>
          </a:xfrm>
          <a:prstGeom prst="rect">
            <a:avLst/>
          </a:prstGeom>
          <a:noFill/>
          <a:ln w="9525">
            <a:noFill/>
            <a:miter lim="800000"/>
            <a:headEnd/>
            <a:tailEnd/>
          </a:ln>
        </p:spPr>
        <p:txBody>
          <a:bodyPr>
            <a:spAutoFit/>
          </a:bodyPr>
          <a:lstStyle/>
          <a:p>
            <a:pPr>
              <a:spcBef>
                <a:spcPct val="50000"/>
              </a:spcBef>
            </a:pPr>
            <a:r>
              <a:rPr lang="es-ES_tradnl" sz="1400" b="1">
                <a:latin typeface="Arial" charset="0"/>
              </a:rPr>
              <a:t>S0</a:t>
            </a:r>
            <a:endParaRPr lang="es-ES" sz="1400" b="1">
              <a:latin typeface="Arial" charset="0"/>
            </a:endParaRPr>
          </a:p>
        </p:txBody>
      </p:sp>
      <p:sp>
        <p:nvSpPr>
          <p:cNvPr id="81963" name="Line 66"/>
          <p:cNvSpPr>
            <a:spLocks noChangeShapeType="1"/>
          </p:cNvSpPr>
          <p:nvPr/>
        </p:nvSpPr>
        <p:spPr bwMode="auto">
          <a:xfrm flipV="1">
            <a:off x="5724525" y="5413375"/>
            <a:ext cx="0" cy="215900"/>
          </a:xfrm>
          <a:prstGeom prst="line">
            <a:avLst/>
          </a:prstGeom>
          <a:noFill/>
          <a:ln w="9525">
            <a:solidFill>
              <a:schemeClr val="tx1"/>
            </a:solidFill>
            <a:round/>
            <a:headEnd/>
            <a:tailEnd type="triangle" w="med" len="med"/>
          </a:ln>
        </p:spPr>
        <p:txBody>
          <a:bodyPr/>
          <a:lstStyle/>
          <a:p>
            <a:endParaRPr lang="es-ES"/>
          </a:p>
        </p:txBody>
      </p:sp>
    </p:spTree>
  </p:cSld>
  <p:clrMapOvr>
    <a:masterClrMapping/>
  </p:clrMapOvr>
  <p:transition spd="med">
    <p:pull dir="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85876" name="Group 84"/>
          <p:cNvGraphicFramePr>
            <a:graphicFrameLocks noGrp="1"/>
          </p:cNvGraphicFramePr>
          <p:nvPr>
            <p:extLst>
              <p:ext uri="{D42A27DB-BD31-4B8C-83A1-F6EECF244321}">
                <p14:modId xmlns:p14="http://schemas.microsoft.com/office/powerpoint/2010/main" val="3133031388"/>
              </p:ext>
            </p:extLst>
          </p:nvPr>
        </p:nvGraphicFramePr>
        <p:xfrm>
          <a:off x="663575" y="1701800"/>
          <a:ext cx="8186738" cy="2879728"/>
        </p:xfrm>
        <a:graphic>
          <a:graphicData uri="http://schemas.openxmlformats.org/drawingml/2006/table">
            <a:tbl>
              <a:tblPr/>
              <a:tblGrid>
                <a:gridCol w="1652588"/>
                <a:gridCol w="3408362"/>
                <a:gridCol w="1511300"/>
                <a:gridCol w="1614488"/>
              </a:tblGrid>
              <a:tr h="576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dirty="0" smtClean="0">
                          <a:ln>
                            <a:noFill/>
                          </a:ln>
                          <a:solidFill>
                            <a:schemeClr val="tx1"/>
                          </a:solidFill>
                          <a:effectLst/>
                          <a:latin typeface="Arial" charset="0"/>
                        </a:rPr>
                        <a:t>Dirección</a:t>
                      </a:r>
                      <a:endParaRPr kumimoji="0" lang="es-ES" sz="1400" b="1"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tx1"/>
                          </a:solidFill>
                          <a:effectLst/>
                          <a:latin typeface="Arial" charset="0"/>
                        </a:rPr>
                        <a:t>Significado</a:t>
                      </a:r>
                      <a:endParaRPr kumimoji="0" lang="es-E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Aparece como dirección de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tx1"/>
                          </a:solidFill>
                          <a:effectLst/>
                          <a:latin typeface="Arial" charset="0"/>
                        </a:rPr>
                        <a:t>Ejemplo</a:t>
                      </a:r>
                      <a:endParaRPr kumimoji="0" lang="es-E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255.255.255.255</a:t>
                      </a:r>
                      <a:endParaRPr kumimoji="0" lang="es-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Broadcast en la LAN (la propia red)</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Destino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0.0.0.0</a:t>
                      </a:r>
                      <a:endParaRPr kumimoji="0" lang="es-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Identifica al host que envía el datagrama</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Origen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Usado en BOOTP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Parte Host a ceros</a:t>
                      </a:r>
                      <a:endParaRPr kumimoji="0" lang="es-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Identifica una red</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No aparece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147.156.0.0</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Parte Host a unos</a:t>
                      </a:r>
                      <a:endParaRPr kumimoji="0" lang="es-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Broadcast en una red</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Destino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147.156.255.255</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Parte Red a ceros</a:t>
                      </a:r>
                      <a:endParaRPr kumimoji="0" lang="es-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Identifica un host en la red en que estamos (la que sea)</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rPr>
                        <a:t>Origen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0.0.1.25</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127.0.0.1</a:t>
                      </a:r>
                      <a:endParaRPr kumimoji="0" lang="es-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Dirección Loopback (para pruebas)</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Origen o destino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4011" name="Text Box 36"/>
          <p:cNvSpPr txBox="1">
            <a:spLocks noChangeArrowheads="1"/>
          </p:cNvSpPr>
          <p:nvPr/>
        </p:nvSpPr>
        <p:spPr bwMode="auto">
          <a:xfrm>
            <a:off x="1830388" y="546100"/>
            <a:ext cx="5334000" cy="579438"/>
          </a:xfrm>
          <a:prstGeom prst="rect">
            <a:avLst/>
          </a:prstGeom>
          <a:noFill/>
          <a:ln w="9525">
            <a:noFill/>
            <a:miter lim="800000"/>
            <a:headEnd/>
            <a:tailEnd/>
          </a:ln>
        </p:spPr>
        <p:txBody>
          <a:bodyPr>
            <a:spAutoFit/>
          </a:bodyPr>
          <a:lstStyle/>
          <a:p>
            <a:pPr>
              <a:spcBef>
                <a:spcPct val="50000"/>
              </a:spcBef>
            </a:pPr>
            <a:r>
              <a:rPr lang="es-ES_tradnl" sz="3200">
                <a:latin typeface="Arial" charset="0"/>
              </a:rPr>
              <a:t>Direcciones IP singulares</a:t>
            </a:r>
            <a:endParaRPr lang="es-ES" sz="3200">
              <a:latin typeface="Arial" charset="0"/>
            </a:endParaRPr>
          </a:p>
        </p:txBody>
      </p:sp>
      <p:sp>
        <p:nvSpPr>
          <p:cNvPr id="1185829" name="Text Box 37"/>
          <p:cNvSpPr txBox="1">
            <a:spLocks noChangeArrowheads="1"/>
          </p:cNvSpPr>
          <p:nvPr/>
        </p:nvSpPr>
        <p:spPr bwMode="auto">
          <a:xfrm>
            <a:off x="735013" y="5157788"/>
            <a:ext cx="6789737" cy="581025"/>
          </a:xfrm>
          <a:prstGeom prst="rect">
            <a:avLst/>
          </a:prstGeom>
          <a:noFill/>
          <a:ln w="9525">
            <a:noFill/>
            <a:miter lim="800000"/>
            <a:headEnd/>
            <a:tailEnd/>
          </a:ln>
        </p:spPr>
        <p:txBody>
          <a:bodyPr>
            <a:spAutoFit/>
          </a:bodyPr>
          <a:lstStyle/>
          <a:p>
            <a:r>
              <a:rPr lang="es-ES_tradnl" sz="1600">
                <a:latin typeface="Arial" charset="0"/>
              </a:rPr>
              <a:t>La primera y la última direcciones de una red están </a:t>
            </a:r>
            <a:r>
              <a:rPr lang="es-ES_tradnl" sz="1600" b="1" u="sng">
                <a:latin typeface="Arial" charset="0"/>
              </a:rPr>
              <a:t>siempre</a:t>
            </a:r>
            <a:r>
              <a:rPr lang="es-ES_tradnl" sz="1600">
                <a:latin typeface="Arial" charset="0"/>
              </a:rPr>
              <a:t> reservadas y no deben asignarse </a:t>
            </a:r>
            <a:r>
              <a:rPr lang="es-ES_tradnl" sz="1600" b="1" u="sng">
                <a:latin typeface="Arial" charset="0"/>
              </a:rPr>
              <a:t>nunca</a:t>
            </a:r>
            <a:r>
              <a:rPr lang="es-ES_tradnl" sz="1600">
                <a:latin typeface="Arial" charset="0"/>
              </a:rPr>
              <a:t> a ninguna interfaz de un host, router, etc.</a:t>
            </a:r>
            <a:endParaRPr lang="es-ES" sz="1600">
              <a:latin typeface="Arial" charset="0"/>
            </a:endParaRPr>
          </a:p>
        </p:txBody>
      </p:sp>
      <p:sp>
        <p:nvSpPr>
          <p:cNvPr id="1185830" name="Line 38"/>
          <p:cNvSpPr>
            <a:spLocks noChangeShapeType="1"/>
          </p:cNvSpPr>
          <p:nvPr/>
        </p:nvSpPr>
        <p:spPr bwMode="auto">
          <a:xfrm>
            <a:off x="323850" y="3141663"/>
            <a:ext cx="287338" cy="0"/>
          </a:xfrm>
          <a:prstGeom prst="line">
            <a:avLst/>
          </a:prstGeom>
          <a:noFill/>
          <a:ln w="9525">
            <a:solidFill>
              <a:schemeClr val="tx1"/>
            </a:solidFill>
            <a:round/>
            <a:headEnd/>
            <a:tailEnd type="triangle" w="med" len="med"/>
          </a:ln>
        </p:spPr>
        <p:txBody>
          <a:bodyPr/>
          <a:lstStyle/>
          <a:p>
            <a:endParaRPr lang="es-ES"/>
          </a:p>
        </p:txBody>
      </p:sp>
      <p:sp>
        <p:nvSpPr>
          <p:cNvPr id="1185831" name="Line 39"/>
          <p:cNvSpPr>
            <a:spLocks noChangeShapeType="1"/>
          </p:cNvSpPr>
          <p:nvPr/>
        </p:nvSpPr>
        <p:spPr bwMode="auto">
          <a:xfrm>
            <a:off x="323850" y="3500438"/>
            <a:ext cx="287338" cy="0"/>
          </a:xfrm>
          <a:prstGeom prst="line">
            <a:avLst/>
          </a:prstGeom>
          <a:noFill/>
          <a:ln w="9525">
            <a:solidFill>
              <a:schemeClr val="tx1"/>
            </a:solidFill>
            <a:round/>
            <a:headEnd/>
            <a:tailEnd type="triangle" w="med" len="med"/>
          </a:ln>
        </p:spPr>
        <p:txBody>
          <a:bodyPr/>
          <a:lstStyle/>
          <a:p>
            <a:endParaRPr lang="es-ES"/>
          </a:p>
        </p:txBody>
      </p:sp>
      <p:sp>
        <p:nvSpPr>
          <p:cNvPr id="1185832" name="Line 40"/>
          <p:cNvSpPr>
            <a:spLocks noChangeShapeType="1"/>
          </p:cNvSpPr>
          <p:nvPr/>
        </p:nvSpPr>
        <p:spPr bwMode="auto">
          <a:xfrm flipH="1">
            <a:off x="320675" y="3141663"/>
            <a:ext cx="3175" cy="2160587"/>
          </a:xfrm>
          <a:prstGeom prst="line">
            <a:avLst/>
          </a:prstGeom>
          <a:noFill/>
          <a:ln w="9525">
            <a:solidFill>
              <a:schemeClr val="tx1"/>
            </a:solidFill>
            <a:round/>
            <a:headEnd/>
            <a:tailEnd/>
          </a:ln>
        </p:spPr>
        <p:txBody>
          <a:bodyPr/>
          <a:lstStyle/>
          <a:p>
            <a:endParaRPr lang="es-ES"/>
          </a:p>
        </p:txBody>
      </p:sp>
      <p:sp>
        <p:nvSpPr>
          <p:cNvPr id="1185833" name="Line 41"/>
          <p:cNvSpPr>
            <a:spLocks noChangeShapeType="1"/>
          </p:cNvSpPr>
          <p:nvPr/>
        </p:nvSpPr>
        <p:spPr bwMode="auto">
          <a:xfrm>
            <a:off x="323850" y="5300663"/>
            <a:ext cx="431800" cy="0"/>
          </a:xfrm>
          <a:prstGeom prst="line">
            <a:avLst/>
          </a:prstGeom>
          <a:noFill/>
          <a:ln w="9525">
            <a:solidFill>
              <a:schemeClr val="tx1"/>
            </a:solidFill>
            <a:round/>
            <a:headEnd/>
            <a:tailEnd/>
          </a:ln>
        </p:spPr>
        <p:txBody>
          <a:bodyPr/>
          <a:lstStyle/>
          <a:p>
            <a:endParaRPr lang="es-ES"/>
          </a:p>
        </p:txBody>
      </p:sp>
    </p:spTree>
  </p:cSld>
  <p:clrMapOvr>
    <a:masterClrMapping/>
  </p:clrMapOvr>
  <p:transition spd="med">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8583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8583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8583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8583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858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5829" grpId="0"/>
      <p:bldP spid="1185830" grpId="0" animBg="1"/>
      <p:bldP spid="1185831" grpId="0" animBg="1"/>
      <p:bldP spid="1185832" grpId="0" animBg="1"/>
      <p:bldP spid="1185833"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ChangeArrowheads="1"/>
          </p:cNvSpPr>
          <p:nvPr>
            <p:ph type="title"/>
          </p:nvPr>
        </p:nvSpPr>
        <p:spPr>
          <a:xfrm>
            <a:off x="685800" y="333375"/>
            <a:ext cx="7772400" cy="1143000"/>
          </a:xfrm>
        </p:spPr>
        <p:txBody>
          <a:bodyPr/>
          <a:lstStyle/>
          <a:p>
            <a:pPr eaLnBrk="1" hangingPunct="1"/>
            <a:r>
              <a:rPr lang="es-ES_tradnl" sz="3600" smtClean="0"/>
              <a:t>Uso reservado de la primera y la última direcciones de cada red</a:t>
            </a:r>
            <a:endParaRPr lang="es-ES" sz="3600" smtClean="0"/>
          </a:p>
        </p:txBody>
      </p:sp>
      <p:sp>
        <p:nvSpPr>
          <p:cNvPr id="86018" name="Rectangle 3"/>
          <p:cNvSpPr>
            <a:spLocks noGrp="1" noChangeArrowheads="1"/>
          </p:cNvSpPr>
          <p:nvPr>
            <p:ph type="body" sz="half" idx="1"/>
          </p:nvPr>
        </p:nvSpPr>
        <p:spPr>
          <a:xfrm>
            <a:off x="684213" y="1773238"/>
            <a:ext cx="7775575" cy="4176712"/>
          </a:xfrm>
        </p:spPr>
        <p:txBody>
          <a:bodyPr/>
          <a:lstStyle/>
          <a:p>
            <a:pPr eaLnBrk="1" hangingPunct="1">
              <a:lnSpc>
                <a:spcPct val="80000"/>
              </a:lnSpc>
            </a:pPr>
            <a:r>
              <a:rPr lang="es-ES_tradnl" sz="2000" smtClean="0"/>
              <a:t>Cuando tenemos una red, por ejemplo la 40.40.0.0 con máscara 255.255.0.0:</a:t>
            </a:r>
          </a:p>
          <a:p>
            <a:pPr lvl="1" eaLnBrk="1" hangingPunct="1">
              <a:lnSpc>
                <a:spcPct val="80000"/>
              </a:lnSpc>
            </a:pPr>
            <a:r>
              <a:rPr lang="es-ES_tradnl" sz="2000" smtClean="0"/>
              <a:t>La primera dirección posible (40.40.0.0) identifica la red</a:t>
            </a:r>
          </a:p>
          <a:p>
            <a:pPr lvl="1" eaLnBrk="1" hangingPunct="1">
              <a:lnSpc>
                <a:spcPct val="80000"/>
              </a:lnSpc>
            </a:pPr>
            <a:r>
              <a:rPr lang="es-ES_tradnl" sz="2000" smtClean="0"/>
              <a:t>La última dirección posible (40.40.255.255) es la de broadcast en esa red.</a:t>
            </a:r>
          </a:p>
          <a:p>
            <a:pPr lvl="1" eaLnBrk="1" hangingPunct="1">
              <a:lnSpc>
                <a:spcPct val="80000"/>
              </a:lnSpc>
            </a:pPr>
            <a:r>
              <a:rPr lang="es-ES_tradnl" sz="2000" smtClean="0"/>
              <a:t>El rango asignable en este caso sería desde 40.40.0.1 hasta 40.40.255.254</a:t>
            </a:r>
          </a:p>
          <a:p>
            <a:pPr eaLnBrk="1" hangingPunct="1">
              <a:lnSpc>
                <a:spcPct val="80000"/>
              </a:lnSpc>
            </a:pPr>
            <a:r>
              <a:rPr lang="es-ES_tradnl" sz="2000" smtClean="0"/>
              <a:t>No se puede asignar a ninguna interfaz ni la primera ni la última direcciones de cada red. Así pues siempre disponemos de dos direcciones menos (en este caso 65534 en vez de 65536).</a:t>
            </a:r>
          </a:p>
          <a:p>
            <a:pPr eaLnBrk="1" hangingPunct="1">
              <a:lnSpc>
                <a:spcPct val="80000"/>
              </a:lnSpc>
            </a:pPr>
            <a:r>
              <a:rPr lang="es-ES" sz="2000" smtClean="0"/>
              <a:t>La dirección de la red (40.40.0.0) puede aparece en rutas, pero no puede aparecer como origen o destino en la cabecera de los paquetes IP</a:t>
            </a:r>
          </a:p>
          <a:p>
            <a:pPr eaLnBrk="1" hangingPunct="1">
              <a:lnSpc>
                <a:spcPct val="80000"/>
              </a:lnSpc>
            </a:pPr>
            <a:r>
              <a:rPr lang="es-ES" sz="2000" smtClean="0"/>
              <a:t>La dirección broadcast (40.40.255.255) puede aparecer como destino pero nunca como origen en la cabecera de los paquetes IP </a:t>
            </a:r>
          </a:p>
        </p:txBody>
      </p:sp>
    </p:spTree>
  </p:cSld>
  <p:clrMapOvr>
    <a:masterClrMapping/>
  </p:clrMapOvr>
  <p:transition spd="med">
    <p:pull dir="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87886" name="Group 46"/>
          <p:cNvGraphicFramePr>
            <a:graphicFrameLocks noGrp="1"/>
          </p:cNvGraphicFramePr>
          <p:nvPr/>
        </p:nvGraphicFramePr>
        <p:xfrm>
          <a:off x="1371600" y="1822450"/>
          <a:ext cx="6235700" cy="4222751"/>
        </p:xfrm>
        <a:graphic>
          <a:graphicData uri="http://schemas.openxmlformats.org/drawingml/2006/table">
            <a:tbl>
              <a:tblPr/>
              <a:tblGrid>
                <a:gridCol w="3359150"/>
                <a:gridCol w="2876550"/>
              </a:tblGrid>
              <a:tr h="3841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1" i="0" u="none" strike="noStrike" cap="none" normalizeH="0" baseline="0" smtClean="0">
                          <a:ln>
                            <a:noFill/>
                          </a:ln>
                          <a:solidFill>
                            <a:schemeClr val="tx1"/>
                          </a:solidFill>
                          <a:effectLst/>
                          <a:latin typeface="Arial" charset="0"/>
                        </a:rPr>
                        <a:t>Red o rango</a:t>
                      </a:r>
                      <a:endParaRPr kumimoji="0" lang="es-ES" sz="18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1" i="0" u="none" strike="noStrike" cap="none" normalizeH="0" baseline="0" smtClean="0">
                          <a:ln>
                            <a:noFill/>
                          </a:ln>
                          <a:solidFill>
                            <a:schemeClr val="tx1"/>
                          </a:solidFill>
                          <a:effectLst/>
                          <a:latin typeface="Arial" charset="0"/>
                        </a:rPr>
                        <a:t>Uso</a:t>
                      </a:r>
                      <a:endParaRPr kumimoji="0" lang="es-E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41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127.0.0.0 – 127.255.255.255</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Reservado  (fin clase A)</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25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128.0.0.0 – 128.0.255.255</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Reservado (ppio. Clase B)</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41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191.255.0.0 -191.255.255.255</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Reservado (fin clase B)</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41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192.0.0.0 – 192.0.0.255</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Reservado (ppio. Clase C)</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41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224.0.0.0</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Reservado (ppio. Clase D)</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41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240.0.0.0 – 255.255.255.254</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Reservado (clase E)</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25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10.0.0.0 – 10.255.255.255</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Privado</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41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172.16.0.0 – 172.31.255.255</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Privado</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41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192.168.0.0 – 192.168.255.255</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Privado</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41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169.254.0.0 – 169.254.255.255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Direcc. de enlace local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8103" name="Text Box 37"/>
          <p:cNvSpPr txBox="1">
            <a:spLocks noChangeArrowheads="1"/>
          </p:cNvSpPr>
          <p:nvPr/>
        </p:nvSpPr>
        <p:spPr bwMode="auto">
          <a:xfrm>
            <a:off x="533400" y="395288"/>
            <a:ext cx="7772400" cy="579437"/>
          </a:xfrm>
          <a:prstGeom prst="rect">
            <a:avLst/>
          </a:prstGeom>
          <a:noFill/>
          <a:ln w="9525">
            <a:noFill/>
            <a:miter lim="800000"/>
            <a:headEnd/>
            <a:tailEnd/>
          </a:ln>
        </p:spPr>
        <p:txBody>
          <a:bodyPr>
            <a:spAutoFit/>
          </a:bodyPr>
          <a:lstStyle/>
          <a:p>
            <a:pPr algn="ctr">
              <a:spcBef>
                <a:spcPct val="50000"/>
              </a:spcBef>
            </a:pPr>
            <a:r>
              <a:rPr lang="es-ES_tradnl" sz="3200">
                <a:latin typeface="Arial" charset="0"/>
              </a:rPr>
              <a:t>Direcciones IP especiales</a:t>
            </a:r>
            <a:endParaRPr lang="es-ES" sz="3200">
              <a:latin typeface="Arial" charset="0"/>
            </a:endParaRPr>
          </a:p>
        </p:txBody>
      </p:sp>
    </p:spTree>
  </p:cSld>
  <p:clrMapOvr>
    <a:masterClrMapping/>
  </p:clrMapOvr>
  <p:transition spd="med">
    <p:pull dir="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9890" name="Line 2"/>
          <p:cNvSpPr>
            <a:spLocks noChangeShapeType="1"/>
          </p:cNvSpPr>
          <p:nvPr/>
        </p:nvSpPr>
        <p:spPr bwMode="auto">
          <a:xfrm>
            <a:off x="6035675" y="4049713"/>
            <a:ext cx="974725" cy="0"/>
          </a:xfrm>
          <a:prstGeom prst="line">
            <a:avLst/>
          </a:prstGeom>
          <a:noFill/>
          <a:ln w="19050">
            <a:solidFill>
              <a:schemeClr val="accent2"/>
            </a:solidFill>
            <a:round/>
            <a:headEnd/>
            <a:tailEnd/>
          </a:ln>
        </p:spPr>
        <p:txBody>
          <a:bodyPr/>
          <a:lstStyle/>
          <a:p>
            <a:endParaRPr lang="es-ES"/>
          </a:p>
        </p:txBody>
      </p:sp>
      <p:sp>
        <p:nvSpPr>
          <p:cNvPr id="1189891" name="Freeform 3"/>
          <p:cNvSpPr>
            <a:spLocks/>
          </p:cNvSpPr>
          <p:nvPr/>
        </p:nvSpPr>
        <p:spPr bwMode="auto">
          <a:xfrm rot="1800000">
            <a:off x="2555875" y="1916113"/>
            <a:ext cx="1858963" cy="73025"/>
          </a:xfrm>
          <a:custGeom>
            <a:avLst/>
            <a:gdLst>
              <a:gd name="T0" fmla="*/ 0 w 1452"/>
              <a:gd name="T1" fmla="*/ 0 h 45"/>
              <a:gd name="T2" fmla="*/ 1219497562 w 1452"/>
              <a:gd name="T3" fmla="*/ 0 h 45"/>
              <a:gd name="T4" fmla="*/ 1088369019 w 1452"/>
              <a:gd name="T5" fmla="*/ 115869590 h 45"/>
              <a:gd name="T6" fmla="*/ 2147483647 w 1452"/>
              <a:gd name="T7" fmla="*/ 115869590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sp>
        <p:nvSpPr>
          <p:cNvPr id="1189892" name="Line 4"/>
          <p:cNvSpPr>
            <a:spLocks noChangeShapeType="1"/>
          </p:cNvSpPr>
          <p:nvPr/>
        </p:nvSpPr>
        <p:spPr bwMode="auto">
          <a:xfrm flipV="1">
            <a:off x="1838325" y="3898900"/>
            <a:ext cx="1027113" cy="4763"/>
          </a:xfrm>
          <a:prstGeom prst="line">
            <a:avLst/>
          </a:prstGeom>
          <a:noFill/>
          <a:ln w="19050">
            <a:solidFill>
              <a:schemeClr val="accent2"/>
            </a:solidFill>
            <a:round/>
            <a:headEnd/>
            <a:tailEnd/>
          </a:ln>
        </p:spPr>
        <p:txBody>
          <a:bodyPr/>
          <a:lstStyle/>
          <a:p>
            <a:endParaRPr lang="es-ES"/>
          </a:p>
        </p:txBody>
      </p:sp>
      <p:sp>
        <p:nvSpPr>
          <p:cNvPr id="1189893" name="Freeform 5"/>
          <p:cNvSpPr>
            <a:spLocks/>
          </p:cNvSpPr>
          <p:nvPr/>
        </p:nvSpPr>
        <p:spPr bwMode="auto">
          <a:xfrm rot="-1800000">
            <a:off x="4365625" y="1835150"/>
            <a:ext cx="2365375" cy="77788"/>
          </a:xfrm>
          <a:custGeom>
            <a:avLst/>
            <a:gdLst>
              <a:gd name="T0" fmla="*/ 0 w 1452"/>
              <a:gd name="T1" fmla="*/ 0 h 45"/>
              <a:gd name="T2" fmla="*/ 1974420367 w 1452"/>
              <a:gd name="T3" fmla="*/ 0 h 45"/>
              <a:gd name="T4" fmla="*/ 1762118258 w 1452"/>
              <a:gd name="T5" fmla="*/ 131477287 h 45"/>
              <a:gd name="T6" fmla="*/ 2147483647 w 1452"/>
              <a:gd name="T7" fmla="*/ 131477287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sp>
        <p:nvSpPr>
          <p:cNvPr id="1189894" name="Freeform 6"/>
          <p:cNvSpPr>
            <a:spLocks/>
          </p:cNvSpPr>
          <p:nvPr/>
        </p:nvSpPr>
        <p:spPr bwMode="auto">
          <a:xfrm rot="-3000000">
            <a:off x="2641600" y="3152776"/>
            <a:ext cx="2301875" cy="69850"/>
          </a:xfrm>
          <a:custGeom>
            <a:avLst/>
            <a:gdLst>
              <a:gd name="T0" fmla="*/ 0 w 1452"/>
              <a:gd name="T1" fmla="*/ 0 h 45"/>
              <a:gd name="T2" fmla="*/ 1869834470 w 1452"/>
              <a:gd name="T3" fmla="*/ 0 h 45"/>
              <a:gd name="T4" fmla="*/ 1668777170 w 1452"/>
              <a:gd name="T5" fmla="*/ 106013686 h 45"/>
              <a:gd name="T6" fmla="*/ 2147483647 w 1452"/>
              <a:gd name="T7" fmla="*/ 106013686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sp>
        <p:nvSpPr>
          <p:cNvPr id="1189895" name="Freeform 7"/>
          <p:cNvSpPr>
            <a:spLocks/>
          </p:cNvSpPr>
          <p:nvPr/>
        </p:nvSpPr>
        <p:spPr bwMode="auto">
          <a:xfrm rot="3000000">
            <a:off x="4274345" y="3326606"/>
            <a:ext cx="1858962" cy="73025"/>
          </a:xfrm>
          <a:custGeom>
            <a:avLst/>
            <a:gdLst>
              <a:gd name="T0" fmla="*/ 0 w 1452"/>
              <a:gd name="T1" fmla="*/ 0 h 45"/>
              <a:gd name="T2" fmla="*/ 1219496906 w 1452"/>
              <a:gd name="T3" fmla="*/ 0 h 45"/>
              <a:gd name="T4" fmla="*/ 1088368433 w 1452"/>
              <a:gd name="T5" fmla="*/ 115869590 h 45"/>
              <a:gd name="T6" fmla="*/ 2147483647 w 1452"/>
              <a:gd name="T7" fmla="*/ 115869590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pic>
        <p:nvPicPr>
          <p:cNvPr id="1189896" name="Picture 8"/>
          <p:cNvPicPr>
            <a:picLocks noChangeArrowheads="1"/>
          </p:cNvPicPr>
          <p:nvPr/>
        </p:nvPicPr>
        <p:blipFill>
          <a:blip r:embed="rId3" cstate="print"/>
          <a:srcRect/>
          <a:stretch>
            <a:fillRect/>
          </a:stretch>
        </p:blipFill>
        <p:spPr bwMode="auto">
          <a:xfrm>
            <a:off x="2762250" y="3522663"/>
            <a:ext cx="981075" cy="762000"/>
          </a:xfrm>
          <a:prstGeom prst="rect">
            <a:avLst/>
          </a:prstGeom>
          <a:noFill/>
          <a:ln w="12700">
            <a:noFill/>
            <a:miter lim="800000"/>
            <a:headEnd/>
            <a:tailEnd/>
          </a:ln>
        </p:spPr>
      </p:pic>
      <p:sp>
        <p:nvSpPr>
          <p:cNvPr id="90120" name="Line 9"/>
          <p:cNvSpPr>
            <a:spLocks noChangeShapeType="1"/>
          </p:cNvSpPr>
          <p:nvPr/>
        </p:nvSpPr>
        <p:spPr bwMode="auto">
          <a:xfrm>
            <a:off x="7019925" y="3716338"/>
            <a:ext cx="0" cy="2644775"/>
          </a:xfrm>
          <a:prstGeom prst="line">
            <a:avLst/>
          </a:prstGeom>
          <a:noFill/>
          <a:ln w="25400">
            <a:solidFill>
              <a:schemeClr val="accent2"/>
            </a:solidFill>
            <a:round/>
            <a:headEnd/>
            <a:tailEnd/>
          </a:ln>
        </p:spPr>
        <p:txBody>
          <a:bodyPr/>
          <a:lstStyle/>
          <a:p>
            <a:endParaRPr lang="es-ES"/>
          </a:p>
        </p:txBody>
      </p:sp>
      <p:pic>
        <p:nvPicPr>
          <p:cNvPr id="1189898" name="Picture 10"/>
          <p:cNvPicPr>
            <a:picLocks noChangeArrowheads="1"/>
          </p:cNvPicPr>
          <p:nvPr/>
        </p:nvPicPr>
        <p:blipFill>
          <a:blip r:embed="rId3" cstate="print"/>
          <a:srcRect/>
          <a:stretch>
            <a:fillRect/>
          </a:stretch>
        </p:blipFill>
        <p:spPr bwMode="auto">
          <a:xfrm>
            <a:off x="5219700" y="3744913"/>
            <a:ext cx="981075" cy="762000"/>
          </a:xfrm>
          <a:prstGeom prst="rect">
            <a:avLst/>
          </a:prstGeom>
          <a:noFill/>
          <a:ln w="12700">
            <a:noFill/>
            <a:miter lim="800000"/>
            <a:headEnd/>
            <a:tailEnd/>
          </a:ln>
        </p:spPr>
      </p:pic>
      <p:sp>
        <p:nvSpPr>
          <p:cNvPr id="90122" name="Line 11"/>
          <p:cNvSpPr>
            <a:spLocks noChangeShapeType="1"/>
          </p:cNvSpPr>
          <p:nvPr/>
        </p:nvSpPr>
        <p:spPr bwMode="auto">
          <a:xfrm>
            <a:off x="1835150" y="5084763"/>
            <a:ext cx="649288" cy="0"/>
          </a:xfrm>
          <a:prstGeom prst="line">
            <a:avLst/>
          </a:prstGeom>
          <a:noFill/>
          <a:ln w="19050">
            <a:solidFill>
              <a:schemeClr val="accent2"/>
            </a:solidFill>
            <a:round/>
            <a:headEnd/>
            <a:tailEnd/>
          </a:ln>
        </p:spPr>
        <p:txBody>
          <a:bodyPr/>
          <a:lstStyle/>
          <a:p>
            <a:endParaRPr lang="es-ES"/>
          </a:p>
        </p:txBody>
      </p:sp>
      <p:sp>
        <p:nvSpPr>
          <p:cNvPr id="90123" name="Line 12"/>
          <p:cNvSpPr>
            <a:spLocks noChangeShapeType="1"/>
          </p:cNvSpPr>
          <p:nvPr/>
        </p:nvSpPr>
        <p:spPr bwMode="auto">
          <a:xfrm>
            <a:off x="7010400" y="5507038"/>
            <a:ext cx="457200" cy="0"/>
          </a:xfrm>
          <a:prstGeom prst="line">
            <a:avLst/>
          </a:prstGeom>
          <a:noFill/>
          <a:ln w="19050">
            <a:solidFill>
              <a:schemeClr val="accent2"/>
            </a:solidFill>
            <a:round/>
            <a:headEnd/>
            <a:tailEnd/>
          </a:ln>
        </p:spPr>
        <p:txBody>
          <a:bodyPr/>
          <a:lstStyle/>
          <a:p>
            <a:endParaRPr lang="es-ES"/>
          </a:p>
        </p:txBody>
      </p:sp>
      <p:sp>
        <p:nvSpPr>
          <p:cNvPr id="90124" name="Line 13"/>
          <p:cNvSpPr>
            <a:spLocks noChangeShapeType="1"/>
          </p:cNvSpPr>
          <p:nvPr/>
        </p:nvSpPr>
        <p:spPr bwMode="auto">
          <a:xfrm>
            <a:off x="1381125" y="5341938"/>
            <a:ext cx="457200" cy="0"/>
          </a:xfrm>
          <a:prstGeom prst="line">
            <a:avLst/>
          </a:prstGeom>
          <a:noFill/>
          <a:ln w="19050">
            <a:solidFill>
              <a:schemeClr val="accent2"/>
            </a:solidFill>
            <a:round/>
            <a:headEnd/>
            <a:tailEnd/>
          </a:ln>
        </p:spPr>
        <p:txBody>
          <a:bodyPr/>
          <a:lstStyle/>
          <a:p>
            <a:endParaRPr lang="es-ES"/>
          </a:p>
        </p:txBody>
      </p:sp>
      <p:sp>
        <p:nvSpPr>
          <p:cNvPr id="90125" name="Text Box 14"/>
          <p:cNvSpPr txBox="1">
            <a:spLocks noChangeArrowheads="1"/>
          </p:cNvSpPr>
          <p:nvPr/>
        </p:nvSpPr>
        <p:spPr bwMode="auto">
          <a:xfrm>
            <a:off x="1755775" y="5348288"/>
            <a:ext cx="1447800" cy="241300"/>
          </a:xfrm>
          <a:prstGeom prst="rect">
            <a:avLst/>
          </a:prstGeom>
          <a:noFill/>
          <a:ln w="9525">
            <a:noFill/>
            <a:miter lim="800000"/>
            <a:headEnd/>
            <a:tailEnd/>
          </a:ln>
        </p:spPr>
        <p:txBody>
          <a:bodyPr>
            <a:spAutoFit/>
          </a:bodyPr>
          <a:lstStyle/>
          <a:p>
            <a:pPr algn="ctr">
              <a:lnSpc>
                <a:spcPct val="70000"/>
              </a:lnSpc>
              <a:spcBef>
                <a:spcPct val="30000"/>
              </a:spcBef>
            </a:pPr>
            <a:r>
              <a:rPr lang="es-ES_tradnl" sz="1400" b="1">
                <a:latin typeface="Arial" charset="0"/>
              </a:rPr>
              <a:t>172.16.1.10</a:t>
            </a:r>
            <a:endParaRPr lang="es-ES" sz="1400" b="1">
              <a:latin typeface="Arial" charset="0"/>
            </a:endParaRPr>
          </a:p>
        </p:txBody>
      </p:sp>
      <p:sp>
        <p:nvSpPr>
          <p:cNvPr id="1189903" name="Text Box 15"/>
          <p:cNvSpPr txBox="1">
            <a:spLocks noChangeArrowheads="1"/>
          </p:cNvSpPr>
          <p:nvPr/>
        </p:nvSpPr>
        <p:spPr bwMode="auto">
          <a:xfrm>
            <a:off x="2990850" y="3916363"/>
            <a:ext cx="573088" cy="304800"/>
          </a:xfrm>
          <a:prstGeom prst="rect">
            <a:avLst/>
          </a:prstGeom>
          <a:noFill/>
          <a:ln w="9525">
            <a:noFill/>
            <a:miter lim="800000"/>
            <a:headEnd/>
            <a:tailEnd/>
          </a:ln>
        </p:spPr>
        <p:txBody>
          <a:bodyPr>
            <a:spAutoFit/>
          </a:bodyPr>
          <a:lstStyle/>
          <a:p>
            <a:pPr>
              <a:spcBef>
                <a:spcPct val="50000"/>
              </a:spcBef>
            </a:pPr>
            <a:r>
              <a:rPr lang="es-ES" sz="1400" b="1">
                <a:latin typeface="Arial" charset="0"/>
              </a:rPr>
              <a:t>NAT</a:t>
            </a:r>
          </a:p>
        </p:txBody>
      </p:sp>
      <p:sp>
        <p:nvSpPr>
          <p:cNvPr id="90127" name="Text Box 16"/>
          <p:cNvSpPr txBox="1">
            <a:spLocks noChangeArrowheads="1"/>
          </p:cNvSpPr>
          <p:nvPr/>
        </p:nvSpPr>
        <p:spPr bwMode="auto">
          <a:xfrm>
            <a:off x="303213" y="5661025"/>
            <a:ext cx="1676400" cy="241300"/>
          </a:xfrm>
          <a:prstGeom prst="rect">
            <a:avLst/>
          </a:prstGeom>
          <a:noFill/>
          <a:ln w="9525">
            <a:noFill/>
            <a:miter lim="800000"/>
            <a:headEnd/>
            <a:tailEnd/>
          </a:ln>
        </p:spPr>
        <p:txBody>
          <a:bodyPr>
            <a:spAutoFit/>
          </a:bodyPr>
          <a:lstStyle/>
          <a:p>
            <a:pPr algn="ctr">
              <a:lnSpc>
                <a:spcPct val="70000"/>
              </a:lnSpc>
              <a:spcBef>
                <a:spcPct val="30000"/>
              </a:spcBef>
            </a:pPr>
            <a:r>
              <a:rPr lang="es-ES_tradnl" sz="1400" b="1">
                <a:latin typeface="Arial" charset="0"/>
              </a:rPr>
              <a:t>172.16.1.2</a:t>
            </a:r>
            <a:endParaRPr lang="es-ES" sz="1400" b="1">
              <a:latin typeface="Arial" charset="0"/>
            </a:endParaRPr>
          </a:p>
        </p:txBody>
      </p:sp>
      <p:sp>
        <p:nvSpPr>
          <p:cNvPr id="90128" name="Text Box 17"/>
          <p:cNvSpPr txBox="1">
            <a:spLocks noChangeArrowheads="1"/>
          </p:cNvSpPr>
          <p:nvPr/>
        </p:nvSpPr>
        <p:spPr bwMode="auto">
          <a:xfrm>
            <a:off x="395288" y="3641725"/>
            <a:ext cx="1295400" cy="752475"/>
          </a:xfrm>
          <a:prstGeom prst="rect">
            <a:avLst/>
          </a:prstGeom>
          <a:noFill/>
          <a:ln w="9525">
            <a:noFill/>
            <a:miter lim="800000"/>
            <a:headEnd/>
            <a:tailEnd/>
          </a:ln>
        </p:spPr>
        <p:txBody>
          <a:bodyPr>
            <a:spAutoFit/>
          </a:bodyPr>
          <a:lstStyle/>
          <a:p>
            <a:pPr algn="ctr">
              <a:lnSpc>
                <a:spcPct val="70000"/>
              </a:lnSpc>
              <a:spcBef>
                <a:spcPct val="30000"/>
              </a:spcBef>
            </a:pPr>
            <a:r>
              <a:rPr lang="es-ES_tradnl" sz="1600" b="1">
                <a:latin typeface="Arial" charset="0"/>
              </a:rPr>
              <a:t>Empresa X</a:t>
            </a:r>
          </a:p>
          <a:p>
            <a:pPr algn="ctr">
              <a:lnSpc>
                <a:spcPct val="70000"/>
              </a:lnSpc>
              <a:spcBef>
                <a:spcPct val="30000"/>
              </a:spcBef>
            </a:pPr>
            <a:r>
              <a:rPr lang="es-ES_tradnl" sz="1600" b="1">
                <a:latin typeface="Arial" charset="0"/>
              </a:rPr>
              <a:t>172.16.0.0</a:t>
            </a:r>
          </a:p>
          <a:p>
            <a:pPr algn="ctr">
              <a:lnSpc>
                <a:spcPct val="70000"/>
              </a:lnSpc>
              <a:spcBef>
                <a:spcPct val="30000"/>
              </a:spcBef>
            </a:pPr>
            <a:r>
              <a:rPr lang="es-ES_tradnl" sz="1600" b="1">
                <a:latin typeface="Arial" charset="0"/>
              </a:rPr>
              <a:t>255.255.0.0</a:t>
            </a:r>
            <a:endParaRPr lang="es-ES" sz="1600" b="1">
              <a:latin typeface="Arial" charset="0"/>
            </a:endParaRPr>
          </a:p>
        </p:txBody>
      </p:sp>
      <p:sp>
        <p:nvSpPr>
          <p:cNvPr id="90129" name="Text Box 18"/>
          <p:cNvSpPr txBox="1">
            <a:spLocks noChangeArrowheads="1"/>
          </p:cNvSpPr>
          <p:nvPr/>
        </p:nvSpPr>
        <p:spPr bwMode="auto">
          <a:xfrm>
            <a:off x="6877050" y="5761038"/>
            <a:ext cx="1600200" cy="241300"/>
          </a:xfrm>
          <a:prstGeom prst="rect">
            <a:avLst/>
          </a:prstGeom>
          <a:noFill/>
          <a:ln w="9525">
            <a:noFill/>
            <a:miter lim="800000"/>
            <a:headEnd/>
            <a:tailEnd/>
          </a:ln>
        </p:spPr>
        <p:txBody>
          <a:bodyPr>
            <a:spAutoFit/>
          </a:bodyPr>
          <a:lstStyle/>
          <a:p>
            <a:pPr algn="ctr">
              <a:lnSpc>
                <a:spcPct val="70000"/>
              </a:lnSpc>
              <a:spcBef>
                <a:spcPct val="30000"/>
              </a:spcBef>
            </a:pPr>
            <a:r>
              <a:rPr lang="es-ES_tradnl" sz="1400" b="1">
                <a:latin typeface="Arial" charset="0"/>
              </a:rPr>
              <a:t>147.156.1.2</a:t>
            </a:r>
            <a:endParaRPr lang="es-ES" sz="1400" b="1">
              <a:latin typeface="Arial" charset="0"/>
            </a:endParaRPr>
          </a:p>
        </p:txBody>
      </p:sp>
      <p:pic>
        <p:nvPicPr>
          <p:cNvPr id="90130" name="Picture 19"/>
          <p:cNvPicPr>
            <a:picLocks noChangeArrowheads="1"/>
          </p:cNvPicPr>
          <p:nvPr/>
        </p:nvPicPr>
        <p:blipFill>
          <a:blip r:embed="rId4" cstate="print"/>
          <a:srcRect/>
          <a:stretch>
            <a:fillRect/>
          </a:stretch>
        </p:blipFill>
        <p:spPr bwMode="auto">
          <a:xfrm>
            <a:off x="2185988" y="4641850"/>
            <a:ext cx="585787" cy="657225"/>
          </a:xfrm>
          <a:prstGeom prst="rect">
            <a:avLst/>
          </a:prstGeom>
          <a:noFill/>
          <a:ln w="12700">
            <a:noFill/>
            <a:miter lim="800000"/>
            <a:headEnd/>
            <a:tailEnd/>
          </a:ln>
        </p:spPr>
      </p:pic>
      <p:sp>
        <p:nvSpPr>
          <p:cNvPr id="90131" name="Text Box 20"/>
          <p:cNvSpPr txBox="1">
            <a:spLocks noChangeArrowheads="1"/>
          </p:cNvSpPr>
          <p:nvPr/>
        </p:nvSpPr>
        <p:spPr bwMode="auto">
          <a:xfrm>
            <a:off x="927100" y="188913"/>
            <a:ext cx="7245350" cy="579437"/>
          </a:xfrm>
          <a:prstGeom prst="rect">
            <a:avLst/>
          </a:prstGeom>
          <a:noFill/>
          <a:ln w="9525">
            <a:noFill/>
            <a:miter lim="800000"/>
            <a:headEnd/>
            <a:tailEnd/>
          </a:ln>
        </p:spPr>
        <p:txBody>
          <a:bodyPr>
            <a:spAutoFit/>
          </a:bodyPr>
          <a:lstStyle/>
          <a:p>
            <a:pPr algn="ctr">
              <a:spcBef>
                <a:spcPct val="50000"/>
              </a:spcBef>
            </a:pPr>
            <a:r>
              <a:rPr lang="es-ES_tradnl" sz="3200">
                <a:latin typeface="Arial" charset="0"/>
              </a:rPr>
              <a:t>Utilidad de las direcciones privadas</a:t>
            </a:r>
            <a:endParaRPr lang="es-ES" sz="3200">
              <a:latin typeface="Arial" charset="0"/>
            </a:endParaRPr>
          </a:p>
        </p:txBody>
      </p:sp>
      <p:pic>
        <p:nvPicPr>
          <p:cNvPr id="1189909" name="Picture 21"/>
          <p:cNvPicPr>
            <a:picLocks noChangeArrowheads="1"/>
          </p:cNvPicPr>
          <p:nvPr/>
        </p:nvPicPr>
        <p:blipFill>
          <a:blip r:embed="rId5" cstate="print"/>
          <a:srcRect/>
          <a:stretch>
            <a:fillRect/>
          </a:stretch>
        </p:blipFill>
        <p:spPr bwMode="auto">
          <a:xfrm>
            <a:off x="3652838" y="1773238"/>
            <a:ext cx="1566862" cy="1220787"/>
          </a:xfrm>
          <a:prstGeom prst="rect">
            <a:avLst/>
          </a:prstGeom>
          <a:noFill/>
          <a:ln w="12700">
            <a:noFill/>
            <a:miter lim="800000"/>
            <a:headEnd/>
            <a:tailEnd/>
          </a:ln>
        </p:spPr>
      </p:pic>
      <p:sp>
        <p:nvSpPr>
          <p:cNvPr id="90133" name="Text Box 22"/>
          <p:cNvSpPr txBox="1">
            <a:spLocks noChangeArrowheads="1"/>
          </p:cNvSpPr>
          <p:nvPr/>
        </p:nvSpPr>
        <p:spPr bwMode="auto">
          <a:xfrm>
            <a:off x="7308850" y="3641725"/>
            <a:ext cx="1295400" cy="752475"/>
          </a:xfrm>
          <a:prstGeom prst="rect">
            <a:avLst/>
          </a:prstGeom>
          <a:noFill/>
          <a:ln w="9525">
            <a:noFill/>
            <a:miter lim="800000"/>
            <a:headEnd/>
            <a:tailEnd/>
          </a:ln>
        </p:spPr>
        <p:txBody>
          <a:bodyPr>
            <a:spAutoFit/>
          </a:bodyPr>
          <a:lstStyle/>
          <a:p>
            <a:pPr algn="ctr">
              <a:lnSpc>
                <a:spcPct val="70000"/>
              </a:lnSpc>
              <a:spcBef>
                <a:spcPct val="30000"/>
              </a:spcBef>
            </a:pPr>
            <a:r>
              <a:rPr lang="es-ES_tradnl" sz="1600" b="1">
                <a:latin typeface="Arial" charset="0"/>
              </a:rPr>
              <a:t>Empresa Y</a:t>
            </a:r>
          </a:p>
          <a:p>
            <a:pPr algn="ctr">
              <a:lnSpc>
                <a:spcPct val="70000"/>
              </a:lnSpc>
              <a:spcBef>
                <a:spcPct val="30000"/>
              </a:spcBef>
            </a:pPr>
            <a:r>
              <a:rPr lang="es-ES_tradnl" sz="1600" b="1">
                <a:latin typeface="Arial" charset="0"/>
              </a:rPr>
              <a:t>147.156.0.0</a:t>
            </a:r>
          </a:p>
          <a:p>
            <a:pPr algn="ctr">
              <a:lnSpc>
                <a:spcPct val="70000"/>
              </a:lnSpc>
              <a:spcBef>
                <a:spcPct val="30000"/>
              </a:spcBef>
            </a:pPr>
            <a:r>
              <a:rPr lang="es-ES_tradnl" sz="1600" b="1">
                <a:latin typeface="Arial" charset="0"/>
              </a:rPr>
              <a:t>255.255.0.0</a:t>
            </a:r>
            <a:endParaRPr lang="es-ES" sz="1600" b="1">
              <a:latin typeface="Arial" charset="0"/>
            </a:endParaRPr>
          </a:p>
        </p:txBody>
      </p:sp>
      <p:pic>
        <p:nvPicPr>
          <p:cNvPr id="90134" name="Picture 23"/>
          <p:cNvPicPr>
            <a:picLocks noChangeArrowheads="1"/>
          </p:cNvPicPr>
          <p:nvPr/>
        </p:nvPicPr>
        <p:blipFill>
          <a:blip r:embed="rId4" cstate="print"/>
          <a:srcRect/>
          <a:stretch>
            <a:fillRect/>
          </a:stretch>
        </p:blipFill>
        <p:spPr bwMode="auto">
          <a:xfrm>
            <a:off x="890588" y="4859338"/>
            <a:ext cx="585787" cy="657225"/>
          </a:xfrm>
          <a:prstGeom prst="rect">
            <a:avLst/>
          </a:prstGeom>
          <a:noFill/>
          <a:ln w="12700">
            <a:noFill/>
            <a:miter lim="800000"/>
            <a:headEnd/>
            <a:tailEnd/>
          </a:ln>
        </p:spPr>
      </p:pic>
      <p:pic>
        <p:nvPicPr>
          <p:cNvPr id="90135" name="Picture 24"/>
          <p:cNvPicPr>
            <a:picLocks noChangeArrowheads="1"/>
          </p:cNvPicPr>
          <p:nvPr/>
        </p:nvPicPr>
        <p:blipFill>
          <a:blip r:embed="rId4" cstate="print"/>
          <a:srcRect/>
          <a:stretch>
            <a:fillRect/>
          </a:stretch>
        </p:blipFill>
        <p:spPr bwMode="auto">
          <a:xfrm>
            <a:off x="7389813" y="5013325"/>
            <a:ext cx="585787" cy="657225"/>
          </a:xfrm>
          <a:prstGeom prst="rect">
            <a:avLst/>
          </a:prstGeom>
          <a:noFill/>
          <a:ln w="12700">
            <a:noFill/>
            <a:miter lim="800000"/>
            <a:headEnd/>
            <a:tailEnd/>
          </a:ln>
        </p:spPr>
      </p:pic>
      <p:sp>
        <p:nvSpPr>
          <p:cNvPr id="1189913" name="Text Box 25"/>
          <p:cNvSpPr txBox="1">
            <a:spLocks noChangeArrowheads="1"/>
          </p:cNvSpPr>
          <p:nvPr/>
        </p:nvSpPr>
        <p:spPr bwMode="auto">
          <a:xfrm>
            <a:off x="4098925" y="1916113"/>
            <a:ext cx="833438" cy="304800"/>
          </a:xfrm>
          <a:prstGeom prst="rect">
            <a:avLst/>
          </a:prstGeom>
          <a:noFill/>
          <a:ln w="9525">
            <a:noFill/>
            <a:miter lim="800000"/>
            <a:headEnd/>
            <a:tailEnd/>
          </a:ln>
        </p:spPr>
        <p:txBody>
          <a:bodyPr>
            <a:spAutoFit/>
          </a:bodyPr>
          <a:lstStyle/>
          <a:p>
            <a:pPr>
              <a:spcBef>
                <a:spcPct val="50000"/>
              </a:spcBef>
            </a:pPr>
            <a:r>
              <a:rPr lang="es-ES" sz="1400" b="1">
                <a:latin typeface="Arial" charset="0"/>
              </a:rPr>
              <a:t>Internet</a:t>
            </a:r>
          </a:p>
        </p:txBody>
      </p:sp>
      <p:sp>
        <p:nvSpPr>
          <p:cNvPr id="90137" name="Line 26"/>
          <p:cNvSpPr>
            <a:spLocks noChangeShapeType="1"/>
          </p:cNvSpPr>
          <p:nvPr/>
        </p:nvSpPr>
        <p:spPr bwMode="auto">
          <a:xfrm>
            <a:off x="1835150" y="3644900"/>
            <a:ext cx="0" cy="2376488"/>
          </a:xfrm>
          <a:prstGeom prst="line">
            <a:avLst/>
          </a:prstGeom>
          <a:noFill/>
          <a:ln w="25400">
            <a:solidFill>
              <a:schemeClr val="accent2"/>
            </a:solidFill>
            <a:round/>
            <a:headEnd/>
            <a:tailEnd/>
          </a:ln>
        </p:spPr>
        <p:txBody>
          <a:bodyPr/>
          <a:lstStyle/>
          <a:p>
            <a:endParaRPr lang="es-ES"/>
          </a:p>
        </p:txBody>
      </p:sp>
      <p:sp>
        <p:nvSpPr>
          <p:cNvPr id="90138" name="Line 27"/>
          <p:cNvSpPr>
            <a:spLocks noChangeShapeType="1"/>
          </p:cNvSpPr>
          <p:nvPr/>
        </p:nvSpPr>
        <p:spPr bwMode="auto">
          <a:xfrm>
            <a:off x="6562725" y="4949825"/>
            <a:ext cx="457200" cy="0"/>
          </a:xfrm>
          <a:prstGeom prst="line">
            <a:avLst/>
          </a:prstGeom>
          <a:noFill/>
          <a:ln w="19050">
            <a:solidFill>
              <a:schemeClr val="accent2"/>
            </a:solidFill>
            <a:round/>
            <a:headEnd/>
            <a:tailEnd/>
          </a:ln>
        </p:spPr>
        <p:txBody>
          <a:bodyPr/>
          <a:lstStyle/>
          <a:p>
            <a:endParaRPr lang="es-ES"/>
          </a:p>
        </p:txBody>
      </p:sp>
      <p:pic>
        <p:nvPicPr>
          <p:cNvPr id="1189916" name="Picture 28"/>
          <p:cNvPicPr>
            <a:picLocks noChangeArrowheads="1"/>
          </p:cNvPicPr>
          <p:nvPr/>
        </p:nvPicPr>
        <p:blipFill>
          <a:blip r:embed="rId6" cstate="print"/>
          <a:srcRect/>
          <a:stretch>
            <a:fillRect/>
          </a:stretch>
        </p:blipFill>
        <p:spPr bwMode="auto">
          <a:xfrm>
            <a:off x="6205538" y="1052513"/>
            <a:ext cx="671512" cy="762000"/>
          </a:xfrm>
          <a:prstGeom prst="rect">
            <a:avLst/>
          </a:prstGeom>
          <a:noFill/>
          <a:ln w="12700">
            <a:noFill/>
            <a:miter lim="800000"/>
            <a:headEnd/>
            <a:tailEnd/>
          </a:ln>
        </p:spPr>
      </p:pic>
      <p:sp>
        <p:nvSpPr>
          <p:cNvPr id="90140" name="Text Box 29"/>
          <p:cNvSpPr txBox="1">
            <a:spLocks noChangeArrowheads="1"/>
          </p:cNvSpPr>
          <p:nvPr/>
        </p:nvSpPr>
        <p:spPr bwMode="auto">
          <a:xfrm>
            <a:off x="5564188" y="5214938"/>
            <a:ext cx="1600200" cy="241300"/>
          </a:xfrm>
          <a:prstGeom prst="rect">
            <a:avLst/>
          </a:prstGeom>
          <a:noFill/>
          <a:ln w="9525">
            <a:noFill/>
            <a:miter lim="800000"/>
            <a:headEnd/>
            <a:tailEnd/>
          </a:ln>
        </p:spPr>
        <p:txBody>
          <a:bodyPr>
            <a:spAutoFit/>
          </a:bodyPr>
          <a:lstStyle/>
          <a:p>
            <a:pPr algn="ctr">
              <a:lnSpc>
                <a:spcPct val="70000"/>
              </a:lnSpc>
              <a:spcBef>
                <a:spcPct val="30000"/>
              </a:spcBef>
            </a:pPr>
            <a:r>
              <a:rPr lang="es-ES_tradnl" sz="1400" b="1">
                <a:latin typeface="Arial" charset="0"/>
              </a:rPr>
              <a:t>147.156.1.10</a:t>
            </a:r>
            <a:endParaRPr lang="es-ES" sz="1400" b="1">
              <a:latin typeface="Arial" charset="0"/>
            </a:endParaRPr>
          </a:p>
        </p:txBody>
      </p:sp>
      <p:pic>
        <p:nvPicPr>
          <p:cNvPr id="90141" name="Picture 30"/>
          <p:cNvPicPr>
            <a:picLocks noChangeArrowheads="1"/>
          </p:cNvPicPr>
          <p:nvPr/>
        </p:nvPicPr>
        <p:blipFill>
          <a:blip r:embed="rId4" cstate="print"/>
          <a:srcRect/>
          <a:stretch>
            <a:fillRect/>
          </a:stretch>
        </p:blipFill>
        <p:spPr bwMode="auto">
          <a:xfrm>
            <a:off x="6211888" y="4508500"/>
            <a:ext cx="585787" cy="657225"/>
          </a:xfrm>
          <a:prstGeom prst="rect">
            <a:avLst/>
          </a:prstGeom>
          <a:noFill/>
          <a:ln w="12700">
            <a:noFill/>
            <a:miter lim="800000"/>
            <a:headEnd/>
            <a:tailEnd/>
          </a:ln>
        </p:spPr>
      </p:pic>
      <p:sp>
        <p:nvSpPr>
          <p:cNvPr id="1189919" name="Text Box 31"/>
          <p:cNvSpPr txBox="1">
            <a:spLocks noChangeArrowheads="1"/>
          </p:cNvSpPr>
          <p:nvPr/>
        </p:nvSpPr>
        <p:spPr bwMode="auto">
          <a:xfrm>
            <a:off x="5511800" y="4132263"/>
            <a:ext cx="573088" cy="304800"/>
          </a:xfrm>
          <a:prstGeom prst="rect">
            <a:avLst/>
          </a:prstGeom>
          <a:noFill/>
          <a:ln w="9525">
            <a:noFill/>
            <a:miter lim="800000"/>
            <a:headEnd/>
            <a:tailEnd/>
          </a:ln>
        </p:spPr>
        <p:txBody>
          <a:bodyPr>
            <a:spAutoFit/>
          </a:bodyPr>
          <a:lstStyle/>
          <a:p>
            <a:pPr>
              <a:spcBef>
                <a:spcPct val="50000"/>
              </a:spcBef>
            </a:pPr>
            <a:r>
              <a:rPr lang="es-ES" sz="1400" b="1">
                <a:latin typeface="Arial" charset="0"/>
              </a:rPr>
              <a:t>NAT</a:t>
            </a:r>
          </a:p>
        </p:txBody>
      </p:sp>
      <p:sp>
        <p:nvSpPr>
          <p:cNvPr id="1189920" name="Text Box 32"/>
          <p:cNvSpPr txBox="1">
            <a:spLocks noChangeArrowheads="1"/>
          </p:cNvSpPr>
          <p:nvPr/>
        </p:nvSpPr>
        <p:spPr bwMode="auto">
          <a:xfrm>
            <a:off x="5861050" y="1916113"/>
            <a:ext cx="1447800" cy="241300"/>
          </a:xfrm>
          <a:prstGeom prst="rect">
            <a:avLst/>
          </a:prstGeom>
          <a:noFill/>
          <a:ln w="9525">
            <a:noFill/>
            <a:miter lim="800000"/>
            <a:headEnd/>
            <a:tailEnd/>
          </a:ln>
        </p:spPr>
        <p:txBody>
          <a:bodyPr>
            <a:spAutoFit/>
          </a:bodyPr>
          <a:lstStyle/>
          <a:p>
            <a:pPr algn="ctr">
              <a:lnSpc>
                <a:spcPct val="70000"/>
              </a:lnSpc>
              <a:spcBef>
                <a:spcPct val="30000"/>
              </a:spcBef>
            </a:pPr>
            <a:r>
              <a:rPr lang="es-ES_tradnl" sz="1400" b="1">
                <a:latin typeface="Arial" charset="0"/>
              </a:rPr>
              <a:t>147.156.1.10</a:t>
            </a:r>
            <a:endParaRPr lang="es-ES" sz="1400" b="1">
              <a:latin typeface="Arial" charset="0"/>
            </a:endParaRPr>
          </a:p>
        </p:txBody>
      </p:sp>
      <p:sp>
        <p:nvSpPr>
          <p:cNvPr id="1189921" name="Text Box 33"/>
          <p:cNvSpPr txBox="1">
            <a:spLocks noChangeArrowheads="1"/>
          </p:cNvSpPr>
          <p:nvPr/>
        </p:nvSpPr>
        <p:spPr bwMode="auto">
          <a:xfrm>
            <a:off x="3419475" y="3475038"/>
            <a:ext cx="1447800" cy="241300"/>
          </a:xfrm>
          <a:prstGeom prst="rect">
            <a:avLst/>
          </a:prstGeom>
          <a:noFill/>
          <a:ln w="9525">
            <a:noFill/>
            <a:miter lim="800000"/>
            <a:headEnd/>
            <a:tailEnd/>
          </a:ln>
        </p:spPr>
        <p:txBody>
          <a:bodyPr>
            <a:spAutoFit/>
          </a:bodyPr>
          <a:lstStyle/>
          <a:p>
            <a:pPr algn="ctr">
              <a:lnSpc>
                <a:spcPct val="70000"/>
              </a:lnSpc>
              <a:spcBef>
                <a:spcPct val="30000"/>
              </a:spcBef>
            </a:pPr>
            <a:r>
              <a:rPr lang="es-ES_tradnl" sz="1400" b="1">
                <a:latin typeface="Arial" charset="0"/>
              </a:rPr>
              <a:t>130.15.12.27</a:t>
            </a:r>
            <a:endParaRPr lang="es-ES" sz="1400" b="1">
              <a:latin typeface="Arial" charset="0"/>
            </a:endParaRPr>
          </a:p>
        </p:txBody>
      </p:sp>
      <p:sp>
        <p:nvSpPr>
          <p:cNvPr id="1189922" name="Text Box 34"/>
          <p:cNvSpPr txBox="1">
            <a:spLocks noChangeArrowheads="1"/>
          </p:cNvSpPr>
          <p:nvPr/>
        </p:nvSpPr>
        <p:spPr bwMode="auto">
          <a:xfrm>
            <a:off x="5356225" y="3357563"/>
            <a:ext cx="1447800" cy="241300"/>
          </a:xfrm>
          <a:prstGeom prst="rect">
            <a:avLst/>
          </a:prstGeom>
          <a:noFill/>
          <a:ln w="9525">
            <a:noFill/>
            <a:miter lim="800000"/>
            <a:headEnd/>
            <a:tailEnd/>
          </a:ln>
        </p:spPr>
        <p:txBody>
          <a:bodyPr>
            <a:spAutoFit/>
          </a:bodyPr>
          <a:lstStyle/>
          <a:p>
            <a:pPr algn="ctr">
              <a:lnSpc>
                <a:spcPct val="70000"/>
              </a:lnSpc>
              <a:spcBef>
                <a:spcPct val="30000"/>
              </a:spcBef>
            </a:pPr>
            <a:r>
              <a:rPr lang="es-ES_tradnl" sz="1400" b="1">
                <a:latin typeface="Arial" charset="0"/>
              </a:rPr>
              <a:t>202.34.98.10</a:t>
            </a:r>
            <a:endParaRPr lang="es-ES" sz="1400" b="1">
              <a:latin typeface="Arial" charset="0"/>
            </a:endParaRPr>
          </a:p>
        </p:txBody>
      </p:sp>
      <p:sp>
        <p:nvSpPr>
          <p:cNvPr id="1189923" name="Line 35"/>
          <p:cNvSpPr>
            <a:spLocks noChangeShapeType="1"/>
          </p:cNvSpPr>
          <p:nvPr/>
        </p:nvSpPr>
        <p:spPr bwMode="auto">
          <a:xfrm>
            <a:off x="1403350" y="5300663"/>
            <a:ext cx="360363" cy="0"/>
          </a:xfrm>
          <a:prstGeom prst="line">
            <a:avLst/>
          </a:prstGeom>
          <a:noFill/>
          <a:ln w="25400">
            <a:solidFill>
              <a:srgbClr val="FF0000"/>
            </a:solidFill>
            <a:prstDash val="sysDot"/>
            <a:round/>
            <a:headEnd/>
            <a:tailEnd/>
          </a:ln>
        </p:spPr>
        <p:txBody>
          <a:bodyPr/>
          <a:lstStyle/>
          <a:p>
            <a:endParaRPr lang="es-ES"/>
          </a:p>
        </p:txBody>
      </p:sp>
      <p:sp>
        <p:nvSpPr>
          <p:cNvPr id="1189924" name="Line 36"/>
          <p:cNvSpPr>
            <a:spLocks noChangeShapeType="1"/>
          </p:cNvSpPr>
          <p:nvPr/>
        </p:nvSpPr>
        <p:spPr bwMode="auto">
          <a:xfrm flipV="1">
            <a:off x="1763713" y="3860800"/>
            <a:ext cx="0" cy="1439863"/>
          </a:xfrm>
          <a:prstGeom prst="line">
            <a:avLst/>
          </a:prstGeom>
          <a:noFill/>
          <a:ln w="25400">
            <a:solidFill>
              <a:srgbClr val="FF0000"/>
            </a:solidFill>
            <a:prstDash val="sysDot"/>
            <a:round/>
            <a:headEnd/>
            <a:tailEnd/>
          </a:ln>
        </p:spPr>
        <p:txBody>
          <a:bodyPr/>
          <a:lstStyle/>
          <a:p>
            <a:endParaRPr lang="es-ES"/>
          </a:p>
        </p:txBody>
      </p:sp>
      <p:sp>
        <p:nvSpPr>
          <p:cNvPr id="1189925" name="Line 37"/>
          <p:cNvSpPr>
            <a:spLocks noChangeShapeType="1"/>
          </p:cNvSpPr>
          <p:nvPr/>
        </p:nvSpPr>
        <p:spPr bwMode="auto">
          <a:xfrm>
            <a:off x="1763713" y="3860800"/>
            <a:ext cx="1295400" cy="0"/>
          </a:xfrm>
          <a:prstGeom prst="line">
            <a:avLst/>
          </a:prstGeom>
          <a:noFill/>
          <a:ln w="25400">
            <a:solidFill>
              <a:srgbClr val="FF0000"/>
            </a:solidFill>
            <a:prstDash val="sysDot"/>
            <a:round/>
            <a:headEnd/>
            <a:tailEnd/>
          </a:ln>
        </p:spPr>
        <p:txBody>
          <a:bodyPr/>
          <a:lstStyle/>
          <a:p>
            <a:endParaRPr lang="es-ES"/>
          </a:p>
        </p:txBody>
      </p:sp>
      <p:sp>
        <p:nvSpPr>
          <p:cNvPr id="1189926" name="Line 38"/>
          <p:cNvSpPr>
            <a:spLocks noChangeShapeType="1"/>
          </p:cNvSpPr>
          <p:nvPr/>
        </p:nvSpPr>
        <p:spPr bwMode="auto">
          <a:xfrm flipV="1">
            <a:off x="3059113" y="2492375"/>
            <a:ext cx="1152525" cy="1368425"/>
          </a:xfrm>
          <a:prstGeom prst="line">
            <a:avLst/>
          </a:prstGeom>
          <a:noFill/>
          <a:ln w="25400">
            <a:solidFill>
              <a:srgbClr val="FF0000"/>
            </a:solidFill>
            <a:prstDash val="sysDot"/>
            <a:round/>
            <a:headEnd/>
            <a:tailEnd/>
          </a:ln>
        </p:spPr>
        <p:txBody>
          <a:bodyPr/>
          <a:lstStyle/>
          <a:p>
            <a:endParaRPr lang="es-ES"/>
          </a:p>
        </p:txBody>
      </p:sp>
      <p:sp>
        <p:nvSpPr>
          <p:cNvPr id="1189927" name="Line 39"/>
          <p:cNvSpPr>
            <a:spLocks noChangeShapeType="1"/>
          </p:cNvSpPr>
          <p:nvPr/>
        </p:nvSpPr>
        <p:spPr bwMode="auto">
          <a:xfrm flipH="1" flipV="1">
            <a:off x="2771775" y="1628775"/>
            <a:ext cx="1439863" cy="863600"/>
          </a:xfrm>
          <a:prstGeom prst="line">
            <a:avLst/>
          </a:prstGeom>
          <a:noFill/>
          <a:ln w="25400">
            <a:solidFill>
              <a:srgbClr val="FF0000"/>
            </a:solidFill>
            <a:prstDash val="sysDot"/>
            <a:round/>
            <a:headEnd/>
            <a:tailEnd/>
          </a:ln>
        </p:spPr>
        <p:txBody>
          <a:bodyPr/>
          <a:lstStyle/>
          <a:p>
            <a:endParaRPr lang="es-ES"/>
          </a:p>
        </p:txBody>
      </p:sp>
      <p:sp>
        <p:nvSpPr>
          <p:cNvPr id="1189928" name="Line 40"/>
          <p:cNvSpPr>
            <a:spLocks noChangeShapeType="1"/>
          </p:cNvSpPr>
          <p:nvPr/>
        </p:nvSpPr>
        <p:spPr bwMode="auto">
          <a:xfrm>
            <a:off x="5867400" y="4005263"/>
            <a:ext cx="1225550" cy="0"/>
          </a:xfrm>
          <a:prstGeom prst="line">
            <a:avLst/>
          </a:prstGeom>
          <a:noFill/>
          <a:ln w="25400">
            <a:solidFill>
              <a:srgbClr val="FF0000"/>
            </a:solidFill>
            <a:prstDash val="sysDot"/>
            <a:round/>
            <a:headEnd/>
            <a:tailEnd/>
          </a:ln>
        </p:spPr>
        <p:txBody>
          <a:bodyPr/>
          <a:lstStyle/>
          <a:p>
            <a:endParaRPr lang="es-ES"/>
          </a:p>
        </p:txBody>
      </p:sp>
      <p:sp>
        <p:nvSpPr>
          <p:cNvPr id="1189929" name="Line 41"/>
          <p:cNvSpPr>
            <a:spLocks noChangeShapeType="1"/>
          </p:cNvSpPr>
          <p:nvPr/>
        </p:nvSpPr>
        <p:spPr bwMode="auto">
          <a:xfrm>
            <a:off x="7092950" y="4005263"/>
            <a:ext cx="0" cy="1439862"/>
          </a:xfrm>
          <a:prstGeom prst="line">
            <a:avLst/>
          </a:prstGeom>
          <a:noFill/>
          <a:ln w="25400">
            <a:solidFill>
              <a:srgbClr val="FF0000"/>
            </a:solidFill>
            <a:prstDash val="sysDot"/>
            <a:round/>
            <a:headEnd/>
            <a:tailEnd/>
          </a:ln>
        </p:spPr>
        <p:txBody>
          <a:bodyPr/>
          <a:lstStyle/>
          <a:p>
            <a:endParaRPr lang="es-ES"/>
          </a:p>
        </p:txBody>
      </p:sp>
      <p:sp>
        <p:nvSpPr>
          <p:cNvPr id="1189930" name="Line 42"/>
          <p:cNvSpPr>
            <a:spLocks noChangeShapeType="1"/>
          </p:cNvSpPr>
          <p:nvPr/>
        </p:nvSpPr>
        <p:spPr bwMode="auto">
          <a:xfrm flipH="1">
            <a:off x="7092950" y="5445125"/>
            <a:ext cx="358775" cy="0"/>
          </a:xfrm>
          <a:prstGeom prst="line">
            <a:avLst/>
          </a:prstGeom>
          <a:noFill/>
          <a:ln w="25400">
            <a:solidFill>
              <a:srgbClr val="FF0000"/>
            </a:solidFill>
            <a:prstDash val="sysDot"/>
            <a:round/>
            <a:headEnd/>
            <a:tailEnd/>
          </a:ln>
        </p:spPr>
        <p:txBody>
          <a:bodyPr/>
          <a:lstStyle/>
          <a:p>
            <a:endParaRPr lang="es-ES"/>
          </a:p>
        </p:txBody>
      </p:sp>
      <p:pic>
        <p:nvPicPr>
          <p:cNvPr id="1189931" name="Picture 43"/>
          <p:cNvPicPr>
            <a:picLocks noChangeArrowheads="1"/>
          </p:cNvPicPr>
          <p:nvPr/>
        </p:nvPicPr>
        <p:blipFill>
          <a:blip r:embed="rId6" cstate="print"/>
          <a:srcRect/>
          <a:stretch>
            <a:fillRect/>
          </a:stretch>
        </p:blipFill>
        <p:spPr bwMode="auto">
          <a:xfrm>
            <a:off x="2268538" y="1125538"/>
            <a:ext cx="671512" cy="762000"/>
          </a:xfrm>
          <a:prstGeom prst="rect">
            <a:avLst/>
          </a:prstGeom>
          <a:noFill/>
          <a:ln w="12700">
            <a:noFill/>
            <a:miter lim="800000"/>
            <a:headEnd/>
            <a:tailEnd/>
          </a:ln>
        </p:spPr>
      </p:pic>
      <p:sp>
        <p:nvSpPr>
          <p:cNvPr id="1189932" name="Text Box 44"/>
          <p:cNvSpPr txBox="1">
            <a:spLocks noChangeArrowheads="1"/>
          </p:cNvSpPr>
          <p:nvPr/>
        </p:nvSpPr>
        <p:spPr bwMode="auto">
          <a:xfrm>
            <a:off x="1828800" y="1963738"/>
            <a:ext cx="1447800" cy="241300"/>
          </a:xfrm>
          <a:prstGeom prst="rect">
            <a:avLst/>
          </a:prstGeom>
          <a:noFill/>
          <a:ln w="9525">
            <a:noFill/>
            <a:miter lim="800000"/>
            <a:headEnd/>
            <a:tailEnd/>
          </a:ln>
        </p:spPr>
        <p:txBody>
          <a:bodyPr>
            <a:spAutoFit/>
          </a:bodyPr>
          <a:lstStyle/>
          <a:p>
            <a:pPr algn="ctr">
              <a:lnSpc>
                <a:spcPct val="70000"/>
              </a:lnSpc>
              <a:spcBef>
                <a:spcPct val="30000"/>
              </a:spcBef>
            </a:pPr>
            <a:r>
              <a:rPr lang="es-ES_tradnl" sz="1400" b="1">
                <a:latin typeface="Arial" charset="0"/>
              </a:rPr>
              <a:t>152.48.7.5</a:t>
            </a:r>
            <a:endParaRPr lang="es-ES" sz="1400" b="1">
              <a:latin typeface="Arial" charset="0"/>
            </a:endParaRPr>
          </a:p>
        </p:txBody>
      </p:sp>
      <p:sp>
        <p:nvSpPr>
          <p:cNvPr id="1189933" name="Line 45"/>
          <p:cNvSpPr>
            <a:spLocks noChangeShapeType="1"/>
          </p:cNvSpPr>
          <p:nvPr/>
        </p:nvSpPr>
        <p:spPr bwMode="auto">
          <a:xfrm flipH="1" flipV="1">
            <a:off x="4572000" y="2420938"/>
            <a:ext cx="1295400" cy="1584325"/>
          </a:xfrm>
          <a:prstGeom prst="line">
            <a:avLst/>
          </a:prstGeom>
          <a:noFill/>
          <a:ln w="25400">
            <a:solidFill>
              <a:srgbClr val="FF0000"/>
            </a:solidFill>
            <a:prstDash val="sysDot"/>
            <a:round/>
            <a:headEnd/>
            <a:tailEnd/>
          </a:ln>
        </p:spPr>
        <p:txBody>
          <a:bodyPr/>
          <a:lstStyle/>
          <a:p>
            <a:endParaRPr lang="es-ES"/>
          </a:p>
        </p:txBody>
      </p:sp>
      <p:sp>
        <p:nvSpPr>
          <p:cNvPr id="1189934" name="Line 46"/>
          <p:cNvSpPr>
            <a:spLocks noChangeShapeType="1"/>
          </p:cNvSpPr>
          <p:nvPr/>
        </p:nvSpPr>
        <p:spPr bwMode="auto">
          <a:xfrm>
            <a:off x="2916238" y="1484313"/>
            <a:ext cx="1655762" cy="936625"/>
          </a:xfrm>
          <a:prstGeom prst="line">
            <a:avLst/>
          </a:prstGeom>
          <a:noFill/>
          <a:ln w="25400">
            <a:solidFill>
              <a:srgbClr val="FF0000"/>
            </a:solidFill>
            <a:prstDash val="sysDot"/>
            <a:round/>
            <a:headEnd/>
            <a:tailEnd/>
          </a:ln>
        </p:spPr>
        <p:txBody>
          <a:bodyPr/>
          <a:lstStyle/>
          <a:p>
            <a:endParaRPr lang="es-ES"/>
          </a:p>
        </p:txBody>
      </p:sp>
      <p:sp>
        <p:nvSpPr>
          <p:cNvPr id="1189935" name="Line 47"/>
          <p:cNvSpPr>
            <a:spLocks noChangeShapeType="1"/>
          </p:cNvSpPr>
          <p:nvPr/>
        </p:nvSpPr>
        <p:spPr bwMode="auto">
          <a:xfrm>
            <a:off x="1403350" y="5373688"/>
            <a:ext cx="504825" cy="0"/>
          </a:xfrm>
          <a:prstGeom prst="line">
            <a:avLst/>
          </a:prstGeom>
          <a:noFill/>
          <a:ln w="25400">
            <a:solidFill>
              <a:srgbClr val="339966"/>
            </a:solidFill>
            <a:prstDash val="sysDot"/>
            <a:round/>
            <a:headEnd/>
            <a:tailEnd/>
          </a:ln>
        </p:spPr>
        <p:txBody>
          <a:bodyPr/>
          <a:lstStyle/>
          <a:p>
            <a:endParaRPr lang="es-ES"/>
          </a:p>
        </p:txBody>
      </p:sp>
      <p:sp>
        <p:nvSpPr>
          <p:cNvPr id="1189936" name="Line 48"/>
          <p:cNvSpPr>
            <a:spLocks noChangeShapeType="1"/>
          </p:cNvSpPr>
          <p:nvPr/>
        </p:nvSpPr>
        <p:spPr bwMode="auto">
          <a:xfrm flipV="1">
            <a:off x="1908175" y="3933825"/>
            <a:ext cx="0" cy="1439863"/>
          </a:xfrm>
          <a:prstGeom prst="line">
            <a:avLst/>
          </a:prstGeom>
          <a:noFill/>
          <a:ln w="25400">
            <a:solidFill>
              <a:srgbClr val="339966"/>
            </a:solidFill>
            <a:prstDash val="sysDot"/>
            <a:round/>
            <a:headEnd/>
            <a:tailEnd/>
          </a:ln>
        </p:spPr>
        <p:txBody>
          <a:bodyPr/>
          <a:lstStyle/>
          <a:p>
            <a:endParaRPr lang="es-ES"/>
          </a:p>
        </p:txBody>
      </p:sp>
      <p:sp>
        <p:nvSpPr>
          <p:cNvPr id="1189937" name="Line 49"/>
          <p:cNvSpPr>
            <a:spLocks noChangeShapeType="1"/>
          </p:cNvSpPr>
          <p:nvPr/>
        </p:nvSpPr>
        <p:spPr bwMode="auto">
          <a:xfrm>
            <a:off x="1908175" y="3933825"/>
            <a:ext cx="1368425" cy="0"/>
          </a:xfrm>
          <a:prstGeom prst="line">
            <a:avLst/>
          </a:prstGeom>
          <a:noFill/>
          <a:ln w="25400">
            <a:solidFill>
              <a:srgbClr val="339966"/>
            </a:solidFill>
            <a:prstDash val="sysDot"/>
            <a:round/>
            <a:headEnd/>
            <a:tailEnd/>
          </a:ln>
        </p:spPr>
        <p:txBody>
          <a:bodyPr/>
          <a:lstStyle/>
          <a:p>
            <a:endParaRPr lang="es-ES"/>
          </a:p>
        </p:txBody>
      </p:sp>
      <p:sp>
        <p:nvSpPr>
          <p:cNvPr id="1189938" name="Line 50"/>
          <p:cNvSpPr>
            <a:spLocks noChangeShapeType="1"/>
          </p:cNvSpPr>
          <p:nvPr/>
        </p:nvSpPr>
        <p:spPr bwMode="auto">
          <a:xfrm flipV="1">
            <a:off x="3276600" y="2205038"/>
            <a:ext cx="1439863" cy="1728787"/>
          </a:xfrm>
          <a:prstGeom prst="line">
            <a:avLst/>
          </a:prstGeom>
          <a:noFill/>
          <a:ln w="25400">
            <a:solidFill>
              <a:srgbClr val="339966"/>
            </a:solidFill>
            <a:prstDash val="sysDot"/>
            <a:round/>
            <a:headEnd/>
            <a:tailEnd/>
          </a:ln>
        </p:spPr>
        <p:txBody>
          <a:bodyPr/>
          <a:lstStyle/>
          <a:p>
            <a:endParaRPr lang="es-ES"/>
          </a:p>
        </p:txBody>
      </p:sp>
      <p:sp>
        <p:nvSpPr>
          <p:cNvPr id="1189939" name="Line 51"/>
          <p:cNvSpPr>
            <a:spLocks noChangeShapeType="1"/>
          </p:cNvSpPr>
          <p:nvPr/>
        </p:nvSpPr>
        <p:spPr bwMode="auto">
          <a:xfrm flipV="1">
            <a:off x="4716463" y="1341438"/>
            <a:ext cx="1511300" cy="863600"/>
          </a:xfrm>
          <a:prstGeom prst="line">
            <a:avLst/>
          </a:prstGeom>
          <a:noFill/>
          <a:ln w="25400">
            <a:solidFill>
              <a:srgbClr val="339966"/>
            </a:solidFill>
            <a:prstDash val="sysDot"/>
            <a:round/>
            <a:headEnd/>
            <a:tailEnd/>
          </a:ln>
        </p:spPr>
        <p:txBody>
          <a:bodyPr/>
          <a:lstStyle/>
          <a:p>
            <a:endParaRPr lang="es-ES"/>
          </a:p>
        </p:txBody>
      </p:sp>
      <p:sp>
        <p:nvSpPr>
          <p:cNvPr id="1189940" name="Line 52"/>
          <p:cNvSpPr>
            <a:spLocks noChangeShapeType="1"/>
          </p:cNvSpPr>
          <p:nvPr/>
        </p:nvSpPr>
        <p:spPr bwMode="auto">
          <a:xfrm flipH="1">
            <a:off x="6948488" y="5589588"/>
            <a:ext cx="503237" cy="0"/>
          </a:xfrm>
          <a:prstGeom prst="line">
            <a:avLst/>
          </a:prstGeom>
          <a:noFill/>
          <a:ln w="25400">
            <a:solidFill>
              <a:srgbClr val="339966"/>
            </a:solidFill>
            <a:prstDash val="sysDot"/>
            <a:round/>
            <a:headEnd/>
            <a:tailEnd/>
          </a:ln>
        </p:spPr>
        <p:txBody>
          <a:bodyPr/>
          <a:lstStyle/>
          <a:p>
            <a:endParaRPr lang="es-ES"/>
          </a:p>
        </p:txBody>
      </p:sp>
      <p:sp>
        <p:nvSpPr>
          <p:cNvPr id="1189941" name="Line 53"/>
          <p:cNvSpPr>
            <a:spLocks noChangeShapeType="1"/>
          </p:cNvSpPr>
          <p:nvPr/>
        </p:nvSpPr>
        <p:spPr bwMode="auto">
          <a:xfrm flipV="1">
            <a:off x="6948488" y="5013325"/>
            <a:ext cx="0" cy="576263"/>
          </a:xfrm>
          <a:prstGeom prst="line">
            <a:avLst/>
          </a:prstGeom>
          <a:noFill/>
          <a:ln w="25400">
            <a:solidFill>
              <a:srgbClr val="339966"/>
            </a:solidFill>
            <a:prstDash val="sysDot"/>
            <a:round/>
            <a:headEnd/>
            <a:tailEnd/>
          </a:ln>
        </p:spPr>
        <p:txBody>
          <a:bodyPr/>
          <a:lstStyle/>
          <a:p>
            <a:endParaRPr lang="es-ES"/>
          </a:p>
        </p:txBody>
      </p:sp>
      <p:sp>
        <p:nvSpPr>
          <p:cNvPr id="1189942" name="Line 54"/>
          <p:cNvSpPr>
            <a:spLocks noChangeShapeType="1"/>
          </p:cNvSpPr>
          <p:nvPr/>
        </p:nvSpPr>
        <p:spPr bwMode="auto">
          <a:xfrm flipH="1">
            <a:off x="6659563" y="5013325"/>
            <a:ext cx="288925" cy="0"/>
          </a:xfrm>
          <a:prstGeom prst="line">
            <a:avLst/>
          </a:prstGeom>
          <a:noFill/>
          <a:ln w="25400">
            <a:solidFill>
              <a:srgbClr val="339966"/>
            </a:solidFill>
            <a:prstDash val="sysDot"/>
            <a:round/>
            <a:headEnd/>
            <a:tailEnd/>
          </a:ln>
        </p:spPr>
        <p:txBody>
          <a:bodyPr/>
          <a:lstStyle/>
          <a:p>
            <a:endParaRPr lang="es-ES"/>
          </a:p>
        </p:txBody>
      </p:sp>
      <p:sp>
        <p:nvSpPr>
          <p:cNvPr id="1189943" name="Text Box 55"/>
          <p:cNvSpPr txBox="1">
            <a:spLocks noChangeArrowheads="1"/>
          </p:cNvSpPr>
          <p:nvPr/>
        </p:nvSpPr>
        <p:spPr bwMode="auto">
          <a:xfrm>
            <a:off x="1619250" y="3573463"/>
            <a:ext cx="1447800" cy="241300"/>
          </a:xfrm>
          <a:prstGeom prst="rect">
            <a:avLst/>
          </a:prstGeom>
          <a:noFill/>
          <a:ln w="9525">
            <a:noFill/>
            <a:miter lim="800000"/>
            <a:headEnd/>
            <a:tailEnd/>
          </a:ln>
        </p:spPr>
        <p:txBody>
          <a:bodyPr>
            <a:spAutoFit/>
          </a:bodyPr>
          <a:lstStyle/>
          <a:p>
            <a:pPr algn="ctr">
              <a:lnSpc>
                <a:spcPct val="70000"/>
              </a:lnSpc>
              <a:spcBef>
                <a:spcPct val="30000"/>
              </a:spcBef>
            </a:pPr>
            <a:r>
              <a:rPr lang="es-ES_tradnl" sz="1400" b="1">
                <a:latin typeface="Arial" charset="0"/>
              </a:rPr>
              <a:t>172.16.1.1</a:t>
            </a:r>
            <a:endParaRPr lang="es-ES" sz="1400" b="1">
              <a:latin typeface="Arial" charset="0"/>
            </a:endParaRPr>
          </a:p>
        </p:txBody>
      </p:sp>
      <p:sp>
        <p:nvSpPr>
          <p:cNvPr id="1189944" name="Text Box 56"/>
          <p:cNvSpPr txBox="1">
            <a:spLocks noChangeArrowheads="1"/>
          </p:cNvSpPr>
          <p:nvPr/>
        </p:nvSpPr>
        <p:spPr bwMode="auto">
          <a:xfrm>
            <a:off x="1755775" y="5564188"/>
            <a:ext cx="1447800" cy="241300"/>
          </a:xfrm>
          <a:prstGeom prst="rect">
            <a:avLst/>
          </a:prstGeom>
          <a:noFill/>
          <a:ln w="9525">
            <a:noFill/>
            <a:miter lim="800000"/>
            <a:headEnd/>
            <a:tailEnd/>
          </a:ln>
        </p:spPr>
        <p:txBody>
          <a:bodyPr>
            <a:spAutoFit/>
          </a:bodyPr>
          <a:lstStyle/>
          <a:p>
            <a:pPr algn="ctr">
              <a:lnSpc>
                <a:spcPct val="70000"/>
              </a:lnSpc>
              <a:spcBef>
                <a:spcPct val="30000"/>
              </a:spcBef>
            </a:pPr>
            <a:r>
              <a:rPr lang="es-ES_tradnl" sz="1400" b="1">
                <a:latin typeface="Arial" charset="0"/>
              </a:rPr>
              <a:t>Rtr 172.16.1.1</a:t>
            </a:r>
            <a:endParaRPr lang="es-ES" sz="1400" b="1">
              <a:latin typeface="Arial" charset="0"/>
            </a:endParaRPr>
          </a:p>
        </p:txBody>
      </p:sp>
      <p:sp>
        <p:nvSpPr>
          <p:cNvPr id="1189945" name="Text Box 57"/>
          <p:cNvSpPr txBox="1">
            <a:spLocks noChangeArrowheads="1"/>
          </p:cNvSpPr>
          <p:nvPr/>
        </p:nvSpPr>
        <p:spPr bwMode="auto">
          <a:xfrm>
            <a:off x="395288" y="5851525"/>
            <a:ext cx="1447800" cy="241300"/>
          </a:xfrm>
          <a:prstGeom prst="rect">
            <a:avLst/>
          </a:prstGeom>
          <a:noFill/>
          <a:ln w="9525">
            <a:noFill/>
            <a:miter lim="800000"/>
            <a:headEnd/>
            <a:tailEnd/>
          </a:ln>
        </p:spPr>
        <p:txBody>
          <a:bodyPr>
            <a:spAutoFit/>
          </a:bodyPr>
          <a:lstStyle/>
          <a:p>
            <a:pPr algn="ctr">
              <a:lnSpc>
                <a:spcPct val="70000"/>
              </a:lnSpc>
              <a:spcBef>
                <a:spcPct val="30000"/>
              </a:spcBef>
            </a:pPr>
            <a:r>
              <a:rPr lang="es-ES_tradnl" sz="1400" b="1">
                <a:latin typeface="Arial" charset="0"/>
              </a:rPr>
              <a:t>Rtr 172.16.1.1</a:t>
            </a:r>
            <a:endParaRPr lang="es-ES" sz="1400" b="1">
              <a:latin typeface="Arial" charset="0"/>
            </a:endParaRPr>
          </a:p>
        </p:txBody>
      </p:sp>
      <p:sp>
        <p:nvSpPr>
          <p:cNvPr id="1189946" name="Text Box 58"/>
          <p:cNvSpPr txBox="1">
            <a:spLocks noChangeArrowheads="1"/>
          </p:cNvSpPr>
          <p:nvPr/>
        </p:nvSpPr>
        <p:spPr bwMode="auto">
          <a:xfrm>
            <a:off x="5724525" y="3716338"/>
            <a:ext cx="1600200" cy="241300"/>
          </a:xfrm>
          <a:prstGeom prst="rect">
            <a:avLst/>
          </a:prstGeom>
          <a:noFill/>
          <a:ln w="9525">
            <a:noFill/>
            <a:miter lim="800000"/>
            <a:headEnd/>
            <a:tailEnd/>
          </a:ln>
        </p:spPr>
        <p:txBody>
          <a:bodyPr>
            <a:spAutoFit/>
          </a:bodyPr>
          <a:lstStyle/>
          <a:p>
            <a:pPr algn="ctr">
              <a:lnSpc>
                <a:spcPct val="70000"/>
              </a:lnSpc>
              <a:spcBef>
                <a:spcPct val="30000"/>
              </a:spcBef>
            </a:pPr>
            <a:r>
              <a:rPr lang="es-ES_tradnl" sz="1400" b="1">
                <a:latin typeface="Arial" charset="0"/>
              </a:rPr>
              <a:t>147.156.1.1</a:t>
            </a:r>
            <a:endParaRPr lang="es-ES" sz="1400" b="1">
              <a:latin typeface="Arial" charset="0"/>
            </a:endParaRPr>
          </a:p>
        </p:txBody>
      </p:sp>
      <p:sp>
        <p:nvSpPr>
          <p:cNvPr id="1189947" name="Text Box 59"/>
          <p:cNvSpPr txBox="1">
            <a:spLocks noChangeArrowheads="1"/>
          </p:cNvSpPr>
          <p:nvPr/>
        </p:nvSpPr>
        <p:spPr bwMode="auto">
          <a:xfrm>
            <a:off x="7011988" y="5995988"/>
            <a:ext cx="1447800" cy="241300"/>
          </a:xfrm>
          <a:prstGeom prst="rect">
            <a:avLst/>
          </a:prstGeom>
          <a:noFill/>
          <a:ln w="9525">
            <a:noFill/>
            <a:miter lim="800000"/>
            <a:headEnd/>
            <a:tailEnd/>
          </a:ln>
        </p:spPr>
        <p:txBody>
          <a:bodyPr>
            <a:spAutoFit/>
          </a:bodyPr>
          <a:lstStyle/>
          <a:p>
            <a:pPr algn="ctr">
              <a:lnSpc>
                <a:spcPct val="70000"/>
              </a:lnSpc>
              <a:spcBef>
                <a:spcPct val="30000"/>
              </a:spcBef>
            </a:pPr>
            <a:r>
              <a:rPr lang="es-ES_tradnl" sz="1400" b="1">
                <a:latin typeface="Arial" charset="0"/>
              </a:rPr>
              <a:t>Rtr 147.156.1.1</a:t>
            </a:r>
            <a:endParaRPr lang="es-ES" sz="1400" b="1">
              <a:latin typeface="Arial" charset="0"/>
            </a:endParaRPr>
          </a:p>
        </p:txBody>
      </p:sp>
      <p:sp>
        <p:nvSpPr>
          <p:cNvPr id="1189948" name="Text Box 60"/>
          <p:cNvSpPr txBox="1">
            <a:spLocks noChangeArrowheads="1"/>
          </p:cNvSpPr>
          <p:nvPr/>
        </p:nvSpPr>
        <p:spPr bwMode="auto">
          <a:xfrm>
            <a:off x="5564188" y="5445125"/>
            <a:ext cx="1447800" cy="241300"/>
          </a:xfrm>
          <a:prstGeom prst="rect">
            <a:avLst/>
          </a:prstGeom>
          <a:noFill/>
          <a:ln w="9525">
            <a:noFill/>
            <a:miter lim="800000"/>
            <a:headEnd/>
            <a:tailEnd/>
          </a:ln>
        </p:spPr>
        <p:txBody>
          <a:bodyPr>
            <a:spAutoFit/>
          </a:bodyPr>
          <a:lstStyle/>
          <a:p>
            <a:pPr algn="ctr">
              <a:lnSpc>
                <a:spcPct val="70000"/>
              </a:lnSpc>
              <a:spcBef>
                <a:spcPct val="30000"/>
              </a:spcBef>
            </a:pPr>
            <a:r>
              <a:rPr lang="es-ES_tradnl" sz="1400" b="1">
                <a:latin typeface="Arial" charset="0"/>
              </a:rPr>
              <a:t>Rtr 147.156.1.1</a:t>
            </a:r>
            <a:endParaRPr lang="es-ES" sz="1400" b="1">
              <a:latin typeface="Arial" charset="0"/>
            </a:endParaRPr>
          </a:p>
        </p:txBody>
      </p:sp>
      <p:sp>
        <p:nvSpPr>
          <p:cNvPr id="1189949" name="Text Box 61"/>
          <p:cNvSpPr txBox="1">
            <a:spLocks noChangeArrowheads="1"/>
          </p:cNvSpPr>
          <p:nvPr/>
        </p:nvSpPr>
        <p:spPr bwMode="auto">
          <a:xfrm>
            <a:off x="2338388" y="1387475"/>
            <a:ext cx="288925" cy="241300"/>
          </a:xfrm>
          <a:prstGeom prst="rect">
            <a:avLst/>
          </a:prstGeom>
          <a:noFill/>
          <a:ln w="9525">
            <a:noFill/>
            <a:miter lim="800000"/>
            <a:headEnd/>
            <a:tailEnd/>
          </a:ln>
        </p:spPr>
        <p:txBody>
          <a:bodyPr>
            <a:spAutoFit/>
          </a:bodyPr>
          <a:lstStyle/>
          <a:p>
            <a:pPr algn="ctr">
              <a:lnSpc>
                <a:spcPct val="70000"/>
              </a:lnSpc>
              <a:spcBef>
                <a:spcPct val="30000"/>
              </a:spcBef>
            </a:pPr>
            <a:r>
              <a:rPr lang="es-ES" sz="1400" b="1">
                <a:solidFill>
                  <a:schemeClr val="bg1"/>
                </a:solidFill>
                <a:latin typeface="Arial" charset="0"/>
              </a:rPr>
              <a:t>A</a:t>
            </a:r>
          </a:p>
        </p:txBody>
      </p:sp>
      <p:sp>
        <p:nvSpPr>
          <p:cNvPr id="1189950" name="Text Box 62"/>
          <p:cNvSpPr txBox="1">
            <a:spLocks noChangeArrowheads="1"/>
          </p:cNvSpPr>
          <p:nvPr/>
        </p:nvSpPr>
        <p:spPr bwMode="auto">
          <a:xfrm>
            <a:off x="6299200" y="1341438"/>
            <a:ext cx="288925" cy="241300"/>
          </a:xfrm>
          <a:prstGeom prst="rect">
            <a:avLst/>
          </a:prstGeom>
          <a:noFill/>
          <a:ln w="9525">
            <a:noFill/>
            <a:miter lim="800000"/>
            <a:headEnd/>
            <a:tailEnd/>
          </a:ln>
        </p:spPr>
        <p:txBody>
          <a:bodyPr>
            <a:spAutoFit/>
          </a:bodyPr>
          <a:lstStyle/>
          <a:p>
            <a:pPr algn="ctr">
              <a:lnSpc>
                <a:spcPct val="70000"/>
              </a:lnSpc>
              <a:spcBef>
                <a:spcPct val="30000"/>
              </a:spcBef>
            </a:pPr>
            <a:r>
              <a:rPr lang="es-ES" sz="1400" b="1">
                <a:solidFill>
                  <a:schemeClr val="bg1"/>
                </a:solidFill>
                <a:latin typeface="Arial" charset="0"/>
              </a:rPr>
              <a:t>B</a:t>
            </a:r>
          </a:p>
        </p:txBody>
      </p:sp>
      <p:sp>
        <p:nvSpPr>
          <p:cNvPr id="90174" name="Text Box 63"/>
          <p:cNvSpPr txBox="1">
            <a:spLocks noChangeArrowheads="1"/>
          </p:cNvSpPr>
          <p:nvPr/>
        </p:nvSpPr>
        <p:spPr bwMode="auto">
          <a:xfrm>
            <a:off x="3203575" y="4360863"/>
            <a:ext cx="2232025" cy="1155700"/>
          </a:xfrm>
          <a:prstGeom prst="rect">
            <a:avLst/>
          </a:prstGeom>
          <a:noFill/>
          <a:ln w="9525">
            <a:noFill/>
            <a:miter lim="800000"/>
            <a:headEnd/>
            <a:tailEnd/>
          </a:ln>
        </p:spPr>
        <p:txBody>
          <a:bodyPr>
            <a:spAutoFit/>
          </a:bodyPr>
          <a:lstStyle/>
          <a:p>
            <a:pPr algn="ctr">
              <a:spcBef>
                <a:spcPct val="50000"/>
              </a:spcBef>
            </a:pPr>
            <a:r>
              <a:rPr lang="es-ES_tradnl" sz="1400" b="1">
                <a:latin typeface="Arial" charset="0"/>
              </a:rPr>
              <a:t>X e Y montan redes IP aisladas. X decide utilizar direcciones privadas. Y utiliza direcciones públicas.</a:t>
            </a:r>
            <a:endParaRPr lang="es-ES" sz="1400" b="1">
              <a:latin typeface="Arial" charset="0"/>
            </a:endParaRPr>
          </a:p>
        </p:txBody>
      </p:sp>
      <p:sp>
        <p:nvSpPr>
          <p:cNvPr id="1189952" name="Text Box 64"/>
          <p:cNvSpPr txBox="1">
            <a:spLocks noChangeArrowheads="1"/>
          </p:cNvSpPr>
          <p:nvPr/>
        </p:nvSpPr>
        <p:spPr bwMode="auto">
          <a:xfrm>
            <a:off x="252413" y="2276475"/>
            <a:ext cx="3455987" cy="517525"/>
          </a:xfrm>
          <a:prstGeom prst="rect">
            <a:avLst/>
          </a:prstGeom>
          <a:noFill/>
          <a:ln w="9525">
            <a:noFill/>
            <a:miter lim="800000"/>
            <a:headEnd/>
            <a:tailEnd/>
          </a:ln>
        </p:spPr>
        <p:txBody>
          <a:bodyPr>
            <a:spAutoFit/>
          </a:bodyPr>
          <a:lstStyle/>
          <a:p>
            <a:pPr algn="ctr">
              <a:spcBef>
                <a:spcPct val="50000"/>
              </a:spcBef>
            </a:pPr>
            <a:r>
              <a:rPr lang="es-ES_tradnl" sz="1400" b="1">
                <a:latin typeface="Arial" charset="0"/>
              </a:rPr>
              <a:t>NAT: Network Address Translation (Traducción de direcciones)</a:t>
            </a:r>
            <a:endParaRPr lang="es-ES" sz="1400" b="1">
              <a:latin typeface="Arial" charset="0"/>
            </a:endParaRPr>
          </a:p>
        </p:txBody>
      </p:sp>
      <p:sp>
        <p:nvSpPr>
          <p:cNvPr id="1189953" name="Line 65"/>
          <p:cNvSpPr>
            <a:spLocks noChangeShapeType="1"/>
          </p:cNvSpPr>
          <p:nvPr/>
        </p:nvSpPr>
        <p:spPr bwMode="auto">
          <a:xfrm>
            <a:off x="2555875" y="2852738"/>
            <a:ext cx="431800" cy="647700"/>
          </a:xfrm>
          <a:prstGeom prst="line">
            <a:avLst/>
          </a:prstGeom>
          <a:noFill/>
          <a:ln w="9525">
            <a:solidFill>
              <a:schemeClr val="tx1"/>
            </a:solidFill>
            <a:round/>
            <a:headEnd/>
            <a:tailEnd type="triangle" w="med" len="med"/>
          </a:ln>
        </p:spPr>
        <p:txBody>
          <a:bodyPr/>
          <a:lstStyle/>
          <a:p>
            <a:endParaRPr lang="es-ES"/>
          </a:p>
        </p:txBody>
      </p:sp>
    </p:spTree>
  </p:cSld>
  <p:clrMapOvr>
    <a:masterClrMapping/>
  </p:clrMapOvr>
  <p:transition spd="med">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8990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899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1189896"/>
                                        </p:tgtEl>
                                        <p:attrNameLst>
                                          <p:attrName>style.visibility</p:attrName>
                                        </p:attrNameLst>
                                      </p:cBhvr>
                                      <p:to>
                                        <p:strVal val="visible"/>
                                      </p:to>
                                    </p:set>
                                    <p:animEffect transition="in" filter="blinds(horizontal)">
                                      <p:cBhvr>
                                        <p:cTn id="13" dur="500"/>
                                        <p:tgtEl>
                                          <p:spTgt spid="1189896"/>
                                        </p:tgtEl>
                                      </p:cBhvr>
                                    </p:animEffect>
                                  </p:childTnLst>
                                </p:cTn>
                              </p:par>
                              <p:par>
                                <p:cTn id="14" presetID="1" presetClass="entr" presetSubtype="0" fill="hold" grpId="0" nodeType="withEffect">
                                  <p:stCondLst>
                                    <p:cond delay="0"/>
                                  </p:stCondLst>
                                  <p:childTnLst>
                                    <p:set>
                                      <p:cBhvr>
                                        <p:cTn id="15" dur="1" fill="hold">
                                          <p:stCondLst>
                                            <p:cond delay="0"/>
                                          </p:stCondLst>
                                        </p:cTn>
                                        <p:tgtEl>
                                          <p:spTgt spid="1189892"/>
                                        </p:tgtEl>
                                        <p:attrNameLst>
                                          <p:attrName>style.visibility</p:attrName>
                                        </p:attrNameLst>
                                      </p:cBhvr>
                                      <p:to>
                                        <p:strVal val="visible"/>
                                      </p:to>
                                    </p:se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1189943"/>
                                        </p:tgtEl>
                                        <p:attrNameLst>
                                          <p:attrName>style.visibility</p:attrName>
                                        </p:attrNameLst>
                                      </p:cBhvr>
                                      <p:to>
                                        <p:strVal val="visible"/>
                                      </p:to>
                                    </p:set>
                                  </p:childTnLst>
                                </p:cTn>
                              </p:par>
                            </p:childTnLst>
                          </p:cTn>
                        </p:par>
                        <p:par>
                          <p:cTn id="19" fill="hold">
                            <p:stCondLst>
                              <p:cond delay="500"/>
                            </p:stCondLst>
                            <p:childTnLst>
                              <p:par>
                                <p:cTn id="20" presetID="1" presetClass="entr" presetSubtype="0" fill="hold" grpId="0" nodeType="afterEffect">
                                  <p:stCondLst>
                                    <p:cond delay="0"/>
                                  </p:stCondLst>
                                  <p:childTnLst>
                                    <p:set>
                                      <p:cBhvr>
                                        <p:cTn id="21" dur="1" fill="hold">
                                          <p:stCondLst>
                                            <p:cond delay="0"/>
                                          </p:stCondLst>
                                        </p:cTn>
                                        <p:tgtEl>
                                          <p:spTgt spid="1189944"/>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189945"/>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189894"/>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189921"/>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189903"/>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1189952"/>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189953"/>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189891"/>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1189931"/>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1189949"/>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1189932"/>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189923"/>
                                        </p:tgtEl>
                                        <p:attrNameLst>
                                          <p:attrName>style.visibility</p:attrName>
                                        </p:attrNameLst>
                                      </p:cBhvr>
                                      <p:to>
                                        <p:strVal val="visible"/>
                                      </p:to>
                                    </p:set>
                                    <p:animEffect transition="in" filter="wipe(left)">
                                      <p:cBhvr>
                                        <p:cTn id="54" dur="500"/>
                                        <p:tgtEl>
                                          <p:spTgt spid="1189923"/>
                                        </p:tgtEl>
                                      </p:cBhvr>
                                    </p:animEffect>
                                  </p:childTnLst>
                                </p:cTn>
                              </p:par>
                            </p:childTnLst>
                          </p:cTn>
                        </p:par>
                        <p:par>
                          <p:cTn id="55" fill="hold">
                            <p:stCondLst>
                              <p:cond delay="500"/>
                            </p:stCondLst>
                            <p:childTnLst>
                              <p:par>
                                <p:cTn id="56" presetID="22" presetClass="entr" presetSubtype="4" fill="hold" grpId="0" nodeType="afterEffect">
                                  <p:stCondLst>
                                    <p:cond delay="0"/>
                                  </p:stCondLst>
                                  <p:childTnLst>
                                    <p:set>
                                      <p:cBhvr>
                                        <p:cTn id="57" dur="1" fill="hold">
                                          <p:stCondLst>
                                            <p:cond delay="0"/>
                                          </p:stCondLst>
                                        </p:cTn>
                                        <p:tgtEl>
                                          <p:spTgt spid="1189924"/>
                                        </p:tgtEl>
                                        <p:attrNameLst>
                                          <p:attrName>style.visibility</p:attrName>
                                        </p:attrNameLst>
                                      </p:cBhvr>
                                      <p:to>
                                        <p:strVal val="visible"/>
                                      </p:to>
                                    </p:set>
                                    <p:animEffect transition="in" filter="wipe(down)">
                                      <p:cBhvr>
                                        <p:cTn id="58" dur="500"/>
                                        <p:tgtEl>
                                          <p:spTgt spid="1189924"/>
                                        </p:tgtEl>
                                      </p:cBhvr>
                                    </p:animEffect>
                                  </p:childTnLst>
                                </p:cTn>
                              </p:par>
                            </p:childTnLst>
                          </p:cTn>
                        </p:par>
                        <p:par>
                          <p:cTn id="59" fill="hold">
                            <p:stCondLst>
                              <p:cond delay="1000"/>
                            </p:stCondLst>
                            <p:childTnLst>
                              <p:par>
                                <p:cTn id="60" presetID="22" presetClass="entr" presetSubtype="8" fill="hold" grpId="0" nodeType="afterEffect">
                                  <p:stCondLst>
                                    <p:cond delay="0"/>
                                  </p:stCondLst>
                                  <p:childTnLst>
                                    <p:set>
                                      <p:cBhvr>
                                        <p:cTn id="61" dur="1" fill="hold">
                                          <p:stCondLst>
                                            <p:cond delay="0"/>
                                          </p:stCondLst>
                                        </p:cTn>
                                        <p:tgtEl>
                                          <p:spTgt spid="1189925"/>
                                        </p:tgtEl>
                                        <p:attrNameLst>
                                          <p:attrName>style.visibility</p:attrName>
                                        </p:attrNameLst>
                                      </p:cBhvr>
                                      <p:to>
                                        <p:strVal val="visible"/>
                                      </p:to>
                                    </p:set>
                                    <p:animEffect transition="in" filter="wipe(left)">
                                      <p:cBhvr>
                                        <p:cTn id="62" dur="500"/>
                                        <p:tgtEl>
                                          <p:spTgt spid="1189925"/>
                                        </p:tgtEl>
                                      </p:cBhvr>
                                    </p:animEffect>
                                  </p:childTnLst>
                                </p:cTn>
                              </p:par>
                            </p:childTnLst>
                          </p:cTn>
                        </p:par>
                        <p:par>
                          <p:cTn id="63" fill="hold">
                            <p:stCondLst>
                              <p:cond delay="1500"/>
                            </p:stCondLst>
                            <p:childTnLst>
                              <p:par>
                                <p:cTn id="64" presetID="22" presetClass="entr" presetSubtype="4" fill="hold" grpId="0" nodeType="afterEffect">
                                  <p:stCondLst>
                                    <p:cond delay="0"/>
                                  </p:stCondLst>
                                  <p:childTnLst>
                                    <p:set>
                                      <p:cBhvr>
                                        <p:cTn id="65" dur="1" fill="hold">
                                          <p:stCondLst>
                                            <p:cond delay="0"/>
                                          </p:stCondLst>
                                        </p:cTn>
                                        <p:tgtEl>
                                          <p:spTgt spid="1189926"/>
                                        </p:tgtEl>
                                        <p:attrNameLst>
                                          <p:attrName>style.visibility</p:attrName>
                                        </p:attrNameLst>
                                      </p:cBhvr>
                                      <p:to>
                                        <p:strVal val="visible"/>
                                      </p:to>
                                    </p:set>
                                    <p:animEffect transition="in" filter="wipe(down)">
                                      <p:cBhvr>
                                        <p:cTn id="66" dur="500"/>
                                        <p:tgtEl>
                                          <p:spTgt spid="1189926"/>
                                        </p:tgtEl>
                                      </p:cBhvr>
                                    </p:animEffect>
                                  </p:childTnLst>
                                </p:cTn>
                              </p:par>
                            </p:childTnLst>
                          </p:cTn>
                        </p:par>
                        <p:par>
                          <p:cTn id="67" fill="hold">
                            <p:stCondLst>
                              <p:cond delay="2000"/>
                            </p:stCondLst>
                            <p:childTnLst>
                              <p:par>
                                <p:cTn id="68" presetID="22" presetClass="entr" presetSubtype="2" fill="hold" grpId="0" nodeType="afterEffect">
                                  <p:stCondLst>
                                    <p:cond delay="0"/>
                                  </p:stCondLst>
                                  <p:childTnLst>
                                    <p:set>
                                      <p:cBhvr>
                                        <p:cTn id="69" dur="1" fill="hold">
                                          <p:stCondLst>
                                            <p:cond delay="0"/>
                                          </p:stCondLst>
                                        </p:cTn>
                                        <p:tgtEl>
                                          <p:spTgt spid="1189927"/>
                                        </p:tgtEl>
                                        <p:attrNameLst>
                                          <p:attrName>style.visibility</p:attrName>
                                        </p:attrNameLst>
                                      </p:cBhvr>
                                      <p:to>
                                        <p:strVal val="visible"/>
                                      </p:to>
                                    </p:set>
                                    <p:animEffect transition="in" filter="wipe(right)">
                                      <p:cBhvr>
                                        <p:cTn id="70" dur="500"/>
                                        <p:tgtEl>
                                          <p:spTgt spid="1189927"/>
                                        </p:tgtEl>
                                      </p:cBhvr>
                                    </p:animEffec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189890"/>
                                        </p:tgtEl>
                                        <p:attrNameLst>
                                          <p:attrName>style.visibility</p:attrName>
                                        </p:attrNameLst>
                                      </p:cBhvr>
                                      <p:to>
                                        <p:strVal val="visible"/>
                                      </p:to>
                                    </p:set>
                                  </p:childTnLst>
                                </p:cTn>
                              </p:par>
                            </p:childTnLst>
                          </p:cTn>
                        </p:par>
                        <p:par>
                          <p:cTn id="75" fill="hold">
                            <p:stCondLst>
                              <p:cond delay="0"/>
                            </p:stCondLst>
                            <p:childTnLst>
                              <p:par>
                                <p:cTn id="76" presetID="3" presetClass="entr" presetSubtype="10" fill="hold" nodeType="afterEffect">
                                  <p:stCondLst>
                                    <p:cond delay="0"/>
                                  </p:stCondLst>
                                  <p:childTnLst>
                                    <p:set>
                                      <p:cBhvr>
                                        <p:cTn id="77" dur="1" fill="hold">
                                          <p:stCondLst>
                                            <p:cond delay="0"/>
                                          </p:stCondLst>
                                        </p:cTn>
                                        <p:tgtEl>
                                          <p:spTgt spid="1189898"/>
                                        </p:tgtEl>
                                        <p:attrNameLst>
                                          <p:attrName>style.visibility</p:attrName>
                                        </p:attrNameLst>
                                      </p:cBhvr>
                                      <p:to>
                                        <p:strVal val="visible"/>
                                      </p:to>
                                    </p:set>
                                    <p:animEffect transition="in" filter="blinds(horizontal)">
                                      <p:cBhvr>
                                        <p:cTn id="78" dur="500"/>
                                        <p:tgtEl>
                                          <p:spTgt spid="1189898"/>
                                        </p:tgtEl>
                                      </p:cBhvr>
                                    </p:animEffect>
                                  </p:childTnLst>
                                </p:cTn>
                              </p:par>
                            </p:childTnLst>
                          </p:cTn>
                        </p:par>
                        <p:par>
                          <p:cTn id="79" fill="hold">
                            <p:stCondLst>
                              <p:cond delay="500"/>
                            </p:stCondLst>
                            <p:childTnLst>
                              <p:par>
                                <p:cTn id="80" presetID="1" presetClass="entr" presetSubtype="0" fill="hold" grpId="0" nodeType="afterEffect">
                                  <p:stCondLst>
                                    <p:cond delay="0"/>
                                  </p:stCondLst>
                                  <p:childTnLst>
                                    <p:set>
                                      <p:cBhvr>
                                        <p:cTn id="81" dur="1" fill="hold">
                                          <p:stCondLst>
                                            <p:cond delay="0"/>
                                          </p:stCondLst>
                                        </p:cTn>
                                        <p:tgtEl>
                                          <p:spTgt spid="1189946"/>
                                        </p:tgtEl>
                                        <p:attrNameLst>
                                          <p:attrName>style.visibility</p:attrName>
                                        </p:attrNameLst>
                                      </p:cBhvr>
                                      <p:to>
                                        <p:strVal val="visible"/>
                                      </p:to>
                                    </p:set>
                                  </p:childTnLst>
                                </p:cTn>
                              </p:par>
                            </p:childTnLst>
                          </p:cTn>
                        </p:par>
                        <p:par>
                          <p:cTn id="82" fill="hold">
                            <p:stCondLst>
                              <p:cond delay="500"/>
                            </p:stCondLst>
                            <p:childTnLst>
                              <p:par>
                                <p:cTn id="83" presetID="1" presetClass="entr" presetSubtype="0" fill="hold" grpId="0" nodeType="afterEffect">
                                  <p:stCondLst>
                                    <p:cond delay="0"/>
                                  </p:stCondLst>
                                  <p:childTnLst>
                                    <p:set>
                                      <p:cBhvr>
                                        <p:cTn id="84" dur="1" fill="hold">
                                          <p:stCondLst>
                                            <p:cond delay="0"/>
                                          </p:stCondLst>
                                        </p:cTn>
                                        <p:tgtEl>
                                          <p:spTgt spid="1189947"/>
                                        </p:tgtEl>
                                        <p:attrNameLst>
                                          <p:attrName>style.visibility</p:attrName>
                                        </p:attrNameLst>
                                      </p:cBhvr>
                                      <p:to>
                                        <p:strVal val="visible"/>
                                      </p:to>
                                    </p:set>
                                  </p:childTnLst>
                                </p:cTn>
                              </p:par>
                            </p:childTnLst>
                          </p:cTn>
                        </p:par>
                        <p:par>
                          <p:cTn id="85" fill="hold">
                            <p:stCondLst>
                              <p:cond delay="500"/>
                            </p:stCondLst>
                            <p:childTnLst>
                              <p:par>
                                <p:cTn id="86" presetID="1" presetClass="entr" presetSubtype="0" fill="hold" grpId="0" nodeType="afterEffect">
                                  <p:stCondLst>
                                    <p:cond delay="0"/>
                                  </p:stCondLst>
                                  <p:childTnLst>
                                    <p:set>
                                      <p:cBhvr>
                                        <p:cTn id="87" dur="1" fill="hold">
                                          <p:stCondLst>
                                            <p:cond delay="0"/>
                                          </p:stCondLst>
                                        </p:cTn>
                                        <p:tgtEl>
                                          <p:spTgt spid="1189948"/>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1189895"/>
                                        </p:tgtEl>
                                        <p:attrNameLst>
                                          <p:attrName>style.visibility</p:attrName>
                                        </p:attrNameLst>
                                      </p:cBhvr>
                                      <p:to>
                                        <p:strVal val="visible"/>
                                      </p:to>
                                    </p:set>
                                  </p:childTnLst>
                                </p:cTn>
                              </p:par>
                            </p:childTnLst>
                          </p:cTn>
                        </p:par>
                        <p:par>
                          <p:cTn id="92" fill="hold">
                            <p:stCondLst>
                              <p:cond delay="0"/>
                            </p:stCondLst>
                            <p:childTnLst>
                              <p:par>
                                <p:cTn id="93" presetID="1" presetClass="entr" presetSubtype="0" fill="hold" grpId="0" nodeType="afterEffect">
                                  <p:stCondLst>
                                    <p:cond delay="0"/>
                                  </p:stCondLst>
                                  <p:childTnLst>
                                    <p:set>
                                      <p:cBhvr>
                                        <p:cTn id="94" dur="1" fill="hold">
                                          <p:stCondLst>
                                            <p:cond delay="0"/>
                                          </p:stCondLst>
                                        </p:cTn>
                                        <p:tgtEl>
                                          <p:spTgt spid="1189922"/>
                                        </p:tgtEl>
                                        <p:attrNameLst>
                                          <p:attrName>style.visibility</p:attrName>
                                        </p:attrNameLst>
                                      </p:cBhvr>
                                      <p:to>
                                        <p:strVal val="visible"/>
                                      </p:to>
                                    </p:set>
                                  </p:childTnLst>
                                </p:cTn>
                              </p:par>
                            </p:childTnLst>
                          </p:cTn>
                        </p:par>
                        <p:par>
                          <p:cTn id="95" fill="hold">
                            <p:stCondLst>
                              <p:cond delay="0"/>
                            </p:stCondLst>
                            <p:childTnLst>
                              <p:par>
                                <p:cTn id="96" presetID="1" presetClass="entr" presetSubtype="0" fill="hold" grpId="0" nodeType="afterEffect">
                                  <p:stCondLst>
                                    <p:cond delay="0"/>
                                  </p:stCondLst>
                                  <p:childTnLst>
                                    <p:set>
                                      <p:cBhvr>
                                        <p:cTn id="97" dur="1" fill="hold">
                                          <p:stCondLst>
                                            <p:cond delay="0"/>
                                          </p:stCondLst>
                                        </p:cTn>
                                        <p:tgtEl>
                                          <p:spTgt spid="1189919"/>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22" presetClass="entr" presetSubtype="2" fill="hold" grpId="0" nodeType="clickEffect">
                                  <p:stCondLst>
                                    <p:cond delay="0"/>
                                  </p:stCondLst>
                                  <p:childTnLst>
                                    <p:set>
                                      <p:cBhvr>
                                        <p:cTn id="101" dur="1" fill="hold">
                                          <p:stCondLst>
                                            <p:cond delay="0"/>
                                          </p:stCondLst>
                                        </p:cTn>
                                        <p:tgtEl>
                                          <p:spTgt spid="1189930"/>
                                        </p:tgtEl>
                                        <p:attrNameLst>
                                          <p:attrName>style.visibility</p:attrName>
                                        </p:attrNameLst>
                                      </p:cBhvr>
                                      <p:to>
                                        <p:strVal val="visible"/>
                                      </p:to>
                                    </p:set>
                                    <p:animEffect transition="in" filter="wipe(right)">
                                      <p:cBhvr>
                                        <p:cTn id="102" dur="500"/>
                                        <p:tgtEl>
                                          <p:spTgt spid="1189930"/>
                                        </p:tgtEl>
                                      </p:cBhvr>
                                    </p:animEffect>
                                  </p:childTnLst>
                                </p:cTn>
                              </p:par>
                            </p:childTnLst>
                          </p:cTn>
                        </p:par>
                        <p:par>
                          <p:cTn id="103" fill="hold">
                            <p:stCondLst>
                              <p:cond delay="500"/>
                            </p:stCondLst>
                            <p:childTnLst>
                              <p:par>
                                <p:cTn id="104" presetID="22" presetClass="entr" presetSubtype="4" fill="hold" grpId="0" nodeType="afterEffect">
                                  <p:stCondLst>
                                    <p:cond delay="0"/>
                                  </p:stCondLst>
                                  <p:childTnLst>
                                    <p:set>
                                      <p:cBhvr>
                                        <p:cTn id="105" dur="1" fill="hold">
                                          <p:stCondLst>
                                            <p:cond delay="0"/>
                                          </p:stCondLst>
                                        </p:cTn>
                                        <p:tgtEl>
                                          <p:spTgt spid="1189929"/>
                                        </p:tgtEl>
                                        <p:attrNameLst>
                                          <p:attrName>style.visibility</p:attrName>
                                        </p:attrNameLst>
                                      </p:cBhvr>
                                      <p:to>
                                        <p:strVal val="visible"/>
                                      </p:to>
                                    </p:set>
                                    <p:animEffect transition="in" filter="wipe(down)">
                                      <p:cBhvr>
                                        <p:cTn id="106" dur="500"/>
                                        <p:tgtEl>
                                          <p:spTgt spid="1189929"/>
                                        </p:tgtEl>
                                      </p:cBhvr>
                                    </p:animEffect>
                                  </p:childTnLst>
                                </p:cTn>
                              </p:par>
                            </p:childTnLst>
                          </p:cTn>
                        </p:par>
                        <p:par>
                          <p:cTn id="107" fill="hold">
                            <p:stCondLst>
                              <p:cond delay="1000"/>
                            </p:stCondLst>
                            <p:childTnLst>
                              <p:par>
                                <p:cTn id="108" presetID="22" presetClass="entr" presetSubtype="2" fill="hold" grpId="0" nodeType="afterEffect">
                                  <p:stCondLst>
                                    <p:cond delay="0"/>
                                  </p:stCondLst>
                                  <p:childTnLst>
                                    <p:set>
                                      <p:cBhvr>
                                        <p:cTn id="109" dur="1" fill="hold">
                                          <p:stCondLst>
                                            <p:cond delay="0"/>
                                          </p:stCondLst>
                                        </p:cTn>
                                        <p:tgtEl>
                                          <p:spTgt spid="1189928"/>
                                        </p:tgtEl>
                                        <p:attrNameLst>
                                          <p:attrName>style.visibility</p:attrName>
                                        </p:attrNameLst>
                                      </p:cBhvr>
                                      <p:to>
                                        <p:strVal val="visible"/>
                                      </p:to>
                                    </p:set>
                                    <p:animEffect transition="in" filter="wipe(right)">
                                      <p:cBhvr>
                                        <p:cTn id="110" dur="500"/>
                                        <p:tgtEl>
                                          <p:spTgt spid="1189928"/>
                                        </p:tgtEl>
                                      </p:cBhvr>
                                    </p:animEffect>
                                  </p:childTnLst>
                                </p:cTn>
                              </p:par>
                            </p:childTnLst>
                          </p:cTn>
                        </p:par>
                        <p:par>
                          <p:cTn id="111" fill="hold">
                            <p:stCondLst>
                              <p:cond delay="1500"/>
                            </p:stCondLst>
                            <p:childTnLst>
                              <p:par>
                                <p:cTn id="112" presetID="22" presetClass="entr" presetSubtype="2" fill="hold" grpId="0" nodeType="afterEffect">
                                  <p:stCondLst>
                                    <p:cond delay="0"/>
                                  </p:stCondLst>
                                  <p:childTnLst>
                                    <p:set>
                                      <p:cBhvr>
                                        <p:cTn id="113" dur="1" fill="hold">
                                          <p:stCondLst>
                                            <p:cond delay="0"/>
                                          </p:stCondLst>
                                        </p:cTn>
                                        <p:tgtEl>
                                          <p:spTgt spid="1189933"/>
                                        </p:tgtEl>
                                        <p:attrNameLst>
                                          <p:attrName>style.visibility</p:attrName>
                                        </p:attrNameLst>
                                      </p:cBhvr>
                                      <p:to>
                                        <p:strVal val="visible"/>
                                      </p:to>
                                    </p:set>
                                    <p:animEffect transition="in" filter="wipe(right)">
                                      <p:cBhvr>
                                        <p:cTn id="114" dur="500"/>
                                        <p:tgtEl>
                                          <p:spTgt spid="1189933"/>
                                        </p:tgtEl>
                                      </p:cBhvr>
                                    </p:animEffect>
                                  </p:childTnLst>
                                </p:cTn>
                              </p:par>
                            </p:childTnLst>
                          </p:cTn>
                        </p:par>
                        <p:par>
                          <p:cTn id="115" fill="hold">
                            <p:stCondLst>
                              <p:cond delay="2000"/>
                            </p:stCondLst>
                            <p:childTnLst>
                              <p:par>
                                <p:cTn id="116" presetID="22" presetClass="entr" presetSubtype="2" fill="hold" grpId="0" nodeType="afterEffect">
                                  <p:stCondLst>
                                    <p:cond delay="0"/>
                                  </p:stCondLst>
                                  <p:childTnLst>
                                    <p:set>
                                      <p:cBhvr>
                                        <p:cTn id="117" dur="1" fill="hold">
                                          <p:stCondLst>
                                            <p:cond delay="0"/>
                                          </p:stCondLst>
                                        </p:cTn>
                                        <p:tgtEl>
                                          <p:spTgt spid="1189934"/>
                                        </p:tgtEl>
                                        <p:attrNameLst>
                                          <p:attrName>style.visibility</p:attrName>
                                        </p:attrNameLst>
                                      </p:cBhvr>
                                      <p:to>
                                        <p:strVal val="visible"/>
                                      </p:to>
                                    </p:set>
                                    <p:animEffect transition="in" filter="wipe(right)">
                                      <p:cBhvr>
                                        <p:cTn id="118" dur="500"/>
                                        <p:tgtEl>
                                          <p:spTgt spid="1189934"/>
                                        </p:tgtEl>
                                      </p:cBhvr>
                                    </p:animEffec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nodeType="clickEffect">
                                  <p:stCondLst>
                                    <p:cond delay="0"/>
                                  </p:stCondLst>
                                  <p:childTnLst>
                                    <p:set>
                                      <p:cBhvr>
                                        <p:cTn id="122" dur="1" fill="hold">
                                          <p:stCondLst>
                                            <p:cond delay="0"/>
                                          </p:stCondLst>
                                        </p:cTn>
                                        <p:tgtEl>
                                          <p:spTgt spid="1189916"/>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1189950"/>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1189920"/>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1189893"/>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22" presetClass="entr" presetSubtype="8" fill="hold" grpId="0" nodeType="clickEffect">
                                  <p:stCondLst>
                                    <p:cond delay="0"/>
                                  </p:stCondLst>
                                  <p:childTnLst>
                                    <p:set>
                                      <p:cBhvr>
                                        <p:cTn id="132" dur="1" fill="hold">
                                          <p:stCondLst>
                                            <p:cond delay="0"/>
                                          </p:stCondLst>
                                        </p:cTn>
                                        <p:tgtEl>
                                          <p:spTgt spid="1189935"/>
                                        </p:tgtEl>
                                        <p:attrNameLst>
                                          <p:attrName>style.visibility</p:attrName>
                                        </p:attrNameLst>
                                      </p:cBhvr>
                                      <p:to>
                                        <p:strVal val="visible"/>
                                      </p:to>
                                    </p:set>
                                    <p:animEffect transition="in" filter="wipe(left)">
                                      <p:cBhvr>
                                        <p:cTn id="133" dur="500"/>
                                        <p:tgtEl>
                                          <p:spTgt spid="1189935"/>
                                        </p:tgtEl>
                                      </p:cBhvr>
                                    </p:animEffect>
                                  </p:childTnLst>
                                </p:cTn>
                              </p:par>
                            </p:childTnLst>
                          </p:cTn>
                        </p:par>
                        <p:par>
                          <p:cTn id="134" fill="hold">
                            <p:stCondLst>
                              <p:cond delay="500"/>
                            </p:stCondLst>
                            <p:childTnLst>
                              <p:par>
                                <p:cTn id="135" presetID="22" presetClass="entr" presetSubtype="4" fill="hold" grpId="0" nodeType="afterEffect">
                                  <p:stCondLst>
                                    <p:cond delay="0"/>
                                  </p:stCondLst>
                                  <p:childTnLst>
                                    <p:set>
                                      <p:cBhvr>
                                        <p:cTn id="136" dur="1" fill="hold">
                                          <p:stCondLst>
                                            <p:cond delay="0"/>
                                          </p:stCondLst>
                                        </p:cTn>
                                        <p:tgtEl>
                                          <p:spTgt spid="1189936"/>
                                        </p:tgtEl>
                                        <p:attrNameLst>
                                          <p:attrName>style.visibility</p:attrName>
                                        </p:attrNameLst>
                                      </p:cBhvr>
                                      <p:to>
                                        <p:strVal val="visible"/>
                                      </p:to>
                                    </p:set>
                                    <p:animEffect transition="in" filter="wipe(down)">
                                      <p:cBhvr>
                                        <p:cTn id="137" dur="500"/>
                                        <p:tgtEl>
                                          <p:spTgt spid="1189936"/>
                                        </p:tgtEl>
                                      </p:cBhvr>
                                    </p:animEffect>
                                  </p:childTnLst>
                                </p:cTn>
                              </p:par>
                            </p:childTnLst>
                          </p:cTn>
                        </p:par>
                        <p:par>
                          <p:cTn id="138" fill="hold">
                            <p:stCondLst>
                              <p:cond delay="1000"/>
                            </p:stCondLst>
                            <p:childTnLst>
                              <p:par>
                                <p:cTn id="139" presetID="22" presetClass="entr" presetSubtype="8" fill="hold" grpId="0" nodeType="afterEffect">
                                  <p:stCondLst>
                                    <p:cond delay="0"/>
                                  </p:stCondLst>
                                  <p:childTnLst>
                                    <p:set>
                                      <p:cBhvr>
                                        <p:cTn id="140" dur="1" fill="hold">
                                          <p:stCondLst>
                                            <p:cond delay="0"/>
                                          </p:stCondLst>
                                        </p:cTn>
                                        <p:tgtEl>
                                          <p:spTgt spid="1189937"/>
                                        </p:tgtEl>
                                        <p:attrNameLst>
                                          <p:attrName>style.visibility</p:attrName>
                                        </p:attrNameLst>
                                      </p:cBhvr>
                                      <p:to>
                                        <p:strVal val="visible"/>
                                      </p:to>
                                    </p:set>
                                    <p:animEffect transition="in" filter="wipe(left)">
                                      <p:cBhvr>
                                        <p:cTn id="141" dur="500"/>
                                        <p:tgtEl>
                                          <p:spTgt spid="1189937"/>
                                        </p:tgtEl>
                                      </p:cBhvr>
                                    </p:animEffect>
                                  </p:childTnLst>
                                </p:cTn>
                              </p:par>
                            </p:childTnLst>
                          </p:cTn>
                        </p:par>
                        <p:par>
                          <p:cTn id="142" fill="hold">
                            <p:stCondLst>
                              <p:cond delay="1500"/>
                            </p:stCondLst>
                            <p:childTnLst>
                              <p:par>
                                <p:cTn id="143" presetID="22" presetClass="entr" presetSubtype="8" fill="hold" grpId="0" nodeType="afterEffect">
                                  <p:stCondLst>
                                    <p:cond delay="0"/>
                                  </p:stCondLst>
                                  <p:childTnLst>
                                    <p:set>
                                      <p:cBhvr>
                                        <p:cTn id="144" dur="1" fill="hold">
                                          <p:stCondLst>
                                            <p:cond delay="0"/>
                                          </p:stCondLst>
                                        </p:cTn>
                                        <p:tgtEl>
                                          <p:spTgt spid="1189938"/>
                                        </p:tgtEl>
                                        <p:attrNameLst>
                                          <p:attrName>style.visibility</p:attrName>
                                        </p:attrNameLst>
                                      </p:cBhvr>
                                      <p:to>
                                        <p:strVal val="visible"/>
                                      </p:to>
                                    </p:set>
                                    <p:animEffect transition="in" filter="wipe(left)">
                                      <p:cBhvr>
                                        <p:cTn id="145" dur="500"/>
                                        <p:tgtEl>
                                          <p:spTgt spid="1189938"/>
                                        </p:tgtEl>
                                      </p:cBhvr>
                                    </p:animEffect>
                                  </p:childTnLst>
                                </p:cTn>
                              </p:par>
                            </p:childTnLst>
                          </p:cTn>
                        </p:par>
                        <p:par>
                          <p:cTn id="146" fill="hold">
                            <p:stCondLst>
                              <p:cond delay="2000"/>
                            </p:stCondLst>
                            <p:childTnLst>
                              <p:par>
                                <p:cTn id="147" presetID="22" presetClass="entr" presetSubtype="8" fill="hold" grpId="0" nodeType="afterEffect">
                                  <p:stCondLst>
                                    <p:cond delay="0"/>
                                  </p:stCondLst>
                                  <p:childTnLst>
                                    <p:set>
                                      <p:cBhvr>
                                        <p:cTn id="148" dur="1" fill="hold">
                                          <p:stCondLst>
                                            <p:cond delay="0"/>
                                          </p:stCondLst>
                                        </p:cTn>
                                        <p:tgtEl>
                                          <p:spTgt spid="1189939"/>
                                        </p:tgtEl>
                                        <p:attrNameLst>
                                          <p:attrName>style.visibility</p:attrName>
                                        </p:attrNameLst>
                                      </p:cBhvr>
                                      <p:to>
                                        <p:strVal val="visible"/>
                                      </p:to>
                                    </p:set>
                                    <p:animEffect transition="in" filter="wipe(left)">
                                      <p:cBhvr>
                                        <p:cTn id="149" dur="500"/>
                                        <p:tgtEl>
                                          <p:spTgt spid="1189939"/>
                                        </p:tgtEl>
                                      </p:cBhvr>
                                    </p:animEffect>
                                  </p:childTnLst>
                                </p:cTn>
                              </p:par>
                            </p:childTnLst>
                          </p:cTn>
                        </p:par>
                      </p:childTnLst>
                    </p:cTn>
                  </p:par>
                  <p:par>
                    <p:cTn id="150" fill="hold">
                      <p:stCondLst>
                        <p:cond delay="indefinite"/>
                      </p:stCondLst>
                      <p:childTnLst>
                        <p:par>
                          <p:cTn id="151" fill="hold">
                            <p:stCondLst>
                              <p:cond delay="0"/>
                            </p:stCondLst>
                            <p:childTnLst>
                              <p:par>
                                <p:cTn id="152" presetID="22" presetClass="entr" presetSubtype="2" fill="hold" grpId="0" nodeType="clickEffect">
                                  <p:stCondLst>
                                    <p:cond delay="0"/>
                                  </p:stCondLst>
                                  <p:childTnLst>
                                    <p:set>
                                      <p:cBhvr>
                                        <p:cTn id="153" dur="1" fill="hold">
                                          <p:stCondLst>
                                            <p:cond delay="0"/>
                                          </p:stCondLst>
                                        </p:cTn>
                                        <p:tgtEl>
                                          <p:spTgt spid="1189940"/>
                                        </p:tgtEl>
                                        <p:attrNameLst>
                                          <p:attrName>style.visibility</p:attrName>
                                        </p:attrNameLst>
                                      </p:cBhvr>
                                      <p:to>
                                        <p:strVal val="visible"/>
                                      </p:to>
                                    </p:set>
                                    <p:animEffect transition="in" filter="wipe(right)">
                                      <p:cBhvr>
                                        <p:cTn id="154" dur="500"/>
                                        <p:tgtEl>
                                          <p:spTgt spid="1189940"/>
                                        </p:tgtEl>
                                      </p:cBhvr>
                                    </p:animEffect>
                                  </p:childTnLst>
                                </p:cTn>
                              </p:par>
                            </p:childTnLst>
                          </p:cTn>
                        </p:par>
                        <p:par>
                          <p:cTn id="155" fill="hold">
                            <p:stCondLst>
                              <p:cond delay="500"/>
                            </p:stCondLst>
                            <p:childTnLst>
                              <p:par>
                                <p:cTn id="156" presetID="22" presetClass="entr" presetSubtype="4" fill="hold" grpId="0" nodeType="afterEffect">
                                  <p:stCondLst>
                                    <p:cond delay="0"/>
                                  </p:stCondLst>
                                  <p:childTnLst>
                                    <p:set>
                                      <p:cBhvr>
                                        <p:cTn id="157" dur="1" fill="hold">
                                          <p:stCondLst>
                                            <p:cond delay="0"/>
                                          </p:stCondLst>
                                        </p:cTn>
                                        <p:tgtEl>
                                          <p:spTgt spid="1189941"/>
                                        </p:tgtEl>
                                        <p:attrNameLst>
                                          <p:attrName>style.visibility</p:attrName>
                                        </p:attrNameLst>
                                      </p:cBhvr>
                                      <p:to>
                                        <p:strVal val="visible"/>
                                      </p:to>
                                    </p:set>
                                    <p:animEffect transition="in" filter="wipe(down)">
                                      <p:cBhvr>
                                        <p:cTn id="158" dur="500"/>
                                        <p:tgtEl>
                                          <p:spTgt spid="1189941"/>
                                        </p:tgtEl>
                                      </p:cBhvr>
                                    </p:animEffect>
                                  </p:childTnLst>
                                </p:cTn>
                              </p:par>
                            </p:childTnLst>
                          </p:cTn>
                        </p:par>
                        <p:par>
                          <p:cTn id="159" fill="hold">
                            <p:stCondLst>
                              <p:cond delay="1000"/>
                            </p:stCondLst>
                            <p:childTnLst>
                              <p:par>
                                <p:cTn id="160" presetID="22" presetClass="entr" presetSubtype="2" fill="hold" grpId="0" nodeType="afterEffect">
                                  <p:stCondLst>
                                    <p:cond delay="0"/>
                                  </p:stCondLst>
                                  <p:childTnLst>
                                    <p:set>
                                      <p:cBhvr>
                                        <p:cTn id="161" dur="1" fill="hold">
                                          <p:stCondLst>
                                            <p:cond delay="0"/>
                                          </p:stCondLst>
                                        </p:cTn>
                                        <p:tgtEl>
                                          <p:spTgt spid="1189942"/>
                                        </p:tgtEl>
                                        <p:attrNameLst>
                                          <p:attrName>style.visibility</p:attrName>
                                        </p:attrNameLst>
                                      </p:cBhvr>
                                      <p:to>
                                        <p:strVal val="visible"/>
                                      </p:to>
                                    </p:set>
                                    <p:animEffect transition="in" filter="wipe(right)">
                                      <p:cBhvr>
                                        <p:cTn id="162" dur="500"/>
                                        <p:tgtEl>
                                          <p:spTgt spid="11899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9890" grpId="0" animBg="1"/>
      <p:bldP spid="1189891" grpId="0" animBg="1"/>
      <p:bldP spid="1189892" grpId="0" animBg="1"/>
      <p:bldP spid="1189893" grpId="0" animBg="1"/>
      <p:bldP spid="1189894" grpId="0" animBg="1"/>
      <p:bldP spid="1189895" grpId="0" animBg="1"/>
      <p:bldP spid="1189903" grpId="0"/>
      <p:bldP spid="1189913" grpId="0"/>
      <p:bldP spid="1189919" grpId="0"/>
      <p:bldP spid="1189920" grpId="0"/>
      <p:bldP spid="1189921" grpId="0"/>
      <p:bldP spid="1189922" grpId="0"/>
      <p:bldP spid="1189923" grpId="0" animBg="1"/>
      <p:bldP spid="1189924" grpId="0" animBg="1"/>
      <p:bldP spid="1189925" grpId="0" animBg="1"/>
      <p:bldP spid="1189926" grpId="0" animBg="1"/>
      <p:bldP spid="1189927" grpId="0" animBg="1"/>
      <p:bldP spid="1189928" grpId="0" animBg="1"/>
      <p:bldP spid="1189929" grpId="0" animBg="1"/>
      <p:bldP spid="1189930" grpId="0" animBg="1"/>
      <p:bldP spid="1189932" grpId="0"/>
      <p:bldP spid="1189933" grpId="0" animBg="1"/>
      <p:bldP spid="1189934" grpId="0" animBg="1"/>
      <p:bldP spid="1189935" grpId="0" animBg="1"/>
      <p:bldP spid="1189936" grpId="0" animBg="1"/>
      <p:bldP spid="1189937" grpId="0" animBg="1"/>
      <p:bldP spid="1189938" grpId="0" animBg="1"/>
      <p:bldP spid="1189939" grpId="0" animBg="1"/>
      <p:bldP spid="1189940" grpId="0" animBg="1"/>
      <p:bldP spid="1189941" grpId="0" animBg="1"/>
      <p:bldP spid="1189942" grpId="0" animBg="1"/>
      <p:bldP spid="1189943" grpId="0"/>
      <p:bldP spid="1189944" grpId="0"/>
      <p:bldP spid="1189945" grpId="0"/>
      <p:bldP spid="1189946" grpId="0"/>
      <p:bldP spid="1189947" grpId="0"/>
      <p:bldP spid="1189948" grpId="0"/>
      <p:bldP spid="1189949" grpId="0"/>
      <p:bldP spid="1189950" grpId="0"/>
      <p:bldP spid="1189952" grpId="0"/>
      <p:bldP spid="118995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ChangeArrowheads="1"/>
          </p:cNvSpPr>
          <p:nvPr>
            <p:ph type="title"/>
          </p:nvPr>
        </p:nvSpPr>
        <p:spPr>
          <a:xfrm>
            <a:off x="684213" y="404813"/>
            <a:ext cx="7773987" cy="1347787"/>
          </a:xfrm>
        </p:spPr>
        <p:txBody>
          <a:bodyPr/>
          <a:lstStyle/>
          <a:p>
            <a:pPr eaLnBrk="1" hangingPunct="1"/>
            <a:r>
              <a:rPr lang="es-ES" sz="4000" dirty="0" smtClean="0"/>
              <a:t>Direcciones de Enlace Local</a:t>
            </a:r>
          </a:p>
        </p:txBody>
      </p:sp>
      <p:sp>
        <p:nvSpPr>
          <p:cNvPr id="92162" name="Rectangle 3"/>
          <p:cNvSpPr>
            <a:spLocks noGrp="1" noChangeArrowheads="1"/>
          </p:cNvSpPr>
          <p:nvPr>
            <p:ph type="body" idx="1"/>
          </p:nvPr>
        </p:nvSpPr>
        <p:spPr>
          <a:xfrm>
            <a:off x="685800" y="1785926"/>
            <a:ext cx="7772400" cy="4114800"/>
          </a:xfrm>
        </p:spPr>
        <p:txBody>
          <a:bodyPr/>
          <a:lstStyle/>
          <a:p>
            <a:pPr eaLnBrk="1" hangingPunct="1">
              <a:lnSpc>
                <a:spcPct val="80000"/>
              </a:lnSpc>
            </a:pPr>
            <a:r>
              <a:rPr lang="es-ES" sz="2400" dirty="0" smtClean="0"/>
              <a:t>El rango 169.254.0.0/16 se ha reservado para asignarlo en redes que no dispongan de direcciones estáticas ni de servicio de asignación dinámica de direcciones</a:t>
            </a:r>
          </a:p>
          <a:p>
            <a:pPr eaLnBrk="1" hangingPunct="1">
              <a:lnSpc>
                <a:spcPct val="80000"/>
              </a:lnSpc>
            </a:pPr>
            <a:r>
              <a:rPr lang="es-ES" sz="2400" dirty="0" smtClean="0"/>
              <a:t>El host al arrancar su interfaz de red y no disponer de dirección propia lanzará peticiones de asignación dinámica. Si pasado un tiempo no recibe respuesta cogerá una dirección de este rango, al azar</a:t>
            </a:r>
          </a:p>
          <a:p>
            <a:pPr eaLnBrk="1" hangingPunct="1">
              <a:lnSpc>
                <a:spcPct val="80000"/>
              </a:lnSpc>
            </a:pPr>
            <a:r>
              <a:rPr lang="es-ES" sz="2400" dirty="0" smtClean="0"/>
              <a:t>Como nadie administra las direcciones se pueden producir colisiones (coincidencias). El host debe estar preparado para cambiar de dirección rápidamente si detecta una colisión</a:t>
            </a:r>
          </a:p>
          <a:p>
            <a:pPr eaLnBrk="1" hangingPunct="1">
              <a:lnSpc>
                <a:spcPct val="80000"/>
              </a:lnSpc>
            </a:pPr>
            <a:r>
              <a:rPr lang="es-ES" sz="2400" dirty="0" smtClean="0"/>
              <a:t>Las redes que usan direcciones de enlace local no pueden comunicarse con otras redes. Los </a:t>
            </a:r>
            <a:r>
              <a:rPr lang="es-ES" sz="2400" dirty="0" err="1" smtClean="0"/>
              <a:t>routers</a:t>
            </a:r>
            <a:r>
              <a:rPr lang="es-ES" sz="2400" dirty="0" smtClean="0"/>
              <a:t> nunca propagan direcciones de enlace local </a:t>
            </a:r>
          </a:p>
        </p:txBody>
      </p:sp>
    </p:spTree>
  </p:cSld>
  <p:clrMapOvr>
    <a:masterClrMapping/>
  </p:clrMapOvr>
  <p:transition spd="med">
    <p:pull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44"/>
          <p:cNvSpPr>
            <a:spLocks noChangeArrowheads="1"/>
          </p:cNvSpPr>
          <p:nvPr/>
        </p:nvSpPr>
        <p:spPr bwMode="auto">
          <a:xfrm>
            <a:off x="325438" y="2767013"/>
            <a:ext cx="8496300" cy="503237"/>
          </a:xfrm>
          <a:prstGeom prst="rect">
            <a:avLst/>
          </a:prstGeom>
          <a:solidFill>
            <a:srgbClr val="FFFF00"/>
          </a:solidFill>
          <a:ln w="9525">
            <a:solidFill>
              <a:schemeClr val="tx1"/>
            </a:solidFill>
            <a:miter lim="800000"/>
            <a:headEnd/>
            <a:tailEnd/>
          </a:ln>
        </p:spPr>
        <p:txBody>
          <a:bodyPr wrap="none" anchor="ctr"/>
          <a:lstStyle/>
          <a:p>
            <a:endParaRPr lang="es-ES"/>
          </a:p>
        </p:txBody>
      </p:sp>
      <p:sp>
        <p:nvSpPr>
          <p:cNvPr id="23554" name="Rectangle 2"/>
          <p:cNvSpPr>
            <a:spLocks noGrp="1" noChangeArrowheads="1"/>
          </p:cNvSpPr>
          <p:nvPr>
            <p:ph type="title"/>
          </p:nvPr>
        </p:nvSpPr>
        <p:spPr>
          <a:xfrm>
            <a:off x="611188" y="333375"/>
            <a:ext cx="7920037" cy="1150938"/>
          </a:xfrm>
        </p:spPr>
        <p:txBody>
          <a:bodyPr/>
          <a:lstStyle/>
          <a:p>
            <a:pPr eaLnBrk="1" hangingPunct="1"/>
            <a:r>
              <a:rPr lang="es-ES" sz="3600" smtClean="0">
                <a:latin typeface="Arial" charset="0"/>
              </a:rPr>
              <a:t>Situación de los protocolos de Internet en el modelo de capas</a:t>
            </a:r>
          </a:p>
        </p:txBody>
      </p:sp>
      <p:graphicFrame>
        <p:nvGraphicFramePr>
          <p:cNvPr id="1243139" name="Group 3"/>
          <p:cNvGraphicFramePr>
            <a:graphicFrameLocks noGrp="1"/>
          </p:cNvGraphicFramePr>
          <p:nvPr>
            <p:ph idx="1"/>
          </p:nvPr>
        </p:nvGraphicFramePr>
        <p:xfrm>
          <a:off x="323850" y="1628775"/>
          <a:ext cx="8497888" cy="2784096"/>
        </p:xfrm>
        <a:graphic>
          <a:graphicData uri="http://schemas.openxmlformats.org/drawingml/2006/table">
            <a:tbl>
              <a:tblPr/>
              <a:tblGrid>
                <a:gridCol w="1241425"/>
                <a:gridCol w="847725"/>
                <a:gridCol w="719138"/>
                <a:gridCol w="576262"/>
                <a:gridCol w="1152525"/>
                <a:gridCol w="179388"/>
                <a:gridCol w="1514475"/>
                <a:gridCol w="322262"/>
                <a:gridCol w="863600"/>
                <a:gridCol w="1081088"/>
              </a:tblGrid>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Aplicación</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Web (HTTP)</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Transf. fich. (FTP)</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e-mail (SMTP)</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Resol. nombres (DNS)</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Vídeo</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streaming</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Telefonía</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Transporte</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TCP (Transmission Control Prot.)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gridSpan="5">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UDP (User Datagram Prot.)</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508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Red</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9">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IP (Internet Protocol)</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508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Enlace</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Ethernet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WiFi</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ADSL</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CATV</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r>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Física</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Cable o Fibra</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(1-1000 Mbps)</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Radio 2,4 ó 5 GHz</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(1-54 Mbps)</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Cable telefónico</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(0,5-25 Mbs)</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Cable coaxial 50 </a:t>
                      </a:r>
                      <a:r>
                        <a:rPr kumimoji="0" lang="el-GR" sz="1600" b="0" i="0" u="none" strike="noStrike" cap="none" normalizeH="0" baseline="0" smtClean="0">
                          <a:ln>
                            <a:noFill/>
                          </a:ln>
                          <a:solidFill>
                            <a:schemeClr val="tx1"/>
                          </a:solidFill>
                          <a:effectLst/>
                          <a:latin typeface="Arial" charset="0"/>
                          <a:cs typeface="Arial" charset="0"/>
                        </a:rPr>
                        <a:t>Ω</a:t>
                      </a:r>
                      <a:endParaRPr kumimoji="0" lang="es-ES" sz="16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(30-40 Mbps)</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r>
            </a:tbl>
          </a:graphicData>
        </a:graphic>
      </p:graphicFrame>
      <p:sp>
        <p:nvSpPr>
          <p:cNvPr id="23595" name="Text Box 43"/>
          <p:cNvSpPr txBox="1">
            <a:spLocks noChangeArrowheads="1"/>
          </p:cNvSpPr>
          <p:nvPr/>
        </p:nvSpPr>
        <p:spPr bwMode="auto">
          <a:xfrm>
            <a:off x="506413" y="4572000"/>
            <a:ext cx="8208962" cy="1816100"/>
          </a:xfrm>
          <a:prstGeom prst="rect">
            <a:avLst/>
          </a:prstGeom>
          <a:noFill/>
          <a:ln w="9525">
            <a:noFill/>
            <a:miter lim="800000"/>
            <a:headEnd/>
            <a:tailEnd/>
          </a:ln>
        </p:spPr>
        <p:txBody>
          <a:bodyPr>
            <a:spAutoFit/>
          </a:bodyPr>
          <a:lstStyle/>
          <a:p>
            <a:pPr eaLnBrk="0" hangingPunct="0">
              <a:buFontTx/>
              <a:buChar char="•"/>
            </a:pPr>
            <a:r>
              <a:rPr lang="es-ES" sz="1600">
                <a:latin typeface="Arial" charset="0"/>
              </a:rPr>
              <a:t>El protocolo IP (a nivel de red) es el ‘pegamento’ que mantiene unida la Internet. </a:t>
            </a:r>
          </a:p>
          <a:p>
            <a:pPr eaLnBrk="0" hangingPunct="0">
              <a:buFontTx/>
              <a:buChar char="•"/>
            </a:pPr>
            <a:r>
              <a:rPr lang="es-ES" sz="1600">
                <a:latin typeface="Arial" charset="0"/>
              </a:rPr>
              <a:t>Es capaz de funcionar sobre una gran diversidad de protocolos a nivel de enlace y  de medios físicos.</a:t>
            </a:r>
          </a:p>
          <a:p>
            <a:pPr eaLnBrk="0" hangingPunct="0">
              <a:buFontTx/>
              <a:buChar char="•"/>
            </a:pPr>
            <a:r>
              <a:rPr lang="es-ES" sz="1600">
                <a:latin typeface="Arial" charset="0"/>
              </a:rPr>
              <a:t>Un slogan popular en las  reuniones de Internet es </a:t>
            </a:r>
            <a:r>
              <a:rPr lang="es-ES" sz="1600" b="1">
                <a:latin typeface="Arial" charset="0"/>
              </a:rPr>
              <a:t>‘IP over everything’ </a:t>
            </a:r>
            <a:r>
              <a:rPr lang="es-ES" sz="1600">
                <a:latin typeface="Arial" charset="0"/>
              </a:rPr>
              <a:t>indicando la flexibilidad de IP que se adapta a cualquier medio físico y protocolo del nivel de enlace.</a:t>
            </a:r>
          </a:p>
          <a:p>
            <a:pPr eaLnBrk="0" hangingPunct="0">
              <a:buFontTx/>
              <a:buChar char="•"/>
            </a:pPr>
            <a:r>
              <a:rPr lang="es-ES" sz="1600">
                <a:latin typeface="Arial" charset="0"/>
              </a:rPr>
              <a:t>La versatilidad de IP para soportar todo tipo de aplicaciones, incluso aquellas para las que no fue diseñado, ha dado lugar al slogan inverso, </a:t>
            </a:r>
            <a:r>
              <a:rPr lang="es-ES" sz="1600" b="1">
                <a:latin typeface="Arial" charset="0"/>
              </a:rPr>
              <a:t>‘Everything over IP’.</a:t>
            </a:r>
          </a:p>
        </p:txBody>
      </p:sp>
    </p:spTree>
  </p:cSld>
  <p:clrMapOvr>
    <a:masterClrMapping/>
  </p:clrMapOvr>
  <p:transition spd="med">
    <p:pull dir="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209" name="Picture 2"/>
          <p:cNvPicPr>
            <a:picLocks noChangeAspect="1" noChangeArrowheads="1"/>
          </p:cNvPicPr>
          <p:nvPr/>
        </p:nvPicPr>
        <p:blipFill>
          <a:blip r:embed="rId3" cstate="print"/>
          <a:srcRect/>
          <a:stretch>
            <a:fillRect/>
          </a:stretch>
        </p:blipFill>
        <p:spPr bwMode="auto">
          <a:xfrm>
            <a:off x="2720975" y="3476625"/>
            <a:ext cx="3165475" cy="241300"/>
          </a:xfrm>
          <a:prstGeom prst="rect">
            <a:avLst/>
          </a:prstGeom>
          <a:noFill/>
          <a:ln w="9525">
            <a:noFill/>
            <a:miter lim="800000"/>
            <a:headEnd/>
            <a:tailEnd/>
          </a:ln>
        </p:spPr>
      </p:pic>
      <p:pic>
        <p:nvPicPr>
          <p:cNvPr id="94210" name="Picture 3"/>
          <p:cNvPicPr>
            <a:picLocks noChangeAspect="1" noChangeArrowheads="1"/>
          </p:cNvPicPr>
          <p:nvPr/>
        </p:nvPicPr>
        <p:blipFill>
          <a:blip r:embed="rId4" cstate="print"/>
          <a:srcRect/>
          <a:stretch>
            <a:fillRect/>
          </a:stretch>
        </p:blipFill>
        <p:spPr bwMode="auto">
          <a:xfrm>
            <a:off x="2651125" y="1965325"/>
            <a:ext cx="1687513" cy="1690688"/>
          </a:xfrm>
          <a:prstGeom prst="rect">
            <a:avLst/>
          </a:prstGeom>
          <a:noFill/>
          <a:ln w="9525">
            <a:noFill/>
            <a:miter lim="800000"/>
            <a:headEnd/>
            <a:tailEnd/>
          </a:ln>
        </p:spPr>
      </p:pic>
      <p:pic>
        <p:nvPicPr>
          <p:cNvPr id="94211" name="Picture 4"/>
          <p:cNvPicPr>
            <a:picLocks noChangeAspect="1" noChangeArrowheads="1"/>
          </p:cNvPicPr>
          <p:nvPr/>
        </p:nvPicPr>
        <p:blipFill>
          <a:blip r:embed="rId5" cstate="print"/>
          <a:srcRect/>
          <a:stretch>
            <a:fillRect/>
          </a:stretch>
        </p:blipFill>
        <p:spPr bwMode="auto">
          <a:xfrm>
            <a:off x="4414838" y="1968500"/>
            <a:ext cx="1752600" cy="1647825"/>
          </a:xfrm>
          <a:prstGeom prst="rect">
            <a:avLst/>
          </a:prstGeom>
          <a:noFill/>
          <a:ln w="9525">
            <a:noFill/>
            <a:miter lim="800000"/>
            <a:headEnd/>
            <a:tailEnd/>
          </a:ln>
        </p:spPr>
      </p:pic>
      <p:sp>
        <p:nvSpPr>
          <p:cNvPr id="94212" name="Text Box 5"/>
          <p:cNvSpPr txBox="1">
            <a:spLocks noChangeArrowheads="1"/>
          </p:cNvSpPr>
          <p:nvPr/>
        </p:nvSpPr>
        <p:spPr bwMode="auto">
          <a:xfrm>
            <a:off x="1376850" y="44450"/>
            <a:ext cx="6596678" cy="1200329"/>
          </a:xfrm>
          <a:prstGeom prst="rect">
            <a:avLst/>
          </a:prstGeom>
          <a:noFill/>
          <a:ln w="9525">
            <a:noFill/>
            <a:miter lim="800000"/>
            <a:headEnd/>
            <a:tailEnd/>
          </a:ln>
        </p:spPr>
        <p:txBody>
          <a:bodyPr wrap="none">
            <a:spAutoFit/>
          </a:bodyPr>
          <a:lstStyle/>
          <a:p>
            <a:pPr algn="ctr"/>
            <a:r>
              <a:rPr lang="es-ES" sz="3600" dirty="0" smtClean="0">
                <a:latin typeface="Arial" charset="0"/>
              </a:rPr>
              <a:t>Red </a:t>
            </a:r>
            <a:r>
              <a:rPr lang="es-ES" sz="3600" dirty="0">
                <a:latin typeface="Arial" charset="0"/>
              </a:rPr>
              <a:t>inalámbrica ‘ad </a:t>
            </a:r>
            <a:r>
              <a:rPr lang="es-ES" sz="3600" dirty="0" smtClean="0">
                <a:latin typeface="Arial" charset="0"/>
              </a:rPr>
              <a:t>hoc’</a:t>
            </a:r>
          </a:p>
          <a:p>
            <a:pPr algn="ctr"/>
            <a:r>
              <a:rPr lang="es-ES" sz="3600" dirty="0" smtClean="0">
                <a:latin typeface="Arial" charset="0"/>
              </a:rPr>
              <a:t>con direcciones de enlace local</a:t>
            </a:r>
            <a:endParaRPr lang="es-ES" sz="3600" dirty="0">
              <a:latin typeface="Arial" charset="0"/>
            </a:endParaRPr>
          </a:p>
        </p:txBody>
      </p:sp>
      <p:pic>
        <p:nvPicPr>
          <p:cNvPr id="94213" name="Picture 6"/>
          <p:cNvPicPr>
            <a:picLocks noChangeAspect="1" noChangeArrowheads="1"/>
          </p:cNvPicPr>
          <p:nvPr/>
        </p:nvPicPr>
        <p:blipFill>
          <a:blip r:embed="rId6" cstate="print"/>
          <a:srcRect/>
          <a:stretch>
            <a:fillRect/>
          </a:stretch>
        </p:blipFill>
        <p:spPr bwMode="auto">
          <a:xfrm>
            <a:off x="4338638" y="1968500"/>
            <a:ext cx="177800" cy="3349625"/>
          </a:xfrm>
          <a:prstGeom prst="rect">
            <a:avLst/>
          </a:prstGeom>
          <a:noFill/>
          <a:ln w="9525">
            <a:noFill/>
            <a:miter lim="800000"/>
            <a:headEnd/>
            <a:tailEnd/>
          </a:ln>
        </p:spPr>
      </p:pic>
      <p:pic>
        <p:nvPicPr>
          <p:cNvPr id="94214" name="Picture 7"/>
          <p:cNvPicPr>
            <a:picLocks noChangeAspect="1" noChangeArrowheads="1"/>
          </p:cNvPicPr>
          <p:nvPr/>
        </p:nvPicPr>
        <p:blipFill>
          <a:blip r:embed="rId4" cstate="print"/>
          <a:srcRect/>
          <a:stretch>
            <a:fillRect/>
          </a:stretch>
        </p:blipFill>
        <p:spPr bwMode="auto">
          <a:xfrm>
            <a:off x="4338638" y="3641725"/>
            <a:ext cx="1687512" cy="1690688"/>
          </a:xfrm>
          <a:prstGeom prst="rect">
            <a:avLst/>
          </a:prstGeom>
          <a:noFill/>
          <a:ln w="9525">
            <a:noFill/>
            <a:miter lim="800000"/>
            <a:headEnd/>
            <a:tailEnd/>
          </a:ln>
        </p:spPr>
      </p:pic>
      <p:pic>
        <p:nvPicPr>
          <p:cNvPr id="94215" name="Picture 8"/>
          <p:cNvPicPr>
            <a:picLocks noChangeAspect="1" noChangeArrowheads="1"/>
          </p:cNvPicPr>
          <p:nvPr/>
        </p:nvPicPr>
        <p:blipFill>
          <a:blip r:embed="rId5" cstate="print"/>
          <a:srcRect/>
          <a:stretch>
            <a:fillRect/>
          </a:stretch>
        </p:blipFill>
        <p:spPr bwMode="auto">
          <a:xfrm>
            <a:off x="2655888" y="3565525"/>
            <a:ext cx="1752600" cy="1647825"/>
          </a:xfrm>
          <a:prstGeom prst="rect">
            <a:avLst/>
          </a:prstGeom>
          <a:noFill/>
          <a:ln w="9525">
            <a:noFill/>
            <a:miter lim="800000"/>
            <a:headEnd/>
            <a:tailEnd/>
          </a:ln>
        </p:spPr>
      </p:pic>
      <p:pic>
        <p:nvPicPr>
          <p:cNvPr id="94216" name="Picture 9"/>
          <p:cNvPicPr>
            <a:picLocks noChangeArrowheads="1"/>
          </p:cNvPicPr>
          <p:nvPr/>
        </p:nvPicPr>
        <p:blipFill>
          <a:blip r:embed="rId7" cstate="print"/>
          <a:srcRect/>
          <a:stretch>
            <a:fillRect/>
          </a:stretch>
        </p:blipFill>
        <p:spPr bwMode="auto">
          <a:xfrm>
            <a:off x="5605463" y="3205163"/>
            <a:ext cx="842962" cy="741362"/>
          </a:xfrm>
          <a:prstGeom prst="rect">
            <a:avLst/>
          </a:prstGeom>
          <a:noFill/>
          <a:ln w="9525">
            <a:noFill/>
            <a:miter lim="800000"/>
            <a:headEnd/>
            <a:tailEnd/>
          </a:ln>
        </p:spPr>
      </p:pic>
      <p:pic>
        <p:nvPicPr>
          <p:cNvPr id="94217" name="Picture 10"/>
          <p:cNvPicPr>
            <a:picLocks noChangeArrowheads="1"/>
          </p:cNvPicPr>
          <p:nvPr/>
        </p:nvPicPr>
        <p:blipFill>
          <a:blip r:embed="rId7" cstate="print"/>
          <a:srcRect/>
          <a:stretch>
            <a:fillRect/>
          </a:stretch>
        </p:blipFill>
        <p:spPr bwMode="auto">
          <a:xfrm>
            <a:off x="3987800" y="1376363"/>
            <a:ext cx="842963" cy="741362"/>
          </a:xfrm>
          <a:prstGeom prst="rect">
            <a:avLst/>
          </a:prstGeom>
          <a:noFill/>
          <a:ln w="9525">
            <a:noFill/>
            <a:miter lim="800000"/>
            <a:headEnd/>
            <a:tailEnd/>
          </a:ln>
        </p:spPr>
      </p:pic>
      <p:pic>
        <p:nvPicPr>
          <p:cNvPr id="94218" name="Picture 11"/>
          <p:cNvPicPr>
            <a:picLocks noChangeArrowheads="1"/>
          </p:cNvPicPr>
          <p:nvPr/>
        </p:nvPicPr>
        <p:blipFill>
          <a:blip r:embed="rId7" cstate="print"/>
          <a:srcRect/>
          <a:stretch>
            <a:fillRect/>
          </a:stretch>
        </p:blipFill>
        <p:spPr bwMode="auto">
          <a:xfrm>
            <a:off x="3916363" y="5089525"/>
            <a:ext cx="844550" cy="741363"/>
          </a:xfrm>
          <a:prstGeom prst="rect">
            <a:avLst/>
          </a:prstGeom>
          <a:noFill/>
          <a:ln w="9525">
            <a:noFill/>
            <a:miter lim="800000"/>
            <a:headEnd/>
            <a:tailEnd/>
          </a:ln>
        </p:spPr>
      </p:pic>
      <p:sp>
        <p:nvSpPr>
          <p:cNvPr id="94219" name="Text Box 26"/>
          <p:cNvSpPr txBox="1">
            <a:spLocks noChangeArrowheads="1"/>
          </p:cNvSpPr>
          <p:nvPr/>
        </p:nvSpPr>
        <p:spPr bwMode="auto">
          <a:xfrm>
            <a:off x="1403350" y="4005263"/>
            <a:ext cx="1660525" cy="304800"/>
          </a:xfrm>
          <a:prstGeom prst="rect">
            <a:avLst/>
          </a:prstGeom>
          <a:noFill/>
          <a:ln w="9525">
            <a:noFill/>
            <a:miter lim="800000"/>
            <a:headEnd/>
            <a:tailEnd/>
          </a:ln>
        </p:spPr>
        <p:txBody>
          <a:bodyPr wrap="none">
            <a:spAutoFit/>
          </a:bodyPr>
          <a:lstStyle/>
          <a:p>
            <a:pPr algn="ctr"/>
            <a:r>
              <a:rPr lang="es-ES" sz="1400" b="1">
                <a:latin typeface="Arial" charset="0"/>
              </a:rPr>
              <a:t>169.254.156.27/16</a:t>
            </a:r>
          </a:p>
        </p:txBody>
      </p:sp>
      <p:sp>
        <p:nvSpPr>
          <p:cNvPr id="94220" name="Text Box 27"/>
          <p:cNvSpPr txBox="1">
            <a:spLocks noChangeArrowheads="1"/>
          </p:cNvSpPr>
          <p:nvPr/>
        </p:nvSpPr>
        <p:spPr bwMode="auto">
          <a:xfrm>
            <a:off x="4738688" y="1965325"/>
            <a:ext cx="1562100" cy="304800"/>
          </a:xfrm>
          <a:prstGeom prst="rect">
            <a:avLst/>
          </a:prstGeom>
          <a:noFill/>
          <a:ln w="9525">
            <a:noFill/>
            <a:miter lim="800000"/>
            <a:headEnd/>
            <a:tailEnd/>
          </a:ln>
        </p:spPr>
        <p:txBody>
          <a:bodyPr wrap="none">
            <a:spAutoFit/>
          </a:bodyPr>
          <a:lstStyle/>
          <a:p>
            <a:pPr algn="ctr"/>
            <a:r>
              <a:rPr lang="es-ES" sz="1400" b="1">
                <a:latin typeface="Arial" charset="0"/>
              </a:rPr>
              <a:t>169.254.74.56/16</a:t>
            </a:r>
          </a:p>
        </p:txBody>
      </p:sp>
      <p:sp>
        <p:nvSpPr>
          <p:cNvPr id="94221" name="Text Box 28"/>
          <p:cNvSpPr txBox="1">
            <a:spLocks noChangeArrowheads="1"/>
          </p:cNvSpPr>
          <p:nvPr/>
        </p:nvSpPr>
        <p:spPr bwMode="auto">
          <a:xfrm>
            <a:off x="5719763" y="3933825"/>
            <a:ext cx="1660525" cy="304800"/>
          </a:xfrm>
          <a:prstGeom prst="rect">
            <a:avLst/>
          </a:prstGeom>
          <a:noFill/>
          <a:ln w="9525">
            <a:noFill/>
            <a:miter lim="800000"/>
            <a:headEnd/>
            <a:tailEnd/>
          </a:ln>
        </p:spPr>
        <p:txBody>
          <a:bodyPr wrap="none">
            <a:spAutoFit/>
          </a:bodyPr>
          <a:lstStyle/>
          <a:p>
            <a:pPr algn="ctr"/>
            <a:r>
              <a:rPr lang="es-ES" sz="1400" b="1">
                <a:latin typeface="Arial" charset="0"/>
              </a:rPr>
              <a:t>169.254.94.175/16</a:t>
            </a:r>
          </a:p>
        </p:txBody>
      </p:sp>
      <p:sp>
        <p:nvSpPr>
          <p:cNvPr id="94222" name="Text Box 29"/>
          <p:cNvSpPr txBox="1">
            <a:spLocks noChangeArrowheads="1"/>
          </p:cNvSpPr>
          <p:nvPr/>
        </p:nvSpPr>
        <p:spPr bwMode="auto">
          <a:xfrm>
            <a:off x="3576638" y="5949950"/>
            <a:ext cx="1660525" cy="304800"/>
          </a:xfrm>
          <a:prstGeom prst="rect">
            <a:avLst/>
          </a:prstGeom>
          <a:noFill/>
          <a:ln w="9525">
            <a:noFill/>
            <a:miter lim="800000"/>
            <a:headEnd/>
            <a:tailEnd/>
          </a:ln>
        </p:spPr>
        <p:txBody>
          <a:bodyPr wrap="none">
            <a:spAutoFit/>
          </a:bodyPr>
          <a:lstStyle/>
          <a:p>
            <a:pPr algn="ctr"/>
            <a:r>
              <a:rPr lang="es-ES" sz="1400" b="1">
                <a:latin typeface="Arial" charset="0"/>
              </a:rPr>
              <a:t>169.254.234.95/16</a:t>
            </a:r>
          </a:p>
        </p:txBody>
      </p:sp>
      <p:pic>
        <p:nvPicPr>
          <p:cNvPr id="94223" name="Picture 30"/>
          <p:cNvPicPr>
            <a:picLocks noChangeArrowheads="1"/>
          </p:cNvPicPr>
          <p:nvPr/>
        </p:nvPicPr>
        <p:blipFill>
          <a:blip r:embed="rId8" cstate="print"/>
          <a:srcRect/>
          <a:stretch>
            <a:fillRect/>
          </a:stretch>
        </p:blipFill>
        <p:spPr bwMode="auto">
          <a:xfrm>
            <a:off x="2162175" y="3124200"/>
            <a:ext cx="839788" cy="822325"/>
          </a:xfrm>
          <a:prstGeom prst="rect">
            <a:avLst/>
          </a:prstGeom>
          <a:noFill/>
          <a:ln w="9525">
            <a:noFill/>
            <a:miter lim="800000"/>
            <a:headEnd/>
            <a:tailEnd/>
          </a:ln>
        </p:spPr>
      </p:pic>
      <p:sp>
        <p:nvSpPr>
          <p:cNvPr id="94224" name="Text Box 35"/>
          <p:cNvSpPr txBox="1">
            <a:spLocks noChangeArrowheads="1"/>
          </p:cNvSpPr>
          <p:nvPr/>
        </p:nvSpPr>
        <p:spPr bwMode="auto">
          <a:xfrm>
            <a:off x="6834188" y="2060575"/>
            <a:ext cx="906462" cy="336550"/>
          </a:xfrm>
          <a:prstGeom prst="rect">
            <a:avLst/>
          </a:prstGeom>
          <a:noFill/>
          <a:ln w="9525">
            <a:noFill/>
            <a:miter lim="800000"/>
            <a:headEnd/>
            <a:tailEnd/>
          </a:ln>
        </p:spPr>
        <p:txBody>
          <a:bodyPr wrap="none">
            <a:spAutoFit/>
          </a:bodyPr>
          <a:lstStyle/>
          <a:p>
            <a:r>
              <a:rPr lang="es-ES" sz="1600" b="1">
                <a:latin typeface="Arial" charset="0"/>
              </a:rPr>
              <a:t>Canal 9</a:t>
            </a:r>
          </a:p>
        </p:txBody>
      </p:sp>
      <p:sp>
        <p:nvSpPr>
          <p:cNvPr id="94225" name="Oval 36"/>
          <p:cNvSpPr>
            <a:spLocks noChangeArrowheads="1"/>
          </p:cNvSpPr>
          <p:nvPr/>
        </p:nvSpPr>
        <p:spPr bwMode="auto">
          <a:xfrm>
            <a:off x="1403350" y="1268413"/>
            <a:ext cx="5975350" cy="5183187"/>
          </a:xfrm>
          <a:prstGeom prst="ellipse">
            <a:avLst/>
          </a:prstGeom>
          <a:noFill/>
          <a:ln w="9525">
            <a:solidFill>
              <a:schemeClr val="tx1"/>
            </a:solidFill>
            <a:prstDash val="sysDot"/>
            <a:round/>
            <a:headEnd/>
            <a:tailEnd/>
          </a:ln>
        </p:spPr>
        <p:txBody>
          <a:bodyPr wrap="none" anchor="ctr"/>
          <a:lstStyle/>
          <a:p>
            <a:endParaRPr lang="es-ES"/>
          </a:p>
        </p:txBody>
      </p:sp>
    </p:spTree>
  </p:cSld>
  <p:clrMapOvr>
    <a:masterClrMapping/>
  </p:clrMapOvr>
  <p:transition spd="med">
    <p:pull dir="ru"/>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p:cNvSpPr>
            <a:spLocks noGrp="1" noChangeArrowheads="1"/>
          </p:cNvSpPr>
          <p:nvPr>
            <p:ph type="title"/>
          </p:nvPr>
        </p:nvSpPr>
        <p:spPr>
          <a:xfrm>
            <a:off x="685800" y="260350"/>
            <a:ext cx="7772400" cy="1143000"/>
          </a:xfrm>
        </p:spPr>
        <p:txBody>
          <a:bodyPr/>
          <a:lstStyle/>
          <a:p>
            <a:pPr eaLnBrk="1" hangingPunct="1"/>
            <a:r>
              <a:rPr lang="es-ES_tradnl" smtClean="0"/>
              <a:t>Sumario</a:t>
            </a:r>
            <a:endParaRPr lang="es-ES" smtClean="0"/>
          </a:p>
        </p:txBody>
      </p:sp>
      <p:sp>
        <p:nvSpPr>
          <p:cNvPr id="96258" name="Rectangle 3"/>
          <p:cNvSpPr>
            <a:spLocks noGrp="1" noChangeArrowheads="1"/>
          </p:cNvSpPr>
          <p:nvPr>
            <p:ph type="body" idx="1"/>
          </p:nvPr>
        </p:nvSpPr>
        <p:spPr>
          <a:xfrm>
            <a:off x="685800" y="1484313"/>
            <a:ext cx="7772400" cy="4681537"/>
          </a:xfrm>
        </p:spPr>
        <p:txBody>
          <a:bodyPr/>
          <a:lstStyle/>
          <a:p>
            <a:pPr eaLnBrk="1" hangingPunct="1"/>
            <a:r>
              <a:rPr lang="es-ES_tradnl" smtClean="0"/>
              <a:t>Generalidades</a:t>
            </a:r>
          </a:p>
          <a:p>
            <a:pPr eaLnBrk="1" hangingPunct="1"/>
            <a:r>
              <a:rPr lang="es-ES_tradnl" smtClean="0"/>
              <a:t>El Datagrama IP. Estructura de la cabecera</a:t>
            </a:r>
          </a:p>
          <a:p>
            <a:pPr eaLnBrk="1" hangingPunct="1"/>
            <a:r>
              <a:rPr lang="es-ES_tradnl" smtClean="0"/>
              <a:t>Direcciones de red. Enrutamiento básico</a:t>
            </a:r>
          </a:p>
          <a:p>
            <a:pPr eaLnBrk="1" hangingPunct="1"/>
            <a:r>
              <a:rPr lang="es-ES_tradnl" b="1" smtClean="0">
                <a:solidFill>
                  <a:srgbClr val="FF0000"/>
                </a:solidFill>
              </a:rPr>
              <a:t>Subredes y máscaras</a:t>
            </a:r>
          </a:p>
          <a:p>
            <a:pPr eaLnBrk="1" hangingPunct="1"/>
            <a:r>
              <a:rPr lang="es-ES_tradnl" smtClean="0"/>
              <a:t>Asignación de direcciones y CIDR</a:t>
            </a:r>
          </a:p>
          <a:p>
            <a:pPr eaLnBrk="1" hangingPunct="1"/>
            <a:r>
              <a:rPr lang="es-ES_tradnl" smtClean="0"/>
              <a:t>Protocolo de control ICMP</a:t>
            </a:r>
          </a:p>
          <a:p>
            <a:pPr eaLnBrk="1" hangingPunct="1"/>
            <a:r>
              <a:rPr lang="es-ES_tradnl" smtClean="0"/>
              <a:t>Protocolo de resolución de direcciones ARP</a:t>
            </a:r>
            <a:endParaRPr lang="es-ES" smtClean="0"/>
          </a:p>
        </p:txBody>
      </p:sp>
    </p:spTree>
  </p:cSld>
  <p:clrMapOvr>
    <a:masterClrMapping/>
  </p:clrMapOvr>
  <p:transition spd="med">
    <p:pull dir="ru"/>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Grp="1" noChangeArrowheads="1"/>
          </p:cNvSpPr>
          <p:nvPr>
            <p:ph type="title"/>
          </p:nvPr>
        </p:nvSpPr>
        <p:spPr>
          <a:xfrm>
            <a:off x="685800" y="357166"/>
            <a:ext cx="7772400" cy="874713"/>
          </a:xfrm>
        </p:spPr>
        <p:txBody>
          <a:bodyPr/>
          <a:lstStyle/>
          <a:p>
            <a:pPr eaLnBrk="1" hangingPunct="1"/>
            <a:r>
              <a:rPr lang="es-ES_tradnl" dirty="0" smtClean="0"/>
              <a:t>Subredes</a:t>
            </a:r>
            <a:endParaRPr lang="es-ES" dirty="0" smtClean="0"/>
          </a:p>
        </p:txBody>
      </p:sp>
      <p:sp>
        <p:nvSpPr>
          <p:cNvPr id="98306" name="Rectangle 3"/>
          <p:cNvSpPr>
            <a:spLocks noGrp="1" noChangeArrowheads="1"/>
          </p:cNvSpPr>
          <p:nvPr>
            <p:ph type="body" sz="half" idx="1"/>
          </p:nvPr>
        </p:nvSpPr>
        <p:spPr>
          <a:xfrm>
            <a:off x="685800" y="1376341"/>
            <a:ext cx="7847013" cy="2024063"/>
          </a:xfrm>
        </p:spPr>
        <p:txBody>
          <a:bodyPr/>
          <a:lstStyle/>
          <a:p>
            <a:pPr eaLnBrk="1" hangingPunct="1">
              <a:lnSpc>
                <a:spcPct val="80000"/>
              </a:lnSpc>
            </a:pPr>
            <a:r>
              <a:rPr lang="es-ES_tradnl" sz="2200" dirty="0" smtClean="0"/>
              <a:t>A menudo la red de una organización está a su vez formada por varias subredes. En estos casos suele ser conveniente partir de una red grande que dividimos en trozos más pequeños.</a:t>
            </a:r>
          </a:p>
          <a:p>
            <a:pPr eaLnBrk="1" hangingPunct="1">
              <a:lnSpc>
                <a:spcPct val="80000"/>
              </a:lnSpc>
            </a:pPr>
            <a:r>
              <a:rPr lang="es-ES_tradnl" sz="2200" dirty="0" smtClean="0"/>
              <a:t>Ejemplo: la empresa X utiliza la red 40.40.0.0 255.255.0.0 (es decir desde 40.40.0.0 hasta 40.40.255.255) en una LAN enorme. Para reducir el tráfico </a:t>
            </a:r>
            <a:r>
              <a:rPr lang="es-ES_tradnl" sz="2200" dirty="0" err="1" smtClean="0"/>
              <a:t>broadcast</a:t>
            </a:r>
            <a:r>
              <a:rPr lang="es-ES_tradnl" sz="2200" dirty="0" smtClean="0"/>
              <a:t>  decide dividirla formando 256 </a:t>
            </a:r>
            <a:r>
              <a:rPr lang="es-ES_tradnl" sz="2200" dirty="0" err="1" smtClean="0"/>
              <a:t>VLANs</a:t>
            </a:r>
            <a:r>
              <a:rPr lang="es-ES_tradnl" sz="2200" dirty="0" smtClean="0"/>
              <a:t>, todas con menos de 256 ordenadores. Las subredes podrían ser:</a:t>
            </a:r>
            <a:endParaRPr lang="es-ES" sz="2200" dirty="0" smtClean="0"/>
          </a:p>
        </p:txBody>
      </p:sp>
      <p:graphicFrame>
        <p:nvGraphicFramePr>
          <p:cNvPr id="90186" name="Group 74"/>
          <p:cNvGraphicFramePr>
            <a:graphicFrameLocks noGrp="1"/>
          </p:cNvGraphicFramePr>
          <p:nvPr>
            <p:ph sz="half" idx="2"/>
          </p:nvPr>
        </p:nvGraphicFramePr>
        <p:xfrm>
          <a:off x="1409700" y="4005263"/>
          <a:ext cx="6257925" cy="2011680"/>
        </p:xfrm>
        <a:graphic>
          <a:graphicData uri="http://schemas.openxmlformats.org/drawingml/2006/table">
            <a:tbl>
              <a:tblPr/>
              <a:tblGrid>
                <a:gridCol w="735013"/>
                <a:gridCol w="1257300"/>
                <a:gridCol w="1482725"/>
                <a:gridCol w="2782887"/>
              </a:tblGrid>
              <a:tr h="3175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charset="0"/>
                        </a:rPr>
                        <a:t>VLAN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Subred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Máscara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Rango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40.40.0.0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255.255.255.0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40.40.0.0 - 40.40.0.255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40.40.1.0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255.255.255.0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40.40.1.0 – 40.40.1.255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49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40.40.2.0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255.255.255.0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40.40.2.0 – 40.40.2.255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256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40.40.255.0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255.255.255.0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40.40.255.0 – 40.40.255.255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pull dir="r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Freeform 73"/>
          <p:cNvSpPr>
            <a:spLocks/>
          </p:cNvSpPr>
          <p:nvPr/>
        </p:nvSpPr>
        <p:spPr bwMode="auto">
          <a:xfrm rot="5400000">
            <a:off x="776288" y="4375150"/>
            <a:ext cx="1862137" cy="112713"/>
          </a:xfrm>
          <a:custGeom>
            <a:avLst/>
            <a:gdLst>
              <a:gd name="T0" fmla="*/ 0 w 1452"/>
              <a:gd name="T1" fmla="*/ 0 h 45"/>
              <a:gd name="T2" fmla="*/ 1223666304 w 1452"/>
              <a:gd name="T3" fmla="*/ 0 h 45"/>
              <a:gd name="T4" fmla="*/ 1092089440 w 1452"/>
              <a:gd name="T5" fmla="*/ 276041636 h 45"/>
              <a:gd name="T6" fmla="*/ 2147483647 w 1452"/>
              <a:gd name="T7" fmla="*/ 276041636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sp>
        <p:nvSpPr>
          <p:cNvPr id="100354" name="Text Box 51"/>
          <p:cNvSpPr txBox="1">
            <a:spLocks noChangeArrowheads="1"/>
          </p:cNvSpPr>
          <p:nvPr/>
        </p:nvSpPr>
        <p:spPr bwMode="auto">
          <a:xfrm>
            <a:off x="1071538" y="285728"/>
            <a:ext cx="6934200" cy="707886"/>
          </a:xfrm>
          <a:prstGeom prst="rect">
            <a:avLst/>
          </a:prstGeom>
          <a:noFill/>
          <a:ln w="9525">
            <a:noFill/>
            <a:miter lim="800000"/>
            <a:headEnd/>
            <a:tailEnd/>
          </a:ln>
        </p:spPr>
        <p:txBody>
          <a:bodyPr>
            <a:spAutoFit/>
          </a:bodyPr>
          <a:lstStyle/>
          <a:p>
            <a:pPr algn="ctr">
              <a:spcBef>
                <a:spcPct val="50000"/>
              </a:spcBef>
            </a:pPr>
            <a:r>
              <a:rPr lang="es-ES_tradnl" sz="4000" dirty="0">
                <a:latin typeface="Arial" charset="0"/>
              </a:rPr>
              <a:t>Ejemplo de uso de subredes</a:t>
            </a:r>
            <a:endParaRPr lang="es-ES" sz="4000" dirty="0">
              <a:latin typeface="Arial" charset="0"/>
            </a:endParaRPr>
          </a:p>
        </p:txBody>
      </p:sp>
      <p:pic>
        <p:nvPicPr>
          <p:cNvPr id="100355" name="Picture 56"/>
          <p:cNvPicPr>
            <a:picLocks noChangeArrowheads="1"/>
          </p:cNvPicPr>
          <p:nvPr/>
        </p:nvPicPr>
        <p:blipFill>
          <a:blip r:embed="rId3" cstate="print"/>
          <a:srcRect/>
          <a:stretch>
            <a:fillRect/>
          </a:stretch>
        </p:blipFill>
        <p:spPr bwMode="auto">
          <a:xfrm>
            <a:off x="4787900" y="1341438"/>
            <a:ext cx="1566863" cy="863600"/>
          </a:xfrm>
          <a:prstGeom prst="rect">
            <a:avLst/>
          </a:prstGeom>
          <a:noFill/>
          <a:ln w="12700">
            <a:noFill/>
            <a:miter lim="800000"/>
            <a:headEnd/>
            <a:tailEnd/>
          </a:ln>
        </p:spPr>
      </p:pic>
      <p:pic>
        <p:nvPicPr>
          <p:cNvPr id="100356" name="Picture 58"/>
          <p:cNvPicPr>
            <a:picLocks noChangeArrowheads="1"/>
          </p:cNvPicPr>
          <p:nvPr/>
        </p:nvPicPr>
        <p:blipFill>
          <a:blip r:embed="rId3" cstate="print"/>
          <a:srcRect/>
          <a:stretch>
            <a:fillRect/>
          </a:stretch>
        </p:blipFill>
        <p:spPr bwMode="auto">
          <a:xfrm>
            <a:off x="4787900" y="2420938"/>
            <a:ext cx="1566863" cy="863600"/>
          </a:xfrm>
          <a:prstGeom prst="rect">
            <a:avLst/>
          </a:prstGeom>
          <a:noFill/>
          <a:ln w="12700">
            <a:noFill/>
            <a:miter lim="800000"/>
            <a:headEnd/>
            <a:tailEnd/>
          </a:ln>
        </p:spPr>
      </p:pic>
      <p:pic>
        <p:nvPicPr>
          <p:cNvPr id="100357" name="Picture 59"/>
          <p:cNvPicPr>
            <a:picLocks noChangeArrowheads="1"/>
          </p:cNvPicPr>
          <p:nvPr/>
        </p:nvPicPr>
        <p:blipFill>
          <a:blip r:embed="rId3" cstate="print"/>
          <a:srcRect/>
          <a:stretch>
            <a:fillRect/>
          </a:stretch>
        </p:blipFill>
        <p:spPr bwMode="auto">
          <a:xfrm>
            <a:off x="4787900" y="3502025"/>
            <a:ext cx="1566863" cy="863600"/>
          </a:xfrm>
          <a:prstGeom prst="rect">
            <a:avLst/>
          </a:prstGeom>
          <a:noFill/>
          <a:ln w="12700">
            <a:noFill/>
            <a:miter lim="800000"/>
            <a:headEnd/>
            <a:tailEnd/>
          </a:ln>
        </p:spPr>
      </p:pic>
      <p:pic>
        <p:nvPicPr>
          <p:cNvPr id="100358" name="Picture 60"/>
          <p:cNvPicPr>
            <a:picLocks noChangeArrowheads="1"/>
          </p:cNvPicPr>
          <p:nvPr/>
        </p:nvPicPr>
        <p:blipFill>
          <a:blip r:embed="rId3" cstate="print"/>
          <a:srcRect/>
          <a:stretch>
            <a:fillRect/>
          </a:stretch>
        </p:blipFill>
        <p:spPr bwMode="auto">
          <a:xfrm>
            <a:off x="4787900" y="5445125"/>
            <a:ext cx="1566863" cy="863600"/>
          </a:xfrm>
          <a:prstGeom prst="rect">
            <a:avLst/>
          </a:prstGeom>
          <a:noFill/>
          <a:ln w="12700">
            <a:noFill/>
            <a:miter lim="800000"/>
            <a:headEnd/>
            <a:tailEnd/>
          </a:ln>
        </p:spPr>
      </p:pic>
      <p:sp>
        <p:nvSpPr>
          <p:cNvPr id="100359" name="Line 61"/>
          <p:cNvSpPr>
            <a:spLocks noChangeShapeType="1"/>
          </p:cNvSpPr>
          <p:nvPr/>
        </p:nvSpPr>
        <p:spPr bwMode="auto">
          <a:xfrm flipH="1">
            <a:off x="1908175" y="1773238"/>
            <a:ext cx="3455988" cy="1295400"/>
          </a:xfrm>
          <a:prstGeom prst="line">
            <a:avLst/>
          </a:prstGeom>
          <a:noFill/>
          <a:ln w="25400">
            <a:solidFill>
              <a:schemeClr val="accent2"/>
            </a:solidFill>
            <a:round/>
            <a:headEnd/>
            <a:tailEnd/>
          </a:ln>
        </p:spPr>
        <p:txBody>
          <a:bodyPr/>
          <a:lstStyle/>
          <a:p>
            <a:endParaRPr lang="es-ES"/>
          </a:p>
        </p:txBody>
      </p:sp>
      <p:sp>
        <p:nvSpPr>
          <p:cNvPr id="100360" name="Line 62"/>
          <p:cNvSpPr>
            <a:spLocks noChangeShapeType="1"/>
          </p:cNvSpPr>
          <p:nvPr/>
        </p:nvSpPr>
        <p:spPr bwMode="auto">
          <a:xfrm flipH="1">
            <a:off x="2051050" y="2924175"/>
            <a:ext cx="3600450" cy="360363"/>
          </a:xfrm>
          <a:prstGeom prst="line">
            <a:avLst/>
          </a:prstGeom>
          <a:noFill/>
          <a:ln w="25400">
            <a:solidFill>
              <a:schemeClr val="accent2"/>
            </a:solidFill>
            <a:round/>
            <a:headEnd/>
            <a:tailEnd/>
          </a:ln>
        </p:spPr>
        <p:txBody>
          <a:bodyPr/>
          <a:lstStyle/>
          <a:p>
            <a:endParaRPr lang="es-ES"/>
          </a:p>
        </p:txBody>
      </p:sp>
      <p:sp>
        <p:nvSpPr>
          <p:cNvPr id="100361" name="Line 63"/>
          <p:cNvSpPr>
            <a:spLocks noChangeShapeType="1"/>
          </p:cNvSpPr>
          <p:nvPr/>
        </p:nvSpPr>
        <p:spPr bwMode="auto">
          <a:xfrm flipH="1" flipV="1">
            <a:off x="2051050" y="3573463"/>
            <a:ext cx="3457575" cy="287337"/>
          </a:xfrm>
          <a:prstGeom prst="line">
            <a:avLst/>
          </a:prstGeom>
          <a:noFill/>
          <a:ln w="25400">
            <a:solidFill>
              <a:schemeClr val="accent2"/>
            </a:solidFill>
            <a:round/>
            <a:headEnd/>
            <a:tailEnd/>
          </a:ln>
        </p:spPr>
        <p:txBody>
          <a:bodyPr/>
          <a:lstStyle/>
          <a:p>
            <a:endParaRPr lang="es-ES"/>
          </a:p>
        </p:txBody>
      </p:sp>
      <p:sp>
        <p:nvSpPr>
          <p:cNvPr id="100362" name="Line 64"/>
          <p:cNvSpPr>
            <a:spLocks noChangeShapeType="1"/>
          </p:cNvSpPr>
          <p:nvPr/>
        </p:nvSpPr>
        <p:spPr bwMode="auto">
          <a:xfrm flipH="1" flipV="1">
            <a:off x="2051050" y="3644900"/>
            <a:ext cx="3457575" cy="2305050"/>
          </a:xfrm>
          <a:prstGeom prst="line">
            <a:avLst/>
          </a:prstGeom>
          <a:noFill/>
          <a:ln w="25400">
            <a:solidFill>
              <a:schemeClr val="accent2"/>
            </a:solidFill>
            <a:round/>
            <a:headEnd/>
            <a:tailEnd/>
          </a:ln>
        </p:spPr>
        <p:txBody>
          <a:bodyPr/>
          <a:lstStyle/>
          <a:p>
            <a:endParaRPr lang="es-ES"/>
          </a:p>
        </p:txBody>
      </p:sp>
      <p:sp>
        <p:nvSpPr>
          <p:cNvPr id="100363" name="Text Box 65"/>
          <p:cNvSpPr txBox="1">
            <a:spLocks noChangeArrowheads="1"/>
          </p:cNvSpPr>
          <p:nvPr/>
        </p:nvSpPr>
        <p:spPr bwMode="auto">
          <a:xfrm>
            <a:off x="6372225" y="1341438"/>
            <a:ext cx="2736850" cy="728662"/>
          </a:xfrm>
          <a:prstGeom prst="rect">
            <a:avLst/>
          </a:prstGeom>
          <a:noFill/>
          <a:ln w="9525">
            <a:noFill/>
            <a:miter lim="800000"/>
            <a:headEnd/>
            <a:tailEnd/>
          </a:ln>
        </p:spPr>
        <p:txBody>
          <a:bodyPr>
            <a:spAutoFit/>
          </a:bodyPr>
          <a:lstStyle/>
          <a:p>
            <a:pPr>
              <a:lnSpc>
                <a:spcPct val="80000"/>
              </a:lnSpc>
              <a:spcBef>
                <a:spcPct val="30000"/>
              </a:spcBef>
            </a:pPr>
            <a:r>
              <a:rPr lang="es-ES_tradnl" sz="1400" b="1">
                <a:latin typeface="Arial" charset="0"/>
              </a:rPr>
              <a:t>VLAN 1</a:t>
            </a:r>
          </a:p>
          <a:p>
            <a:pPr>
              <a:lnSpc>
                <a:spcPct val="80000"/>
              </a:lnSpc>
              <a:spcBef>
                <a:spcPct val="30000"/>
              </a:spcBef>
            </a:pPr>
            <a:r>
              <a:rPr lang="es-ES_tradnl" sz="1400" b="1">
                <a:latin typeface="Arial" charset="0"/>
              </a:rPr>
              <a:t>40.40.0.0 255.255.255.0</a:t>
            </a:r>
          </a:p>
          <a:p>
            <a:pPr>
              <a:lnSpc>
                <a:spcPct val="80000"/>
              </a:lnSpc>
              <a:spcBef>
                <a:spcPct val="30000"/>
              </a:spcBef>
            </a:pPr>
            <a:r>
              <a:rPr lang="es-ES_tradnl" sz="1400" b="1">
                <a:latin typeface="Arial" charset="0"/>
              </a:rPr>
              <a:t>Rtr: 40.40.0.1</a:t>
            </a:r>
            <a:endParaRPr lang="es-ES" sz="1400" b="1">
              <a:latin typeface="Arial" charset="0"/>
            </a:endParaRPr>
          </a:p>
        </p:txBody>
      </p:sp>
      <p:sp>
        <p:nvSpPr>
          <p:cNvPr id="100364" name="Text Box 66"/>
          <p:cNvSpPr txBox="1">
            <a:spLocks noChangeArrowheads="1"/>
          </p:cNvSpPr>
          <p:nvPr/>
        </p:nvSpPr>
        <p:spPr bwMode="auto">
          <a:xfrm>
            <a:off x="6372225" y="2492375"/>
            <a:ext cx="2736850" cy="728663"/>
          </a:xfrm>
          <a:prstGeom prst="rect">
            <a:avLst/>
          </a:prstGeom>
          <a:noFill/>
          <a:ln w="9525">
            <a:noFill/>
            <a:miter lim="800000"/>
            <a:headEnd/>
            <a:tailEnd/>
          </a:ln>
        </p:spPr>
        <p:txBody>
          <a:bodyPr>
            <a:spAutoFit/>
          </a:bodyPr>
          <a:lstStyle/>
          <a:p>
            <a:pPr>
              <a:lnSpc>
                <a:spcPct val="80000"/>
              </a:lnSpc>
              <a:spcBef>
                <a:spcPct val="30000"/>
              </a:spcBef>
            </a:pPr>
            <a:r>
              <a:rPr lang="es-ES_tradnl" sz="1400" b="1">
                <a:latin typeface="Arial" charset="0"/>
              </a:rPr>
              <a:t>VLAN 2</a:t>
            </a:r>
          </a:p>
          <a:p>
            <a:pPr>
              <a:lnSpc>
                <a:spcPct val="80000"/>
              </a:lnSpc>
              <a:spcBef>
                <a:spcPct val="30000"/>
              </a:spcBef>
            </a:pPr>
            <a:r>
              <a:rPr lang="es-ES_tradnl" sz="1400" b="1">
                <a:latin typeface="Arial" charset="0"/>
              </a:rPr>
              <a:t>40.40.1.0 255.255.255.0</a:t>
            </a:r>
          </a:p>
          <a:p>
            <a:pPr>
              <a:lnSpc>
                <a:spcPct val="80000"/>
              </a:lnSpc>
              <a:spcBef>
                <a:spcPct val="30000"/>
              </a:spcBef>
            </a:pPr>
            <a:r>
              <a:rPr lang="es-ES_tradnl" sz="1400" b="1">
                <a:latin typeface="Arial" charset="0"/>
              </a:rPr>
              <a:t>Rtr: 40.40.1.1</a:t>
            </a:r>
            <a:endParaRPr lang="es-ES" sz="1400" b="1">
              <a:latin typeface="Arial" charset="0"/>
            </a:endParaRPr>
          </a:p>
        </p:txBody>
      </p:sp>
      <p:sp>
        <p:nvSpPr>
          <p:cNvPr id="100365" name="Text Box 67"/>
          <p:cNvSpPr txBox="1">
            <a:spLocks noChangeArrowheads="1"/>
          </p:cNvSpPr>
          <p:nvPr/>
        </p:nvSpPr>
        <p:spPr bwMode="auto">
          <a:xfrm>
            <a:off x="6372225" y="3573463"/>
            <a:ext cx="2736850" cy="728662"/>
          </a:xfrm>
          <a:prstGeom prst="rect">
            <a:avLst/>
          </a:prstGeom>
          <a:noFill/>
          <a:ln w="9525">
            <a:noFill/>
            <a:miter lim="800000"/>
            <a:headEnd/>
            <a:tailEnd/>
          </a:ln>
        </p:spPr>
        <p:txBody>
          <a:bodyPr>
            <a:spAutoFit/>
          </a:bodyPr>
          <a:lstStyle/>
          <a:p>
            <a:pPr>
              <a:lnSpc>
                <a:spcPct val="80000"/>
              </a:lnSpc>
              <a:spcBef>
                <a:spcPct val="30000"/>
              </a:spcBef>
            </a:pPr>
            <a:r>
              <a:rPr lang="es-ES_tradnl" sz="1400" b="1">
                <a:latin typeface="Arial" charset="0"/>
              </a:rPr>
              <a:t>VLAN 3</a:t>
            </a:r>
          </a:p>
          <a:p>
            <a:pPr>
              <a:lnSpc>
                <a:spcPct val="80000"/>
              </a:lnSpc>
              <a:spcBef>
                <a:spcPct val="30000"/>
              </a:spcBef>
            </a:pPr>
            <a:r>
              <a:rPr lang="es-ES_tradnl" sz="1400" b="1">
                <a:latin typeface="Arial" charset="0"/>
              </a:rPr>
              <a:t>40.40.2.0 255.255.255.0</a:t>
            </a:r>
          </a:p>
          <a:p>
            <a:pPr>
              <a:lnSpc>
                <a:spcPct val="80000"/>
              </a:lnSpc>
              <a:spcBef>
                <a:spcPct val="30000"/>
              </a:spcBef>
            </a:pPr>
            <a:r>
              <a:rPr lang="es-ES_tradnl" sz="1400" b="1">
                <a:latin typeface="Arial" charset="0"/>
              </a:rPr>
              <a:t>Rtr: 40.40.2.1</a:t>
            </a:r>
            <a:endParaRPr lang="es-ES" sz="1400" b="1">
              <a:latin typeface="Arial" charset="0"/>
            </a:endParaRPr>
          </a:p>
        </p:txBody>
      </p:sp>
      <p:sp>
        <p:nvSpPr>
          <p:cNvPr id="100366" name="Text Box 68"/>
          <p:cNvSpPr txBox="1">
            <a:spLocks noChangeArrowheads="1"/>
          </p:cNvSpPr>
          <p:nvPr/>
        </p:nvSpPr>
        <p:spPr bwMode="auto">
          <a:xfrm>
            <a:off x="6372225" y="5580063"/>
            <a:ext cx="2736850" cy="728662"/>
          </a:xfrm>
          <a:prstGeom prst="rect">
            <a:avLst/>
          </a:prstGeom>
          <a:noFill/>
          <a:ln w="9525">
            <a:noFill/>
            <a:miter lim="800000"/>
            <a:headEnd/>
            <a:tailEnd/>
          </a:ln>
        </p:spPr>
        <p:txBody>
          <a:bodyPr>
            <a:spAutoFit/>
          </a:bodyPr>
          <a:lstStyle/>
          <a:p>
            <a:pPr>
              <a:lnSpc>
                <a:spcPct val="80000"/>
              </a:lnSpc>
              <a:spcBef>
                <a:spcPct val="30000"/>
              </a:spcBef>
            </a:pPr>
            <a:r>
              <a:rPr lang="es-ES_tradnl" sz="1400" b="1">
                <a:latin typeface="Arial" charset="0"/>
              </a:rPr>
              <a:t>VLAN 256</a:t>
            </a:r>
          </a:p>
          <a:p>
            <a:pPr>
              <a:lnSpc>
                <a:spcPct val="80000"/>
              </a:lnSpc>
              <a:spcBef>
                <a:spcPct val="30000"/>
              </a:spcBef>
            </a:pPr>
            <a:r>
              <a:rPr lang="es-ES_tradnl" sz="1400" b="1">
                <a:latin typeface="Arial" charset="0"/>
              </a:rPr>
              <a:t>40.40.255.0 255.255.255.0</a:t>
            </a:r>
          </a:p>
          <a:p>
            <a:pPr>
              <a:lnSpc>
                <a:spcPct val="80000"/>
              </a:lnSpc>
              <a:spcBef>
                <a:spcPct val="30000"/>
              </a:spcBef>
            </a:pPr>
            <a:r>
              <a:rPr lang="es-ES_tradnl" sz="1400" b="1">
                <a:latin typeface="Arial" charset="0"/>
              </a:rPr>
              <a:t>Rtr: 40.40.255.1</a:t>
            </a:r>
            <a:endParaRPr lang="es-ES" sz="1400" b="1">
              <a:latin typeface="Arial" charset="0"/>
            </a:endParaRPr>
          </a:p>
        </p:txBody>
      </p:sp>
      <p:sp>
        <p:nvSpPr>
          <p:cNvPr id="100367" name="Text Box 69"/>
          <p:cNvSpPr txBox="1">
            <a:spLocks noChangeArrowheads="1"/>
          </p:cNvSpPr>
          <p:nvPr/>
        </p:nvSpPr>
        <p:spPr bwMode="auto">
          <a:xfrm>
            <a:off x="2339975" y="3716338"/>
            <a:ext cx="1223963" cy="261937"/>
          </a:xfrm>
          <a:prstGeom prst="rect">
            <a:avLst/>
          </a:prstGeom>
          <a:noFill/>
          <a:ln w="9525">
            <a:noFill/>
            <a:miter lim="800000"/>
            <a:headEnd/>
            <a:tailEnd/>
          </a:ln>
        </p:spPr>
        <p:txBody>
          <a:bodyPr>
            <a:spAutoFit/>
          </a:bodyPr>
          <a:lstStyle/>
          <a:p>
            <a:pPr>
              <a:lnSpc>
                <a:spcPct val="80000"/>
              </a:lnSpc>
              <a:spcBef>
                <a:spcPct val="30000"/>
              </a:spcBef>
            </a:pPr>
            <a:r>
              <a:rPr lang="es-ES_tradnl" sz="1400" b="1">
                <a:latin typeface="Arial" charset="0"/>
              </a:rPr>
              <a:t>40.40.255.1</a:t>
            </a:r>
            <a:endParaRPr lang="es-ES" sz="1400" b="1">
              <a:latin typeface="Arial" charset="0"/>
            </a:endParaRPr>
          </a:p>
        </p:txBody>
      </p:sp>
      <p:sp>
        <p:nvSpPr>
          <p:cNvPr id="100368" name="Text Box 70"/>
          <p:cNvSpPr txBox="1">
            <a:spLocks noChangeArrowheads="1"/>
          </p:cNvSpPr>
          <p:nvPr/>
        </p:nvSpPr>
        <p:spPr bwMode="auto">
          <a:xfrm>
            <a:off x="1763713" y="2565400"/>
            <a:ext cx="1223962" cy="261938"/>
          </a:xfrm>
          <a:prstGeom prst="rect">
            <a:avLst/>
          </a:prstGeom>
          <a:noFill/>
          <a:ln w="9525">
            <a:noFill/>
            <a:miter lim="800000"/>
            <a:headEnd/>
            <a:tailEnd/>
          </a:ln>
        </p:spPr>
        <p:txBody>
          <a:bodyPr>
            <a:spAutoFit/>
          </a:bodyPr>
          <a:lstStyle/>
          <a:p>
            <a:pPr>
              <a:lnSpc>
                <a:spcPct val="80000"/>
              </a:lnSpc>
              <a:spcBef>
                <a:spcPct val="30000"/>
              </a:spcBef>
            </a:pPr>
            <a:r>
              <a:rPr lang="es-ES_tradnl" sz="1400" b="1">
                <a:latin typeface="Arial" charset="0"/>
              </a:rPr>
              <a:t>40.40.0.1</a:t>
            </a:r>
            <a:endParaRPr lang="es-ES" sz="1400" b="1">
              <a:latin typeface="Arial" charset="0"/>
            </a:endParaRPr>
          </a:p>
        </p:txBody>
      </p:sp>
      <p:sp>
        <p:nvSpPr>
          <p:cNvPr id="100369" name="Text Box 71"/>
          <p:cNvSpPr txBox="1">
            <a:spLocks noChangeArrowheads="1"/>
          </p:cNvSpPr>
          <p:nvPr/>
        </p:nvSpPr>
        <p:spPr bwMode="auto">
          <a:xfrm>
            <a:off x="2339975" y="2951163"/>
            <a:ext cx="1223963" cy="261937"/>
          </a:xfrm>
          <a:prstGeom prst="rect">
            <a:avLst/>
          </a:prstGeom>
          <a:noFill/>
          <a:ln w="9525">
            <a:noFill/>
            <a:miter lim="800000"/>
            <a:headEnd/>
            <a:tailEnd/>
          </a:ln>
        </p:spPr>
        <p:txBody>
          <a:bodyPr>
            <a:spAutoFit/>
          </a:bodyPr>
          <a:lstStyle/>
          <a:p>
            <a:pPr>
              <a:lnSpc>
                <a:spcPct val="80000"/>
              </a:lnSpc>
              <a:spcBef>
                <a:spcPct val="30000"/>
              </a:spcBef>
            </a:pPr>
            <a:r>
              <a:rPr lang="es-ES_tradnl" sz="1400" b="1">
                <a:latin typeface="Arial" charset="0"/>
              </a:rPr>
              <a:t>40.40.1.1</a:t>
            </a:r>
            <a:endParaRPr lang="es-ES" sz="1400" b="1">
              <a:latin typeface="Arial" charset="0"/>
            </a:endParaRPr>
          </a:p>
        </p:txBody>
      </p:sp>
      <p:sp>
        <p:nvSpPr>
          <p:cNvPr id="100370" name="Text Box 72"/>
          <p:cNvSpPr txBox="1">
            <a:spLocks noChangeArrowheads="1"/>
          </p:cNvSpPr>
          <p:nvPr/>
        </p:nvSpPr>
        <p:spPr bwMode="auto">
          <a:xfrm>
            <a:off x="2339975" y="3382963"/>
            <a:ext cx="1223963" cy="261937"/>
          </a:xfrm>
          <a:prstGeom prst="rect">
            <a:avLst/>
          </a:prstGeom>
          <a:noFill/>
          <a:ln w="9525">
            <a:noFill/>
            <a:miter lim="800000"/>
            <a:headEnd/>
            <a:tailEnd/>
          </a:ln>
        </p:spPr>
        <p:txBody>
          <a:bodyPr>
            <a:spAutoFit/>
          </a:bodyPr>
          <a:lstStyle/>
          <a:p>
            <a:pPr>
              <a:lnSpc>
                <a:spcPct val="80000"/>
              </a:lnSpc>
              <a:spcBef>
                <a:spcPct val="30000"/>
              </a:spcBef>
            </a:pPr>
            <a:r>
              <a:rPr lang="es-ES_tradnl" sz="1400" b="1">
                <a:latin typeface="Arial" charset="0"/>
              </a:rPr>
              <a:t>40.40.2.1</a:t>
            </a:r>
            <a:endParaRPr lang="es-ES" sz="1400" b="1">
              <a:latin typeface="Arial" charset="0"/>
            </a:endParaRPr>
          </a:p>
        </p:txBody>
      </p:sp>
      <p:pic>
        <p:nvPicPr>
          <p:cNvPr id="100371" name="Picture 57"/>
          <p:cNvPicPr>
            <a:picLocks noChangeArrowheads="1"/>
          </p:cNvPicPr>
          <p:nvPr/>
        </p:nvPicPr>
        <p:blipFill>
          <a:blip r:embed="rId4" cstate="print"/>
          <a:srcRect/>
          <a:stretch>
            <a:fillRect/>
          </a:stretch>
        </p:blipFill>
        <p:spPr bwMode="auto">
          <a:xfrm>
            <a:off x="1258888" y="2852738"/>
            <a:ext cx="1198562" cy="1193800"/>
          </a:xfrm>
          <a:prstGeom prst="rect">
            <a:avLst/>
          </a:prstGeom>
          <a:noFill/>
          <a:ln w="12700">
            <a:noFill/>
            <a:miter lim="800000"/>
            <a:headEnd/>
            <a:tailEnd/>
          </a:ln>
        </p:spPr>
      </p:pic>
      <p:pic>
        <p:nvPicPr>
          <p:cNvPr id="100372" name="Picture 74"/>
          <p:cNvPicPr>
            <a:picLocks noChangeArrowheads="1"/>
          </p:cNvPicPr>
          <p:nvPr/>
        </p:nvPicPr>
        <p:blipFill>
          <a:blip r:embed="rId4" cstate="print"/>
          <a:srcRect/>
          <a:stretch>
            <a:fillRect/>
          </a:stretch>
        </p:blipFill>
        <p:spPr bwMode="auto">
          <a:xfrm>
            <a:off x="1143000" y="4797425"/>
            <a:ext cx="981075" cy="762000"/>
          </a:xfrm>
          <a:prstGeom prst="rect">
            <a:avLst/>
          </a:prstGeom>
          <a:noFill/>
          <a:ln w="12700">
            <a:noFill/>
            <a:miter lim="800000"/>
            <a:headEnd/>
            <a:tailEnd/>
          </a:ln>
        </p:spPr>
      </p:pic>
      <p:sp>
        <p:nvSpPr>
          <p:cNvPr id="100373" name="Text Box 75"/>
          <p:cNvSpPr txBox="1">
            <a:spLocks noChangeArrowheads="1"/>
          </p:cNvSpPr>
          <p:nvPr/>
        </p:nvSpPr>
        <p:spPr bwMode="auto">
          <a:xfrm>
            <a:off x="395288" y="5734050"/>
            <a:ext cx="3384550" cy="314325"/>
          </a:xfrm>
          <a:prstGeom prst="rect">
            <a:avLst/>
          </a:prstGeom>
          <a:noFill/>
          <a:ln w="9525">
            <a:solidFill>
              <a:schemeClr val="tx1"/>
            </a:solidFill>
            <a:miter lim="800000"/>
            <a:headEnd/>
            <a:tailEnd/>
          </a:ln>
        </p:spPr>
        <p:txBody>
          <a:bodyPr>
            <a:spAutoFit/>
          </a:bodyPr>
          <a:lstStyle/>
          <a:p>
            <a:pPr algn="ctr">
              <a:spcBef>
                <a:spcPct val="25000"/>
              </a:spcBef>
            </a:pPr>
            <a:r>
              <a:rPr lang="es-ES_tradnl" sz="1400" b="1">
                <a:latin typeface="Arial" charset="0"/>
              </a:rPr>
              <a:t>A 40.40.0.0 255.255.0.0 por 90.0.0.1</a:t>
            </a:r>
            <a:endParaRPr lang="es-ES" sz="1400" b="1">
              <a:latin typeface="Arial" charset="0"/>
            </a:endParaRPr>
          </a:p>
        </p:txBody>
      </p:sp>
      <p:sp>
        <p:nvSpPr>
          <p:cNvPr id="100374" name="Text Box 76"/>
          <p:cNvSpPr txBox="1">
            <a:spLocks noChangeArrowheads="1"/>
          </p:cNvSpPr>
          <p:nvPr/>
        </p:nvSpPr>
        <p:spPr bwMode="auto">
          <a:xfrm>
            <a:off x="827088" y="3933825"/>
            <a:ext cx="1223962" cy="261938"/>
          </a:xfrm>
          <a:prstGeom prst="rect">
            <a:avLst/>
          </a:prstGeom>
          <a:noFill/>
          <a:ln w="9525">
            <a:noFill/>
            <a:miter lim="800000"/>
            <a:headEnd/>
            <a:tailEnd/>
          </a:ln>
        </p:spPr>
        <p:txBody>
          <a:bodyPr>
            <a:spAutoFit/>
          </a:bodyPr>
          <a:lstStyle/>
          <a:p>
            <a:pPr>
              <a:lnSpc>
                <a:spcPct val="80000"/>
              </a:lnSpc>
              <a:spcBef>
                <a:spcPct val="30000"/>
              </a:spcBef>
            </a:pPr>
            <a:r>
              <a:rPr lang="es-ES_tradnl" sz="1400" b="1">
                <a:latin typeface="Arial" charset="0"/>
              </a:rPr>
              <a:t>90.0.0.1</a:t>
            </a:r>
            <a:endParaRPr lang="es-ES" sz="1400" b="1">
              <a:latin typeface="Arial" charset="0"/>
            </a:endParaRPr>
          </a:p>
        </p:txBody>
      </p:sp>
      <p:sp>
        <p:nvSpPr>
          <p:cNvPr id="100375" name="Line 78"/>
          <p:cNvSpPr>
            <a:spLocks noChangeShapeType="1"/>
          </p:cNvSpPr>
          <p:nvPr/>
        </p:nvSpPr>
        <p:spPr bwMode="auto">
          <a:xfrm flipV="1">
            <a:off x="1619250" y="5516563"/>
            <a:ext cx="0" cy="217487"/>
          </a:xfrm>
          <a:prstGeom prst="line">
            <a:avLst/>
          </a:prstGeom>
          <a:noFill/>
          <a:ln w="9525">
            <a:solidFill>
              <a:schemeClr val="tx1"/>
            </a:solidFill>
            <a:round/>
            <a:headEnd/>
            <a:tailEnd type="triangle" w="med" len="med"/>
          </a:ln>
        </p:spPr>
        <p:txBody>
          <a:bodyPr/>
          <a:lstStyle/>
          <a:p>
            <a:endParaRPr lang="es-ES"/>
          </a:p>
        </p:txBody>
      </p:sp>
      <p:sp>
        <p:nvSpPr>
          <p:cNvPr id="100376" name="Text Box 79"/>
          <p:cNvSpPr txBox="1">
            <a:spLocks noChangeArrowheads="1"/>
          </p:cNvSpPr>
          <p:nvPr/>
        </p:nvSpPr>
        <p:spPr bwMode="auto">
          <a:xfrm>
            <a:off x="5580063" y="4437063"/>
            <a:ext cx="268287" cy="968375"/>
          </a:xfrm>
          <a:prstGeom prst="rect">
            <a:avLst/>
          </a:prstGeom>
          <a:noFill/>
          <a:ln w="9525">
            <a:noFill/>
            <a:miter lim="800000"/>
            <a:headEnd/>
            <a:tailEnd/>
          </a:ln>
        </p:spPr>
        <p:txBody>
          <a:bodyPr wrap="none">
            <a:spAutoFit/>
          </a:bodyPr>
          <a:lstStyle/>
          <a:p>
            <a:pPr>
              <a:lnSpc>
                <a:spcPct val="40000"/>
              </a:lnSpc>
            </a:pPr>
            <a:r>
              <a:rPr lang="es-ES" b="1">
                <a:latin typeface="Arial" charset="0"/>
              </a:rPr>
              <a:t>.</a:t>
            </a:r>
          </a:p>
          <a:p>
            <a:pPr>
              <a:lnSpc>
                <a:spcPct val="40000"/>
              </a:lnSpc>
            </a:pPr>
            <a:r>
              <a:rPr lang="es-ES" b="1">
                <a:latin typeface="Arial" charset="0"/>
              </a:rPr>
              <a:t>.</a:t>
            </a:r>
          </a:p>
          <a:p>
            <a:pPr>
              <a:lnSpc>
                <a:spcPct val="40000"/>
              </a:lnSpc>
            </a:pPr>
            <a:r>
              <a:rPr lang="es-ES" b="1">
                <a:latin typeface="Arial" charset="0"/>
              </a:rPr>
              <a:t>.</a:t>
            </a:r>
          </a:p>
          <a:p>
            <a:pPr>
              <a:lnSpc>
                <a:spcPct val="40000"/>
              </a:lnSpc>
            </a:pPr>
            <a:r>
              <a:rPr lang="es-ES" b="1">
                <a:latin typeface="Arial" charset="0"/>
              </a:rPr>
              <a:t>.</a:t>
            </a:r>
          </a:p>
          <a:p>
            <a:pPr>
              <a:lnSpc>
                <a:spcPct val="40000"/>
              </a:lnSpc>
            </a:pPr>
            <a:r>
              <a:rPr lang="es-ES" b="1">
                <a:latin typeface="Arial" charset="0"/>
              </a:rPr>
              <a:t>.</a:t>
            </a:r>
          </a:p>
          <a:p>
            <a:pPr>
              <a:lnSpc>
                <a:spcPct val="40000"/>
              </a:lnSpc>
            </a:pPr>
            <a:r>
              <a:rPr lang="es-ES" b="1">
                <a:latin typeface="Arial" charset="0"/>
              </a:rPr>
              <a:t>.</a:t>
            </a:r>
          </a:p>
        </p:txBody>
      </p:sp>
      <p:pic>
        <p:nvPicPr>
          <p:cNvPr id="100377" name="Picture 80"/>
          <p:cNvPicPr>
            <a:picLocks noChangeArrowheads="1"/>
          </p:cNvPicPr>
          <p:nvPr/>
        </p:nvPicPr>
        <p:blipFill>
          <a:blip r:embed="rId5" cstate="print"/>
          <a:srcRect/>
          <a:stretch>
            <a:fillRect/>
          </a:stretch>
        </p:blipFill>
        <p:spPr bwMode="auto">
          <a:xfrm>
            <a:off x="5191125" y="5734050"/>
            <a:ext cx="604838" cy="288925"/>
          </a:xfrm>
          <a:prstGeom prst="rect">
            <a:avLst/>
          </a:prstGeom>
          <a:noFill/>
          <a:ln w="12700">
            <a:noFill/>
            <a:miter lim="800000"/>
            <a:headEnd/>
            <a:tailEnd/>
          </a:ln>
        </p:spPr>
      </p:pic>
      <p:pic>
        <p:nvPicPr>
          <p:cNvPr id="100378" name="Picture 81"/>
          <p:cNvPicPr>
            <a:picLocks noChangeArrowheads="1"/>
          </p:cNvPicPr>
          <p:nvPr/>
        </p:nvPicPr>
        <p:blipFill>
          <a:blip r:embed="rId5" cstate="print"/>
          <a:srcRect/>
          <a:stretch>
            <a:fillRect/>
          </a:stretch>
        </p:blipFill>
        <p:spPr bwMode="auto">
          <a:xfrm>
            <a:off x="5292725" y="3716338"/>
            <a:ext cx="604838" cy="288925"/>
          </a:xfrm>
          <a:prstGeom prst="rect">
            <a:avLst/>
          </a:prstGeom>
          <a:noFill/>
          <a:ln w="12700">
            <a:noFill/>
            <a:miter lim="800000"/>
            <a:headEnd/>
            <a:tailEnd/>
          </a:ln>
        </p:spPr>
      </p:pic>
      <p:pic>
        <p:nvPicPr>
          <p:cNvPr id="100379" name="Picture 82"/>
          <p:cNvPicPr>
            <a:picLocks noChangeArrowheads="1"/>
          </p:cNvPicPr>
          <p:nvPr/>
        </p:nvPicPr>
        <p:blipFill>
          <a:blip r:embed="rId5" cstate="print"/>
          <a:srcRect/>
          <a:stretch>
            <a:fillRect/>
          </a:stretch>
        </p:blipFill>
        <p:spPr bwMode="auto">
          <a:xfrm>
            <a:off x="5364163" y="2708275"/>
            <a:ext cx="604837" cy="288925"/>
          </a:xfrm>
          <a:prstGeom prst="rect">
            <a:avLst/>
          </a:prstGeom>
          <a:noFill/>
          <a:ln w="12700">
            <a:noFill/>
            <a:miter lim="800000"/>
            <a:headEnd/>
            <a:tailEnd/>
          </a:ln>
        </p:spPr>
      </p:pic>
      <p:pic>
        <p:nvPicPr>
          <p:cNvPr id="100380" name="Picture 83"/>
          <p:cNvPicPr>
            <a:picLocks noChangeArrowheads="1"/>
          </p:cNvPicPr>
          <p:nvPr/>
        </p:nvPicPr>
        <p:blipFill>
          <a:blip r:embed="rId5" cstate="print"/>
          <a:srcRect/>
          <a:stretch>
            <a:fillRect/>
          </a:stretch>
        </p:blipFill>
        <p:spPr bwMode="auto">
          <a:xfrm>
            <a:off x="5148263" y="1627188"/>
            <a:ext cx="604837" cy="288925"/>
          </a:xfrm>
          <a:prstGeom prst="rect">
            <a:avLst/>
          </a:prstGeom>
          <a:noFill/>
          <a:ln w="12700">
            <a:noFill/>
            <a:miter lim="800000"/>
            <a:headEnd/>
            <a:tailEnd/>
          </a:ln>
        </p:spPr>
      </p:pic>
    </p:spTree>
  </p:cSld>
  <p:clrMapOvr>
    <a:masterClrMapping/>
  </p:clrMapOvr>
  <p:transition spd="med">
    <p:pull dir="ru"/>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2"/>
          <p:cNvSpPr>
            <a:spLocks noGrp="1" noChangeArrowheads="1"/>
          </p:cNvSpPr>
          <p:nvPr>
            <p:ph type="title"/>
          </p:nvPr>
        </p:nvSpPr>
        <p:spPr>
          <a:xfrm>
            <a:off x="685800" y="357166"/>
            <a:ext cx="7772400" cy="803275"/>
          </a:xfrm>
        </p:spPr>
        <p:txBody>
          <a:bodyPr/>
          <a:lstStyle/>
          <a:p>
            <a:pPr eaLnBrk="1" hangingPunct="1"/>
            <a:r>
              <a:rPr lang="es-ES" dirty="0" smtClean="0"/>
              <a:t>Máscaras no múltiplo de 8</a:t>
            </a:r>
          </a:p>
        </p:txBody>
      </p:sp>
      <p:sp>
        <p:nvSpPr>
          <p:cNvPr id="102402" name="Rectangle 3"/>
          <p:cNvSpPr>
            <a:spLocks noGrp="1" noChangeArrowheads="1"/>
          </p:cNvSpPr>
          <p:nvPr>
            <p:ph type="body" sz="half" idx="1"/>
          </p:nvPr>
        </p:nvSpPr>
        <p:spPr>
          <a:xfrm>
            <a:off x="685800" y="1279525"/>
            <a:ext cx="7773988" cy="1141413"/>
          </a:xfrm>
        </p:spPr>
        <p:txBody>
          <a:bodyPr/>
          <a:lstStyle/>
          <a:p>
            <a:pPr eaLnBrk="1" hangingPunct="1"/>
            <a:r>
              <a:rPr lang="es-ES" sz="2400" smtClean="0"/>
              <a:t>Las máscaras no siempre son de 8, 16 o 24 bits. En estos casos la separación de la parte red y la parte host no es tan evidente, aunque el mecanismo es el mismo:</a:t>
            </a:r>
          </a:p>
        </p:txBody>
      </p:sp>
      <p:sp>
        <p:nvSpPr>
          <p:cNvPr id="102403" name="Text Box 4"/>
          <p:cNvSpPr txBox="1">
            <a:spLocks noChangeArrowheads="1"/>
          </p:cNvSpPr>
          <p:nvPr/>
        </p:nvSpPr>
        <p:spPr bwMode="auto">
          <a:xfrm>
            <a:off x="2411413" y="2655888"/>
            <a:ext cx="1314450" cy="396875"/>
          </a:xfrm>
          <a:prstGeom prst="rect">
            <a:avLst/>
          </a:prstGeom>
          <a:noFill/>
          <a:ln w="9525">
            <a:noFill/>
            <a:miter lim="800000"/>
            <a:headEnd/>
            <a:tailEnd/>
          </a:ln>
        </p:spPr>
        <p:txBody>
          <a:bodyPr wrap="none">
            <a:spAutoFit/>
          </a:bodyPr>
          <a:lstStyle/>
          <a:p>
            <a:pPr eaLnBrk="0" hangingPunct="0"/>
            <a:r>
              <a:rPr lang="es-ES" sz="2000">
                <a:latin typeface="Arial" charset="0"/>
              </a:rPr>
              <a:t>Dirección:</a:t>
            </a:r>
          </a:p>
        </p:txBody>
      </p:sp>
      <p:sp>
        <p:nvSpPr>
          <p:cNvPr id="102404" name="Text Box 5"/>
          <p:cNvSpPr txBox="1">
            <a:spLocks noChangeArrowheads="1"/>
          </p:cNvSpPr>
          <p:nvPr/>
        </p:nvSpPr>
        <p:spPr bwMode="auto">
          <a:xfrm>
            <a:off x="2411413" y="3278188"/>
            <a:ext cx="1227137" cy="396875"/>
          </a:xfrm>
          <a:prstGeom prst="rect">
            <a:avLst/>
          </a:prstGeom>
          <a:noFill/>
          <a:ln w="9525">
            <a:noFill/>
            <a:miter lim="800000"/>
            <a:headEnd/>
            <a:tailEnd/>
          </a:ln>
        </p:spPr>
        <p:txBody>
          <a:bodyPr wrap="none">
            <a:spAutoFit/>
          </a:bodyPr>
          <a:lstStyle/>
          <a:p>
            <a:pPr eaLnBrk="0" hangingPunct="0"/>
            <a:r>
              <a:rPr lang="es-ES" sz="2000">
                <a:latin typeface="Arial" charset="0"/>
              </a:rPr>
              <a:t>Máscara:</a:t>
            </a:r>
          </a:p>
        </p:txBody>
      </p:sp>
      <p:sp>
        <p:nvSpPr>
          <p:cNvPr id="102405" name="Text Box 6"/>
          <p:cNvSpPr txBox="1">
            <a:spLocks noChangeArrowheads="1"/>
          </p:cNvSpPr>
          <p:nvPr/>
        </p:nvSpPr>
        <p:spPr bwMode="auto">
          <a:xfrm>
            <a:off x="2463800" y="4333875"/>
            <a:ext cx="1323975" cy="406400"/>
          </a:xfrm>
          <a:prstGeom prst="rect">
            <a:avLst/>
          </a:prstGeom>
          <a:noFill/>
          <a:ln w="9525">
            <a:solidFill>
              <a:schemeClr val="tx1"/>
            </a:solidFill>
            <a:miter lim="800000"/>
            <a:headEnd/>
            <a:tailEnd/>
          </a:ln>
        </p:spPr>
        <p:txBody>
          <a:bodyPr wrap="none">
            <a:spAutoFit/>
          </a:bodyPr>
          <a:lstStyle/>
          <a:p>
            <a:pPr eaLnBrk="0" hangingPunct="0"/>
            <a:r>
              <a:rPr lang="es-ES" sz="2000">
                <a:latin typeface="Arial" charset="0"/>
              </a:rPr>
              <a:t>11111111</a:t>
            </a:r>
          </a:p>
        </p:txBody>
      </p:sp>
      <p:sp>
        <p:nvSpPr>
          <p:cNvPr id="102406" name="Line 7"/>
          <p:cNvSpPr>
            <a:spLocks noChangeShapeType="1"/>
          </p:cNvSpPr>
          <p:nvPr/>
        </p:nvSpPr>
        <p:spPr bwMode="auto">
          <a:xfrm flipH="1">
            <a:off x="3203575" y="3663950"/>
            <a:ext cx="936625" cy="576263"/>
          </a:xfrm>
          <a:prstGeom prst="line">
            <a:avLst/>
          </a:prstGeom>
          <a:noFill/>
          <a:ln w="9525">
            <a:solidFill>
              <a:schemeClr val="tx1"/>
            </a:solidFill>
            <a:round/>
            <a:headEnd/>
            <a:tailEnd type="triangle" w="med" len="med"/>
          </a:ln>
        </p:spPr>
        <p:txBody>
          <a:bodyPr/>
          <a:lstStyle/>
          <a:p>
            <a:endParaRPr lang="es-ES"/>
          </a:p>
        </p:txBody>
      </p:sp>
      <p:sp>
        <p:nvSpPr>
          <p:cNvPr id="102407" name="Text Box 8"/>
          <p:cNvSpPr txBox="1">
            <a:spLocks noChangeArrowheads="1"/>
          </p:cNvSpPr>
          <p:nvPr/>
        </p:nvSpPr>
        <p:spPr bwMode="auto">
          <a:xfrm>
            <a:off x="3895725" y="4338638"/>
            <a:ext cx="1323975" cy="406400"/>
          </a:xfrm>
          <a:prstGeom prst="rect">
            <a:avLst/>
          </a:prstGeom>
          <a:noFill/>
          <a:ln w="9525">
            <a:solidFill>
              <a:schemeClr val="tx1"/>
            </a:solidFill>
            <a:miter lim="800000"/>
            <a:headEnd/>
            <a:tailEnd/>
          </a:ln>
        </p:spPr>
        <p:txBody>
          <a:bodyPr wrap="none">
            <a:spAutoFit/>
          </a:bodyPr>
          <a:lstStyle/>
          <a:p>
            <a:pPr eaLnBrk="0" hangingPunct="0"/>
            <a:r>
              <a:rPr lang="es-ES" sz="2000">
                <a:latin typeface="Arial" charset="0"/>
              </a:rPr>
              <a:t>11111111</a:t>
            </a:r>
          </a:p>
        </p:txBody>
      </p:sp>
      <p:sp>
        <p:nvSpPr>
          <p:cNvPr id="102408" name="Text Box 9"/>
          <p:cNvSpPr txBox="1">
            <a:spLocks noChangeArrowheads="1"/>
          </p:cNvSpPr>
          <p:nvPr/>
        </p:nvSpPr>
        <p:spPr bwMode="auto">
          <a:xfrm>
            <a:off x="5335588" y="4338638"/>
            <a:ext cx="1323975" cy="406400"/>
          </a:xfrm>
          <a:prstGeom prst="rect">
            <a:avLst/>
          </a:prstGeom>
          <a:noFill/>
          <a:ln w="9525">
            <a:solidFill>
              <a:schemeClr val="tx1"/>
            </a:solidFill>
            <a:miter lim="800000"/>
            <a:headEnd/>
            <a:tailEnd/>
          </a:ln>
        </p:spPr>
        <p:txBody>
          <a:bodyPr wrap="none">
            <a:spAutoFit/>
          </a:bodyPr>
          <a:lstStyle/>
          <a:p>
            <a:pPr eaLnBrk="0" hangingPunct="0"/>
            <a:r>
              <a:rPr lang="es-ES" sz="2000">
                <a:latin typeface="Arial" charset="0"/>
              </a:rPr>
              <a:t>11111100</a:t>
            </a:r>
          </a:p>
        </p:txBody>
      </p:sp>
      <p:sp>
        <p:nvSpPr>
          <p:cNvPr id="102409" name="Text Box 10"/>
          <p:cNvSpPr txBox="1">
            <a:spLocks noChangeArrowheads="1"/>
          </p:cNvSpPr>
          <p:nvPr/>
        </p:nvSpPr>
        <p:spPr bwMode="auto">
          <a:xfrm>
            <a:off x="6777038" y="4338638"/>
            <a:ext cx="1323975" cy="406400"/>
          </a:xfrm>
          <a:prstGeom prst="rect">
            <a:avLst/>
          </a:prstGeom>
          <a:noFill/>
          <a:ln w="9525">
            <a:solidFill>
              <a:schemeClr val="tx1"/>
            </a:solidFill>
            <a:miter lim="800000"/>
            <a:headEnd/>
            <a:tailEnd/>
          </a:ln>
        </p:spPr>
        <p:txBody>
          <a:bodyPr wrap="none">
            <a:spAutoFit/>
          </a:bodyPr>
          <a:lstStyle/>
          <a:p>
            <a:pPr eaLnBrk="0" hangingPunct="0"/>
            <a:r>
              <a:rPr lang="es-ES" sz="2000">
                <a:latin typeface="Arial" charset="0"/>
              </a:rPr>
              <a:t>00000000</a:t>
            </a:r>
          </a:p>
        </p:txBody>
      </p:sp>
      <p:sp>
        <p:nvSpPr>
          <p:cNvPr id="102410" name="Text Box 11"/>
          <p:cNvSpPr txBox="1">
            <a:spLocks noChangeArrowheads="1"/>
          </p:cNvSpPr>
          <p:nvPr/>
        </p:nvSpPr>
        <p:spPr bwMode="auto">
          <a:xfrm>
            <a:off x="3856038" y="3257550"/>
            <a:ext cx="617537" cy="406400"/>
          </a:xfrm>
          <a:prstGeom prst="rect">
            <a:avLst/>
          </a:prstGeom>
          <a:noFill/>
          <a:ln w="9525">
            <a:solidFill>
              <a:schemeClr val="tx1"/>
            </a:solidFill>
            <a:miter lim="800000"/>
            <a:headEnd/>
            <a:tailEnd/>
          </a:ln>
        </p:spPr>
        <p:txBody>
          <a:bodyPr wrap="none">
            <a:spAutoFit/>
          </a:bodyPr>
          <a:lstStyle/>
          <a:p>
            <a:pPr eaLnBrk="0" hangingPunct="0"/>
            <a:r>
              <a:rPr lang="es-ES" sz="2000">
                <a:latin typeface="Arial" charset="0"/>
              </a:rPr>
              <a:t>255</a:t>
            </a:r>
          </a:p>
        </p:txBody>
      </p:sp>
      <p:sp>
        <p:nvSpPr>
          <p:cNvPr id="102411" name="Text Box 12"/>
          <p:cNvSpPr txBox="1">
            <a:spLocks noChangeArrowheads="1"/>
          </p:cNvSpPr>
          <p:nvPr/>
        </p:nvSpPr>
        <p:spPr bwMode="auto">
          <a:xfrm>
            <a:off x="6040438" y="3257550"/>
            <a:ext cx="614362" cy="406400"/>
          </a:xfrm>
          <a:prstGeom prst="rect">
            <a:avLst/>
          </a:prstGeom>
          <a:noFill/>
          <a:ln w="9525">
            <a:solidFill>
              <a:schemeClr val="tx1"/>
            </a:solidFill>
            <a:miter lim="800000"/>
            <a:headEnd/>
            <a:tailEnd/>
          </a:ln>
        </p:spPr>
        <p:txBody>
          <a:bodyPr wrap="none">
            <a:spAutoFit/>
          </a:bodyPr>
          <a:lstStyle/>
          <a:p>
            <a:pPr eaLnBrk="0" hangingPunct="0"/>
            <a:r>
              <a:rPr lang="es-ES" sz="2000">
                <a:latin typeface="Arial" charset="0"/>
              </a:rPr>
              <a:t>  0  </a:t>
            </a:r>
          </a:p>
        </p:txBody>
      </p:sp>
      <p:sp>
        <p:nvSpPr>
          <p:cNvPr id="102412" name="Text Box 13"/>
          <p:cNvSpPr txBox="1">
            <a:spLocks noChangeArrowheads="1"/>
          </p:cNvSpPr>
          <p:nvPr/>
        </p:nvSpPr>
        <p:spPr bwMode="auto">
          <a:xfrm>
            <a:off x="4575175" y="3257550"/>
            <a:ext cx="617538" cy="406400"/>
          </a:xfrm>
          <a:prstGeom prst="rect">
            <a:avLst/>
          </a:prstGeom>
          <a:noFill/>
          <a:ln w="9525">
            <a:solidFill>
              <a:schemeClr val="tx1"/>
            </a:solidFill>
            <a:miter lim="800000"/>
            <a:headEnd/>
            <a:tailEnd/>
          </a:ln>
        </p:spPr>
        <p:txBody>
          <a:bodyPr wrap="none">
            <a:spAutoFit/>
          </a:bodyPr>
          <a:lstStyle/>
          <a:p>
            <a:pPr eaLnBrk="0" hangingPunct="0"/>
            <a:r>
              <a:rPr lang="es-ES" sz="2000">
                <a:latin typeface="Arial" charset="0"/>
              </a:rPr>
              <a:t>255</a:t>
            </a:r>
          </a:p>
        </p:txBody>
      </p:sp>
      <p:sp>
        <p:nvSpPr>
          <p:cNvPr id="102413" name="Text Box 14"/>
          <p:cNvSpPr txBox="1">
            <a:spLocks noChangeArrowheads="1"/>
          </p:cNvSpPr>
          <p:nvPr/>
        </p:nvSpPr>
        <p:spPr bwMode="auto">
          <a:xfrm>
            <a:off x="5295900" y="3257550"/>
            <a:ext cx="617538" cy="406400"/>
          </a:xfrm>
          <a:prstGeom prst="rect">
            <a:avLst/>
          </a:prstGeom>
          <a:noFill/>
          <a:ln w="9525">
            <a:solidFill>
              <a:schemeClr val="tx1"/>
            </a:solidFill>
            <a:miter lim="800000"/>
            <a:headEnd/>
            <a:tailEnd/>
          </a:ln>
        </p:spPr>
        <p:txBody>
          <a:bodyPr wrap="none">
            <a:spAutoFit/>
          </a:bodyPr>
          <a:lstStyle/>
          <a:p>
            <a:pPr eaLnBrk="0" hangingPunct="0"/>
            <a:r>
              <a:rPr lang="es-ES" sz="2000">
                <a:latin typeface="Arial" charset="0"/>
              </a:rPr>
              <a:t>252</a:t>
            </a:r>
          </a:p>
        </p:txBody>
      </p:sp>
      <p:sp>
        <p:nvSpPr>
          <p:cNvPr id="102414" name="Text Box 15"/>
          <p:cNvSpPr txBox="1">
            <a:spLocks noChangeArrowheads="1"/>
          </p:cNvSpPr>
          <p:nvPr/>
        </p:nvSpPr>
        <p:spPr bwMode="auto">
          <a:xfrm>
            <a:off x="4400550" y="3300413"/>
            <a:ext cx="1720850" cy="396875"/>
          </a:xfrm>
          <a:prstGeom prst="rect">
            <a:avLst/>
          </a:prstGeom>
          <a:noFill/>
          <a:ln w="9525">
            <a:noFill/>
            <a:miter lim="800000"/>
            <a:headEnd/>
            <a:tailEnd/>
          </a:ln>
        </p:spPr>
        <p:txBody>
          <a:bodyPr wrap="none">
            <a:spAutoFit/>
          </a:bodyPr>
          <a:lstStyle/>
          <a:p>
            <a:pPr eaLnBrk="0" hangingPunct="0"/>
            <a:r>
              <a:rPr lang="es-ES" sz="2000" b="1">
                <a:latin typeface="Arial" charset="0"/>
              </a:rPr>
              <a:t>.         .          .</a:t>
            </a:r>
          </a:p>
        </p:txBody>
      </p:sp>
      <p:sp>
        <p:nvSpPr>
          <p:cNvPr id="102415" name="Line 16"/>
          <p:cNvSpPr>
            <a:spLocks noChangeShapeType="1"/>
          </p:cNvSpPr>
          <p:nvPr/>
        </p:nvSpPr>
        <p:spPr bwMode="auto">
          <a:xfrm flipH="1">
            <a:off x="4643438" y="3663950"/>
            <a:ext cx="217487" cy="576263"/>
          </a:xfrm>
          <a:prstGeom prst="line">
            <a:avLst/>
          </a:prstGeom>
          <a:noFill/>
          <a:ln w="9525">
            <a:solidFill>
              <a:schemeClr val="tx1"/>
            </a:solidFill>
            <a:round/>
            <a:headEnd/>
            <a:tailEnd type="triangle" w="med" len="med"/>
          </a:ln>
        </p:spPr>
        <p:txBody>
          <a:bodyPr/>
          <a:lstStyle/>
          <a:p>
            <a:endParaRPr lang="es-ES"/>
          </a:p>
        </p:txBody>
      </p:sp>
      <p:sp>
        <p:nvSpPr>
          <p:cNvPr id="102416" name="Line 17"/>
          <p:cNvSpPr>
            <a:spLocks noChangeShapeType="1"/>
          </p:cNvSpPr>
          <p:nvPr/>
        </p:nvSpPr>
        <p:spPr bwMode="auto">
          <a:xfrm>
            <a:off x="5580063" y="3663950"/>
            <a:ext cx="360362" cy="576263"/>
          </a:xfrm>
          <a:prstGeom prst="line">
            <a:avLst/>
          </a:prstGeom>
          <a:noFill/>
          <a:ln w="9525">
            <a:solidFill>
              <a:schemeClr val="tx1"/>
            </a:solidFill>
            <a:round/>
            <a:headEnd/>
            <a:tailEnd type="triangle" w="med" len="med"/>
          </a:ln>
        </p:spPr>
        <p:txBody>
          <a:bodyPr/>
          <a:lstStyle/>
          <a:p>
            <a:endParaRPr lang="es-ES"/>
          </a:p>
        </p:txBody>
      </p:sp>
      <p:sp>
        <p:nvSpPr>
          <p:cNvPr id="102417" name="Line 18"/>
          <p:cNvSpPr>
            <a:spLocks noChangeShapeType="1"/>
          </p:cNvSpPr>
          <p:nvPr/>
        </p:nvSpPr>
        <p:spPr bwMode="auto">
          <a:xfrm>
            <a:off x="6227763" y="3663950"/>
            <a:ext cx="1152525" cy="576263"/>
          </a:xfrm>
          <a:prstGeom prst="line">
            <a:avLst/>
          </a:prstGeom>
          <a:noFill/>
          <a:ln w="9525">
            <a:solidFill>
              <a:schemeClr val="tx1"/>
            </a:solidFill>
            <a:round/>
            <a:headEnd/>
            <a:tailEnd type="triangle" w="med" len="med"/>
          </a:ln>
        </p:spPr>
        <p:txBody>
          <a:bodyPr/>
          <a:lstStyle/>
          <a:p>
            <a:endParaRPr lang="es-ES"/>
          </a:p>
        </p:txBody>
      </p:sp>
      <p:sp>
        <p:nvSpPr>
          <p:cNvPr id="102418" name="Text Box 19"/>
          <p:cNvSpPr txBox="1">
            <a:spLocks noChangeArrowheads="1"/>
          </p:cNvSpPr>
          <p:nvPr/>
        </p:nvSpPr>
        <p:spPr bwMode="auto">
          <a:xfrm>
            <a:off x="2676525" y="4995863"/>
            <a:ext cx="4687888" cy="396875"/>
          </a:xfrm>
          <a:prstGeom prst="rect">
            <a:avLst/>
          </a:prstGeom>
          <a:noFill/>
          <a:ln w="9525">
            <a:noFill/>
            <a:miter lim="800000"/>
            <a:headEnd/>
            <a:tailEnd/>
          </a:ln>
        </p:spPr>
        <p:txBody>
          <a:bodyPr wrap="none">
            <a:spAutoFit/>
          </a:bodyPr>
          <a:lstStyle/>
          <a:p>
            <a:pPr eaLnBrk="0" hangingPunct="0"/>
            <a:r>
              <a:rPr lang="es-ES" sz="2000">
                <a:latin typeface="Arial" charset="0"/>
              </a:rPr>
              <a:t>Parte red: </a:t>
            </a:r>
            <a:r>
              <a:rPr lang="es-ES" sz="2000" b="1">
                <a:latin typeface="Arial" charset="0"/>
              </a:rPr>
              <a:t>22 bits </a:t>
            </a:r>
            <a:r>
              <a:rPr lang="es-ES" sz="2000">
                <a:latin typeface="Arial" charset="0"/>
              </a:rPr>
              <a:t>     Parte host: </a:t>
            </a:r>
            <a:r>
              <a:rPr lang="es-ES" sz="2000" b="1">
                <a:latin typeface="Arial" charset="0"/>
              </a:rPr>
              <a:t>10 bits</a:t>
            </a:r>
          </a:p>
        </p:txBody>
      </p:sp>
      <p:sp>
        <p:nvSpPr>
          <p:cNvPr id="102419" name="Text Box 20"/>
          <p:cNvSpPr txBox="1">
            <a:spLocks noChangeArrowheads="1"/>
          </p:cNvSpPr>
          <p:nvPr/>
        </p:nvSpPr>
        <p:spPr bwMode="auto">
          <a:xfrm>
            <a:off x="3851275" y="2681288"/>
            <a:ext cx="617538" cy="406400"/>
          </a:xfrm>
          <a:prstGeom prst="rect">
            <a:avLst/>
          </a:prstGeom>
          <a:noFill/>
          <a:ln w="9525">
            <a:solidFill>
              <a:schemeClr val="tx1"/>
            </a:solidFill>
            <a:miter lim="800000"/>
            <a:headEnd/>
            <a:tailEnd/>
          </a:ln>
        </p:spPr>
        <p:txBody>
          <a:bodyPr wrap="none">
            <a:spAutoFit/>
          </a:bodyPr>
          <a:lstStyle/>
          <a:p>
            <a:pPr eaLnBrk="0" hangingPunct="0"/>
            <a:r>
              <a:rPr lang="es-ES" sz="2000">
                <a:latin typeface="Arial" charset="0"/>
              </a:rPr>
              <a:t>147</a:t>
            </a:r>
          </a:p>
        </p:txBody>
      </p:sp>
      <p:sp>
        <p:nvSpPr>
          <p:cNvPr id="102420" name="Text Box 21"/>
          <p:cNvSpPr txBox="1">
            <a:spLocks noChangeArrowheads="1"/>
          </p:cNvSpPr>
          <p:nvPr/>
        </p:nvSpPr>
        <p:spPr bwMode="auto">
          <a:xfrm>
            <a:off x="6035675" y="2681288"/>
            <a:ext cx="617538" cy="406400"/>
          </a:xfrm>
          <a:prstGeom prst="rect">
            <a:avLst/>
          </a:prstGeom>
          <a:noFill/>
          <a:ln w="9525">
            <a:solidFill>
              <a:schemeClr val="tx1"/>
            </a:solidFill>
            <a:miter lim="800000"/>
            <a:headEnd/>
            <a:tailEnd/>
          </a:ln>
        </p:spPr>
        <p:txBody>
          <a:bodyPr wrap="none">
            <a:spAutoFit/>
          </a:bodyPr>
          <a:lstStyle/>
          <a:p>
            <a:pPr eaLnBrk="0" hangingPunct="0"/>
            <a:r>
              <a:rPr lang="es-ES" sz="2000">
                <a:latin typeface="Arial" charset="0"/>
              </a:rPr>
              <a:t>228</a:t>
            </a:r>
          </a:p>
        </p:txBody>
      </p:sp>
      <p:sp>
        <p:nvSpPr>
          <p:cNvPr id="102421" name="Text Box 22"/>
          <p:cNvSpPr txBox="1">
            <a:spLocks noChangeArrowheads="1"/>
          </p:cNvSpPr>
          <p:nvPr/>
        </p:nvSpPr>
        <p:spPr bwMode="auto">
          <a:xfrm>
            <a:off x="4570413" y="2681288"/>
            <a:ext cx="617537" cy="406400"/>
          </a:xfrm>
          <a:prstGeom prst="rect">
            <a:avLst/>
          </a:prstGeom>
          <a:noFill/>
          <a:ln w="9525">
            <a:solidFill>
              <a:schemeClr val="tx1"/>
            </a:solidFill>
            <a:miter lim="800000"/>
            <a:headEnd/>
            <a:tailEnd/>
          </a:ln>
        </p:spPr>
        <p:txBody>
          <a:bodyPr wrap="none">
            <a:spAutoFit/>
          </a:bodyPr>
          <a:lstStyle/>
          <a:p>
            <a:pPr eaLnBrk="0" hangingPunct="0"/>
            <a:r>
              <a:rPr lang="es-ES" sz="2000">
                <a:latin typeface="Arial" charset="0"/>
              </a:rPr>
              <a:t>156</a:t>
            </a:r>
          </a:p>
        </p:txBody>
      </p:sp>
      <p:sp>
        <p:nvSpPr>
          <p:cNvPr id="102422" name="Text Box 23"/>
          <p:cNvSpPr txBox="1">
            <a:spLocks noChangeArrowheads="1"/>
          </p:cNvSpPr>
          <p:nvPr/>
        </p:nvSpPr>
        <p:spPr bwMode="auto">
          <a:xfrm>
            <a:off x="5291138" y="2681288"/>
            <a:ext cx="617537" cy="406400"/>
          </a:xfrm>
          <a:prstGeom prst="rect">
            <a:avLst/>
          </a:prstGeom>
          <a:noFill/>
          <a:ln w="9525">
            <a:solidFill>
              <a:schemeClr val="tx1"/>
            </a:solidFill>
            <a:miter lim="800000"/>
            <a:headEnd/>
            <a:tailEnd/>
          </a:ln>
        </p:spPr>
        <p:txBody>
          <a:bodyPr wrap="none">
            <a:spAutoFit/>
          </a:bodyPr>
          <a:lstStyle/>
          <a:p>
            <a:pPr eaLnBrk="0" hangingPunct="0"/>
            <a:r>
              <a:rPr lang="es-ES" sz="2000">
                <a:latin typeface="Arial" charset="0"/>
              </a:rPr>
              <a:t>249</a:t>
            </a:r>
          </a:p>
        </p:txBody>
      </p:sp>
      <p:sp>
        <p:nvSpPr>
          <p:cNvPr id="102423" name="Text Box 24"/>
          <p:cNvSpPr txBox="1">
            <a:spLocks noChangeArrowheads="1"/>
          </p:cNvSpPr>
          <p:nvPr/>
        </p:nvSpPr>
        <p:spPr bwMode="auto">
          <a:xfrm>
            <a:off x="4398963" y="2692400"/>
            <a:ext cx="1720850" cy="396875"/>
          </a:xfrm>
          <a:prstGeom prst="rect">
            <a:avLst/>
          </a:prstGeom>
          <a:noFill/>
          <a:ln w="9525">
            <a:noFill/>
            <a:miter lim="800000"/>
            <a:headEnd/>
            <a:tailEnd/>
          </a:ln>
        </p:spPr>
        <p:txBody>
          <a:bodyPr wrap="none">
            <a:spAutoFit/>
          </a:bodyPr>
          <a:lstStyle/>
          <a:p>
            <a:pPr eaLnBrk="0" hangingPunct="0"/>
            <a:r>
              <a:rPr lang="es-ES" sz="2000" b="1">
                <a:latin typeface="Arial" charset="0"/>
              </a:rPr>
              <a:t>.         .          .</a:t>
            </a:r>
          </a:p>
        </p:txBody>
      </p:sp>
      <p:sp>
        <p:nvSpPr>
          <p:cNvPr id="102424" name="Text Box 25"/>
          <p:cNvSpPr txBox="1">
            <a:spLocks noChangeArrowheads="1"/>
          </p:cNvSpPr>
          <p:nvPr/>
        </p:nvSpPr>
        <p:spPr bwMode="auto">
          <a:xfrm>
            <a:off x="971550" y="4348163"/>
            <a:ext cx="1398588" cy="396875"/>
          </a:xfrm>
          <a:prstGeom prst="rect">
            <a:avLst/>
          </a:prstGeom>
          <a:noFill/>
          <a:ln w="9525">
            <a:noFill/>
            <a:miter lim="800000"/>
            <a:headEnd/>
            <a:tailEnd/>
          </a:ln>
        </p:spPr>
        <p:txBody>
          <a:bodyPr wrap="none">
            <a:spAutoFit/>
          </a:bodyPr>
          <a:lstStyle/>
          <a:p>
            <a:pPr eaLnBrk="0" hangingPunct="0"/>
            <a:r>
              <a:rPr lang="es-ES" sz="2000">
                <a:latin typeface="Arial" charset="0"/>
              </a:rPr>
              <a:t>En binario:</a:t>
            </a:r>
          </a:p>
        </p:txBody>
      </p:sp>
      <p:sp>
        <p:nvSpPr>
          <p:cNvPr id="102425" name="Text Box 26"/>
          <p:cNvSpPr txBox="1">
            <a:spLocks noChangeArrowheads="1"/>
          </p:cNvSpPr>
          <p:nvPr/>
        </p:nvSpPr>
        <p:spPr bwMode="auto">
          <a:xfrm>
            <a:off x="1187450" y="5476875"/>
            <a:ext cx="6904038" cy="581025"/>
          </a:xfrm>
          <a:prstGeom prst="rect">
            <a:avLst/>
          </a:prstGeom>
          <a:noFill/>
          <a:ln w="9525">
            <a:noFill/>
            <a:miter lim="800000"/>
            <a:headEnd/>
            <a:tailEnd/>
          </a:ln>
        </p:spPr>
        <p:txBody>
          <a:bodyPr wrap="none">
            <a:spAutoFit/>
          </a:bodyPr>
          <a:lstStyle/>
          <a:p>
            <a:pPr eaLnBrk="0" hangingPunct="0"/>
            <a:r>
              <a:rPr lang="es-ES" sz="1600">
                <a:latin typeface="Arial" charset="0"/>
              </a:rPr>
              <a:t>Esta red tiene 1024 direcciones. Rango: 147.156.248.0 – 147.156.251.255</a:t>
            </a:r>
          </a:p>
          <a:p>
            <a:pPr eaLnBrk="0" hangingPunct="0"/>
            <a:r>
              <a:rPr lang="es-ES" sz="1600">
                <a:latin typeface="Arial" charset="0"/>
              </a:rPr>
              <a:t>La primera y la última no son utilizables</a:t>
            </a:r>
            <a:endParaRPr lang="es-ES" sz="1600" b="1">
              <a:latin typeface="Arial" charset="0"/>
            </a:endParaRPr>
          </a:p>
        </p:txBody>
      </p:sp>
    </p:spTree>
  </p:cSld>
  <p:clrMapOvr>
    <a:masterClrMapping/>
  </p:clrMapOvr>
  <p:transition spd="med">
    <p:pull dir="ru"/>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2"/>
          <p:cNvSpPr>
            <a:spLocks noGrp="1" noChangeArrowheads="1"/>
          </p:cNvSpPr>
          <p:nvPr>
            <p:ph type="title"/>
          </p:nvPr>
        </p:nvSpPr>
        <p:spPr>
          <a:xfrm>
            <a:off x="615950" y="260350"/>
            <a:ext cx="7772400" cy="874713"/>
          </a:xfrm>
        </p:spPr>
        <p:txBody>
          <a:bodyPr/>
          <a:lstStyle/>
          <a:p>
            <a:pPr eaLnBrk="1" hangingPunct="1"/>
            <a:r>
              <a:rPr lang="es-ES" sz="4000" smtClean="0">
                <a:latin typeface="Arial" charset="0"/>
              </a:rPr>
              <a:t>Posibles valores de las máscaras</a:t>
            </a:r>
          </a:p>
        </p:txBody>
      </p:sp>
      <p:sp>
        <p:nvSpPr>
          <p:cNvPr id="104450" name="Rectangle 3"/>
          <p:cNvSpPr>
            <a:spLocks noGrp="1" noChangeArrowheads="1"/>
          </p:cNvSpPr>
          <p:nvPr>
            <p:ph type="body" sz="half" idx="1"/>
          </p:nvPr>
        </p:nvSpPr>
        <p:spPr>
          <a:xfrm>
            <a:off x="611188" y="1125538"/>
            <a:ext cx="7747026" cy="1517644"/>
          </a:xfrm>
        </p:spPr>
        <p:txBody>
          <a:bodyPr/>
          <a:lstStyle/>
          <a:p>
            <a:pPr eaLnBrk="1" hangingPunct="1"/>
            <a:r>
              <a:rPr lang="es-ES" sz="2000" dirty="0" smtClean="0"/>
              <a:t>En las máscaras los bits a 1 siempre han de estar contiguos, empezando por la izquierda. Así no está permitida por ejemplo la máscara 255.255.0.255.</a:t>
            </a:r>
          </a:p>
          <a:p>
            <a:pPr eaLnBrk="1" hangingPunct="1"/>
            <a:r>
              <a:rPr lang="es-ES" sz="2000" dirty="0" smtClean="0"/>
              <a:t>Por tanto los únicos valores que pueden aparecer en las máscaras son:</a:t>
            </a:r>
          </a:p>
        </p:txBody>
      </p:sp>
      <p:graphicFrame>
        <p:nvGraphicFramePr>
          <p:cNvPr id="1076316" name="Group 92"/>
          <p:cNvGraphicFramePr>
            <a:graphicFrameLocks noGrp="1"/>
          </p:cNvGraphicFramePr>
          <p:nvPr>
            <p:ph sz="half" idx="2"/>
          </p:nvPr>
        </p:nvGraphicFramePr>
        <p:xfrm>
          <a:off x="1474788" y="3068638"/>
          <a:ext cx="3706812" cy="3261360"/>
        </p:xfrm>
        <a:graphic>
          <a:graphicData uri="http://schemas.openxmlformats.org/drawingml/2006/table">
            <a:tbl>
              <a:tblPr/>
              <a:tblGrid>
                <a:gridCol w="1285875"/>
                <a:gridCol w="996950"/>
                <a:gridCol w="1423987"/>
              </a:tblGrid>
              <a:tr h="192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tx1"/>
                          </a:solidFill>
                          <a:effectLst/>
                          <a:latin typeface="Arial" charset="0"/>
                        </a:rPr>
                        <a:t>Bits de máscara (n)</a:t>
                      </a:r>
                      <a:endParaRPr kumimoji="0" lang="es-ES" sz="14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Binario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Decimal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0</a:t>
                      </a:r>
                      <a:endParaRPr kumimoji="0" lang="es-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00000000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1</a:t>
                      </a:r>
                      <a:endParaRPr kumimoji="0" lang="es-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10000000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0 + 128 = </a:t>
                      </a:r>
                      <a:r>
                        <a:rPr kumimoji="0" lang="es-ES" sz="1400" b="1" i="0" u="none" strike="noStrike" cap="none" normalizeH="0" baseline="0" smtClean="0">
                          <a:ln>
                            <a:noFill/>
                          </a:ln>
                          <a:solidFill>
                            <a:schemeClr val="tx1"/>
                          </a:solidFill>
                          <a:effectLst/>
                          <a:latin typeface="Arial" charset="0"/>
                        </a:rPr>
                        <a:t>128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05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2</a:t>
                      </a:r>
                      <a:endParaRPr kumimoji="0" lang="es-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11000000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128 +  64 = </a:t>
                      </a:r>
                      <a:r>
                        <a:rPr kumimoji="0" lang="es-ES" sz="1400" b="1" i="0" u="none" strike="noStrike" cap="none" normalizeH="0" baseline="0" smtClean="0">
                          <a:ln>
                            <a:noFill/>
                          </a:ln>
                          <a:solidFill>
                            <a:schemeClr val="tx1"/>
                          </a:solidFill>
                          <a:effectLst/>
                          <a:latin typeface="Arial" charset="0"/>
                        </a:rPr>
                        <a:t>192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3</a:t>
                      </a:r>
                      <a:endParaRPr kumimoji="0" lang="es-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11100000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192 +  32 = </a:t>
                      </a:r>
                      <a:r>
                        <a:rPr kumimoji="0" lang="es-ES" sz="1400" b="1" i="0" u="none" strike="noStrike" cap="none" normalizeH="0" baseline="0" smtClean="0">
                          <a:ln>
                            <a:noFill/>
                          </a:ln>
                          <a:solidFill>
                            <a:schemeClr val="tx1"/>
                          </a:solidFill>
                          <a:effectLst/>
                          <a:latin typeface="Arial" charset="0"/>
                        </a:rPr>
                        <a:t>224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4</a:t>
                      </a:r>
                      <a:endParaRPr kumimoji="0" lang="es-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11110000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224 +  16 = </a:t>
                      </a:r>
                      <a:r>
                        <a:rPr kumimoji="0" lang="es-ES" sz="1400" b="1" i="0" u="none" strike="noStrike" cap="none" normalizeH="0" baseline="0" smtClean="0">
                          <a:ln>
                            <a:noFill/>
                          </a:ln>
                          <a:solidFill>
                            <a:schemeClr val="tx1"/>
                          </a:solidFill>
                          <a:effectLst/>
                          <a:latin typeface="Arial" charset="0"/>
                        </a:rPr>
                        <a:t>240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05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5</a:t>
                      </a:r>
                      <a:endParaRPr kumimoji="0" lang="es-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11111000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240 +   8 = </a:t>
                      </a:r>
                      <a:r>
                        <a:rPr kumimoji="0" lang="es-ES" sz="1400" b="1" i="0" u="none" strike="noStrike" cap="none" normalizeH="0" baseline="0" smtClean="0">
                          <a:ln>
                            <a:noFill/>
                          </a:ln>
                          <a:solidFill>
                            <a:schemeClr val="tx1"/>
                          </a:solidFill>
                          <a:effectLst/>
                          <a:latin typeface="Arial" charset="0"/>
                        </a:rPr>
                        <a:t>248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6</a:t>
                      </a:r>
                      <a:endParaRPr kumimoji="0" lang="es-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11111100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248 +   4 = </a:t>
                      </a:r>
                      <a:r>
                        <a:rPr kumimoji="0" lang="es-ES" sz="1400" b="1" i="0" u="none" strike="noStrike" cap="none" normalizeH="0" baseline="0" smtClean="0">
                          <a:ln>
                            <a:noFill/>
                          </a:ln>
                          <a:solidFill>
                            <a:schemeClr val="tx1"/>
                          </a:solidFill>
                          <a:effectLst/>
                          <a:latin typeface="Arial" charset="0"/>
                        </a:rPr>
                        <a:t>252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5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7</a:t>
                      </a:r>
                      <a:endParaRPr kumimoji="0" lang="es-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11111110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252 +   2 = </a:t>
                      </a:r>
                      <a:r>
                        <a:rPr kumimoji="0" lang="es-ES" sz="1400" b="1" i="0" u="none" strike="noStrike" cap="none" normalizeH="0" baseline="0" smtClean="0">
                          <a:ln>
                            <a:noFill/>
                          </a:ln>
                          <a:solidFill>
                            <a:schemeClr val="tx1"/>
                          </a:solidFill>
                          <a:effectLst/>
                          <a:latin typeface="Arial" charset="0"/>
                        </a:rPr>
                        <a:t>254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8</a:t>
                      </a:r>
                      <a:endParaRPr kumimoji="0" lang="es-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11111111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254 +   1 = </a:t>
                      </a:r>
                      <a:r>
                        <a:rPr kumimoji="0" lang="es-ES" sz="1400" b="1" i="0" u="none" strike="noStrike" cap="none" normalizeH="0" baseline="0" smtClean="0">
                          <a:ln>
                            <a:noFill/>
                          </a:ln>
                          <a:solidFill>
                            <a:schemeClr val="tx1"/>
                          </a:solidFill>
                          <a:effectLst/>
                          <a:latin typeface="Arial" charset="0"/>
                        </a:rPr>
                        <a:t>255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4497" name="AutoShape 73"/>
          <p:cNvSpPr>
            <a:spLocks/>
          </p:cNvSpPr>
          <p:nvPr/>
        </p:nvSpPr>
        <p:spPr bwMode="auto">
          <a:xfrm>
            <a:off x="5219700" y="3933825"/>
            <a:ext cx="360363" cy="2374900"/>
          </a:xfrm>
          <a:prstGeom prst="rightBrace">
            <a:avLst>
              <a:gd name="adj1" fmla="val 54919"/>
              <a:gd name="adj2" fmla="val 50000"/>
            </a:avLst>
          </a:prstGeom>
          <a:noFill/>
          <a:ln w="9525">
            <a:solidFill>
              <a:schemeClr val="tx1"/>
            </a:solidFill>
            <a:round/>
            <a:headEnd/>
            <a:tailEnd/>
          </a:ln>
        </p:spPr>
        <p:txBody>
          <a:bodyPr wrap="none" anchor="ctr"/>
          <a:lstStyle/>
          <a:p>
            <a:endParaRPr lang="es-ES"/>
          </a:p>
        </p:txBody>
      </p:sp>
      <p:sp>
        <p:nvSpPr>
          <p:cNvPr id="104498" name="Text Box 74"/>
          <p:cNvSpPr txBox="1">
            <a:spLocks noChangeArrowheads="1"/>
          </p:cNvSpPr>
          <p:nvPr/>
        </p:nvSpPr>
        <p:spPr bwMode="auto">
          <a:xfrm>
            <a:off x="5578475" y="4995863"/>
            <a:ext cx="3314700" cy="304800"/>
          </a:xfrm>
          <a:prstGeom prst="rect">
            <a:avLst/>
          </a:prstGeom>
          <a:noFill/>
          <a:ln w="9525">
            <a:noFill/>
            <a:miter lim="800000"/>
            <a:headEnd/>
            <a:tailEnd/>
          </a:ln>
        </p:spPr>
        <p:txBody>
          <a:bodyPr>
            <a:spAutoFit/>
          </a:bodyPr>
          <a:lstStyle/>
          <a:p>
            <a:r>
              <a:rPr lang="es-ES_tradnl" sz="1400">
                <a:latin typeface="Arial" charset="0"/>
              </a:rPr>
              <a:t>Máscara (n) = máscara (n-1) + 128/2</a:t>
            </a:r>
            <a:r>
              <a:rPr lang="es-ES_tradnl" sz="1400" baseline="30000">
                <a:latin typeface="Arial" charset="0"/>
              </a:rPr>
              <a:t>n-1</a:t>
            </a:r>
            <a:r>
              <a:rPr lang="es-ES_tradnl" sz="1400">
                <a:latin typeface="Arial" charset="0"/>
              </a:rPr>
              <a:t> </a:t>
            </a:r>
            <a:endParaRPr lang="es-ES" sz="1400">
              <a:latin typeface="Arial" charset="0"/>
            </a:endParaRPr>
          </a:p>
        </p:txBody>
      </p:sp>
    </p:spTree>
  </p:cSld>
  <p:clrMapOvr>
    <a:masterClrMapping/>
  </p:clrMapOvr>
  <p:transition spd="med">
    <p:pull dir="ru"/>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2"/>
          <p:cNvSpPr>
            <a:spLocks noGrp="1" noChangeArrowheads="1"/>
          </p:cNvSpPr>
          <p:nvPr>
            <p:ph type="title"/>
          </p:nvPr>
        </p:nvSpPr>
        <p:spPr>
          <a:xfrm>
            <a:off x="468313" y="260350"/>
            <a:ext cx="7772400" cy="874713"/>
          </a:xfrm>
        </p:spPr>
        <p:txBody>
          <a:bodyPr/>
          <a:lstStyle/>
          <a:p>
            <a:pPr eaLnBrk="1" hangingPunct="1"/>
            <a:r>
              <a:rPr lang="es-ES" sz="4000" dirty="0" smtClean="0">
                <a:latin typeface="Arial" charset="0"/>
              </a:rPr>
              <a:t>Máscaras. Notación concisa</a:t>
            </a:r>
          </a:p>
        </p:txBody>
      </p:sp>
      <p:sp>
        <p:nvSpPr>
          <p:cNvPr id="106498" name="Rectangle 3"/>
          <p:cNvSpPr>
            <a:spLocks noGrp="1" noChangeArrowheads="1"/>
          </p:cNvSpPr>
          <p:nvPr>
            <p:ph type="body" sz="half" idx="1"/>
          </p:nvPr>
        </p:nvSpPr>
        <p:spPr>
          <a:xfrm>
            <a:off x="611188" y="1125538"/>
            <a:ext cx="7631112" cy="1727200"/>
          </a:xfrm>
        </p:spPr>
        <p:txBody>
          <a:bodyPr/>
          <a:lstStyle/>
          <a:p>
            <a:pPr eaLnBrk="1" hangingPunct="1"/>
            <a:r>
              <a:rPr lang="es-ES" sz="2000" dirty="0" smtClean="0"/>
              <a:t>Puesto que la máscara siempre ha de ser contigua, en vez de expresarla con cuatro números decimales se puede indicar su longitud en bits, entre 0 y 32. Esto permite una notación mucho más concisa, por ejemplo:</a:t>
            </a:r>
          </a:p>
        </p:txBody>
      </p:sp>
      <p:sp>
        <p:nvSpPr>
          <p:cNvPr id="106499" name="Text Box 53"/>
          <p:cNvSpPr txBox="1">
            <a:spLocks noChangeArrowheads="1"/>
          </p:cNvSpPr>
          <p:nvPr/>
        </p:nvSpPr>
        <p:spPr bwMode="auto">
          <a:xfrm>
            <a:off x="684212" y="2492375"/>
            <a:ext cx="8174067" cy="707886"/>
          </a:xfrm>
          <a:prstGeom prst="rect">
            <a:avLst/>
          </a:prstGeom>
          <a:noFill/>
          <a:ln w="9525">
            <a:noFill/>
            <a:miter lim="800000"/>
            <a:headEnd/>
            <a:tailEnd/>
          </a:ln>
        </p:spPr>
        <p:txBody>
          <a:bodyPr wrap="square">
            <a:spAutoFit/>
          </a:bodyPr>
          <a:lstStyle/>
          <a:p>
            <a:r>
              <a:rPr lang="es-ES" sz="1600" dirty="0">
                <a:latin typeface="Arial" charset="0"/>
              </a:rPr>
              <a:t>La interfaz “</a:t>
            </a:r>
            <a:r>
              <a:rPr lang="es-ES" sz="1600" dirty="0" smtClean="0">
                <a:latin typeface="Arial" charset="0"/>
              </a:rPr>
              <a:t>40.40.137.1 255.255.192.0</a:t>
            </a:r>
            <a:r>
              <a:rPr lang="es-ES" sz="1600" dirty="0">
                <a:latin typeface="Arial" charset="0"/>
              </a:rPr>
              <a:t>”  se convierte en “</a:t>
            </a:r>
            <a:r>
              <a:rPr lang="es-ES" sz="1600" dirty="0" smtClean="0">
                <a:latin typeface="Arial" charset="0"/>
              </a:rPr>
              <a:t>40.40.0.1/18”</a:t>
            </a:r>
            <a:endParaRPr lang="es-ES" sz="1600" dirty="0">
              <a:latin typeface="Arial" charset="0"/>
            </a:endParaRPr>
          </a:p>
          <a:p>
            <a:endParaRPr lang="es-ES" sz="800" dirty="0">
              <a:latin typeface="Arial" charset="0"/>
            </a:endParaRPr>
          </a:p>
          <a:p>
            <a:r>
              <a:rPr lang="es-ES" sz="1600" dirty="0">
                <a:latin typeface="Arial" charset="0"/>
              </a:rPr>
              <a:t>La ruta “A 20.0.0.0 </a:t>
            </a:r>
            <a:r>
              <a:rPr lang="es-ES" sz="1600" dirty="0" smtClean="0">
                <a:latin typeface="Arial" charset="0"/>
              </a:rPr>
              <a:t>255.128.0.0 </a:t>
            </a:r>
            <a:r>
              <a:rPr lang="es-ES" sz="1600" dirty="0">
                <a:latin typeface="Arial" charset="0"/>
              </a:rPr>
              <a:t>por 90.0.0.2” se convierte en “A </a:t>
            </a:r>
            <a:r>
              <a:rPr lang="es-ES" sz="1600" dirty="0" smtClean="0">
                <a:latin typeface="Arial" charset="0"/>
              </a:rPr>
              <a:t>20.0.0.0/9 </a:t>
            </a:r>
            <a:r>
              <a:rPr lang="es-ES" sz="1600" dirty="0">
                <a:latin typeface="Arial" charset="0"/>
              </a:rPr>
              <a:t>por 90.0.0.2”</a:t>
            </a:r>
          </a:p>
        </p:txBody>
      </p:sp>
      <p:graphicFrame>
        <p:nvGraphicFramePr>
          <p:cNvPr id="1207487" name="Group 191"/>
          <p:cNvGraphicFramePr>
            <a:graphicFrameLocks noGrp="1"/>
          </p:cNvGraphicFramePr>
          <p:nvPr>
            <p:ph sz="half" idx="2"/>
          </p:nvPr>
        </p:nvGraphicFramePr>
        <p:xfrm>
          <a:off x="1090613" y="3429000"/>
          <a:ext cx="6794500" cy="3048000"/>
        </p:xfrm>
        <a:graphic>
          <a:graphicData uri="http://schemas.openxmlformats.org/drawingml/2006/table">
            <a:tbl>
              <a:tblPr/>
              <a:tblGrid>
                <a:gridCol w="922337"/>
                <a:gridCol w="481013"/>
                <a:gridCol w="1119187"/>
                <a:gridCol w="481013"/>
                <a:gridCol w="1316037"/>
                <a:gridCol w="481013"/>
                <a:gridCol w="1512887"/>
                <a:gridCol w="481013"/>
              </a:tblGrid>
              <a:tr h="303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Máscara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Bits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Máscara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Bits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Máscara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Bits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Máscara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Bits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70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0.0.0.0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70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128.0.0.0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255.128.0.0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255.255.128.0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255.255.255.128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54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192.0.0.0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255.192.0.0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255.255.192.0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255.255.255.192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70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224.0.0.0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255.224.0.0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255.255.224.0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255.255.255.224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70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240.0.0.0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255.240.0.0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255.255.240.0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255.255.255.240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70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248.0.0.0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255.248.0.0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255.255.248.0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255.255.255.248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54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252.0.0.0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255.252.0.0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255.255.252.0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255.255.255.252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70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254.0.0.0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255.254.0.0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255.255.254.0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255.255.255.254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31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70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255.0.0.0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255.255.0.0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255.255.255.0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255.255.255.255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32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pull dir="ru"/>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Text Box 2"/>
          <p:cNvSpPr txBox="1">
            <a:spLocks noChangeArrowheads="1"/>
          </p:cNvSpPr>
          <p:nvPr/>
        </p:nvSpPr>
        <p:spPr bwMode="auto">
          <a:xfrm>
            <a:off x="684213" y="1052513"/>
            <a:ext cx="7902575" cy="366712"/>
          </a:xfrm>
          <a:prstGeom prst="rect">
            <a:avLst/>
          </a:prstGeom>
          <a:noFill/>
          <a:ln w="9525">
            <a:noFill/>
            <a:miter lim="800000"/>
            <a:headEnd/>
            <a:tailEnd/>
          </a:ln>
        </p:spPr>
        <p:txBody>
          <a:bodyPr>
            <a:spAutoFit/>
          </a:bodyPr>
          <a:lstStyle/>
          <a:p>
            <a:pPr>
              <a:spcBef>
                <a:spcPct val="50000"/>
              </a:spcBef>
            </a:pPr>
            <a:r>
              <a:rPr lang="es-ES_tradnl" sz="1800" dirty="0">
                <a:latin typeface="Arial" charset="0"/>
              </a:rPr>
              <a:t>La red más pequeña que podemos hacer es la de máscara de 30 bits:</a:t>
            </a:r>
            <a:endParaRPr lang="es-ES" sz="1800" dirty="0">
              <a:latin typeface="Arial" charset="0"/>
            </a:endParaRPr>
          </a:p>
        </p:txBody>
      </p:sp>
      <p:graphicFrame>
        <p:nvGraphicFramePr>
          <p:cNvPr id="1140988" name="Group 252"/>
          <p:cNvGraphicFramePr>
            <a:graphicFrameLocks noGrp="1"/>
          </p:cNvGraphicFramePr>
          <p:nvPr/>
        </p:nvGraphicFramePr>
        <p:xfrm>
          <a:off x="1600200" y="2108200"/>
          <a:ext cx="5995988" cy="431800"/>
        </p:xfrm>
        <a:graphic>
          <a:graphicData uri="http://schemas.openxmlformats.org/drawingml/2006/table">
            <a:tbl>
              <a:tblPr/>
              <a:tblGrid>
                <a:gridCol w="5348288"/>
                <a:gridCol w="647700"/>
              </a:tblGrid>
              <a:tr h="431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Red</a:t>
                      </a:r>
                      <a:endParaRPr kumimoji="0" lang="es-E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Host</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8554" name="Text Box 13"/>
          <p:cNvSpPr txBox="1">
            <a:spLocks noChangeArrowheads="1"/>
          </p:cNvSpPr>
          <p:nvPr/>
        </p:nvSpPr>
        <p:spPr bwMode="auto">
          <a:xfrm>
            <a:off x="3933825" y="1700213"/>
            <a:ext cx="782638" cy="336550"/>
          </a:xfrm>
          <a:prstGeom prst="rect">
            <a:avLst/>
          </a:prstGeom>
          <a:noFill/>
          <a:ln w="9525">
            <a:noFill/>
            <a:miter lim="800000"/>
            <a:headEnd/>
            <a:tailEnd/>
          </a:ln>
        </p:spPr>
        <p:txBody>
          <a:bodyPr wrap="none">
            <a:spAutoFit/>
          </a:bodyPr>
          <a:lstStyle/>
          <a:p>
            <a:r>
              <a:rPr lang="es-ES_tradnl" sz="1600">
                <a:latin typeface="Arial" charset="0"/>
              </a:rPr>
              <a:t>30 bits</a:t>
            </a:r>
            <a:endParaRPr lang="es-ES" sz="1600">
              <a:latin typeface="Arial" charset="0"/>
            </a:endParaRPr>
          </a:p>
        </p:txBody>
      </p:sp>
      <p:sp>
        <p:nvSpPr>
          <p:cNvPr id="108555" name="Text Box 15"/>
          <p:cNvSpPr txBox="1">
            <a:spLocks noChangeArrowheads="1"/>
          </p:cNvSpPr>
          <p:nvPr/>
        </p:nvSpPr>
        <p:spPr bwMode="auto">
          <a:xfrm>
            <a:off x="6926263" y="1700213"/>
            <a:ext cx="669925" cy="336550"/>
          </a:xfrm>
          <a:prstGeom prst="rect">
            <a:avLst/>
          </a:prstGeom>
          <a:noFill/>
          <a:ln w="9525">
            <a:noFill/>
            <a:miter lim="800000"/>
            <a:headEnd/>
            <a:tailEnd/>
          </a:ln>
        </p:spPr>
        <p:txBody>
          <a:bodyPr wrap="none">
            <a:spAutoFit/>
          </a:bodyPr>
          <a:lstStyle/>
          <a:p>
            <a:r>
              <a:rPr lang="es-ES_tradnl" sz="1600">
                <a:latin typeface="Arial" charset="0"/>
              </a:rPr>
              <a:t>2 bits</a:t>
            </a:r>
            <a:endParaRPr lang="es-ES" sz="1600">
              <a:latin typeface="Arial" charset="0"/>
            </a:endParaRPr>
          </a:p>
        </p:txBody>
      </p:sp>
      <p:sp>
        <p:nvSpPr>
          <p:cNvPr id="108556" name="Text Box 48"/>
          <p:cNvSpPr txBox="1">
            <a:spLocks noChangeArrowheads="1"/>
          </p:cNvSpPr>
          <p:nvPr/>
        </p:nvSpPr>
        <p:spPr bwMode="auto">
          <a:xfrm>
            <a:off x="533400" y="2593975"/>
            <a:ext cx="7467600" cy="677863"/>
          </a:xfrm>
          <a:prstGeom prst="rect">
            <a:avLst/>
          </a:prstGeom>
          <a:noFill/>
          <a:ln w="9525">
            <a:noFill/>
            <a:miter lim="800000"/>
            <a:headEnd/>
            <a:tailEnd/>
          </a:ln>
        </p:spPr>
        <p:txBody>
          <a:bodyPr>
            <a:spAutoFit/>
          </a:bodyPr>
          <a:lstStyle/>
          <a:p>
            <a:pPr>
              <a:lnSpc>
                <a:spcPct val="95000"/>
              </a:lnSpc>
              <a:spcBef>
                <a:spcPct val="50000"/>
              </a:spcBef>
            </a:pPr>
            <a:r>
              <a:rPr lang="es-ES_tradnl" sz="1600" dirty="0">
                <a:latin typeface="Arial" charset="0"/>
              </a:rPr>
              <a:t>Máscara:        </a:t>
            </a:r>
            <a:r>
              <a:rPr lang="es-ES_tradnl" sz="1600" dirty="0" smtClean="0">
                <a:latin typeface="Arial" charset="0"/>
              </a:rPr>
              <a:t>11111111     </a:t>
            </a:r>
            <a:r>
              <a:rPr lang="es-ES_tradnl" sz="1600" dirty="0">
                <a:latin typeface="Arial" charset="0"/>
              </a:rPr>
              <a:t>.  </a:t>
            </a:r>
            <a:r>
              <a:rPr lang="es-ES_tradnl" sz="1600" dirty="0" smtClean="0">
                <a:latin typeface="Arial" charset="0"/>
              </a:rPr>
              <a:t>   </a:t>
            </a:r>
            <a:r>
              <a:rPr lang="es-ES_tradnl" sz="1600" dirty="0">
                <a:latin typeface="Arial" charset="0"/>
              </a:rPr>
              <a:t>11111111     </a:t>
            </a:r>
            <a:r>
              <a:rPr lang="es-ES_tradnl" sz="1600" dirty="0" smtClean="0">
                <a:latin typeface="Arial" charset="0"/>
              </a:rPr>
              <a:t>.     11111111     </a:t>
            </a:r>
            <a:r>
              <a:rPr lang="es-ES_tradnl" sz="1600" dirty="0">
                <a:latin typeface="Arial" charset="0"/>
              </a:rPr>
              <a:t>. </a:t>
            </a:r>
            <a:r>
              <a:rPr lang="es-ES_tradnl" sz="1600" dirty="0" smtClean="0">
                <a:latin typeface="Arial" charset="0"/>
              </a:rPr>
              <a:t>    111111     </a:t>
            </a:r>
            <a:r>
              <a:rPr lang="es-ES_tradnl" sz="1600" dirty="0">
                <a:latin typeface="Arial" charset="0"/>
              </a:rPr>
              <a:t>00    </a:t>
            </a:r>
          </a:p>
          <a:p>
            <a:pPr>
              <a:lnSpc>
                <a:spcPct val="95000"/>
              </a:lnSpc>
              <a:spcBef>
                <a:spcPct val="50000"/>
              </a:spcBef>
            </a:pPr>
            <a:r>
              <a:rPr lang="es-ES_tradnl" sz="1600" dirty="0">
                <a:latin typeface="Arial" charset="0"/>
              </a:rPr>
              <a:t>                       </a:t>
            </a:r>
            <a:r>
              <a:rPr lang="es-ES_tradnl" sz="1600" dirty="0" smtClean="0">
                <a:latin typeface="Arial" charset="0"/>
              </a:rPr>
              <a:t>   </a:t>
            </a:r>
            <a:r>
              <a:rPr lang="es-ES_tradnl" sz="1600" dirty="0">
                <a:latin typeface="Arial" charset="0"/>
              </a:rPr>
              <a:t>255 </a:t>
            </a:r>
            <a:r>
              <a:rPr lang="es-ES_tradnl" sz="1600" dirty="0" smtClean="0">
                <a:latin typeface="Arial" charset="0"/>
              </a:rPr>
              <a:t>         </a:t>
            </a:r>
            <a:r>
              <a:rPr lang="es-ES_tradnl" sz="1600" dirty="0">
                <a:latin typeface="Arial" charset="0"/>
              </a:rPr>
              <a:t>.        255      </a:t>
            </a:r>
            <a:r>
              <a:rPr lang="es-ES_tradnl" sz="1600" dirty="0" smtClean="0">
                <a:latin typeface="Arial" charset="0"/>
              </a:rPr>
              <a:t>    </a:t>
            </a:r>
            <a:r>
              <a:rPr lang="es-ES_tradnl" sz="1600" dirty="0">
                <a:latin typeface="Arial" charset="0"/>
              </a:rPr>
              <a:t>.     </a:t>
            </a:r>
            <a:r>
              <a:rPr lang="es-ES_tradnl" sz="1600" dirty="0" smtClean="0">
                <a:latin typeface="Arial" charset="0"/>
              </a:rPr>
              <a:t>    </a:t>
            </a:r>
            <a:r>
              <a:rPr lang="es-ES_tradnl" sz="1600" dirty="0">
                <a:latin typeface="Arial" charset="0"/>
              </a:rPr>
              <a:t>255 </a:t>
            </a:r>
            <a:r>
              <a:rPr lang="es-ES_tradnl" sz="1600" dirty="0" smtClean="0">
                <a:latin typeface="Arial" charset="0"/>
              </a:rPr>
              <a:t>        </a:t>
            </a:r>
            <a:r>
              <a:rPr lang="es-ES_tradnl" sz="1600" dirty="0">
                <a:latin typeface="Arial" charset="0"/>
              </a:rPr>
              <a:t>.           </a:t>
            </a:r>
            <a:r>
              <a:rPr lang="es-ES_tradnl" sz="1600" dirty="0" smtClean="0">
                <a:latin typeface="Arial" charset="0"/>
              </a:rPr>
              <a:t>  252</a:t>
            </a:r>
            <a:endParaRPr lang="es-ES" sz="1600" dirty="0">
              <a:latin typeface="Arial" charset="0"/>
            </a:endParaRPr>
          </a:p>
        </p:txBody>
      </p:sp>
      <p:sp>
        <p:nvSpPr>
          <p:cNvPr id="108557" name="AutoShape 49"/>
          <p:cNvSpPr>
            <a:spLocks/>
          </p:cNvSpPr>
          <p:nvPr/>
        </p:nvSpPr>
        <p:spPr bwMode="auto">
          <a:xfrm rot="-5400000">
            <a:off x="2252650" y="2463800"/>
            <a:ext cx="76200" cy="990600"/>
          </a:xfrm>
          <a:prstGeom prst="leftBrace">
            <a:avLst>
              <a:gd name="adj1" fmla="val 108333"/>
              <a:gd name="adj2" fmla="val 50000"/>
            </a:avLst>
          </a:prstGeom>
          <a:noFill/>
          <a:ln w="9525">
            <a:solidFill>
              <a:schemeClr val="tx1"/>
            </a:solidFill>
            <a:round/>
            <a:headEnd/>
            <a:tailEnd/>
          </a:ln>
        </p:spPr>
        <p:txBody>
          <a:bodyPr wrap="none" anchor="ctr"/>
          <a:lstStyle/>
          <a:p>
            <a:endParaRPr lang="es-ES"/>
          </a:p>
        </p:txBody>
      </p:sp>
      <p:sp>
        <p:nvSpPr>
          <p:cNvPr id="108558" name="AutoShape 50"/>
          <p:cNvSpPr>
            <a:spLocks/>
          </p:cNvSpPr>
          <p:nvPr/>
        </p:nvSpPr>
        <p:spPr bwMode="auto">
          <a:xfrm rot="-5400000">
            <a:off x="6769120" y="2265362"/>
            <a:ext cx="76200" cy="1387475"/>
          </a:xfrm>
          <a:prstGeom prst="leftBrace">
            <a:avLst>
              <a:gd name="adj1" fmla="val 151736"/>
              <a:gd name="adj2" fmla="val 50000"/>
            </a:avLst>
          </a:prstGeom>
          <a:noFill/>
          <a:ln w="9525">
            <a:solidFill>
              <a:schemeClr val="tx1"/>
            </a:solidFill>
            <a:round/>
            <a:headEnd/>
            <a:tailEnd/>
          </a:ln>
        </p:spPr>
        <p:txBody>
          <a:bodyPr wrap="none" anchor="ctr"/>
          <a:lstStyle/>
          <a:p>
            <a:endParaRPr lang="es-ES"/>
          </a:p>
        </p:txBody>
      </p:sp>
      <p:sp>
        <p:nvSpPr>
          <p:cNvPr id="108559" name="AutoShape 51"/>
          <p:cNvSpPr>
            <a:spLocks/>
          </p:cNvSpPr>
          <p:nvPr/>
        </p:nvSpPr>
        <p:spPr bwMode="auto">
          <a:xfrm rot="-5400000">
            <a:off x="5132389" y="2503487"/>
            <a:ext cx="76200" cy="911225"/>
          </a:xfrm>
          <a:prstGeom prst="leftBrace">
            <a:avLst>
              <a:gd name="adj1" fmla="val 99653"/>
              <a:gd name="adj2" fmla="val 50000"/>
            </a:avLst>
          </a:prstGeom>
          <a:noFill/>
          <a:ln w="9525">
            <a:solidFill>
              <a:schemeClr val="tx1"/>
            </a:solidFill>
            <a:round/>
            <a:headEnd/>
            <a:tailEnd/>
          </a:ln>
        </p:spPr>
        <p:txBody>
          <a:bodyPr wrap="none" anchor="ctr"/>
          <a:lstStyle/>
          <a:p>
            <a:endParaRPr lang="es-ES"/>
          </a:p>
        </p:txBody>
      </p:sp>
      <p:sp>
        <p:nvSpPr>
          <p:cNvPr id="108560" name="AutoShape 52"/>
          <p:cNvSpPr>
            <a:spLocks/>
          </p:cNvSpPr>
          <p:nvPr/>
        </p:nvSpPr>
        <p:spPr bwMode="auto">
          <a:xfrm rot="-5400000">
            <a:off x="3681410" y="2463800"/>
            <a:ext cx="76200" cy="990600"/>
          </a:xfrm>
          <a:prstGeom prst="leftBrace">
            <a:avLst>
              <a:gd name="adj1" fmla="val 108333"/>
              <a:gd name="adj2" fmla="val 50000"/>
            </a:avLst>
          </a:prstGeom>
          <a:noFill/>
          <a:ln w="9525">
            <a:solidFill>
              <a:schemeClr val="tx1"/>
            </a:solidFill>
            <a:round/>
            <a:headEnd/>
            <a:tailEnd/>
          </a:ln>
        </p:spPr>
        <p:txBody>
          <a:bodyPr wrap="none" anchor="ctr"/>
          <a:lstStyle/>
          <a:p>
            <a:endParaRPr lang="es-ES"/>
          </a:p>
        </p:txBody>
      </p:sp>
      <p:sp>
        <p:nvSpPr>
          <p:cNvPr id="108561" name="Rectangle 53"/>
          <p:cNvSpPr>
            <a:spLocks noChangeArrowheads="1"/>
          </p:cNvSpPr>
          <p:nvPr/>
        </p:nvSpPr>
        <p:spPr bwMode="auto">
          <a:xfrm>
            <a:off x="685800" y="188913"/>
            <a:ext cx="7772400" cy="739775"/>
          </a:xfrm>
          <a:prstGeom prst="rect">
            <a:avLst/>
          </a:prstGeom>
          <a:noFill/>
          <a:ln w="9525">
            <a:noFill/>
            <a:miter lim="800000"/>
            <a:headEnd/>
            <a:tailEnd/>
          </a:ln>
        </p:spPr>
        <p:txBody>
          <a:bodyPr anchor="ctr"/>
          <a:lstStyle/>
          <a:p>
            <a:pPr algn="ctr"/>
            <a:r>
              <a:rPr lang="es-ES_tradnl" sz="4000" dirty="0">
                <a:solidFill>
                  <a:schemeClr val="tx2"/>
                </a:solidFill>
                <a:latin typeface="Arial" charset="0"/>
              </a:rPr>
              <a:t>‘Mini-redes’</a:t>
            </a:r>
            <a:endParaRPr lang="es-ES" sz="4000" dirty="0">
              <a:solidFill>
                <a:schemeClr val="tx2"/>
              </a:solidFill>
              <a:latin typeface="Arial" charset="0"/>
            </a:endParaRPr>
          </a:p>
        </p:txBody>
      </p:sp>
      <p:sp>
        <p:nvSpPr>
          <p:cNvPr id="108562" name="Text Box 60"/>
          <p:cNvSpPr txBox="1">
            <a:spLocks noChangeArrowheads="1"/>
          </p:cNvSpPr>
          <p:nvPr/>
        </p:nvSpPr>
        <p:spPr bwMode="auto">
          <a:xfrm>
            <a:off x="684213" y="3357562"/>
            <a:ext cx="7902575" cy="923330"/>
          </a:xfrm>
          <a:prstGeom prst="rect">
            <a:avLst/>
          </a:prstGeom>
          <a:noFill/>
          <a:ln w="9525">
            <a:noFill/>
            <a:miter lim="800000"/>
            <a:headEnd/>
            <a:tailEnd/>
          </a:ln>
        </p:spPr>
        <p:txBody>
          <a:bodyPr>
            <a:spAutoFit/>
          </a:bodyPr>
          <a:lstStyle/>
          <a:p>
            <a:pPr>
              <a:spcBef>
                <a:spcPct val="50000"/>
              </a:spcBef>
            </a:pPr>
            <a:r>
              <a:rPr lang="es-ES_tradnl" sz="1800" dirty="0">
                <a:latin typeface="Arial" charset="0"/>
              </a:rPr>
              <a:t>En este caso obtenemos cuatro direcciones, de las cuales solo podemos usar dos. Estas redes se suelen utilizar en enlaces punto a punto ya que en este caso solo se necesitan dos direcciones. Ejemplos:</a:t>
            </a:r>
            <a:endParaRPr lang="es-ES" sz="1800" dirty="0">
              <a:latin typeface="Arial" charset="0"/>
            </a:endParaRPr>
          </a:p>
        </p:txBody>
      </p:sp>
      <p:graphicFrame>
        <p:nvGraphicFramePr>
          <p:cNvPr id="1141019" name="Group 283"/>
          <p:cNvGraphicFramePr>
            <a:graphicFrameLocks noGrp="1"/>
          </p:cNvGraphicFramePr>
          <p:nvPr/>
        </p:nvGraphicFramePr>
        <p:xfrm>
          <a:off x="1116013" y="4537075"/>
          <a:ext cx="6748462" cy="1341120"/>
        </p:xfrm>
        <a:graphic>
          <a:graphicData uri="http://schemas.openxmlformats.org/drawingml/2006/table">
            <a:tbl>
              <a:tblPr/>
              <a:tblGrid>
                <a:gridCol w="1201737"/>
                <a:gridCol w="1993900"/>
                <a:gridCol w="1176338"/>
                <a:gridCol w="2376487"/>
              </a:tblGrid>
              <a:tr h="184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Red</a:t>
                      </a:r>
                      <a:endParaRPr kumimoji="0" lang="es-ES" sz="16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Rango</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Broadcast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Direcciones utilizables</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4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90.0.0.0/30</a:t>
                      </a:r>
                      <a:endParaRPr kumimoji="0" lang="es-E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90.0.0.0 a 90.0.0.3</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90.0.0.3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90.0.0.1 y 90.0.0.2</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4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90.0.0.4/30</a:t>
                      </a:r>
                      <a:endParaRPr kumimoji="0" lang="es-E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90.0.0.4 a 90.0.0.7</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90.0.0.7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90.0.0.5 y 90.0.0.6</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4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90.0.0.8/30</a:t>
                      </a:r>
                      <a:endParaRPr kumimoji="0" lang="es-E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90.0.0.8 a 90.0.0.11</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90.0.0.11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90.0.0.9 y 90.0.0.10</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8590" name="Line 253"/>
          <p:cNvSpPr>
            <a:spLocks noChangeShapeType="1"/>
          </p:cNvSpPr>
          <p:nvPr/>
        </p:nvSpPr>
        <p:spPr bwMode="auto">
          <a:xfrm flipH="1">
            <a:off x="1763713" y="2276475"/>
            <a:ext cx="2232025" cy="0"/>
          </a:xfrm>
          <a:prstGeom prst="line">
            <a:avLst/>
          </a:prstGeom>
          <a:noFill/>
          <a:ln w="9525">
            <a:solidFill>
              <a:schemeClr val="tx1"/>
            </a:solidFill>
            <a:round/>
            <a:headEnd/>
            <a:tailEnd type="triangle" w="med" len="med"/>
          </a:ln>
        </p:spPr>
        <p:txBody>
          <a:bodyPr/>
          <a:lstStyle/>
          <a:p>
            <a:endParaRPr lang="es-ES"/>
          </a:p>
        </p:txBody>
      </p:sp>
      <p:sp>
        <p:nvSpPr>
          <p:cNvPr id="108591" name="Line 254"/>
          <p:cNvSpPr>
            <a:spLocks noChangeShapeType="1"/>
          </p:cNvSpPr>
          <p:nvPr/>
        </p:nvSpPr>
        <p:spPr bwMode="auto">
          <a:xfrm>
            <a:off x="4572000" y="2276475"/>
            <a:ext cx="2232025" cy="0"/>
          </a:xfrm>
          <a:prstGeom prst="line">
            <a:avLst/>
          </a:prstGeom>
          <a:noFill/>
          <a:ln w="9525">
            <a:solidFill>
              <a:schemeClr val="tx1"/>
            </a:solidFill>
            <a:round/>
            <a:headEnd/>
            <a:tailEnd type="triangle" w="med" len="med"/>
          </a:ln>
        </p:spPr>
        <p:txBody>
          <a:bodyPr/>
          <a:lstStyle/>
          <a:p>
            <a:endParaRPr lang="es-ES"/>
          </a:p>
        </p:txBody>
      </p:sp>
    </p:spTree>
  </p:cSld>
  <p:clrMapOvr>
    <a:masterClrMapping/>
  </p:clrMapOvr>
  <p:transition spd="med">
    <p:pull dir="ru"/>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2"/>
          <p:cNvSpPr>
            <a:spLocks noGrp="1" noChangeArrowheads="1"/>
          </p:cNvSpPr>
          <p:nvPr>
            <p:ph type="title"/>
          </p:nvPr>
        </p:nvSpPr>
        <p:spPr>
          <a:xfrm>
            <a:off x="685800" y="357166"/>
            <a:ext cx="7772400" cy="803275"/>
          </a:xfrm>
        </p:spPr>
        <p:txBody>
          <a:bodyPr/>
          <a:lstStyle/>
          <a:p>
            <a:pPr eaLnBrk="1" hangingPunct="1"/>
            <a:r>
              <a:rPr lang="es-ES" dirty="0" smtClean="0"/>
              <a:t>Ruta por defecto</a:t>
            </a:r>
          </a:p>
        </p:txBody>
      </p:sp>
      <p:sp>
        <p:nvSpPr>
          <p:cNvPr id="110594" name="Rectangle 3"/>
          <p:cNvSpPr>
            <a:spLocks noGrp="1" noChangeArrowheads="1"/>
          </p:cNvSpPr>
          <p:nvPr>
            <p:ph type="body" idx="1"/>
          </p:nvPr>
        </p:nvSpPr>
        <p:spPr>
          <a:xfrm>
            <a:off x="685800" y="1319178"/>
            <a:ext cx="7772400" cy="4537075"/>
          </a:xfrm>
        </p:spPr>
        <p:txBody>
          <a:bodyPr/>
          <a:lstStyle/>
          <a:p>
            <a:pPr eaLnBrk="1" hangingPunct="1">
              <a:lnSpc>
                <a:spcPct val="80000"/>
              </a:lnSpc>
            </a:pPr>
            <a:r>
              <a:rPr lang="es-ES" sz="2200" dirty="0" smtClean="0"/>
              <a:t>A menudo al especificar las rutas en un </a:t>
            </a:r>
            <a:r>
              <a:rPr lang="es-ES" sz="2200" dirty="0" err="1" smtClean="0"/>
              <a:t>router</a:t>
            </a:r>
            <a:r>
              <a:rPr lang="es-ES" sz="2200" dirty="0" smtClean="0"/>
              <a:t> muchas se encaminan por la misma dirección, y no es cómodo especificarlas una a una. Para evitarlo se puede utilizar la llamada ‘ruta por defecto’.</a:t>
            </a:r>
          </a:p>
          <a:p>
            <a:pPr eaLnBrk="1" hangingPunct="1">
              <a:lnSpc>
                <a:spcPct val="80000"/>
              </a:lnSpc>
            </a:pPr>
            <a:r>
              <a:rPr lang="es-ES" sz="2200" dirty="0" smtClean="0"/>
              <a:t>Un caso típico es un </a:t>
            </a:r>
            <a:r>
              <a:rPr lang="es-ES" sz="2200" dirty="0" err="1" smtClean="0"/>
              <a:t>router</a:t>
            </a:r>
            <a:r>
              <a:rPr lang="es-ES" sz="2200" dirty="0" smtClean="0"/>
              <a:t> que conecta una LAN a Internet por ADSL. Todas las redes, excepto la LAN, se encaminan a través de la interfaz ADSL</a:t>
            </a:r>
          </a:p>
          <a:p>
            <a:pPr eaLnBrk="1" hangingPunct="1">
              <a:lnSpc>
                <a:spcPct val="80000"/>
              </a:lnSpc>
            </a:pPr>
            <a:r>
              <a:rPr lang="es-ES" sz="2200" dirty="0" smtClean="0"/>
              <a:t>La ruta por defecto tiene la sintaxis:</a:t>
            </a:r>
          </a:p>
          <a:p>
            <a:pPr eaLnBrk="1" hangingPunct="1">
              <a:lnSpc>
                <a:spcPct val="80000"/>
              </a:lnSpc>
              <a:buFontTx/>
              <a:buNone/>
            </a:pPr>
            <a:r>
              <a:rPr lang="es-ES" sz="2200" dirty="0" smtClean="0"/>
              <a:t>		A 0.0.0.0 0.0.0.0 por &lt;</a:t>
            </a:r>
            <a:r>
              <a:rPr lang="es-ES" sz="2200" dirty="0" err="1" smtClean="0"/>
              <a:t>dir.</a:t>
            </a:r>
            <a:r>
              <a:rPr lang="es-ES" sz="2200" dirty="0" smtClean="0"/>
              <a:t> </a:t>
            </a:r>
            <a:r>
              <a:rPr lang="es-ES" sz="2200" dirty="0" err="1" smtClean="0"/>
              <a:t>router</a:t>
            </a:r>
            <a:r>
              <a:rPr lang="es-ES" sz="2200" dirty="0" smtClean="0"/>
              <a:t> por defecto&gt;</a:t>
            </a:r>
          </a:p>
          <a:p>
            <a:pPr eaLnBrk="1" hangingPunct="1">
              <a:lnSpc>
                <a:spcPct val="80000"/>
              </a:lnSpc>
              <a:buFontTx/>
              <a:buNone/>
            </a:pPr>
            <a:r>
              <a:rPr lang="es-ES" sz="2200" dirty="0" smtClean="0"/>
              <a:t>	Por ejemplo, si el </a:t>
            </a:r>
            <a:r>
              <a:rPr lang="es-ES" sz="2200" dirty="0" err="1" smtClean="0"/>
              <a:t>router</a:t>
            </a:r>
            <a:r>
              <a:rPr lang="es-ES" sz="2200" dirty="0" smtClean="0"/>
              <a:t> por defecto es 20.0.0.1 la ruta sería:</a:t>
            </a:r>
          </a:p>
          <a:p>
            <a:pPr eaLnBrk="1" hangingPunct="1">
              <a:lnSpc>
                <a:spcPct val="80000"/>
              </a:lnSpc>
              <a:buFontTx/>
              <a:buNone/>
            </a:pPr>
            <a:r>
              <a:rPr lang="es-ES" sz="2200" dirty="0" smtClean="0"/>
              <a:t>		</a:t>
            </a:r>
            <a:r>
              <a:rPr lang="es-ES" sz="2200" b="1" dirty="0" smtClean="0">
                <a:latin typeface="Courier New" pitchFamily="49" charset="0"/>
                <a:cs typeface="Courier New" pitchFamily="49" charset="0"/>
              </a:rPr>
              <a:t>A 0.0.0.0 0.0.0.0 por 20.0.0.1</a:t>
            </a:r>
          </a:p>
          <a:p>
            <a:pPr eaLnBrk="1" hangingPunct="1">
              <a:lnSpc>
                <a:spcPct val="80000"/>
              </a:lnSpc>
              <a:buFontTx/>
              <a:buNone/>
            </a:pPr>
            <a:r>
              <a:rPr lang="es-ES" sz="2200" dirty="0" smtClean="0"/>
              <a:t>	o en notación concisa:</a:t>
            </a:r>
          </a:p>
          <a:p>
            <a:pPr eaLnBrk="1" hangingPunct="1">
              <a:lnSpc>
                <a:spcPct val="80000"/>
              </a:lnSpc>
              <a:buFontTx/>
              <a:buNone/>
            </a:pPr>
            <a:r>
              <a:rPr lang="es-ES" sz="2200" dirty="0" smtClean="0"/>
              <a:t>		</a:t>
            </a:r>
            <a:r>
              <a:rPr lang="es-ES" sz="2200" b="1" dirty="0" smtClean="0">
                <a:latin typeface="Courier New" pitchFamily="49" charset="0"/>
                <a:cs typeface="Courier New" pitchFamily="49" charset="0"/>
              </a:rPr>
              <a:t>A 0.0.0.0/0 por 20.0.0.1</a:t>
            </a:r>
          </a:p>
          <a:p>
            <a:pPr eaLnBrk="1" hangingPunct="1">
              <a:lnSpc>
                <a:spcPct val="80000"/>
              </a:lnSpc>
            </a:pPr>
            <a:r>
              <a:rPr lang="es-ES" sz="2200" dirty="0" smtClean="0"/>
              <a:t>La ruta por defecto es siempre una ruta de último recurso, solo se utiliza cuando no es aplicable ninguna otra de las rutas definidas</a:t>
            </a:r>
          </a:p>
          <a:p>
            <a:pPr eaLnBrk="1" hangingPunct="1">
              <a:lnSpc>
                <a:spcPct val="80000"/>
              </a:lnSpc>
              <a:buFontTx/>
              <a:buNone/>
            </a:pPr>
            <a:r>
              <a:rPr lang="es-ES" sz="2200" dirty="0" smtClean="0"/>
              <a:t> </a:t>
            </a:r>
          </a:p>
        </p:txBody>
      </p:sp>
    </p:spTree>
  </p:cSld>
  <p:clrMapOvr>
    <a:masterClrMapping/>
  </p:clrMapOvr>
  <p:transition spd="med">
    <p:pull dir="ru"/>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Freeform 45"/>
          <p:cNvSpPr>
            <a:spLocks/>
          </p:cNvSpPr>
          <p:nvPr/>
        </p:nvSpPr>
        <p:spPr bwMode="auto">
          <a:xfrm rot="5400000">
            <a:off x="261144" y="2485232"/>
            <a:ext cx="1366837" cy="88900"/>
          </a:xfrm>
          <a:custGeom>
            <a:avLst/>
            <a:gdLst>
              <a:gd name="T0" fmla="*/ 0 w 1452"/>
              <a:gd name="T1" fmla="*/ 0 h 45"/>
              <a:gd name="T2" fmla="*/ 659285180 w 1452"/>
              <a:gd name="T3" fmla="*/ 0 h 45"/>
              <a:gd name="T4" fmla="*/ 588394184 w 1452"/>
              <a:gd name="T5" fmla="*/ 171723195 h 45"/>
              <a:gd name="T6" fmla="*/ 1285783228 w 1452"/>
              <a:gd name="T7" fmla="*/ 171723195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sp>
        <p:nvSpPr>
          <p:cNvPr id="112642" name="Line 44"/>
          <p:cNvSpPr>
            <a:spLocks noChangeShapeType="1"/>
          </p:cNvSpPr>
          <p:nvPr/>
        </p:nvSpPr>
        <p:spPr bwMode="auto">
          <a:xfrm>
            <a:off x="684213" y="3284538"/>
            <a:ext cx="1295400" cy="0"/>
          </a:xfrm>
          <a:prstGeom prst="line">
            <a:avLst/>
          </a:prstGeom>
          <a:noFill/>
          <a:ln w="9525">
            <a:solidFill>
              <a:schemeClr val="accent2"/>
            </a:solidFill>
            <a:round/>
            <a:headEnd/>
            <a:tailEnd/>
          </a:ln>
        </p:spPr>
        <p:txBody>
          <a:bodyPr/>
          <a:lstStyle/>
          <a:p>
            <a:endParaRPr lang="es-ES"/>
          </a:p>
        </p:txBody>
      </p:sp>
      <p:sp>
        <p:nvSpPr>
          <p:cNvPr id="112643" name="Line 2"/>
          <p:cNvSpPr>
            <a:spLocks noChangeShapeType="1"/>
          </p:cNvSpPr>
          <p:nvPr/>
        </p:nvSpPr>
        <p:spPr bwMode="auto">
          <a:xfrm>
            <a:off x="1981200" y="2020888"/>
            <a:ext cx="0" cy="4038600"/>
          </a:xfrm>
          <a:prstGeom prst="line">
            <a:avLst/>
          </a:prstGeom>
          <a:noFill/>
          <a:ln w="25400">
            <a:solidFill>
              <a:schemeClr val="accent2"/>
            </a:solidFill>
            <a:round/>
            <a:headEnd/>
            <a:tailEnd/>
          </a:ln>
        </p:spPr>
        <p:txBody>
          <a:bodyPr/>
          <a:lstStyle/>
          <a:p>
            <a:endParaRPr lang="es-ES"/>
          </a:p>
        </p:txBody>
      </p:sp>
      <p:sp>
        <p:nvSpPr>
          <p:cNvPr id="112644" name="Line 3"/>
          <p:cNvSpPr>
            <a:spLocks noChangeShapeType="1"/>
          </p:cNvSpPr>
          <p:nvPr/>
        </p:nvSpPr>
        <p:spPr bwMode="auto">
          <a:xfrm>
            <a:off x="8242300" y="3468688"/>
            <a:ext cx="0" cy="1600200"/>
          </a:xfrm>
          <a:prstGeom prst="line">
            <a:avLst/>
          </a:prstGeom>
          <a:noFill/>
          <a:ln w="25400">
            <a:solidFill>
              <a:schemeClr val="accent2"/>
            </a:solidFill>
            <a:round/>
            <a:headEnd/>
            <a:tailEnd/>
          </a:ln>
        </p:spPr>
        <p:txBody>
          <a:bodyPr/>
          <a:lstStyle/>
          <a:p>
            <a:endParaRPr lang="es-ES"/>
          </a:p>
        </p:txBody>
      </p:sp>
      <p:sp>
        <p:nvSpPr>
          <p:cNvPr id="112645" name="Line 4"/>
          <p:cNvSpPr>
            <a:spLocks noChangeShapeType="1"/>
          </p:cNvSpPr>
          <p:nvPr/>
        </p:nvSpPr>
        <p:spPr bwMode="auto">
          <a:xfrm>
            <a:off x="1981200" y="4002088"/>
            <a:ext cx="1295400" cy="0"/>
          </a:xfrm>
          <a:prstGeom prst="line">
            <a:avLst/>
          </a:prstGeom>
          <a:noFill/>
          <a:ln w="9525">
            <a:solidFill>
              <a:schemeClr val="accent2"/>
            </a:solidFill>
            <a:round/>
            <a:headEnd/>
            <a:tailEnd/>
          </a:ln>
        </p:spPr>
        <p:txBody>
          <a:bodyPr/>
          <a:lstStyle/>
          <a:p>
            <a:endParaRPr lang="es-ES"/>
          </a:p>
        </p:txBody>
      </p:sp>
      <p:sp>
        <p:nvSpPr>
          <p:cNvPr id="112646" name="Line 5"/>
          <p:cNvSpPr>
            <a:spLocks noChangeShapeType="1"/>
          </p:cNvSpPr>
          <p:nvPr/>
        </p:nvSpPr>
        <p:spPr bwMode="auto">
          <a:xfrm>
            <a:off x="7099300" y="4002088"/>
            <a:ext cx="1143000" cy="0"/>
          </a:xfrm>
          <a:prstGeom prst="line">
            <a:avLst/>
          </a:prstGeom>
          <a:noFill/>
          <a:ln w="9525">
            <a:solidFill>
              <a:schemeClr val="accent2"/>
            </a:solidFill>
            <a:round/>
            <a:headEnd/>
            <a:tailEnd/>
          </a:ln>
        </p:spPr>
        <p:txBody>
          <a:bodyPr/>
          <a:lstStyle/>
          <a:p>
            <a:endParaRPr lang="es-ES"/>
          </a:p>
        </p:txBody>
      </p:sp>
      <p:sp>
        <p:nvSpPr>
          <p:cNvPr id="112647" name="Text Box 6"/>
          <p:cNvSpPr txBox="1">
            <a:spLocks noChangeArrowheads="1"/>
          </p:cNvSpPr>
          <p:nvPr/>
        </p:nvSpPr>
        <p:spPr bwMode="auto">
          <a:xfrm>
            <a:off x="1962150" y="3700463"/>
            <a:ext cx="1169988" cy="304800"/>
          </a:xfrm>
          <a:prstGeom prst="rect">
            <a:avLst/>
          </a:prstGeom>
          <a:noFill/>
          <a:ln w="9525">
            <a:noFill/>
            <a:miter lim="800000"/>
            <a:headEnd/>
            <a:tailEnd/>
          </a:ln>
        </p:spPr>
        <p:txBody>
          <a:bodyPr>
            <a:spAutoFit/>
          </a:bodyPr>
          <a:lstStyle/>
          <a:p>
            <a:pPr>
              <a:spcBef>
                <a:spcPct val="50000"/>
              </a:spcBef>
            </a:pPr>
            <a:r>
              <a:rPr lang="es-ES_tradnl" sz="1400" b="1">
                <a:latin typeface="Arial" charset="0"/>
              </a:rPr>
              <a:t>10.0.0.1/24</a:t>
            </a:r>
            <a:endParaRPr lang="es-ES" sz="1400" b="1">
              <a:latin typeface="Arial" charset="0"/>
            </a:endParaRPr>
          </a:p>
        </p:txBody>
      </p:sp>
      <p:sp>
        <p:nvSpPr>
          <p:cNvPr id="112648" name="Text Box 7"/>
          <p:cNvSpPr txBox="1">
            <a:spLocks noChangeArrowheads="1"/>
          </p:cNvSpPr>
          <p:nvPr/>
        </p:nvSpPr>
        <p:spPr bwMode="auto">
          <a:xfrm>
            <a:off x="3762375" y="3697288"/>
            <a:ext cx="1447800" cy="304800"/>
          </a:xfrm>
          <a:prstGeom prst="rect">
            <a:avLst/>
          </a:prstGeom>
          <a:noFill/>
          <a:ln w="9525">
            <a:noFill/>
            <a:miter lim="800000"/>
            <a:headEnd/>
            <a:tailEnd/>
          </a:ln>
        </p:spPr>
        <p:txBody>
          <a:bodyPr>
            <a:spAutoFit/>
          </a:bodyPr>
          <a:lstStyle/>
          <a:p>
            <a:pPr>
              <a:spcBef>
                <a:spcPct val="50000"/>
              </a:spcBef>
            </a:pPr>
            <a:r>
              <a:rPr lang="es-ES_tradnl" sz="1400" b="1">
                <a:latin typeface="Arial" charset="0"/>
              </a:rPr>
              <a:t>90.0.0.5/30</a:t>
            </a:r>
            <a:endParaRPr lang="es-ES" sz="1400" b="1">
              <a:latin typeface="Arial" charset="0"/>
            </a:endParaRPr>
          </a:p>
        </p:txBody>
      </p:sp>
      <p:sp>
        <p:nvSpPr>
          <p:cNvPr id="112649" name="Text Box 8"/>
          <p:cNvSpPr txBox="1">
            <a:spLocks noChangeArrowheads="1"/>
          </p:cNvSpPr>
          <p:nvPr/>
        </p:nvSpPr>
        <p:spPr bwMode="auto">
          <a:xfrm>
            <a:off x="2051050" y="4845050"/>
            <a:ext cx="2449513" cy="889000"/>
          </a:xfrm>
          <a:prstGeom prst="rect">
            <a:avLst/>
          </a:prstGeom>
          <a:noFill/>
          <a:ln w="9525">
            <a:solidFill>
              <a:schemeClr val="tx1"/>
            </a:solidFill>
            <a:miter lim="800000"/>
            <a:headEnd/>
            <a:tailEnd/>
          </a:ln>
        </p:spPr>
        <p:txBody>
          <a:bodyPr>
            <a:spAutoFit/>
          </a:bodyPr>
          <a:lstStyle/>
          <a:p>
            <a:pPr>
              <a:lnSpc>
                <a:spcPct val="70000"/>
              </a:lnSpc>
              <a:spcBef>
                <a:spcPct val="30000"/>
              </a:spcBef>
            </a:pPr>
            <a:r>
              <a:rPr lang="es-ES_tradnl" sz="1400" b="1">
                <a:latin typeface="Arial" charset="0"/>
              </a:rPr>
              <a:t>A 20.0.0.0/24 por 90.0.0.2</a:t>
            </a:r>
          </a:p>
          <a:p>
            <a:pPr>
              <a:lnSpc>
                <a:spcPct val="70000"/>
              </a:lnSpc>
              <a:spcBef>
                <a:spcPct val="30000"/>
              </a:spcBef>
            </a:pPr>
            <a:r>
              <a:rPr lang="es-ES_tradnl" sz="1400" b="1">
                <a:latin typeface="Arial" charset="0"/>
              </a:rPr>
              <a:t>A 30.0.0.0/24 por 90.0.0.6</a:t>
            </a:r>
          </a:p>
          <a:p>
            <a:pPr>
              <a:lnSpc>
                <a:spcPct val="70000"/>
              </a:lnSpc>
              <a:spcBef>
                <a:spcPct val="30000"/>
              </a:spcBef>
            </a:pPr>
            <a:r>
              <a:rPr lang="es-ES_tradnl" sz="1400" b="1">
                <a:latin typeface="Arial" charset="0"/>
              </a:rPr>
              <a:t>A 40.0.0.0/24 por 90.0.0.10</a:t>
            </a:r>
          </a:p>
          <a:p>
            <a:pPr>
              <a:lnSpc>
                <a:spcPct val="70000"/>
              </a:lnSpc>
              <a:spcBef>
                <a:spcPct val="30000"/>
              </a:spcBef>
            </a:pPr>
            <a:r>
              <a:rPr lang="es-ES_tradnl" sz="1400" b="1">
                <a:latin typeface="Arial" charset="0"/>
              </a:rPr>
              <a:t>A 0.0.0.0/0 por 10.0.0.2</a:t>
            </a:r>
            <a:endParaRPr lang="es-ES" sz="1400" b="1">
              <a:latin typeface="Arial" charset="0"/>
            </a:endParaRPr>
          </a:p>
        </p:txBody>
      </p:sp>
      <p:sp>
        <p:nvSpPr>
          <p:cNvPr id="112650" name="Text Box 9"/>
          <p:cNvSpPr txBox="1">
            <a:spLocks noChangeArrowheads="1"/>
          </p:cNvSpPr>
          <p:nvPr/>
        </p:nvSpPr>
        <p:spPr bwMode="auto">
          <a:xfrm>
            <a:off x="1908175" y="1928813"/>
            <a:ext cx="1371600" cy="555625"/>
          </a:xfrm>
          <a:prstGeom prst="rect">
            <a:avLst/>
          </a:prstGeom>
          <a:noFill/>
          <a:ln w="9525">
            <a:noFill/>
            <a:miter lim="800000"/>
            <a:headEnd/>
            <a:tailEnd/>
          </a:ln>
        </p:spPr>
        <p:txBody>
          <a:bodyPr>
            <a:spAutoFit/>
          </a:bodyPr>
          <a:lstStyle/>
          <a:p>
            <a:pPr algn="ctr">
              <a:lnSpc>
                <a:spcPct val="80000"/>
              </a:lnSpc>
              <a:spcBef>
                <a:spcPct val="30000"/>
              </a:spcBef>
            </a:pPr>
            <a:r>
              <a:rPr lang="es-ES_tradnl" sz="1600" b="1">
                <a:latin typeface="Arial" charset="0"/>
              </a:rPr>
              <a:t>LAN A</a:t>
            </a:r>
          </a:p>
          <a:p>
            <a:pPr algn="ctr">
              <a:lnSpc>
                <a:spcPct val="80000"/>
              </a:lnSpc>
              <a:spcBef>
                <a:spcPct val="30000"/>
              </a:spcBef>
            </a:pPr>
            <a:r>
              <a:rPr lang="es-ES_tradnl" sz="1600" b="1">
                <a:latin typeface="Arial" charset="0"/>
              </a:rPr>
              <a:t>10.0.0.0/24</a:t>
            </a:r>
            <a:endParaRPr lang="es-ES" sz="1600" b="1">
              <a:latin typeface="Arial" charset="0"/>
            </a:endParaRPr>
          </a:p>
        </p:txBody>
      </p:sp>
      <p:sp>
        <p:nvSpPr>
          <p:cNvPr id="112651" name="Text Box 10"/>
          <p:cNvSpPr txBox="1">
            <a:spLocks noChangeArrowheads="1"/>
          </p:cNvSpPr>
          <p:nvPr/>
        </p:nvSpPr>
        <p:spPr bwMode="auto">
          <a:xfrm>
            <a:off x="7556500" y="2800350"/>
            <a:ext cx="1371600" cy="555625"/>
          </a:xfrm>
          <a:prstGeom prst="rect">
            <a:avLst/>
          </a:prstGeom>
          <a:noFill/>
          <a:ln w="9525">
            <a:noFill/>
            <a:miter lim="800000"/>
            <a:headEnd/>
            <a:tailEnd/>
          </a:ln>
        </p:spPr>
        <p:txBody>
          <a:bodyPr>
            <a:spAutoFit/>
          </a:bodyPr>
          <a:lstStyle/>
          <a:p>
            <a:pPr algn="ctr">
              <a:lnSpc>
                <a:spcPct val="80000"/>
              </a:lnSpc>
              <a:spcBef>
                <a:spcPct val="30000"/>
              </a:spcBef>
            </a:pPr>
            <a:r>
              <a:rPr lang="es-ES_tradnl" sz="1600" b="1">
                <a:latin typeface="Arial" charset="0"/>
              </a:rPr>
              <a:t>LAN C</a:t>
            </a:r>
          </a:p>
          <a:p>
            <a:pPr algn="ctr">
              <a:lnSpc>
                <a:spcPct val="80000"/>
              </a:lnSpc>
              <a:spcBef>
                <a:spcPct val="30000"/>
              </a:spcBef>
            </a:pPr>
            <a:r>
              <a:rPr lang="es-ES_tradnl" sz="1600" b="1">
                <a:latin typeface="Arial" charset="0"/>
              </a:rPr>
              <a:t>30.0.0.0/24</a:t>
            </a:r>
            <a:endParaRPr lang="es-ES" sz="1600" b="1">
              <a:latin typeface="Arial" charset="0"/>
            </a:endParaRPr>
          </a:p>
        </p:txBody>
      </p:sp>
      <p:sp>
        <p:nvSpPr>
          <p:cNvPr id="112652" name="Freeform 11"/>
          <p:cNvSpPr>
            <a:spLocks/>
          </p:cNvSpPr>
          <p:nvPr/>
        </p:nvSpPr>
        <p:spPr bwMode="auto">
          <a:xfrm>
            <a:off x="3635375" y="4002088"/>
            <a:ext cx="3124200" cy="76200"/>
          </a:xfrm>
          <a:custGeom>
            <a:avLst/>
            <a:gdLst>
              <a:gd name="T0" fmla="*/ 0 w 1452"/>
              <a:gd name="T1" fmla="*/ 0 h 45"/>
              <a:gd name="T2" fmla="*/ 2147483647 w 1452"/>
              <a:gd name="T3" fmla="*/ 0 h 45"/>
              <a:gd name="T4" fmla="*/ 2147483647 w 1452"/>
              <a:gd name="T5" fmla="*/ 126165197 h 45"/>
              <a:gd name="T6" fmla="*/ 2147483647 w 1452"/>
              <a:gd name="T7" fmla="*/ 126165197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sp>
        <p:nvSpPr>
          <p:cNvPr id="112653" name="Text Box 12"/>
          <p:cNvSpPr txBox="1">
            <a:spLocks noChangeArrowheads="1"/>
          </p:cNvSpPr>
          <p:nvPr/>
        </p:nvSpPr>
        <p:spPr bwMode="auto">
          <a:xfrm>
            <a:off x="7194550" y="3697288"/>
            <a:ext cx="1447800" cy="304800"/>
          </a:xfrm>
          <a:prstGeom prst="rect">
            <a:avLst/>
          </a:prstGeom>
          <a:noFill/>
          <a:ln w="9525">
            <a:noFill/>
            <a:miter lim="800000"/>
            <a:headEnd/>
            <a:tailEnd/>
          </a:ln>
        </p:spPr>
        <p:txBody>
          <a:bodyPr>
            <a:spAutoFit/>
          </a:bodyPr>
          <a:lstStyle/>
          <a:p>
            <a:pPr>
              <a:spcBef>
                <a:spcPct val="50000"/>
              </a:spcBef>
            </a:pPr>
            <a:r>
              <a:rPr lang="es-ES_tradnl" sz="1400" b="1">
                <a:latin typeface="Arial" charset="0"/>
              </a:rPr>
              <a:t>30.0.0.1/24</a:t>
            </a:r>
            <a:endParaRPr lang="es-ES" sz="1400" b="1">
              <a:latin typeface="Arial" charset="0"/>
            </a:endParaRPr>
          </a:p>
        </p:txBody>
      </p:sp>
      <p:sp>
        <p:nvSpPr>
          <p:cNvPr id="112654" name="Text Box 13"/>
          <p:cNvSpPr txBox="1">
            <a:spLocks noChangeArrowheads="1"/>
          </p:cNvSpPr>
          <p:nvPr/>
        </p:nvSpPr>
        <p:spPr bwMode="auto">
          <a:xfrm>
            <a:off x="5356225" y="3773488"/>
            <a:ext cx="1447800" cy="304800"/>
          </a:xfrm>
          <a:prstGeom prst="rect">
            <a:avLst/>
          </a:prstGeom>
          <a:noFill/>
          <a:ln w="9525">
            <a:noFill/>
            <a:miter lim="800000"/>
            <a:headEnd/>
            <a:tailEnd/>
          </a:ln>
        </p:spPr>
        <p:txBody>
          <a:bodyPr>
            <a:spAutoFit/>
          </a:bodyPr>
          <a:lstStyle/>
          <a:p>
            <a:pPr>
              <a:spcBef>
                <a:spcPct val="50000"/>
              </a:spcBef>
            </a:pPr>
            <a:r>
              <a:rPr lang="es-ES_tradnl" sz="1400" b="1">
                <a:latin typeface="Arial" charset="0"/>
              </a:rPr>
              <a:t>90.0.0.6/30</a:t>
            </a:r>
            <a:endParaRPr lang="es-ES" sz="1400" b="1">
              <a:latin typeface="Arial" charset="0"/>
            </a:endParaRPr>
          </a:p>
        </p:txBody>
      </p:sp>
      <p:sp>
        <p:nvSpPr>
          <p:cNvPr id="112655" name="Text Box 14"/>
          <p:cNvSpPr txBox="1">
            <a:spLocks noChangeArrowheads="1"/>
          </p:cNvSpPr>
          <p:nvPr/>
        </p:nvSpPr>
        <p:spPr bwMode="auto">
          <a:xfrm>
            <a:off x="5795963" y="4410075"/>
            <a:ext cx="2089150" cy="314325"/>
          </a:xfrm>
          <a:prstGeom prst="rect">
            <a:avLst/>
          </a:prstGeom>
          <a:noFill/>
          <a:ln w="9525">
            <a:solidFill>
              <a:schemeClr val="tx1"/>
            </a:solidFill>
            <a:miter lim="800000"/>
            <a:headEnd/>
            <a:tailEnd/>
          </a:ln>
        </p:spPr>
        <p:txBody>
          <a:bodyPr>
            <a:spAutoFit/>
          </a:bodyPr>
          <a:lstStyle/>
          <a:p>
            <a:pPr algn="ctr">
              <a:spcBef>
                <a:spcPct val="25000"/>
              </a:spcBef>
            </a:pPr>
            <a:r>
              <a:rPr lang="es-ES_tradnl" sz="1400" b="1">
                <a:latin typeface="Arial" charset="0"/>
              </a:rPr>
              <a:t>A 0.0.0.0/0 por 90.0.0.5</a:t>
            </a:r>
            <a:endParaRPr lang="es-ES" sz="1400" b="1">
              <a:latin typeface="Arial" charset="0"/>
            </a:endParaRPr>
          </a:p>
        </p:txBody>
      </p:sp>
      <p:sp>
        <p:nvSpPr>
          <p:cNvPr id="112656" name="Freeform 15"/>
          <p:cNvSpPr>
            <a:spLocks/>
          </p:cNvSpPr>
          <p:nvPr/>
        </p:nvSpPr>
        <p:spPr bwMode="auto">
          <a:xfrm rot="-2700000">
            <a:off x="3244850" y="2903538"/>
            <a:ext cx="2293938" cy="112712"/>
          </a:xfrm>
          <a:custGeom>
            <a:avLst/>
            <a:gdLst>
              <a:gd name="T0" fmla="*/ 0 w 1452"/>
              <a:gd name="T1" fmla="*/ 0 h 45"/>
              <a:gd name="T2" fmla="*/ 1856961935 w 1452"/>
              <a:gd name="T3" fmla="*/ 0 h 45"/>
              <a:gd name="T4" fmla="*/ 1657289865 w 1452"/>
              <a:gd name="T5" fmla="*/ 276036682 h 45"/>
              <a:gd name="T6" fmla="*/ 2147483647 w 1452"/>
              <a:gd name="T7" fmla="*/ 276036682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sp>
        <p:nvSpPr>
          <p:cNvPr id="112657" name="Freeform 16"/>
          <p:cNvSpPr>
            <a:spLocks/>
          </p:cNvSpPr>
          <p:nvPr/>
        </p:nvSpPr>
        <p:spPr bwMode="auto">
          <a:xfrm rot="2100000" flipV="1">
            <a:off x="3506788" y="4818063"/>
            <a:ext cx="2416175" cy="69850"/>
          </a:xfrm>
          <a:custGeom>
            <a:avLst/>
            <a:gdLst>
              <a:gd name="T0" fmla="*/ 0 w 1452"/>
              <a:gd name="T1" fmla="*/ 0 h 45"/>
              <a:gd name="T2" fmla="*/ 2060138774 w 1452"/>
              <a:gd name="T3" fmla="*/ 0 h 45"/>
              <a:gd name="T4" fmla="*/ 1838619531 w 1452"/>
              <a:gd name="T5" fmla="*/ 106013686 h 45"/>
              <a:gd name="T6" fmla="*/ 2147483647 w 1452"/>
              <a:gd name="T7" fmla="*/ 106013686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sp>
        <p:nvSpPr>
          <p:cNvPr id="112658" name="Line 17"/>
          <p:cNvSpPr>
            <a:spLocks noChangeShapeType="1"/>
          </p:cNvSpPr>
          <p:nvPr/>
        </p:nvSpPr>
        <p:spPr bwMode="auto">
          <a:xfrm>
            <a:off x="6108700" y="2093913"/>
            <a:ext cx="977900" cy="3175"/>
          </a:xfrm>
          <a:prstGeom prst="line">
            <a:avLst/>
          </a:prstGeom>
          <a:noFill/>
          <a:ln w="9525">
            <a:solidFill>
              <a:schemeClr val="accent2"/>
            </a:solidFill>
            <a:round/>
            <a:headEnd/>
            <a:tailEnd/>
          </a:ln>
        </p:spPr>
        <p:txBody>
          <a:bodyPr/>
          <a:lstStyle/>
          <a:p>
            <a:endParaRPr lang="es-ES"/>
          </a:p>
        </p:txBody>
      </p:sp>
      <p:sp>
        <p:nvSpPr>
          <p:cNvPr id="112659" name="Line 18"/>
          <p:cNvSpPr>
            <a:spLocks noChangeShapeType="1"/>
          </p:cNvSpPr>
          <p:nvPr/>
        </p:nvSpPr>
        <p:spPr bwMode="auto">
          <a:xfrm>
            <a:off x="7086600" y="1487488"/>
            <a:ext cx="0" cy="990600"/>
          </a:xfrm>
          <a:prstGeom prst="line">
            <a:avLst/>
          </a:prstGeom>
          <a:noFill/>
          <a:ln w="25400">
            <a:solidFill>
              <a:schemeClr val="accent2"/>
            </a:solidFill>
            <a:round/>
            <a:headEnd/>
            <a:tailEnd/>
          </a:ln>
        </p:spPr>
        <p:txBody>
          <a:bodyPr/>
          <a:lstStyle/>
          <a:p>
            <a:endParaRPr lang="es-ES"/>
          </a:p>
        </p:txBody>
      </p:sp>
      <p:sp>
        <p:nvSpPr>
          <p:cNvPr id="112660" name="Text Box 19"/>
          <p:cNvSpPr txBox="1">
            <a:spLocks noChangeArrowheads="1"/>
          </p:cNvSpPr>
          <p:nvPr/>
        </p:nvSpPr>
        <p:spPr bwMode="auto">
          <a:xfrm>
            <a:off x="7010400" y="1428750"/>
            <a:ext cx="1371600" cy="555625"/>
          </a:xfrm>
          <a:prstGeom prst="rect">
            <a:avLst/>
          </a:prstGeom>
          <a:noFill/>
          <a:ln w="9525">
            <a:noFill/>
            <a:miter lim="800000"/>
            <a:headEnd/>
            <a:tailEnd/>
          </a:ln>
        </p:spPr>
        <p:txBody>
          <a:bodyPr>
            <a:spAutoFit/>
          </a:bodyPr>
          <a:lstStyle/>
          <a:p>
            <a:pPr algn="ctr">
              <a:lnSpc>
                <a:spcPct val="80000"/>
              </a:lnSpc>
              <a:spcBef>
                <a:spcPct val="30000"/>
              </a:spcBef>
            </a:pPr>
            <a:r>
              <a:rPr lang="es-ES_tradnl" sz="1600" b="1">
                <a:latin typeface="Arial" charset="0"/>
              </a:rPr>
              <a:t>LAN B</a:t>
            </a:r>
          </a:p>
          <a:p>
            <a:pPr algn="ctr">
              <a:lnSpc>
                <a:spcPct val="80000"/>
              </a:lnSpc>
              <a:spcBef>
                <a:spcPct val="30000"/>
              </a:spcBef>
            </a:pPr>
            <a:r>
              <a:rPr lang="es-ES_tradnl" sz="1600" b="1">
                <a:latin typeface="Arial" charset="0"/>
              </a:rPr>
              <a:t>20.0.0.0/24</a:t>
            </a:r>
            <a:endParaRPr lang="es-ES" sz="1600" b="1">
              <a:latin typeface="Arial" charset="0"/>
            </a:endParaRPr>
          </a:p>
        </p:txBody>
      </p:sp>
      <p:sp>
        <p:nvSpPr>
          <p:cNvPr id="112661" name="Line 20"/>
          <p:cNvSpPr>
            <a:spLocks noChangeShapeType="1"/>
          </p:cNvSpPr>
          <p:nvPr/>
        </p:nvSpPr>
        <p:spPr bwMode="auto">
          <a:xfrm>
            <a:off x="6372225" y="5589588"/>
            <a:ext cx="1011238" cy="12700"/>
          </a:xfrm>
          <a:prstGeom prst="line">
            <a:avLst/>
          </a:prstGeom>
          <a:noFill/>
          <a:ln w="9525">
            <a:solidFill>
              <a:schemeClr val="accent2"/>
            </a:solidFill>
            <a:round/>
            <a:headEnd/>
            <a:tailEnd/>
          </a:ln>
        </p:spPr>
        <p:txBody>
          <a:bodyPr/>
          <a:lstStyle/>
          <a:p>
            <a:endParaRPr lang="es-ES"/>
          </a:p>
        </p:txBody>
      </p:sp>
      <p:sp>
        <p:nvSpPr>
          <p:cNvPr id="112662" name="Line 21"/>
          <p:cNvSpPr>
            <a:spLocks noChangeShapeType="1"/>
          </p:cNvSpPr>
          <p:nvPr/>
        </p:nvSpPr>
        <p:spPr bwMode="auto">
          <a:xfrm>
            <a:off x="7380288" y="5068888"/>
            <a:ext cx="0" cy="1143000"/>
          </a:xfrm>
          <a:prstGeom prst="line">
            <a:avLst/>
          </a:prstGeom>
          <a:noFill/>
          <a:ln w="25400">
            <a:solidFill>
              <a:schemeClr val="accent2"/>
            </a:solidFill>
            <a:round/>
            <a:headEnd/>
            <a:tailEnd/>
          </a:ln>
        </p:spPr>
        <p:txBody>
          <a:bodyPr/>
          <a:lstStyle/>
          <a:p>
            <a:endParaRPr lang="es-ES"/>
          </a:p>
        </p:txBody>
      </p:sp>
      <p:sp>
        <p:nvSpPr>
          <p:cNvPr id="112663" name="Text Box 22"/>
          <p:cNvSpPr txBox="1">
            <a:spLocks noChangeArrowheads="1"/>
          </p:cNvSpPr>
          <p:nvPr/>
        </p:nvSpPr>
        <p:spPr bwMode="auto">
          <a:xfrm>
            <a:off x="7232650" y="5848350"/>
            <a:ext cx="1371600" cy="555625"/>
          </a:xfrm>
          <a:prstGeom prst="rect">
            <a:avLst/>
          </a:prstGeom>
          <a:noFill/>
          <a:ln w="9525">
            <a:noFill/>
            <a:miter lim="800000"/>
            <a:headEnd/>
            <a:tailEnd/>
          </a:ln>
        </p:spPr>
        <p:txBody>
          <a:bodyPr>
            <a:spAutoFit/>
          </a:bodyPr>
          <a:lstStyle/>
          <a:p>
            <a:pPr algn="ctr">
              <a:lnSpc>
                <a:spcPct val="80000"/>
              </a:lnSpc>
              <a:spcBef>
                <a:spcPct val="30000"/>
              </a:spcBef>
            </a:pPr>
            <a:r>
              <a:rPr lang="es-ES_tradnl" sz="1600" b="1">
                <a:latin typeface="Arial" charset="0"/>
              </a:rPr>
              <a:t>LAN D</a:t>
            </a:r>
          </a:p>
          <a:p>
            <a:pPr algn="ctr">
              <a:lnSpc>
                <a:spcPct val="80000"/>
              </a:lnSpc>
              <a:spcBef>
                <a:spcPct val="30000"/>
              </a:spcBef>
            </a:pPr>
            <a:r>
              <a:rPr lang="es-ES_tradnl" sz="1600" b="1">
                <a:latin typeface="Arial" charset="0"/>
              </a:rPr>
              <a:t>40.0.0.0/24</a:t>
            </a:r>
            <a:endParaRPr lang="es-ES" sz="1600" b="1">
              <a:latin typeface="Arial" charset="0"/>
            </a:endParaRPr>
          </a:p>
        </p:txBody>
      </p:sp>
      <p:sp>
        <p:nvSpPr>
          <p:cNvPr id="112664" name="Text Box 23"/>
          <p:cNvSpPr txBox="1">
            <a:spLocks noChangeArrowheads="1"/>
          </p:cNvSpPr>
          <p:nvPr/>
        </p:nvSpPr>
        <p:spPr bwMode="auto">
          <a:xfrm>
            <a:off x="4937125" y="5973763"/>
            <a:ext cx="2155825" cy="314325"/>
          </a:xfrm>
          <a:prstGeom prst="rect">
            <a:avLst/>
          </a:prstGeom>
          <a:noFill/>
          <a:ln w="9525">
            <a:solidFill>
              <a:schemeClr val="tx1"/>
            </a:solidFill>
            <a:miter lim="800000"/>
            <a:headEnd/>
            <a:tailEnd/>
          </a:ln>
        </p:spPr>
        <p:txBody>
          <a:bodyPr>
            <a:spAutoFit/>
          </a:bodyPr>
          <a:lstStyle/>
          <a:p>
            <a:pPr algn="ctr">
              <a:spcBef>
                <a:spcPct val="25000"/>
              </a:spcBef>
            </a:pPr>
            <a:r>
              <a:rPr lang="es-ES_tradnl" sz="1400" b="1">
                <a:latin typeface="Arial" charset="0"/>
              </a:rPr>
              <a:t>A 0.0.0.0/0 por 90.0.0.9</a:t>
            </a:r>
            <a:endParaRPr lang="es-ES" sz="1400" b="1">
              <a:latin typeface="Arial" charset="0"/>
            </a:endParaRPr>
          </a:p>
        </p:txBody>
      </p:sp>
      <p:sp>
        <p:nvSpPr>
          <p:cNvPr id="112665" name="Text Box 24"/>
          <p:cNvSpPr txBox="1">
            <a:spLocks noChangeArrowheads="1"/>
          </p:cNvSpPr>
          <p:nvPr/>
        </p:nvSpPr>
        <p:spPr bwMode="auto">
          <a:xfrm>
            <a:off x="4932363" y="2544763"/>
            <a:ext cx="2111375" cy="271462"/>
          </a:xfrm>
          <a:prstGeom prst="rect">
            <a:avLst/>
          </a:prstGeom>
          <a:noFill/>
          <a:ln w="9525">
            <a:solidFill>
              <a:schemeClr val="tx1"/>
            </a:solidFill>
            <a:miter lim="800000"/>
            <a:headEnd/>
            <a:tailEnd/>
          </a:ln>
        </p:spPr>
        <p:txBody>
          <a:bodyPr>
            <a:spAutoFit/>
          </a:bodyPr>
          <a:lstStyle/>
          <a:p>
            <a:pPr>
              <a:lnSpc>
                <a:spcPct val="80000"/>
              </a:lnSpc>
              <a:spcBef>
                <a:spcPct val="30000"/>
              </a:spcBef>
            </a:pPr>
            <a:r>
              <a:rPr lang="es-ES_tradnl" sz="1400" b="1">
                <a:latin typeface="Arial" charset="0"/>
              </a:rPr>
              <a:t>A 0.0.0.0/0 por 90.0.0.1</a:t>
            </a:r>
            <a:endParaRPr lang="es-ES" sz="1400" b="1">
              <a:latin typeface="Arial" charset="0"/>
            </a:endParaRPr>
          </a:p>
        </p:txBody>
      </p:sp>
      <p:sp>
        <p:nvSpPr>
          <p:cNvPr id="112666" name="Text Box 25"/>
          <p:cNvSpPr txBox="1">
            <a:spLocks noChangeArrowheads="1"/>
          </p:cNvSpPr>
          <p:nvPr/>
        </p:nvSpPr>
        <p:spPr bwMode="auto">
          <a:xfrm>
            <a:off x="3914775" y="4122738"/>
            <a:ext cx="1447800" cy="304800"/>
          </a:xfrm>
          <a:prstGeom prst="rect">
            <a:avLst/>
          </a:prstGeom>
          <a:noFill/>
          <a:ln w="9525">
            <a:noFill/>
            <a:miter lim="800000"/>
            <a:headEnd/>
            <a:tailEnd/>
          </a:ln>
        </p:spPr>
        <p:txBody>
          <a:bodyPr>
            <a:spAutoFit/>
          </a:bodyPr>
          <a:lstStyle/>
          <a:p>
            <a:pPr>
              <a:spcBef>
                <a:spcPct val="50000"/>
              </a:spcBef>
            </a:pPr>
            <a:r>
              <a:rPr lang="es-ES_tradnl" sz="1400" b="1">
                <a:latin typeface="Arial" charset="0"/>
              </a:rPr>
              <a:t>90.0.0.9/30</a:t>
            </a:r>
            <a:endParaRPr lang="es-ES" sz="1400" b="1">
              <a:latin typeface="Arial" charset="0"/>
            </a:endParaRPr>
          </a:p>
        </p:txBody>
      </p:sp>
      <p:sp>
        <p:nvSpPr>
          <p:cNvPr id="112667" name="Text Box 26"/>
          <p:cNvSpPr txBox="1">
            <a:spLocks noChangeArrowheads="1"/>
          </p:cNvSpPr>
          <p:nvPr/>
        </p:nvSpPr>
        <p:spPr bwMode="auto">
          <a:xfrm>
            <a:off x="5219700" y="4924425"/>
            <a:ext cx="1447800" cy="304800"/>
          </a:xfrm>
          <a:prstGeom prst="rect">
            <a:avLst/>
          </a:prstGeom>
          <a:noFill/>
          <a:ln w="9525">
            <a:noFill/>
            <a:miter lim="800000"/>
            <a:headEnd/>
            <a:tailEnd/>
          </a:ln>
        </p:spPr>
        <p:txBody>
          <a:bodyPr>
            <a:spAutoFit/>
          </a:bodyPr>
          <a:lstStyle/>
          <a:p>
            <a:pPr>
              <a:spcBef>
                <a:spcPct val="50000"/>
              </a:spcBef>
            </a:pPr>
            <a:r>
              <a:rPr lang="es-ES_tradnl" sz="1400" b="1">
                <a:latin typeface="Arial" charset="0"/>
              </a:rPr>
              <a:t>90.0.0.10/30</a:t>
            </a:r>
            <a:endParaRPr lang="es-ES" sz="1400" b="1">
              <a:latin typeface="Arial" charset="0"/>
            </a:endParaRPr>
          </a:p>
        </p:txBody>
      </p:sp>
      <p:sp>
        <p:nvSpPr>
          <p:cNvPr id="112668" name="Text Box 27"/>
          <p:cNvSpPr txBox="1">
            <a:spLocks noChangeArrowheads="1"/>
          </p:cNvSpPr>
          <p:nvPr/>
        </p:nvSpPr>
        <p:spPr bwMode="auto">
          <a:xfrm>
            <a:off x="2771775" y="3240088"/>
            <a:ext cx="1219200" cy="304800"/>
          </a:xfrm>
          <a:prstGeom prst="rect">
            <a:avLst/>
          </a:prstGeom>
          <a:noFill/>
          <a:ln w="9525">
            <a:noFill/>
            <a:miter lim="800000"/>
            <a:headEnd/>
            <a:tailEnd/>
          </a:ln>
        </p:spPr>
        <p:txBody>
          <a:bodyPr>
            <a:spAutoFit/>
          </a:bodyPr>
          <a:lstStyle/>
          <a:p>
            <a:pPr>
              <a:spcBef>
                <a:spcPct val="50000"/>
              </a:spcBef>
            </a:pPr>
            <a:r>
              <a:rPr lang="es-ES_tradnl" sz="1400" b="1">
                <a:latin typeface="Arial" charset="0"/>
              </a:rPr>
              <a:t>90.0.0.1/30</a:t>
            </a:r>
            <a:endParaRPr lang="es-ES" sz="1400" b="1">
              <a:latin typeface="Arial" charset="0"/>
            </a:endParaRPr>
          </a:p>
        </p:txBody>
      </p:sp>
      <p:sp>
        <p:nvSpPr>
          <p:cNvPr id="112669" name="Text Box 28"/>
          <p:cNvSpPr txBox="1">
            <a:spLocks noChangeArrowheads="1"/>
          </p:cNvSpPr>
          <p:nvPr/>
        </p:nvSpPr>
        <p:spPr bwMode="auto">
          <a:xfrm>
            <a:off x="3914775" y="2173288"/>
            <a:ext cx="1143000" cy="304800"/>
          </a:xfrm>
          <a:prstGeom prst="rect">
            <a:avLst/>
          </a:prstGeom>
          <a:noFill/>
          <a:ln w="9525">
            <a:noFill/>
            <a:miter lim="800000"/>
            <a:headEnd/>
            <a:tailEnd/>
          </a:ln>
        </p:spPr>
        <p:txBody>
          <a:bodyPr>
            <a:spAutoFit/>
          </a:bodyPr>
          <a:lstStyle/>
          <a:p>
            <a:pPr>
              <a:spcBef>
                <a:spcPct val="50000"/>
              </a:spcBef>
            </a:pPr>
            <a:r>
              <a:rPr lang="es-ES_tradnl" sz="1400" b="1">
                <a:latin typeface="Arial" charset="0"/>
              </a:rPr>
              <a:t>90.0.0.2/30</a:t>
            </a:r>
            <a:endParaRPr lang="es-ES" sz="1400" b="1">
              <a:latin typeface="Arial" charset="0"/>
            </a:endParaRPr>
          </a:p>
        </p:txBody>
      </p:sp>
      <p:sp>
        <p:nvSpPr>
          <p:cNvPr id="112670" name="Text Box 29"/>
          <p:cNvSpPr txBox="1">
            <a:spLocks noChangeArrowheads="1"/>
          </p:cNvSpPr>
          <p:nvPr/>
        </p:nvSpPr>
        <p:spPr bwMode="auto">
          <a:xfrm>
            <a:off x="6070600" y="1755775"/>
            <a:ext cx="1447800" cy="304800"/>
          </a:xfrm>
          <a:prstGeom prst="rect">
            <a:avLst/>
          </a:prstGeom>
          <a:noFill/>
          <a:ln w="9525">
            <a:noFill/>
            <a:miter lim="800000"/>
            <a:headEnd/>
            <a:tailEnd/>
          </a:ln>
        </p:spPr>
        <p:txBody>
          <a:bodyPr>
            <a:spAutoFit/>
          </a:bodyPr>
          <a:lstStyle/>
          <a:p>
            <a:pPr>
              <a:spcBef>
                <a:spcPct val="50000"/>
              </a:spcBef>
            </a:pPr>
            <a:r>
              <a:rPr lang="es-ES_tradnl" sz="1400" b="1">
                <a:latin typeface="Arial" charset="0"/>
              </a:rPr>
              <a:t>20.0.0.1/24</a:t>
            </a:r>
            <a:endParaRPr lang="es-ES" sz="1400" b="1">
              <a:latin typeface="Arial" charset="0"/>
            </a:endParaRPr>
          </a:p>
        </p:txBody>
      </p:sp>
      <p:sp>
        <p:nvSpPr>
          <p:cNvPr id="112671" name="Text Box 30"/>
          <p:cNvSpPr txBox="1">
            <a:spLocks noChangeArrowheads="1"/>
          </p:cNvSpPr>
          <p:nvPr/>
        </p:nvSpPr>
        <p:spPr bwMode="auto">
          <a:xfrm>
            <a:off x="6364288" y="5284788"/>
            <a:ext cx="1447800" cy="304800"/>
          </a:xfrm>
          <a:prstGeom prst="rect">
            <a:avLst/>
          </a:prstGeom>
          <a:noFill/>
          <a:ln w="9525">
            <a:noFill/>
            <a:miter lim="800000"/>
            <a:headEnd/>
            <a:tailEnd/>
          </a:ln>
        </p:spPr>
        <p:txBody>
          <a:bodyPr>
            <a:spAutoFit/>
          </a:bodyPr>
          <a:lstStyle/>
          <a:p>
            <a:pPr>
              <a:spcBef>
                <a:spcPct val="50000"/>
              </a:spcBef>
            </a:pPr>
            <a:r>
              <a:rPr lang="es-ES_tradnl" sz="1400" b="1">
                <a:latin typeface="Arial" charset="0"/>
              </a:rPr>
              <a:t>40.0.0.1/24</a:t>
            </a:r>
            <a:endParaRPr lang="es-ES" sz="1400" b="1">
              <a:latin typeface="Arial" charset="0"/>
            </a:endParaRPr>
          </a:p>
        </p:txBody>
      </p:sp>
      <p:sp>
        <p:nvSpPr>
          <p:cNvPr id="112672" name="Line 33"/>
          <p:cNvSpPr>
            <a:spLocks noChangeShapeType="1"/>
          </p:cNvSpPr>
          <p:nvPr/>
        </p:nvSpPr>
        <p:spPr bwMode="auto">
          <a:xfrm flipV="1">
            <a:off x="3376613" y="4351338"/>
            <a:ext cx="4762" cy="504825"/>
          </a:xfrm>
          <a:prstGeom prst="line">
            <a:avLst/>
          </a:prstGeom>
          <a:noFill/>
          <a:ln w="9525">
            <a:solidFill>
              <a:schemeClr val="tx1"/>
            </a:solidFill>
            <a:round/>
            <a:headEnd/>
            <a:tailEnd type="triangle" w="med" len="med"/>
          </a:ln>
        </p:spPr>
        <p:txBody>
          <a:bodyPr/>
          <a:lstStyle/>
          <a:p>
            <a:endParaRPr lang="es-ES"/>
          </a:p>
        </p:txBody>
      </p:sp>
      <p:sp>
        <p:nvSpPr>
          <p:cNvPr id="112673" name="Text Box 34"/>
          <p:cNvSpPr txBox="1">
            <a:spLocks noChangeArrowheads="1"/>
          </p:cNvSpPr>
          <p:nvPr/>
        </p:nvSpPr>
        <p:spPr bwMode="auto">
          <a:xfrm>
            <a:off x="1187450" y="328613"/>
            <a:ext cx="6934200" cy="579437"/>
          </a:xfrm>
          <a:prstGeom prst="rect">
            <a:avLst/>
          </a:prstGeom>
          <a:noFill/>
          <a:ln w="9525">
            <a:noFill/>
            <a:miter lim="800000"/>
            <a:headEnd/>
            <a:tailEnd/>
          </a:ln>
        </p:spPr>
        <p:txBody>
          <a:bodyPr>
            <a:spAutoFit/>
          </a:bodyPr>
          <a:lstStyle/>
          <a:p>
            <a:pPr algn="ctr">
              <a:spcBef>
                <a:spcPct val="50000"/>
              </a:spcBef>
            </a:pPr>
            <a:r>
              <a:rPr lang="es-ES_tradnl" sz="3200">
                <a:latin typeface="Arial" charset="0"/>
              </a:rPr>
              <a:t>Ejemplo de uso de la ruta por defecto</a:t>
            </a:r>
            <a:endParaRPr lang="es-ES" sz="3200">
              <a:latin typeface="Arial" charset="0"/>
            </a:endParaRPr>
          </a:p>
        </p:txBody>
      </p:sp>
      <p:pic>
        <p:nvPicPr>
          <p:cNvPr id="112674" name="Picture 35"/>
          <p:cNvPicPr>
            <a:picLocks noChangeArrowheads="1"/>
          </p:cNvPicPr>
          <p:nvPr/>
        </p:nvPicPr>
        <p:blipFill>
          <a:blip r:embed="rId3" cstate="print"/>
          <a:srcRect/>
          <a:stretch>
            <a:fillRect/>
          </a:stretch>
        </p:blipFill>
        <p:spPr bwMode="auto">
          <a:xfrm>
            <a:off x="2933700" y="3621088"/>
            <a:ext cx="981075" cy="762000"/>
          </a:xfrm>
          <a:prstGeom prst="rect">
            <a:avLst/>
          </a:prstGeom>
          <a:noFill/>
          <a:ln w="12700">
            <a:noFill/>
            <a:miter lim="800000"/>
            <a:headEnd/>
            <a:tailEnd/>
          </a:ln>
        </p:spPr>
      </p:pic>
      <p:pic>
        <p:nvPicPr>
          <p:cNvPr id="112675" name="Picture 36"/>
          <p:cNvPicPr>
            <a:picLocks noChangeArrowheads="1"/>
          </p:cNvPicPr>
          <p:nvPr/>
        </p:nvPicPr>
        <p:blipFill>
          <a:blip r:embed="rId3" cstate="print"/>
          <a:srcRect/>
          <a:stretch>
            <a:fillRect/>
          </a:stretch>
        </p:blipFill>
        <p:spPr bwMode="auto">
          <a:xfrm>
            <a:off x="6346825" y="3621088"/>
            <a:ext cx="981075" cy="762000"/>
          </a:xfrm>
          <a:prstGeom prst="rect">
            <a:avLst/>
          </a:prstGeom>
          <a:noFill/>
          <a:ln w="12700">
            <a:noFill/>
            <a:miter lim="800000"/>
            <a:headEnd/>
            <a:tailEnd/>
          </a:ln>
        </p:spPr>
      </p:pic>
      <p:pic>
        <p:nvPicPr>
          <p:cNvPr id="112676" name="Picture 37"/>
          <p:cNvPicPr>
            <a:picLocks noChangeArrowheads="1"/>
          </p:cNvPicPr>
          <p:nvPr/>
        </p:nvPicPr>
        <p:blipFill>
          <a:blip r:embed="rId3" cstate="print"/>
          <a:srcRect/>
          <a:stretch>
            <a:fillRect/>
          </a:stretch>
        </p:blipFill>
        <p:spPr bwMode="auto">
          <a:xfrm>
            <a:off x="5483225" y="5221288"/>
            <a:ext cx="981075" cy="762000"/>
          </a:xfrm>
          <a:prstGeom prst="rect">
            <a:avLst/>
          </a:prstGeom>
          <a:noFill/>
          <a:ln w="12700">
            <a:noFill/>
            <a:miter lim="800000"/>
            <a:headEnd/>
            <a:tailEnd/>
          </a:ln>
        </p:spPr>
      </p:pic>
      <p:pic>
        <p:nvPicPr>
          <p:cNvPr id="112677" name="Picture 38"/>
          <p:cNvPicPr>
            <a:picLocks noChangeArrowheads="1"/>
          </p:cNvPicPr>
          <p:nvPr/>
        </p:nvPicPr>
        <p:blipFill>
          <a:blip r:embed="rId3" cstate="print"/>
          <a:srcRect/>
          <a:stretch>
            <a:fillRect/>
          </a:stretch>
        </p:blipFill>
        <p:spPr bwMode="auto">
          <a:xfrm>
            <a:off x="5210175" y="1792288"/>
            <a:ext cx="981075" cy="762000"/>
          </a:xfrm>
          <a:prstGeom prst="rect">
            <a:avLst/>
          </a:prstGeom>
          <a:noFill/>
          <a:ln w="12700">
            <a:noFill/>
            <a:miter lim="800000"/>
            <a:headEnd/>
            <a:tailEnd/>
          </a:ln>
        </p:spPr>
      </p:pic>
      <p:sp>
        <p:nvSpPr>
          <p:cNvPr id="112678" name="Text Box 39"/>
          <p:cNvSpPr txBox="1">
            <a:spLocks noChangeArrowheads="1"/>
          </p:cNvSpPr>
          <p:nvPr/>
        </p:nvSpPr>
        <p:spPr bwMode="auto">
          <a:xfrm>
            <a:off x="3228975" y="3773488"/>
            <a:ext cx="303213" cy="304800"/>
          </a:xfrm>
          <a:prstGeom prst="rect">
            <a:avLst/>
          </a:prstGeom>
          <a:solidFill>
            <a:schemeClr val="bg1"/>
          </a:solidFill>
          <a:ln w="9525">
            <a:noFill/>
            <a:miter lim="800000"/>
            <a:headEnd/>
            <a:tailEnd/>
          </a:ln>
        </p:spPr>
        <p:txBody>
          <a:bodyPr wrap="none">
            <a:spAutoFit/>
          </a:bodyPr>
          <a:lstStyle/>
          <a:p>
            <a:r>
              <a:rPr lang="es-ES" sz="1400" b="1">
                <a:latin typeface="Arial" charset="0"/>
              </a:rPr>
              <a:t>X</a:t>
            </a:r>
          </a:p>
        </p:txBody>
      </p:sp>
      <p:sp>
        <p:nvSpPr>
          <p:cNvPr id="112679" name="Text Box 40"/>
          <p:cNvSpPr txBox="1">
            <a:spLocks noChangeArrowheads="1"/>
          </p:cNvSpPr>
          <p:nvPr/>
        </p:nvSpPr>
        <p:spPr bwMode="auto">
          <a:xfrm>
            <a:off x="5516563" y="1944688"/>
            <a:ext cx="303212" cy="304800"/>
          </a:xfrm>
          <a:prstGeom prst="rect">
            <a:avLst/>
          </a:prstGeom>
          <a:solidFill>
            <a:schemeClr val="bg1"/>
          </a:solidFill>
          <a:ln w="9525">
            <a:noFill/>
            <a:miter lim="800000"/>
            <a:headEnd/>
            <a:tailEnd/>
          </a:ln>
        </p:spPr>
        <p:txBody>
          <a:bodyPr wrap="none">
            <a:spAutoFit/>
          </a:bodyPr>
          <a:lstStyle/>
          <a:p>
            <a:r>
              <a:rPr lang="es-ES" sz="1400" b="1">
                <a:latin typeface="Arial" charset="0"/>
              </a:rPr>
              <a:t>Y</a:t>
            </a:r>
          </a:p>
        </p:txBody>
      </p:sp>
      <p:sp>
        <p:nvSpPr>
          <p:cNvPr id="112680" name="Text Box 41"/>
          <p:cNvSpPr txBox="1">
            <a:spLocks noChangeArrowheads="1"/>
          </p:cNvSpPr>
          <p:nvPr/>
        </p:nvSpPr>
        <p:spPr bwMode="auto">
          <a:xfrm>
            <a:off x="5789613" y="5373688"/>
            <a:ext cx="352425" cy="304800"/>
          </a:xfrm>
          <a:prstGeom prst="rect">
            <a:avLst/>
          </a:prstGeom>
          <a:solidFill>
            <a:schemeClr val="bg1"/>
          </a:solidFill>
          <a:ln w="9525">
            <a:noFill/>
            <a:miter lim="800000"/>
            <a:headEnd/>
            <a:tailEnd/>
          </a:ln>
        </p:spPr>
        <p:txBody>
          <a:bodyPr wrap="none">
            <a:spAutoFit/>
          </a:bodyPr>
          <a:lstStyle/>
          <a:p>
            <a:r>
              <a:rPr lang="es-ES" sz="1400" b="1">
                <a:latin typeface="Arial" charset="0"/>
              </a:rPr>
              <a:t>W</a:t>
            </a:r>
          </a:p>
        </p:txBody>
      </p:sp>
      <p:sp>
        <p:nvSpPr>
          <p:cNvPr id="112681" name="Text Box 42"/>
          <p:cNvSpPr txBox="1">
            <a:spLocks noChangeArrowheads="1"/>
          </p:cNvSpPr>
          <p:nvPr/>
        </p:nvSpPr>
        <p:spPr bwMode="auto">
          <a:xfrm>
            <a:off x="6654800" y="3773488"/>
            <a:ext cx="292100" cy="304800"/>
          </a:xfrm>
          <a:prstGeom prst="rect">
            <a:avLst/>
          </a:prstGeom>
          <a:solidFill>
            <a:schemeClr val="bg1"/>
          </a:solidFill>
          <a:ln w="9525">
            <a:noFill/>
            <a:miter lim="800000"/>
            <a:headEnd/>
            <a:tailEnd/>
          </a:ln>
        </p:spPr>
        <p:txBody>
          <a:bodyPr wrap="none">
            <a:spAutoFit/>
          </a:bodyPr>
          <a:lstStyle/>
          <a:p>
            <a:r>
              <a:rPr lang="es-ES" sz="1400" b="1">
                <a:latin typeface="Arial" charset="0"/>
              </a:rPr>
              <a:t>Z</a:t>
            </a:r>
          </a:p>
        </p:txBody>
      </p:sp>
      <p:pic>
        <p:nvPicPr>
          <p:cNvPr id="112682" name="Picture 43"/>
          <p:cNvPicPr>
            <a:picLocks noChangeArrowheads="1"/>
          </p:cNvPicPr>
          <p:nvPr/>
        </p:nvPicPr>
        <p:blipFill>
          <a:blip r:embed="rId3" cstate="print"/>
          <a:srcRect/>
          <a:stretch>
            <a:fillRect/>
          </a:stretch>
        </p:blipFill>
        <p:spPr bwMode="auto">
          <a:xfrm>
            <a:off x="468313" y="2781300"/>
            <a:ext cx="981075" cy="762000"/>
          </a:xfrm>
          <a:prstGeom prst="rect">
            <a:avLst/>
          </a:prstGeom>
          <a:noFill/>
          <a:ln w="12700">
            <a:noFill/>
            <a:miter lim="800000"/>
            <a:headEnd/>
            <a:tailEnd/>
          </a:ln>
        </p:spPr>
      </p:pic>
      <p:pic>
        <p:nvPicPr>
          <p:cNvPr id="112683" name="Picture 46"/>
          <p:cNvPicPr>
            <a:picLocks noChangeArrowheads="1"/>
          </p:cNvPicPr>
          <p:nvPr/>
        </p:nvPicPr>
        <p:blipFill>
          <a:blip r:embed="rId4" cstate="print"/>
          <a:srcRect/>
          <a:stretch>
            <a:fillRect/>
          </a:stretch>
        </p:blipFill>
        <p:spPr bwMode="auto">
          <a:xfrm>
            <a:off x="323850" y="1341438"/>
            <a:ext cx="1566863" cy="863600"/>
          </a:xfrm>
          <a:prstGeom prst="rect">
            <a:avLst/>
          </a:prstGeom>
          <a:noFill/>
          <a:ln w="12700">
            <a:noFill/>
            <a:miter lim="800000"/>
            <a:headEnd/>
            <a:tailEnd/>
          </a:ln>
        </p:spPr>
      </p:pic>
      <p:sp>
        <p:nvSpPr>
          <p:cNvPr id="112684" name="Text Box 47"/>
          <p:cNvSpPr txBox="1">
            <a:spLocks noChangeArrowheads="1"/>
          </p:cNvSpPr>
          <p:nvPr/>
        </p:nvSpPr>
        <p:spPr bwMode="auto">
          <a:xfrm>
            <a:off x="684213" y="1611313"/>
            <a:ext cx="1219200" cy="304800"/>
          </a:xfrm>
          <a:prstGeom prst="rect">
            <a:avLst/>
          </a:prstGeom>
          <a:noFill/>
          <a:ln w="9525">
            <a:noFill/>
            <a:miter lim="800000"/>
            <a:headEnd/>
            <a:tailEnd/>
          </a:ln>
        </p:spPr>
        <p:txBody>
          <a:bodyPr>
            <a:spAutoFit/>
          </a:bodyPr>
          <a:lstStyle/>
          <a:p>
            <a:pPr>
              <a:spcBef>
                <a:spcPct val="50000"/>
              </a:spcBef>
            </a:pPr>
            <a:r>
              <a:rPr lang="es-ES_tradnl" sz="1400" b="1">
                <a:latin typeface="Arial" charset="0"/>
              </a:rPr>
              <a:t>Internet</a:t>
            </a:r>
            <a:endParaRPr lang="es-ES" sz="1400" b="1">
              <a:latin typeface="Arial" charset="0"/>
            </a:endParaRPr>
          </a:p>
        </p:txBody>
      </p:sp>
      <p:sp>
        <p:nvSpPr>
          <p:cNvPr id="112685" name="Text Box 48"/>
          <p:cNvSpPr txBox="1">
            <a:spLocks noChangeArrowheads="1"/>
          </p:cNvSpPr>
          <p:nvPr/>
        </p:nvSpPr>
        <p:spPr bwMode="auto">
          <a:xfrm>
            <a:off x="971550" y="3429000"/>
            <a:ext cx="1169988" cy="304800"/>
          </a:xfrm>
          <a:prstGeom prst="rect">
            <a:avLst/>
          </a:prstGeom>
          <a:noFill/>
          <a:ln w="9525">
            <a:noFill/>
            <a:miter lim="800000"/>
            <a:headEnd/>
            <a:tailEnd/>
          </a:ln>
        </p:spPr>
        <p:txBody>
          <a:bodyPr>
            <a:spAutoFit/>
          </a:bodyPr>
          <a:lstStyle/>
          <a:p>
            <a:pPr>
              <a:spcBef>
                <a:spcPct val="50000"/>
              </a:spcBef>
            </a:pPr>
            <a:r>
              <a:rPr lang="es-ES_tradnl" sz="1400" b="1">
                <a:latin typeface="Arial" charset="0"/>
              </a:rPr>
              <a:t>10.0.0.2/24</a:t>
            </a:r>
            <a:endParaRPr lang="es-ES" sz="1400" b="1">
              <a:latin typeface="Arial" charset="0"/>
            </a:endParaRPr>
          </a:p>
        </p:txBody>
      </p:sp>
    </p:spTree>
  </p:cSld>
  <p:clrMapOvr>
    <a:masterClrMapping/>
  </p:clrMapOvr>
  <p:transition spd="med">
    <p:pull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Título"/>
          <p:cNvSpPr>
            <a:spLocks noGrp="1"/>
          </p:cNvSpPr>
          <p:nvPr>
            <p:ph type="title"/>
          </p:nvPr>
        </p:nvSpPr>
        <p:spPr>
          <a:xfrm>
            <a:off x="685800" y="500063"/>
            <a:ext cx="7772400" cy="1143000"/>
          </a:xfrm>
        </p:spPr>
        <p:txBody>
          <a:bodyPr/>
          <a:lstStyle/>
          <a:p>
            <a:r>
              <a:rPr lang="es-ES" smtClean="0"/>
              <a:t>Y ¿por qué se le llama TCP/IP?</a:t>
            </a:r>
          </a:p>
        </p:txBody>
      </p:sp>
      <p:sp>
        <p:nvSpPr>
          <p:cNvPr id="25602" name="2 Marcador de contenido"/>
          <p:cNvSpPr>
            <a:spLocks noGrp="1"/>
          </p:cNvSpPr>
          <p:nvPr>
            <p:ph idx="1"/>
          </p:nvPr>
        </p:nvSpPr>
        <p:spPr>
          <a:xfrm>
            <a:off x="685800" y="1571625"/>
            <a:ext cx="7772400" cy="4114800"/>
          </a:xfrm>
        </p:spPr>
        <p:txBody>
          <a:bodyPr/>
          <a:lstStyle/>
          <a:p>
            <a:r>
              <a:rPr lang="es-ES" sz="2400" smtClean="0"/>
              <a:t>Los estándares de Internet especifican los protocolos de las capas de red, transporte y aplicación</a:t>
            </a:r>
          </a:p>
          <a:p>
            <a:r>
              <a:rPr lang="es-ES" sz="2400" smtClean="0"/>
              <a:t>En la capa de red desde hace muchos años solo se utiliza un protocolo: IP</a:t>
            </a:r>
          </a:p>
          <a:p>
            <a:r>
              <a:rPr lang="es-ES" sz="2400" smtClean="0"/>
              <a:t>En la capa de transporte, también desde hace muchos años  se utilizan dos: TCP en el 90% de los casos y UDP en el 10% restante</a:t>
            </a:r>
          </a:p>
          <a:p>
            <a:r>
              <a:rPr lang="es-ES" sz="2400" smtClean="0"/>
              <a:t>En la capa de aplicación hay muchos protocolos, ninguno mayoritario y continuamente se incorporan nuevos</a:t>
            </a:r>
          </a:p>
          <a:p>
            <a:r>
              <a:rPr lang="es-ES" sz="2400" smtClean="0"/>
              <a:t>Por eso la denominación de toda la familia es TCP/IP, tomando las siglas de los dos más representativos</a:t>
            </a:r>
          </a:p>
        </p:txBody>
      </p:sp>
    </p:spTree>
  </p:cSld>
  <p:clrMapOvr>
    <a:masterClrMapping/>
  </p:clrMapOvr>
  <p:transition spd="med">
    <p:pull dir="ru"/>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Freeform 2"/>
          <p:cNvSpPr>
            <a:spLocks/>
          </p:cNvSpPr>
          <p:nvPr/>
        </p:nvSpPr>
        <p:spPr bwMode="auto">
          <a:xfrm rot="5400000">
            <a:off x="261144" y="2272507"/>
            <a:ext cx="1366837" cy="88900"/>
          </a:xfrm>
          <a:custGeom>
            <a:avLst/>
            <a:gdLst>
              <a:gd name="T0" fmla="*/ 0 w 1452"/>
              <a:gd name="T1" fmla="*/ 0 h 45"/>
              <a:gd name="T2" fmla="*/ 659285180 w 1452"/>
              <a:gd name="T3" fmla="*/ 0 h 45"/>
              <a:gd name="T4" fmla="*/ 588394184 w 1452"/>
              <a:gd name="T5" fmla="*/ 171723195 h 45"/>
              <a:gd name="T6" fmla="*/ 1285783228 w 1452"/>
              <a:gd name="T7" fmla="*/ 171723195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sp>
        <p:nvSpPr>
          <p:cNvPr id="114690" name="Line 3"/>
          <p:cNvSpPr>
            <a:spLocks noChangeShapeType="1"/>
          </p:cNvSpPr>
          <p:nvPr/>
        </p:nvSpPr>
        <p:spPr bwMode="auto">
          <a:xfrm>
            <a:off x="684213" y="3071813"/>
            <a:ext cx="1295400" cy="0"/>
          </a:xfrm>
          <a:prstGeom prst="line">
            <a:avLst/>
          </a:prstGeom>
          <a:noFill/>
          <a:ln w="9525">
            <a:solidFill>
              <a:schemeClr val="accent2"/>
            </a:solidFill>
            <a:round/>
            <a:headEnd/>
            <a:tailEnd/>
          </a:ln>
        </p:spPr>
        <p:txBody>
          <a:bodyPr/>
          <a:lstStyle/>
          <a:p>
            <a:endParaRPr lang="es-ES"/>
          </a:p>
        </p:txBody>
      </p:sp>
      <p:sp>
        <p:nvSpPr>
          <p:cNvPr id="114691" name="Line 4"/>
          <p:cNvSpPr>
            <a:spLocks noChangeShapeType="1"/>
          </p:cNvSpPr>
          <p:nvPr/>
        </p:nvSpPr>
        <p:spPr bwMode="auto">
          <a:xfrm flipH="1">
            <a:off x="1979613" y="1808163"/>
            <a:ext cx="1587" cy="3279775"/>
          </a:xfrm>
          <a:prstGeom prst="line">
            <a:avLst/>
          </a:prstGeom>
          <a:noFill/>
          <a:ln w="25400">
            <a:solidFill>
              <a:schemeClr val="accent2"/>
            </a:solidFill>
            <a:round/>
            <a:headEnd/>
            <a:tailEnd/>
          </a:ln>
        </p:spPr>
        <p:txBody>
          <a:bodyPr/>
          <a:lstStyle/>
          <a:p>
            <a:endParaRPr lang="es-ES"/>
          </a:p>
        </p:txBody>
      </p:sp>
      <p:sp>
        <p:nvSpPr>
          <p:cNvPr id="114692" name="Line 5"/>
          <p:cNvSpPr>
            <a:spLocks noChangeShapeType="1"/>
          </p:cNvSpPr>
          <p:nvPr/>
        </p:nvSpPr>
        <p:spPr bwMode="auto">
          <a:xfrm>
            <a:off x="8242300" y="3255963"/>
            <a:ext cx="0" cy="1600200"/>
          </a:xfrm>
          <a:prstGeom prst="line">
            <a:avLst/>
          </a:prstGeom>
          <a:noFill/>
          <a:ln w="25400">
            <a:solidFill>
              <a:schemeClr val="accent2"/>
            </a:solidFill>
            <a:round/>
            <a:headEnd/>
            <a:tailEnd/>
          </a:ln>
        </p:spPr>
        <p:txBody>
          <a:bodyPr/>
          <a:lstStyle/>
          <a:p>
            <a:endParaRPr lang="es-ES"/>
          </a:p>
        </p:txBody>
      </p:sp>
      <p:sp>
        <p:nvSpPr>
          <p:cNvPr id="114693" name="Line 6"/>
          <p:cNvSpPr>
            <a:spLocks noChangeShapeType="1"/>
          </p:cNvSpPr>
          <p:nvPr/>
        </p:nvSpPr>
        <p:spPr bwMode="auto">
          <a:xfrm>
            <a:off x="1981200" y="3789363"/>
            <a:ext cx="1295400" cy="0"/>
          </a:xfrm>
          <a:prstGeom prst="line">
            <a:avLst/>
          </a:prstGeom>
          <a:noFill/>
          <a:ln w="9525">
            <a:solidFill>
              <a:schemeClr val="accent2"/>
            </a:solidFill>
            <a:round/>
            <a:headEnd/>
            <a:tailEnd/>
          </a:ln>
        </p:spPr>
        <p:txBody>
          <a:bodyPr/>
          <a:lstStyle/>
          <a:p>
            <a:endParaRPr lang="es-ES"/>
          </a:p>
        </p:txBody>
      </p:sp>
      <p:sp>
        <p:nvSpPr>
          <p:cNvPr id="114694" name="Line 7"/>
          <p:cNvSpPr>
            <a:spLocks noChangeShapeType="1"/>
          </p:cNvSpPr>
          <p:nvPr/>
        </p:nvSpPr>
        <p:spPr bwMode="auto">
          <a:xfrm>
            <a:off x="7099300" y="3789363"/>
            <a:ext cx="1143000" cy="0"/>
          </a:xfrm>
          <a:prstGeom prst="line">
            <a:avLst/>
          </a:prstGeom>
          <a:noFill/>
          <a:ln w="9525">
            <a:solidFill>
              <a:schemeClr val="accent2"/>
            </a:solidFill>
            <a:round/>
            <a:headEnd/>
            <a:tailEnd/>
          </a:ln>
        </p:spPr>
        <p:txBody>
          <a:bodyPr/>
          <a:lstStyle/>
          <a:p>
            <a:endParaRPr lang="es-ES"/>
          </a:p>
        </p:txBody>
      </p:sp>
      <p:sp>
        <p:nvSpPr>
          <p:cNvPr id="114695" name="Text Box 8"/>
          <p:cNvSpPr txBox="1">
            <a:spLocks noChangeArrowheads="1"/>
          </p:cNvSpPr>
          <p:nvPr/>
        </p:nvSpPr>
        <p:spPr bwMode="auto">
          <a:xfrm>
            <a:off x="1962150" y="3487738"/>
            <a:ext cx="1169988" cy="304800"/>
          </a:xfrm>
          <a:prstGeom prst="rect">
            <a:avLst/>
          </a:prstGeom>
          <a:noFill/>
          <a:ln w="9525">
            <a:noFill/>
            <a:miter lim="800000"/>
            <a:headEnd/>
            <a:tailEnd/>
          </a:ln>
        </p:spPr>
        <p:txBody>
          <a:bodyPr>
            <a:spAutoFit/>
          </a:bodyPr>
          <a:lstStyle/>
          <a:p>
            <a:pPr>
              <a:spcBef>
                <a:spcPct val="50000"/>
              </a:spcBef>
            </a:pPr>
            <a:r>
              <a:rPr lang="es-ES_tradnl" sz="1400" b="1">
                <a:latin typeface="Arial" charset="0"/>
              </a:rPr>
              <a:t>10.0.0.1/24</a:t>
            </a:r>
            <a:endParaRPr lang="es-ES" sz="1400" b="1">
              <a:latin typeface="Arial" charset="0"/>
            </a:endParaRPr>
          </a:p>
        </p:txBody>
      </p:sp>
      <p:sp>
        <p:nvSpPr>
          <p:cNvPr id="114696" name="Text Box 9"/>
          <p:cNvSpPr txBox="1">
            <a:spLocks noChangeArrowheads="1"/>
          </p:cNvSpPr>
          <p:nvPr/>
        </p:nvSpPr>
        <p:spPr bwMode="auto">
          <a:xfrm>
            <a:off x="3762375" y="3484563"/>
            <a:ext cx="1447800" cy="304800"/>
          </a:xfrm>
          <a:prstGeom prst="rect">
            <a:avLst/>
          </a:prstGeom>
          <a:noFill/>
          <a:ln w="9525">
            <a:noFill/>
            <a:miter lim="800000"/>
            <a:headEnd/>
            <a:tailEnd/>
          </a:ln>
        </p:spPr>
        <p:txBody>
          <a:bodyPr>
            <a:spAutoFit/>
          </a:bodyPr>
          <a:lstStyle/>
          <a:p>
            <a:pPr>
              <a:spcBef>
                <a:spcPct val="50000"/>
              </a:spcBef>
            </a:pPr>
            <a:r>
              <a:rPr lang="es-ES_tradnl" sz="1400" b="1">
                <a:latin typeface="Arial" charset="0"/>
              </a:rPr>
              <a:t>90.0.0.5/30</a:t>
            </a:r>
            <a:endParaRPr lang="es-ES" sz="1400" b="1">
              <a:latin typeface="Arial" charset="0"/>
            </a:endParaRPr>
          </a:p>
        </p:txBody>
      </p:sp>
      <p:sp>
        <p:nvSpPr>
          <p:cNvPr id="114697" name="Text Box 10"/>
          <p:cNvSpPr txBox="1">
            <a:spLocks noChangeArrowheads="1"/>
          </p:cNvSpPr>
          <p:nvPr/>
        </p:nvSpPr>
        <p:spPr bwMode="auto">
          <a:xfrm>
            <a:off x="2051050" y="4632325"/>
            <a:ext cx="2449513" cy="889000"/>
          </a:xfrm>
          <a:prstGeom prst="rect">
            <a:avLst/>
          </a:prstGeom>
          <a:noFill/>
          <a:ln w="9525">
            <a:solidFill>
              <a:schemeClr val="tx1"/>
            </a:solidFill>
            <a:miter lim="800000"/>
            <a:headEnd/>
            <a:tailEnd/>
          </a:ln>
        </p:spPr>
        <p:txBody>
          <a:bodyPr>
            <a:spAutoFit/>
          </a:bodyPr>
          <a:lstStyle/>
          <a:p>
            <a:pPr>
              <a:lnSpc>
                <a:spcPct val="70000"/>
              </a:lnSpc>
              <a:spcBef>
                <a:spcPct val="30000"/>
              </a:spcBef>
            </a:pPr>
            <a:r>
              <a:rPr lang="es-ES_tradnl" sz="1400" b="1">
                <a:latin typeface="Arial" charset="0"/>
              </a:rPr>
              <a:t>A 20.0.0.0/24 por 90.0.0.2</a:t>
            </a:r>
          </a:p>
          <a:p>
            <a:pPr>
              <a:lnSpc>
                <a:spcPct val="70000"/>
              </a:lnSpc>
              <a:spcBef>
                <a:spcPct val="30000"/>
              </a:spcBef>
            </a:pPr>
            <a:r>
              <a:rPr lang="es-ES_tradnl" sz="1400" b="1">
                <a:latin typeface="Arial" charset="0"/>
              </a:rPr>
              <a:t>A 30.0.0.0/24 por 90.0.0.6</a:t>
            </a:r>
          </a:p>
          <a:p>
            <a:pPr>
              <a:lnSpc>
                <a:spcPct val="70000"/>
              </a:lnSpc>
              <a:spcBef>
                <a:spcPct val="30000"/>
              </a:spcBef>
            </a:pPr>
            <a:r>
              <a:rPr lang="es-ES_tradnl" sz="1400" b="1">
                <a:latin typeface="Arial" charset="0"/>
              </a:rPr>
              <a:t>A 40.0.0.0/24 por 90.0.0.10</a:t>
            </a:r>
          </a:p>
          <a:p>
            <a:pPr>
              <a:lnSpc>
                <a:spcPct val="70000"/>
              </a:lnSpc>
              <a:spcBef>
                <a:spcPct val="30000"/>
              </a:spcBef>
            </a:pPr>
            <a:r>
              <a:rPr lang="es-ES_tradnl" sz="1400" b="1">
                <a:latin typeface="Arial" charset="0"/>
              </a:rPr>
              <a:t>A 0.0.0.0/0 por </a:t>
            </a:r>
            <a:r>
              <a:rPr lang="es-ES_tradnl" sz="1400" b="1">
                <a:solidFill>
                  <a:srgbClr val="FF0000"/>
                </a:solidFill>
                <a:latin typeface="Arial" charset="0"/>
              </a:rPr>
              <a:t>90.0.0.10</a:t>
            </a:r>
            <a:endParaRPr lang="es-ES" sz="1400" b="1">
              <a:solidFill>
                <a:srgbClr val="FF0000"/>
              </a:solidFill>
              <a:latin typeface="Arial" charset="0"/>
            </a:endParaRPr>
          </a:p>
        </p:txBody>
      </p:sp>
      <p:sp>
        <p:nvSpPr>
          <p:cNvPr id="114698" name="Text Box 11"/>
          <p:cNvSpPr txBox="1">
            <a:spLocks noChangeArrowheads="1"/>
          </p:cNvSpPr>
          <p:nvPr/>
        </p:nvSpPr>
        <p:spPr bwMode="auto">
          <a:xfrm>
            <a:off x="1908175" y="1716088"/>
            <a:ext cx="1371600" cy="555625"/>
          </a:xfrm>
          <a:prstGeom prst="rect">
            <a:avLst/>
          </a:prstGeom>
          <a:noFill/>
          <a:ln w="9525">
            <a:noFill/>
            <a:miter lim="800000"/>
            <a:headEnd/>
            <a:tailEnd/>
          </a:ln>
        </p:spPr>
        <p:txBody>
          <a:bodyPr>
            <a:spAutoFit/>
          </a:bodyPr>
          <a:lstStyle/>
          <a:p>
            <a:pPr algn="ctr">
              <a:lnSpc>
                <a:spcPct val="80000"/>
              </a:lnSpc>
              <a:spcBef>
                <a:spcPct val="30000"/>
              </a:spcBef>
            </a:pPr>
            <a:r>
              <a:rPr lang="es-ES_tradnl" sz="1600" b="1">
                <a:latin typeface="Arial" charset="0"/>
              </a:rPr>
              <a:t>LAN A</a:t>
            </a:r>
          </a:p>
          <a:p>
            <a:pPr algn="ctr">
              <a:lnSpc>
                <a:spcPct val="80000"/>
              </a:lnSpc>
              <a:spcBef>
                <a:spcPct val="30000"/>
              </a:spcBef>
            </a:pPr>
            <a:r>
              <a:rPr lang="es-ES_tradnl" sz="1600" b="1">
                <a:latin typeface="Arial" charset="0"/>
              </a:rPr>
              <a:t>10.0.0.0/24</a:t>
            </a:r>
            <a:endParaRPr lang="es-ES" sz="1600" b="1">
              <a:latin typeface="Arial" charset="0"/>
            </a:endParaRPr>
          </a:p>
        </p:txBody>
      </p:sp>
      <p:sp>
        <p:nvSpPr>
          <p:cNvPr id="114699" name="Text Box 12"/>
          <p:cNvSpPr txBox="1">
            <a:spLocks noChangeArrowheads="1"/>
          </p:cNvSpPr>
          <p:nvPr/>
        </p:nvSpPr>
        <p:spPr bwMode="auto">
          <a:xfrm>
            <a:off x="7556500" y="2587625"/>
            <a:ext cx="1371600" cy="555625"/>
          </a:xfrm>
          <a:prstGeom prst="rect">
            <a:avLst/>
          </a:prstGeom>
          <a:noFill/>
          <a:ln w="9525">
            <a:noFill/>
            <a:miter lim="800000"/>
            <a:headEnd/>
            <a:tailEnd/>
          </a:ln>
        </p:spPr>
        <p:txBody>
          <a:bodyPr>
            <a:spAutoFit/>
          </a:bodyPr>
          <a:lstStyle/>
          <a:p>
            <a:pPr algn="ctr">
              <a:lnSpc>
                <a:spcPct val="80000"/>
              </a:lnSpc>
              <a:spcBef>
                <a:spcPct val="30000"/>
              </a:spcBef>
            </a:pPr>
            <a:r>
              <a:rPr lang="es-ES_tradnl" sz="1600" b="1">
                <a:latin typeface="Arial" charset="0"/>
              </a:rPr>
              <a:t>LAN C</a:t>
            </a:r>
          </a:p>
          <a:p>
            <a:pPr algn="ctr">
              <a:lnSpc>
                <a:spcPct val="80000"/>
              </a:lnSpc>
              <a:spcBef>
                <a:spcPct val="30000"/>
              </a:spcBef>
            </a:pPr>
            <a:r>
              <a:rPr lang="es-ES_tradnl" sz="1600" b="1">
                <a:latin typeface="Arial" charset="0"/>
              </a:rPr>
              <a:t>30.0.0.0/24</a:t>
            </a:r>
            <a:endParaRPr lang="es-ES" sz="1600" b="1">
              <a:latin typeface="Arial" charset="0"/>
            </a:endParaRPr>
          </a:p>
        </p:txBody>
      </p:sp>
      <p:sp>
        <p:nvSpPr>
          <p:cNvPr id="114700" name="Freeform 13"/>
          <p:cNvSpPr>
            <a:spLocks/>
          </p:cNvSpPr>
          <p:nvPr/>
        </p:nvSpPr>
        <p:spPr bwMode="auto">
          <a:xfrm>
            <a:off x="3635375" y="3789363"/>
            <a:ext cx="3124200" cy="76200"/>
          </a:xfrm>
          <a:custGeom>
            <a:avLst/>
            <a:gdLst>
              <a:gd name="T0" fmla="*/ 0 w 1452"/>
              <a:gd name="T1" fmla="*/ 0 h 45"/>
              <a:gd name="T2" fmla="*/ 2147483647 w 1452"/>
              <a:gd name="T3" fmla="*/ 0 h 45"/>
              <a:gd name="T4" fmla="*/ 2147483647 w 1452"/>
              <a:gd name="T5" fmla="*/ 126165197 h 45"/>
              <a:gd name="T6" fmla="*/ 2147483647 w 1452"/>
              <a:gd name="T7" fmla="*/ 126165197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sp>
        <p:nvSpPr>
          <p:cNvPr id="114701" name="Text Box 14"/>
          <p:cNvSpPr txBox="1">
            <a:spLocks noChangeArrowheads="1"/>
          </p:cNvSpPr>
          <p:nvPr/>
        </p:nvSpPr>
        <p:spPr bwMode="auto">
          <a:xfrm>
            <a:off x="7194550" y="3484563"/>
            <a:ext cx="1447800" cy="304800"/>
          </a:xfrm>
          <a:prstGeom prst="rect">
            <a:avLst/>
          </a:prstGeom>
          <a:noFill/>
          <a:ln w="9525">
            <a:noFill/>
            <a:miter lim="800000"/>
            <a:headEnd/>
            <a:tailEnd/>
          </a:ln>
        </p:spPr>
        <p:txBody>
          <a:bodyPr>
            <a:spAutoFit/>
          </a:bodyPr>
          <a:lstStyle/>
          <a:p>
            <a:pPr>
              <a:spcBef>
                <a:spcPct val="50000"/>
              </a:spcBef>
            </a:pPr>
            <a:r>
              <a:rPr lang="es-ES_tradnl" sz="1400" b="1">
                <a:latin typeface="Arial" charset="0"/>
              </a:rPr>
              <a:t>30.0.0.1/24</a:t>
            </a:r>
            <a:endParaRPr lang="es-ES" sz="1400" b="1">
              <a:latin typeface="Arial" charset="0"/>
            </a:endParaRPr>
          </a:p>
        </p:txBody>
      </p:sp>
      <p:sp>
        <p:nvSpPr>
          <p:cNvPr id="114702" name="Text Box 15"/>
          <p:cNvSpPr txBox="1">
            <a:spLocks noChangeArrowheads="1"/>
          </p:cNvSpPr>
          <p:nvPr/>
        </p:nvSpPr>
        <p:spPr bwMode="auto">
          <a:xfrm>
            <a:off x="5356225" y="3560763"/>
            <a:ext cx="1447800" cy="304800"/>
          </a:xfrm>
          <a:prstGeom prst="rect">
            <a:avLst/>
          </a:prstGeom>
          <a:noFill/>
          <a:ln w="9525">
            <a:noFill/>
            <a:miter lim="800000"/>
            <a:headEnd/>
            <a:tailEnd/>
          </a:ln>
        </p:spPr>
        <p:txBody>
          <a:bodyPr>
            <a:spAutoFit/>
          </a:bodyPr>
          <a:lstStyle/>
          <a:p>
            <a:pPr>
              <a:spcBef>
                <a:spcPct val="50000"/>
              </a:spcBef>
            </a:pPr>
            <a:r>
              <a:rPr lang="es-ES_tradnl" sz="1400" b="1">
                <a:latin typeface="Arial" charset="0"/>
              </a:rPr>
              <a:t>90.0.0.6/30</a:t>
            </a:r>
            <a:endParaRPr lang="es-ES" sz="1400" b="1">
              <a:latin typeface="Arial" charset="0"/>
            </a:endParaRPr>
          </a:p>
        </p:txBody>
      </p:sp>
      <p:sp>
        <p:nvSpPr>
          <p:cNvPr id="114703" name="Text Box 16"/>
          <p:cNvSpPr txBox="1">
            <a:spLocks noChangeArrowheads="1"/>
          </p:cNvSpPr>
          <p:nvPr/>
        </p:nvSpPr>
        <p:spPr bwMode="auto">
          <a:xfrm>
            <a:off x="5795963" y="4197350"/>
            <a:ext cx="2089150" cy="314325"/>
          </a:xfrm>
          <a:prstGeom prst="rect">
            <a:avLst/>
          </a:prstGeom>
          <a:noFill/>
          <a:ln w="9525">
            <a:solidFill>
              <a:schemeClr val="tx1"/>
            </a:solidFill>
            <a:miter lim="800000"/>
            <a:headEnd/>
            <a:tailEnd/>
          </a:ln>
        </p:spPr>
        <p:txBody>
          <a:bodyPr>
            <a:spAutoFit/>
          </a:bodyPr>
          <a:lstStyle/>
          <a:p>
            <a:pPr algn="ctr">
              <a:spcBef>
                <a:spcPct val="25000"/>
              </a:spcBef>
            </a:pPr>
            <a:r>
              <a:rPr lang="es-ES_tradnl" sz="1400" b="1">
                <a:latin typeface="Arial" charset="0"/>
              </a:rPr>
              <a:t>A 0.0.0.0/0 por 90.0.0.5</a:t>
            </a:r>
            <a:endParaRPr lang="es-ES" sz="1400" b="1">
              <a:latin typeface="Arial" charset="0"/>
            </a:endParaRPr>
          </a:p>
        </p:txBody>
      </p:sp>
      <p:sp>
        <p:nvSpPr>
          <p:cNvPr id="114704" name="Freeform 17"/>
          <p:cNvSpPr>
            <a:spLocks/>
          </p:cNvSpPr>
          <p:nvPr/>
        </p:nvSpPr>
        <p:spPr bwMode="auto">
          <a:xfrm rot="-2700000">
            <a:off x="3244850" y="2690813"/>
            <a:ext cx="2293938" cy="112712"/>
          </a:xfrm>
          <a:custGeom>
            <a:avLst/>
            <a:gdLst>
              <a:gd name="T0" fmla="*/ 0 w 1452"/>
              <a:gd name="T1" fmla="*/ 0 h 45"/>
              <a:gd name="T2" fmla="*/ 1856961935 w 1452"/>
              <a:gd name="T3" fmla="*/ 0 h 45"/>
              <a:gd name="T4" fmla="*/ 1657289865 w 1452"/>
              <a:gd name="T5" fmla="*/ 276036682 h 45"/>
              <a:gd name="T6" fmla="*/ 2147483647 w 1452"/>
              <a:gd name="T7" fmla="*/ 276036682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sp>
        <p:nvSpPr>
          <p:cNvPr id="114705" name="Freeform 18"/>
          <p:cNvSpPr>
            <a:spLocks/>
          </p:cNvSpPr>
          <p:nvPr/>
        </p:nvSpPr>
        <p:spPr bwMode="auto">
          <a:xfrm rot="2100000" flipV="1">
            <a:off x="3506788" y="4605338"/>
            <a:ext cx="2416175" cy="69850"/>
          </a:xfrm>
          <a:custGeom>
            <a:avLst/>
            <a:gdLst>
              <a:gd name="T0" fmla="*/ 0 w 1452"/>
              <a:gd name="T1" fmla="*/ 0 h 45"/>
              <a:gd name="T2" fmla="*/ 2060138774 w 1452"/>
              <a:gd name="T3" fmla="*/ 0 h 45"/>
              <a:gd name="T4" fmla="*/ 1838619531 w 1452"/>
              <a:gd name="T5" fmla="*/ 106013686 h 45"/>
              <a:gd name="T6" fmla="*/ 2147483647 w 1452"/>
              <a:gd name="T7" fmla="*/ 106013686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sp>
        <p:nvSpPr>
          <p:cNvPr id="114706" name="Line 19"/>
          <p:cNvSpPr>
            <a:spLocks noChangeShapeType="1"/>
          </p:cNvSpPr>
          <p:nvPr/>
        </p:nvSpPr>
        <p:spPr bwMode="auto">
          <a:xfrm>
            <a:off x="6108700" y="1881188"/>
            <a:ext cx="977900" cy="3175"/>
          </a:xfrm>
          <a:prstGeom prst="line">
            <a:avLst/>
          </a:prstGeom>
          <a:noFill/>
          <a:ln w="9525">
            <a:solidFill>
              <a:schemeClr val="accent2"/>
            </a:solidFill>
            <a:round/>
            <a:headEnd/>
            <a:tailEnd/>
          </a:ln>
        </p:spPr>
        <p:txBody>
          <a:bodyPr/>
          <a:lstStyle/>
          <a:p>
            <a:endParaRPr lang="es-ES"/>
          </a:p>
        </p:txBody>
      </p:sp>
      <p:sp>
        <p:nvSpPr>
          <p:cNvPr id="114707" name="Line 20"/>
          <p:cNvSpPr>
            <a:spLocks noChangeShapeType="1"/>
          </p:cNvSpPr>
          <p:nvPr/>
        </p:nvSpPr>
        <p:spPr bwMode="auto">
          <a:xfrm>
            <a:off x="7086600" y="1274763"/>
            <a:ext cx="0" cy="990600"/>
          </a:xfrm>
          <a:prstGeom prst="line">
            <a:avLst/>
          </a:prstGeom>
          <a:noFill/>
          <a:ln w="25400">
            <a:solidFill>
              <a:schemeClr val="accent2"/>
            </a:solidFill>
            <a:round/>
            <a:headEnd/>
            <a:tailEnd/>
          </a:ln>
        </p:spPr>
        <p:txBody>
          <a:bodyPr/>
          <a:lstStyle/>
          <a:p>
            <a:endParaRPr lang="es-ES"/>
          </a:p>
        </p:txBody>
      </p:sp>
      <p:sp>
        <p:nvSpPr>
          <p:cNvPr id="114708" name="Text Box 21"/>
          <p:cNvSpPr txBox="1">
            <a:spLocks noChangeArrowheads="1"/>
          </p:cNvSpPr>
          <p:nvPr/>
        </p:nvSpPr>
        <p:spPr bwMode="auto">
          <a:xfrm>
            <a:off x="7010400" y="1216025"/>
            <a:ext cx="1371600" cy="555625"/>
          </a:xfrm>
          <a:prstGeom prst="rect">
            <a:avLst/>
          </a:prstGeom>
          <a:noFill/>
          <a:ln w="9525">
            <a:noFill/>
            <a:miter lim="800000"/>
            <a:headEnd/>
            <a:tailEnd/>
          </a:ln>
        </p:spPr>
        <p:txBody>
          <a:bodyPr>
            <a:spAutoFit/>
          </a:bodyPr>
          <a:lstStyle/>
          <a:p>
            <a:pPr algn="ctr">
              <a:lnSpc>
                <a:spcPct val="80000"/>
              </a:lnSpc>
              <a:spcBef>
                <a:spcPct val="30000"/>
              </a:spcBef>
            </a:pPr>
            <a:r>
              <a:rPr lang="es-ES_tradnl" sz="1600" b="1">
                <a:latin typeface="Arial" charset="0"/>
              </a:rPr>
              <a:t>LAN B</a:t>
            </a:r>
          </a:p>
          <a:p>
            <a:pPr algn="ctr">
              <a:lnSpc>
                <a:spcPct val="80000"/>
              </a:lnSpc>
              <a:spcBef>
                <a:spcPct val="30000"/>
              </a:spcBef>
            </a:pPr>
            <a:r>
              <a:rPr lang="es-ES_tradnl" sz="1600" b="1">
                <a:latin typeface="Arial" charset="0"/>
              </a:rPr>
              <a:t>20.0.0.0/24</a:t>
            </a:r>
            <a:endParaRPr lang="es-ES" sz="1600" b="1">
              <a:latin typeface="Arial" charset="0"/>
            </a:endParaRPr>
          </a:p>
        </p:txBody>
      </p:sp>
      <p:sp>
        <p:nvSpPr>
          <p:cNvPr id="114709" name="Line 22"/>
          <p:cNvSpPr>
            <a:spLocks noChangeShapeType="1"/>
          </p:cNvSpPr>
          <p:nvPr/>
        </p:nvSpPr>
        <p:spPr bwMode="auto">
          <a:xfrm>
            <a:off x="6372225" y="5376863"/>
            <a:ext cx="1011238" cy="12700"/>
          </a:xfrm>
          <a:prstGeom prst="line">
            <a:avLst/>
          </a:prstGeom>
          <a:noFill/>
          <a:ln w="9525">
            <a:solidFill>
              <a:schemeClr val="accent2"/>
            </a:solidFill>
            <a:round/>
            <a:headEnd/>
            <a:tailEnd/>
          </a:ln>
        </p:spPr>
        <p:txBody>
          <a:bodyPr/>
          <a:lstStyle/>
          <a:p>
            <a:endParaRPr lang="es-ES"/>
          </a:p>
        </p:txBody>
      </p:sp>
      <p:sp>
        <p:nvSpPr>
          <p:cNvPr id="114710" name="Line 23"/>
          <p:cNvSpPr>
            <a:spLocks noChangeShapeType="1"/>
          </p:cNvSpPr>
          <p:nvPr/>
        </p:nvSpPr>
        <p:spPr bwMode="auto">
          <a:xfrm>
            <a:off x="7380288" y="4856163"/>
            <a:ext cx="0" cy="1143000"/>
          </a:xfrm>
          <a:prstGeom prst="line">
            <a:avLst/>
          </a:prstGeom>
          <a:noFill/>
          <a:ln w="25400">
            <a:solidFill>
              <a:schemeClr val="accent2"/>
            </a:solidFill>
            <a:round/>
            <a:headEnd/>
            <a:tailEnd/>
          </a:ln>
        </p:spPr>
        <p:txBody>
          <a:bodyPr/>
          <a:lstStyle/>
          <a:p>
            <a:endParaRPr lang="es-ES"/>
          </a:p>
        </p:txBody>
      </p:sp>
      <p:sp>
        <p:nvSpPr>
          <p:cNvPr id="114711" name="Text Box 24"/>
          <p:cNvSpPr txBox="1">
            <a:spLocks noChangeArrowheads="1"/>
          </p:cNvSpPr>
          <p:nvPr/>
        </p:nvSpPr>
        <p:spPr bwMode="auto">
          <a:xfrm>
            <a:off x="7232650" y="5635625"/>
            <a:ext cx="1371600" cy="555625"/>
          </a:xfrm>
          <a:prstGeom prst="rect">
            <a:avLst/>
          </a:prstGeom>
          <a:noFill/>
          <a:ln w="9525">
            <a:noFill/>
            <a:miter lim="800000"/>
            <a:headEnd/>
            <a:tailEnd/>
          </a:ln>
        </p:spPr>
        <p:txBody>
          <a:bodyPr>
            <a:spAutoFit/>
          </a:bodyPr>
          <a:lstStyle/>
          <a:p>
            <a:pPr algn="ctr">
              <a:lnSpc>
                <a:spcPct val="80000"/>
              </a:lnSpc>
              <a:spcBef>
                <a:spcPct val="30000"/>
              </a:spcBef>
            </a:pPr>
            <a:r>
              <a:rPr lang="es-ES_tradnl" sz="1600" b="1">
                <a:latin typeface="Arial" charset="0"/>
              </a:rPr>
              <a:t>LAN D</a:t>
            </a:r>
          </a:p>
          <a:p>
            <a:pPr algn="ctr">
              <a:lnSpc>
                <a:spcPct val="80000"/>
              </a:lnSpc>
              <a:spcBef>
                <a:spcPct val="30000"/>
              </a:spcBef>
            </a:pPr>
            <a:r>
              <a:rPr lang="es-ES_tradnl" sz="1600" b="1">
                <a:latin typeface="Arial" charset="0"/>
              </a:rPr>
              <a:t>40.0.0.0/24</a:t>
            </a:r>
            <a:endParaRPr lang="es-ES" sz="1600" b="1">
              <a:latin typeface="Arial" charset="0"/>
            </a:endParaRPr>
          </a:p>
        </p:txBody>
      </p:sp>
      <p:sp>
        <p:nvSpPr>
          <p:cNvPr id="114712" name="Text Box 25"/>
          <p:cNvSpPr txBox="1">
            <a:spLocks noChangeArrowheads="1"/>
          </p:cNvSpPr>
          <p:nvPr/>
        </p:nvSpPr>
        <p:spPr bwMode="auto">
          <a:xfrm>
            <a:off x="4937125" y="5761038"/>
            <a:ext cx="2155825" cy="314325"/>
          </a:xfrm>
          <a:prstGeom prst="rect">
            <a:avLst/>
          </a:prstGeom>
          <a:noFill/>
          <a:ln w="9525">
            <a:solidFill>
              <a:schemeClr val="tx1"/>
            </a:solidFill>
            <a:miter lim="800000"/>
            <a:headEnd/>
            <a:tailEnd/>
          </a:ln>
        </p:spPr>
        <p:txBody>
          <a:bodyPr>
            <a:spAutoFit/>
          </a:bodyPr>
          <a:lstStyle/>
          <a:p>
            <a:pPr algn="ctr">
              <a:spcBef>
                <a:spcPct val="25000"/>
              </a:spcBef>
            </a:pPr>
            <a:r>
              <a:rPr lang="es-ES_tradnl" sz="1400" b="1">
                <a:latin typeface="Arial" charset="0"/>
              </a:rPr>
              <a:t>A 0.0.0.0/0 por 90.0.0.9</a:t>
            </a:r>
            <a:endParaRPr lang="es-ES" sz="1400" b="1">
              <a:latin typeface="Arial" charset="0"/>
            </a:endParaRPr>
          </a:p>
        </p:txBody>
      </p:sp>
      <p:sp>
        <p:nvSpPr>
          <p:cNvPr id="114713" name="Text Box 26"/>
          <p:cNvSpPr txBox="1">
            <a:spLocks noChangeArrowheads="1"/>
          </p:cNvSpPr>
          <p:nvPr/>
        </p:nvSpPr>
        <p:spPr bwMode="auto">
          <a:xfrm>
            <a:off x="4932363" y="2332038"/>
            <a:ext cx="2111375" cy="271462"/>
          </a:xfrm>
          <a:prstGeom prst="rect">
            <a:avLst/>
          </a:prstGeom>
          <a:noFill/>
          <a:ln w="9525">
            <a:solidFill>
              <a:schemeClr val="tx1"/>
            </a:solidFill>
            <a:miter lim="800000"/>
            <a:headEnd/>
            <a:tailEnd/>
          </a:ln>
        </p:spPr>
        <p:txBody>
          <a:bodyPr>
            <a:spAutoFit/>
          </a:bodyPr>
          <a:lstStyle/>
          <a:p>
            <a:pPr>
              <a:lnSpc>
                <a:spcPct val="80000"/>
              </a:lnSpc>
              <a:spcBef>
                <a:spcPct val="30000"/>
              </a:spcBef>
            </a:pPr>
            <a:r>
              <a:rPr lang="es-ES_tradnl" sz="1400" b="1">
                <a:latin typeface="Arial" charset="0"/>
              </a:rPr>
              <a:t>A 0.0.0.0/0 por 90.0.0.1</a:t>
            </a:r>
            <a:endParaRPr lang="es-ES" sz="1400" b="1">
              <a:latin typeface="Arial" charset="0"/>
            </a:endParaRPr>
          </a:p>
        </p:txBody>
      </p:sp>
      <p:sp>
        <p:nvSpPr>
          <p:cNvPr id="114714" name="Text Box 27"/>
          <p:cNvSpPr txBox="1">
            <a:spLocks noChangeArrowheads="1"/>
          </p:cNvSpPr>
          <p:nvPr/>
        </p:nvSpPr>
        <p:spPr bwMode="auto">
          <a:xfrm>
            <a:off x="3914775" y="3910013"/>
            <a:ext cx="1447800" cy="304800"/>
          </a:xfrm>
          <a:prstGeom prst="rect">
            <a:avLst/>
          </a:prstGeom>
          <a:noFill/>
          <a:ln w="9525">
            <a:noFill/>
            <a:miter lim="800000"/>
            <a:headEnd/>
            <a:tailEnd/>
          </a:ln>
        </p:spPr>
        <p:txBody>
          <a:bodyPr>
            <a:spAutoFit/>
          </a:bodyPr>
          <a:lstStyle/>
          <a:p>
            <a:pPr>
              <a:spcBef>
                <a:spcPct val="50000"/>
              </a:spcBef>
            </a:pPr>
            <a:r>
              <a:rPr lang="es-ES_tradnl" sz="1400" b="1">
                <a:latin typeface="Arial" charset="0"/>
              </a:rPr>
              <a:t>90.0.0.9/30</a:t>
            </a:r>
            <a:endParaRPr lang="es-ES" sz="1400" b="1">
              <a:latin typeface="Arial" charset="0"/>
            </a:endParaRPr>
          </a:p>
        </p:txBody>
      </p:sp>
      <p:sp>
        <p:nvSpPr>
          <p:cNvPr id="114715" name="Text Box 28"/>
          <p:cNvSpPr txBox="1">
            <a:spLocks noChangeArrowheads="1"/>
          </p:cNvSpPr>
          <p:nvPr/>
        </p:nvSpPr>
        <p:spPr bwMode="auto">
          <a:xfrm>
            <a:off x="5219700" y="4711700"/>
            <a:ext cx="1447800" cy="304800"/>
          </a:xfrm>
          <a:prstGeom prst="rect">
            <a:avLst/>
          </a:prstGeom>
          <a:noFill/>
          <a:ln w="9525">
            <a:noFill/>
            <a:miter lim="800000"/>
            <a:headEnd/>
            <a:tailEnd/>
          </a:ln>
        </p:spPr>
        <p:txBody>
          <a:bodyPr>
            <a:spAutoFit/>
          </a:bodyPr>
          <a:lstStyle/>
          <a:p>
            <a:pPr>
              <a:spcBef>
                <a:spcPct val="50000"/>
              </a:spcBef>
            </a:pPr>
            <a:r>
              <a:rPr lang="es-ES_tradnl" sz="1400" b="1">
                <a:latin typeface="Arial" charset="0"/>
              </a:rPr>
              <a:t>90.0.0.10/30</a:t>
            </a:r>
            <a:endParaRPr lang="es-ES" sz="1400" b="1">
              <a:latin typeface="Arial" charset="0"/>
            </a:endParaRPr>
          </a:p>
        </p:txBody>
      </p:sp>
      <p:sp>
        <p:nvSpPr>
          <p:cNvPr id="114716" name="Text Box 29"/>
          <p:cNvSpPr txBox="1">
            <a:spLocks noChangeArrowheads="1"/>
          </p:cNvSpPr>
          <p:nvPr/>
        </p:nvSpPr>
        <p:spPr bwMode="auto">
          <a:xfrm>
            <a:off x="2771775" y="3027363"/>
            <a:ext cx="1219200" cy="304800"/>
          </a:xfrm>
          <a:prstGeom prst="rect">
            <a:avLst/>
          </a:prstGeom>
          <a:noFill/>
          <a:ln w="9525">
            <a:noFill/>
            <a:miter lim="800000"/>
            <a:headEnd/>
            <a:tailEnd/>
          </a:ln>
        </p:spPr>
        <p:txBody>
          <a:bodyPr>
            <a:spAutoFit/>
          </a:bodyPr>
          <a:lstStyle/>
          <a:p>
            <a:pPr>
              <a:spcBef>
                <a:spcPct val="50000"/>
              </a:spcBef>
            </a:pPr>
            <a:r>
              <a:rPr lang="es-ES_tradnl" sz="1400" b="1">
                <a:latin typeface="Arial" charset="0"/>
              </a:rPr>
              <a:t>90.0.0.1/30</a:t>
            </a:r>
            <a:endParaRPr lang="es-ES" sz="1400" b="1">
              <a:latin typeface="Arial" charset="0"/>
            </a:endParaRPr>
          </a:p>
        </p:txBody>
      </p:sp>
      <p:sp>
        <p:nvSpPr>
          <p:cNvPr id="114717" name="Text Box 30"/>
          <p:cNvSpPr txBox="1">
            <a:spLocks noChangeArrowheads="1"/>
          </p:cNvSpPr>
          <p:nvPr/>
        </p:nvSpPr>
        <p:spPr bwMode="auto">
          <a:xfrm>
            <a:off x="3914775" y="1960563"/>
            <a:ext cx="1143000" cy="304800"/>
          </a:xfrm>
          <a:prstGeom prst="rect">
            <a:avLst/>
          </a:prstGeom>
          <a:noFill/>
          <a:ln w="9525">
            <a:noFill/>
            <a:miter lim="800000"/>
            <a:headEnd/>
            <a:tailEnd/>
          </a:ln>
        </p:spPr>
        <p:txBody>
          <a:bodyPr>
            <a:spAutoFit/>
          </a:bodyPr>
          <a:lstStyle/>
          <a:p>
            <a:pPr>
              <a:spcBef>
                <a:spcPct val="50000"/>
              </a:spcBef>
            </a:pPr>
            <a:r>
              <a:rPr lang="es-ES_tradnl" sz="1400" b="1">
                <a:latin typeface="Arial" charset="0"/>
              </a:rPr>
              <a:t>90.0.0.2/30</a:t>
            </a:r>
            <a:endParaRPr lang="es-ES" sz="1400" b="1">
              <a:latin typeface="Arial" charset="0"/>
            </a:endParaRPr>
          </a:p>
        </p:txBody>
      </p:sp>
      <p:sp>
        <p:nvSpPr>
          <p:cNvPr id="114718" name="Text Box 31"/>
          <p:cNvSpPr txBox="1">
            <a:spLocks noChangeArrowheads="1"/>
          </p:cNvSpPr>
          <p:nvPr/>
        </p:nvSpPr>
        <p:spPr bwMode="auto">
          <a:xfrm>
            <a:off x="6070600" y="1543050"/>
            <a:ext cx="1447800" cy="304800"/>
          </a:xfrm>
          <a:prstGeom prst="rect">
            <a:avLst/>
          </a:prstGeom>
          <a:noFill/>
          <a:ln w="9525">
            <a:noFill/>
            <a:miter lim="800000"/>
            <a:headEnd/>
            <a:tailEnd/>
          </a:ln>
        </p:spPr>
        <p:txBody>
          <a:bodyPr>
            <a:spAutoFit/>
          </a:bodyPr>
          <a:lstStyle/>
          <a:p>
            <a:pPr>
              <a:spcBef>
                <a:spcPct val="50000"/>
              </a:spcBef>
            </a:pPr>
            <a:r>
              <a:rPr lang="es-ES_tradnl" sz="1400" b="1">
                <a:latin typeface="Arial" charset="0"/>
              </a:rPr>
              <a:t>20.0.0.1/24</a:t>
            </a:r>
            <a:endParaRPr lang="es-ES" sz="1400" b="1">
              <a:latin typeface="Arial" charset="0"/>
            </a:endParaRPr>
          </a:p>
        </p:txBody>
      </p:sp>
      <p:sp>
        <p:nvSpPr>
          <p:cNvPr id="114719" name="Text Box 32"/>
          <p:cNvSpPr txBox="1">
            <a:spLocks noChangeArrowheads="1"/>
          </p:cNvSpPr>
          <p:nvPr/>
        </p:nvSpPr>
        <p:spPr bwMode="auto">
          <a:xfrm>
            <a:off x="6364288" y="5072063"/>
            <a:ext cx="1447800" cy="304800"/>
          </a:xfrm>
          <a:prstGeom prst="rect">
            <a:avLst/>
          </a:prstGeom>
          <a:noFill/>
          <a:ln w="9525">
            <a:noFill/>
            <a:miter lim="800000"/>
            <a:headEnd/>
            <a:tailEnd/>
          </a:ln>
        </p:spPr>
        <p:txBody>
          <a:bodyPr>
            <a:spAutoFit/>
          </a:bodyPr>
          <a:lstStyle/>
          <a:p>
            <a:pPr>
              <a:spcBef>
                <a:spcPct val="50000"/>
              </a:spcBef>
            </a:pPr>
            <a:r>
              <a:rPr lang="es-ES_tradnl" sz="1400" b="1">
                <a:latin typeface="Arial" charset="0"/>
              </a:rPr>
              <a:t>40.0.0.1/24</a:t>
            </a:r>
            <a:endParaRPr lang="es-ES" sz="1400" b="1">
              <a:latin typeface="Arial" charset="0"/>
            </a:endParaRPr>
          </a:p>
        </p:txBody>
      </p:sp>
      <p:sp>
        <p:nvSpPr>
          <p:cNvPr id="114720" name="Line 33"/>
          <p:cNvSpPr>
            <a:spLocks noChangeShapeType="1"/>
          </p:cNvSpPr>
          <p:nvPr/>
        </p:nvSpPr>
        <p:spPr bwMode="auto">
          <a:xfrm flipV="1">
            <a:off x="3376613" y="4138613"/>
            <a:ext cx="4762" cy="504825"/>
          </a:xfrm>
          <a:prstGeom prst="line">
            <a:avLst/>
          </a:prstGeom>
          <a:noFill/>
          <a:ln w="9525">
            <a:solidFill>
              <a:schemeClr val="tx1"/>
            </a:solidFill>
            <a:round/>
            <a:headEnd/>
            <a:tailEnd type="triangle" w="med" len="med"/>
          </a:ln>
        </p:spPr>
        <p:txBody>
          <a:bodyPr/>
          <a:lstStyle/>
          <a:p>
            <a:endParaRPr lang="es-ES"/>
          </a:p>
        </p:txBody>
      </p:sp>
      <p:sp>
        <p:nvSpPr>
          <p:cNvPr id="114721" name="Text Box 34"/>
          <p:cNvSpPr txBox="1">
            <a:spLocks noChangeArrowheads="1"/>
          </p:cNvSpPr>
          <p:nvPr/>
        </p:nvSpPr>
        <p:spPr bwMode="auto">
          <a:xfrm>
            <a:off x="1187450" y="115888"/>
            <a:ext cx="6934200" cy="1066800"/>
          </a:xfrm>
          <a:prstGeom prst="rect">
            <a:avLst/>
          </a:prstGeom>
          <a:noFill/>
          <a:ln w="9525">
            <a:noFill/>
            <a:miter lim="800000"/>
            <a:headEnd/>
            <a:tailEnd/>
          </a:ln>
        </p:spPr>
        <p:txBody>
          <a:bodyPr>
            <a:spAutoFit/>
          </a:bodyPr>
          <a:lstStyle/>
          <a:p>
            <a:pPr algn="ctr">
              <a:spcBef>
                <a:spcPct val="50000"/>
              </a:spcBef>
            </a:pPr>
            <a:r>
              <a:rPr lang="es-ES_tradnl" sz="3200">
                <a:latin typeface="Arial" charset="0"/>
              </a:rPr>
              <a:t>Posible problema de la ruta por defecto</a:t>
            </a:r>
            <a:endParaRPr lang="es-ES" sz="3200">
              <a:latin typeface="Arial" charset="0"/>
            </a:endParaRPr>
          </a:p>
        </p:txBody>
      </p:sp>
      <p:pic>
        <p:nvPicPr>
          <p:cNvPr id="114722" name="Picture 35"/>
          <p:cNvPicPr>
            <a:picLocks noChangeArrowheads="1"/>
          </p:cNvPicPr>
          <p:nvPr/>
        </p:nvPicPr>
        <p:blipFill>
          <a:blip r:embed="rId3" cstate="print"/>
          <a:srcRect/>
          <a:stretch>
            <a:fillRect/>
          </a:stretch>
        </p:blipFill>
        <p:spPr bwMode="auto">
          <a:xfrm>
            <a:off x="2933700" y="3408363"/>
            <a:ext cx="981075" cy="762000"/>
          </a:xfrm>
          <a:prstGeom prst="rect">
            <a:avLst/>
          </a:prstGeom>
          <a:noFill/>
          <a:ln w="12700">
            <a:noFill/>
            <a:miter lim="800000"/>
            <a:headEnd/>
            <a:tailEnd/>
          </a:ln>
        </p:spPr>
      </p:pic>
      <p:pic>
        <p:nvPicPr>
          <p:cNvPr id="114723" name="Picture 36"/>
          <p:cNvPicPr>
            <a:picLocks noChangeArrowheads="1"/>
          </p:cNvPicPr>
          <p:nvPr/>
        </p:nvPicPr>
        <p:blipFill>
          <a:blip r:embed="rId3" cstate="print"/>
          <a:srcRect/>
          <a:stretch>
            <a:fillRect/>
          </a:stretch>
        </p:blipFill>
        <p:spPr bwMode="auto">
          <a:xfrm>
            <a:off x="6346825" y="3408363"/>
            <a:ext cx="981075" cy="762000"/>
          </a:xfrm>
          <a:prstGeom prst="rect">
            <a:avLst/>
          </a:prstGeom>
          <a:noFill/>
          <a:ln w="12700">
            <a:noFill/>
            <a:miter lim="800000"/>
            <a:headEnd/>
            <a:tailEnd/>
          </a:ln>
        </p:spPr>
      </p:pic>
      <p:pic>
        <p:nvPicPr>
          <p:cNvPr id="114724" name="Picture 37"/>
          <p:cNvPicPr>
            <a:picLocks noChangeArrowheads="1"/>
          </p:cNvPicPr>
          <p:nvPr/>
        </p:nvPicPr>
        <p:blipFill>
          <a:blip r:embed="rId3" cstate="print"/>
          <a:srcRect/>
          <a:stretch>
            <a:fillRect/>
          </a:stretch>
        </p:blipFill>
        <p:spPr bwMode="auto">
          <a:xfrm>
            <a:off x="5483225" y="5008563"/>
            <a:ext cx="981075" cy="762000"/>
          </a:xfrm>
          <a:prstGeom prst="rect">
            <a:avLst/>
          </a:prstGeom>
          <a:noFill/>
          <a:ln w="12700">
            <a:noFill/>
            <a:miter lim="800000"/>
            <a:headEnd/>
            <a:tailEnd/>
          </a:ln>
        </p:spPr>
      </p:pic>
      <p:pic>
        <p:nvPicPr>
          <p:cNvPr id="114725" name="Picture 38"/>
          <p:cNvPicPr>
            <a:picLocks noChangeArrowheads="1"/>
          </p:cNvPicPr>
          <p:nvPr/>
        </p:nvPicPr>
        <p:blipFill>
          <a:blip r:embed="rId3" cstate="print"/>
          <a:srcRect/>
          <a:stretch>
            <a:fillRect/>
          </a:stretch>
        </p:blipFill>
        <p:spPr bwMode="auto">
          <a:xfrm>
            <a:off x="5210175" y="1579563"/>
            <a:ext cx="981075" cy="762000"/>
          </a:xfrm>
          <a:prstGeom prst="rect">
            <a:avLst/>
          </a:prstGeom>
          <a:noFill/>
          <a:ln w="12700">
            <a:noFill/>
            <a:miter lim="800000"/>
            <a:headEnd/>
            <a:tailEnd/>
          </a:ln>
        </p:spPr>
      </p:pic>
      <p:sp>
        <p:nvSpPr>
          <p:cNvPr id="114726" name="Text Box 39"/>
          <p:cNvSpPr txBox="1">
            <a:spLocks noChangeArrowheads="1"/>
          </p:cNvSpPr>
          <p:nvPr/>
        </p:nvSpPr>
        <p:spPr bwMode="auto">
          <a:xfrm>
            <a:off x="3228975" y="3560763"/>
            <a:ext cx="303213" cy="304800"/>
          </a:xfrm>
          <a:prstGeom prst="rect">
            <a:avLst/>
          </a:prstGeom>
          <a:solidFill>
            <a:schemeClr val="bg1"/>
          </a:solidFill>
          <a:ln w="9525">
            <a:noFill/>
            <a:miter lim="800000"/>
            <a:headEnd/>
            <a:tailEnd/>
          </a:ln>
        </p:spPr>
        <p:txBody>
          <a:bodyPr wrap="none">
            <a:spAutoFit/>
          </a:bodyPr>
          <a:lstStyle/>
          <a:p>
            <a:r>
              <a:rPr lang="es-ES" sz="1400" b="1">
                <a:latin typeface="Arial" charset="0"/>
              </a:rPr>
              <a:t>X</a:t>
            </a:r>
          </a:p>
        </p:txBody>
      </p:sp>
      <p:sp>
        <p:nvSpPr>
          <p:cNvPr id="114727" name="Text Box 40"/>
          <p:cNvSpPr txBox="1">
            <a:spLocks noChangeArrowheads="1"/>
          </p:cNvSpPr>
          <p:nvPr/>
        </p:nvSpPr>
        <p:spPr bwMode="auto">
          <a:xfrm>
            <a:off x="5516563" y="1731963"/>
            <a:ext cx="303212" cy="304800"/>
          </a:xfrm>
          <a:prstGeom prst="rect">
            <a:avLst/>
          </a:prstGeom>
          <a:solidFill>
            <a:schemeClr val="bg1"/>
          </a:solidFill>
          <a:ln w="9525">
            <a:noFill/>
            <a:miter lim="800000"/>
            <a:headEnd/>
            <a:tailEnd/>
          </a:ln>
        </p:spPr>
        <p:txBody>
          <a:bodyPr wrap="none">
            <a:spAutoFit/>
          </a:bodyPr>
          <a:lstStyle/>
          <a:p>
            <a:r>
              <a:rPr lang="es-ES" sz="1400" b="1">
                <a:latin typeface="Arial" charset="0"/>
              </a:rPr>
              <a:t>Y</a:t>
            </a:r>
          </a:p>
        </p:txBody>
      </p:sp>
      <p:sp>
        <p:nvSpPr>
          <p:cNvPr id="114728" name="Text Box 41"/>
          <p:cNvSpPr txBox="1">
            <a:spLocks noChangeArrowheads="1"/>
          </p:cNvSpPr>
          <p:nvPr/>
        </p:nvSpPr>
        <p:spPr bwMode="auto">
          <a:xfrm>
            <a:off x="5789613" y="5160963"/>
            <a:ext cx="352425" cy="304800"/>
          </a:xfrm>
          <a:prstGeom prst="rect">
            <a:avLst/>
          </a:prstGeom>
          <a:solidFill>
            <a:schemeClr val="bg1"/>
          </a:solidFill>
          <a:ln w="9525">
            <a:noFill/>
            <a:miter lim="800000"/>
            <a:headEnd/>
            <a:tailEnd/>
          </a:ln>
        </p:spPr>
        <p:txBody>
          <a:bodyPr wrap="none">
            <a:spAutoFit/>
          </a:bodyPr>
          <a:lstStyle/>
          <a:p>
            <a:r>
              <a:rPr lang="es-ES" sz="1400" b="1">
                <a:latin typeface="Arial" charset="0"/>
              </a:rPr>
              <a:t>W</a:t>
            </a:r>
          </a:p>
        </p:txBody>
      </p:sp>
      <p:sp>
        <p:nvSpPr>
          <p:cNvPr id="114729" name="Text Box 42"/>
          <p:cNvSpPr txBox="1">
            <a:spLocks noChangeArrowheads="1"/>
          </p:cNvSpPr>
          <p:nvPr/>
        </p:nvSpPr>
        <p:spPr bwMode="auto">
          <a:xfrm>
            <a:off x="6654800" y="3560763"/>
            <a:ext cx="292100" cy="304800"/>
          </a:xfrm>
          <a:prstGeom prst="rect">
            <a:avLst/>
          </a:prstGeom>
          <a:solidFill>
            <a:schemeClr val="bg1"/>
          </a:solidFill>
          <a:ln w="9525">
            <a:noFill/>
            <a:miter lim="800000"/>
            <a:headEnd/>
            <a:tailEnd/>
          </a:ln>
        </p:spPr>
        <p:txBody>
          <a:bodyPr wrap="none">
            <a:spAutoFit/>
          </a:bodyPr>
          <a:lstStyle/>
          <a:p>
            <a:r>
              <a:rPr lang="es-ES" sz="1400" b="1">
                <a:latin typeface="Arial" charset="0"/>
              </a:rPr>
              <a:t>Z</a:t>
            </a:r>
          </a:p>
        </p:txBody>
      </p:sp>
      <p:pic>
        <p:nvPicPr>
          <p:cNvPr id="114730" name="Picture 43"/>
          <p:cNvPicPr>
            <a:picLocks noChangeArrowheads="1"/>
          </p:cNvPicPr>
          <p:nvPr/>
        </p:nvPicPr>
        <p:blipFill>
          <a:blip r:embed="rId3" cstate="print"/>
          <a:srcRect/>
          <a:stretch>
            <a:fillRect/>
          </a:stretch>
        </p:blipFill>
        <p:spPr bwMode="auto">
          <a:xfrm>
            <a:off x="468313" y="2568575"/>
            <a:ext cx="981075" cy="762000"/>
          </a:xfrm>
          <a:prstGeom prst="rect">
            <a:avLst/>
          </a:prstGeom>
          <a:noFill/>
          <a:ln w="12700">
            <a:noFill/>
            <a:miter lim="800000"/>
            <a:headEnd/>
            <a:tailEnd/>
          </a:ln>
        </p:spPr>
      </p:pic>
      <p:pic>
        <p:nvPicPr>
          <p:cNvPr id="114731" name="Picture 44"/>
          <p:cNvPicPr>
            <a:picLocks noChangeArrowheads="1"/>
          </p:cNvPicPr>
          <p:nvPr/>
        </p:nvPicPr>
        <p:blipFill>
          <a:blip r:embed="rId4" cstate="print"/>
          <a:srcRect/>
          <a:stretch>
            <a:fillRect/>
          </a:stretch>
        </p:blipFill>
        <p:spPr bwMode="auto">
          <a:xfrm>
            <a:off x="323850" y="1128713"/>
            <a:ext cx="1566863" cy="863600"/>
          </a:xfrm>
          <a:prstGeom prst="rect">
            <a:avLst/>
          </a:prstGeom>
          <a:noFill/>
          <a:ln w="12700">
            <a:noFill/>
            <a:miter lim="800000"/>
            <a:headEnd/>
            <a:tailEnd/>
          </a:ln>
        </p:spPr>
      </p:pic>
      <p:sp>
        <p:nvSpPr>
          <p:cNvPr id="114732" name="Text Box 45"/>
          <p:cNvSpPr txBox="1">
            <a:spLocks noChangeArrowheads="1"/>
          </p:cNvSpPr>
          <p:nvPr/>
        </p:nvSpPr>
        <p:spPr bwMode="auto">
          <a:xfrm>
            <a:off x="684213" y="1398588"/>
            <a:ext cx="1219200" cy="304800"/>
          </a:xfrm>
          <a:prstGeom prst="rect">
            <a:avLst/>
          </a:prstGeom>
          <a:noFill/>
          <a:ln w="9525">
            <a:noFill/>
            <a:miter lim="800000"/>
            <a:headEnd/>
            <a:tailEnd/>
          </a:ln>
        </p:spPr>
        <p:txBody>
          <a:bodyPr>
            <a:spAutoFit/>
          </a:bodyPr>
          <a:lstStyle/>
          <a:p>
            <a:pPr>
              <a:spcBef>
                <a:spcPct val="50000"/>
              </a:spcBef>
            </a:pPr>
            <a:r>
              <a:rPr lang="es-ES_tradnl" sz="1400" b="1">
                <a:latin typeface="Arial" charset="0"/>
              </a:rPr>
              <a:t>Internet</a:t>
            </a:r>
            <a:endParaRPr lang="es-ES" sz="1400" b="1">
              <a:latin typeface="Arial" charset="0"/>
            </a:endParaRPr>
          </a:p>
        </p:txBody>
      </p:sp>
      <p:sp>
        <p:nvSpPr>
          <p:cNvPr id="114733" name="Text Box 46"/>
          <p:cNvSpPr txBox="1">
            <a:spLocks noChangeArrowheads="1"/>
          </p:cNvSpPr>
          <p:nvPr/>
        </p:nvSpPr>
        <p:spPr bwMode="auto">
          <a:xfrm>
            <a:off x="971550" y="3216275"/>
            <a:ext cx="1169988" cy="304800"/>
          </a:xfrm>
          <a:prstGeom prst="rect">
            <a:avLst/>
          </a:prstGeom>
          <a:noFill/>
          <a:ln w="9525">
            <a:noFill/>
            <a:miter lim="800000"/>
            <a:headEnd/>
            <a:tailEnd/>
          </a:ln>
        </p:spPr>
        <p:txBody>
          <a:bodyPr>
            <a:spAutoFit/>
          </a:bodyPr>
          <a:lstStyle/>
          <a:p>
            <a:pPr>
              <a:spcBef>
                <a:spcPct val="50000"/>
              </a:spcBef>
            </a:pPr>
            <a:r>
              <a:rPr lang="es-ES_tradnl" sz="1400" b="1">
                <a:latin typeface="Arial" charset="0"/>
              </a:rPr>
              <a:t>10.0.0.2/24</a:t>
            </a:r>
            <a:endParaRPr lang="es-ES" sz="1400" b="1">
              <a:latin typeface="Arial" charset="0"/>
            </a:endParaRPr>
          </a:p>
        </p:txBody>
      </p:sp>
      <p:sp>
        <p:nvSpPr>
          <p:cNvPr id="114734" name="Text Box 47"/>
          <p:cNvSpPr txBox="1">
            <a:spLocks noChangeArrowheads="1"/>
          </p:cNvSpPr>
          <p:nvPr/>
        </p:nvSpPr>
        <p:spPr bwMode="auto">
          <a:xfrm>
            <a:off x="663575" y="5654675"/>
            <a:ext cx="4124325" cy="730250"/>
          </a:xfrm>
          <a:prstGeom prst="rect">
            <a:avLst/>
          </a:prstGeom>
          <a:noFill/>
          <a:ln w="9525">
            <a:noFill/>
            <a:miter lim="800000"/>
            <a:headEnd/>
            <a:tailEnd/>
          </a:ln>
        </p:spPr>
        <p:txBody>
          <a:bodyPr>
            <a:spAutoFit/>
          </a:bodyPr>
          <a:lstStyle/>
          <a:p>
            <a:r>
              <a:rPr lang="es-ES" sz="1400">
                <a:latin typeface="Arial" charset="0"/>
              </a:rPr>
              <a:t>Un paquete enviado desde la LAN A o D a una dirección desconocida quedará rebotando entre X y W hasta que su TTL valga 0 </a:t>
            </a:r>
          </a:p>
        </p:txBody>
      </p:sp>
    </p:spTree>
  </p:cSld>
  <p:clrMapOvr>
    <a:masterClrMapping/>
  </p:clrMapOvr>
  <p:transition spd="med">
    <p:pull dir="ru"/>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2"/>
          <p:cNvSpPr>
            <a:spLocks noGrp="1" noChangeArrowheads="1"/>
          </p:cNvSpPr>
          <p:nvPr>
            <p:ph type="title"/>
          </p:nvPr>
        </p:nvSpPr>
        <p:spPr>
          <a:xfrm>
            <a:off x="685800" y="544507"/>
            <a:ext cx="7772400" cy="874713"/>
          </a:xfrm>
        </p:spPr>
        <p:txBody>
          <a:bodyPr/>
          <a:lstStyle/>
          <a:p>
            <a:pPr eaLnBrk="1" hangingPunct="1"/>
            <a:r>
              <a:rPr lang="es-ES_tradnl" dirty="0" smtClean="0"/>
              <a:t>¿Cuándo se debe especificar la máscara?</a:t>
            </a:r>
            <a:endParaRPr lang="es-ES" dirty="0" smtClean="0"/>
          </a:p>
        </p:txBody>
      </p:sp>
      <p:sp>
        <p:nvSpPr>
          <p:cNvPr id="116738" name="Rectangle 3"/>
          <p:cNvSpPr>
            <a:spLocks noGrp="1" noChangeArrowheads="1"/>
          </p:cNvSpPr>
          <p:nvPr>
            <p:ph type="body" idx="1"/>
          </p:nvPr>
        </p:nvSpPr>
        <p:spPr>
          <a:xfrm>
            <a:off x="685800" y="1671654"/>
            <a:ext cx="7772400" cy="4114800"/>
          </a:xfrm>
        </p:spPr>
        <p:txBody>
          <a:bodyPr/>
          <a:lstStyle/>
          <a:p>
            <a:pPr eaLnBrk="1" hangingPunct="1">
              <a:lnSpc>
                <a:spcPct val="80000"/>
              </a:lnSpc>
            </a:pPr>
            <a:r>
              <a:rPr lang="es-ES_tradnl" sz="2400" dirty="0" smtClean="0"/>
              <a:t>Siempre se especifica máscara:</a:t>
            </a:r>
          </a:p>
          <a:p>
            <a:pPr lvl="1" eaLnBrk="1" hangingPunct="1">
              <a:lnSpc>
                <a:spcPct val="80000"/>
              </a:lnSpc>
            </a:pPr>
            <a:r>
              <a:rPr lang="es-ES_tradnl" sz="2400" dirty="0" smtClean="0"/>
              <a:t>En las direcciones de interfaces (de hosts o </a:t>
            </a:r>
            <a:r>
              <a:rPr lang="es-ES_tradnl" sz="2400" dirty="0" err="1" smtClean="0"/>
              <a:t>routers</a:t>
            </a:r>
            <a:r>
              <a:rPr lang="es-ES_tradnl" sz="2400" dirty="0" smtClean="0"/>
              <a:t>). Si el equipo tiene varias interfaces, cada una debe tener una dirección diferente. Las interfaces pueden estar en la misma red o no, la máscara puede coincidir o no. </a:t>
            </a:r>
          </a:p>
          <a:p>
            <a:pPr lvl="1" eaLnBrk="1" hangingPunct="1">
              <a:lnSpc>
                <a:spcPct val="80000"/>
              </a:lnSpc>
            </a:pPr>
            <a:r>
              <a:rPr lang="es-ES_tradnl" sz="2400" dirty="0" smtClean="0"/>
              <a:t>Al configurar una ruta (incluso si es la ruta por defecto) para indicar el ámbito o rango de direcciones al que se aplica dicha ruta</a:t>
            </a:r>
          </a:p>
          <a:p>
            <a:pPr eaLnBrk="1" hangingPunct="1">
              <a:lnSpc>
                <a:spcPct val="80000"/>
              </a:lnSpc>
            </a:pPr>
            <a:r>
              <a:rPr lang="es-ES_tradnl" sz="2400" dirty="0" smtClean="0"/>
              <a:t>Nunca se especifica máscara:</a:t>
            </a:r>
          </a:p>
          <a:p>
            <a:pPr lvl="1" eaLnBrk="1" hangingPunct="1">
              <a:lnSpc>
                <a:spcPct val="80000"/>
              </a:lnSpc>
            </a:pPr>
            <a:r>
              <a:rPr lang="es-ES_tradnl" sz="2400" dirty="0" smtClean="0"/>
              <a:t>Cuando se indica el </a:t>
            </a:r>
            <a:r>
              <a:rPr lang="es-ES_tradnl" sz="2400" dirty="0" err="1" smtClean="0"/>
              <a:t>router</a:t>
            </a:r>
            <a:r>
              <a:rPr lang="es-ES_tradnl" sz="2400" dirty="0" smtClean="0"/>
              <a:t> por defecto en un equipo (host o </a:t>
            </a:r>
            <a:r>
              <a:rPr lang="es-ES_tradnl" sz="2400" dirty="0" err="1" smtClean="0"/>
              <a:t>router</a:t>
            </a:r>
            <a:r>
              <a:rPr lang="es-ES_tradnl" sz="2400" dirty="0" smtClean="0"/>
              <a:t>).</a:t>
            </a:r>
          </a:p>
          <a:p>
            <a:pPr lvl="1" eaLnBrk="1" hangingPunct="1">
              <a:lnSpc>
                <a:spcPct val="80000"/>
              </a:lnSpc>
            </a:pPr>
            <a:r>
              <a:rPr lang="es-ES_tradnl" sz="2400" dirty="0" smtClean="0"/>
              <a:t>Cuando se indica la dirección de destino en una ruta</a:t>
            </a:r>
          </a:p>
        </p:txBody>
      </p:sp>
    </p:spTree>
  </p:cSld>
  <p:clrMapOvr>
    <a:masterClrMapping/>
  </p:clrMapOvr>
  <p:transition spd="med">
    <p:pull dir="ru"/>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Line 4"/>
          <p:cNvSpPr>
            <a:spLocks noChangeShapeType="1"/>
          </p:cNvSpPr>
          <p:nvPr/>
        </p:nvSpPr>
        <p:spPr bwMode="auto">
          <a:xfrm rot="5400000">
            <a:off x="1087438" y="4783138"/>
            <a:ext cx="1657350" cy="0"/>
          </a:xfrm>
          <a:prstGeom prst="line">
            <a:avLst/>
          </a:prstGeom>
          <a:noFill/>
          <a:ln w="25400">
            <a:solidFill>
              <a:schemeClr val="accent2"/>
            </a:solidFill>
            <a:round/>
            <a:headEnd/>
            <a:tailEnd/>
          </a:ln>
        </p:spPr>
        <p:txBody>
          <a:bodyPr/>
          <a:lstStyle/>
          <a:p>
            <a:endParaRPr lang="es-ES"/>
          </a:p>
        </p:txBody>
      </p:sp>
      <p:sp>
        <p:nvSpPr>
          <p:cNvPr id="118786" name="Freeform 5"/>
          <p:cNvSpPr>
            <a:spLocks/>
          </p:cNvSpPr>
          <p:nvPr/>
        </p:nvSpPr>
        <p:spPr bwMode="auto">
          <a:xfrm>
            <a:off x="2987675" y="4329113"/>
            <a:ext cx="2667000" cy="76200"/>
          </a:xfrm>
          <a:custGeom>
            <a:avLst/>
            <a:gdLst>
              <a:gd name="T0" fmla="*/ 0 w 1452"/>
              <a:gd name="T1" fmla="*/ 0 h 45"/>
              <a:gd name="T2" fmla="*/ 2147483647 w 1452"/>
              <a:gd name="T3" fmla="*/ 0 h 45"/>
              <a:gd name="T4" fmla="*/ 2147483647 w 1452"/>
              <a:gd name="T5" fmla="*/ 126165197 h 45"/>
              <a:gd name="T6" fmla="*/ 2147483647 w 1452"/>
              <a:gd name="T7" fmla="*/ 126165197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sp>
        <p:nvSpPr>
          <p:cNvPr id="118787" name="Line 7"/>
          <p:cNvSpPr>
            <a:spLocks noChangeShapeType="1"/>
          </p:cNvSpPr>
          <p:nvPr/>
        </p:nvSpPr>
        <p:spPr bwMode="auto">
          <a:xfrm>
            <a:off x="1458913" y="4543425"/>
            <a:ext cx="457200" cy="0"/>
          </a:xfrm>
          <a:prstGeom prst="line">
            <a:avLst/>
          </a:prstGeom>
          <a:noFill/>
          <a:ln w="9525">
            <a:solidFill>
              <a:schemeClr val="accent2"/>
            </a:solidFill>
            <a:round/>
            <a:headEnd/>
            <a:tailEnd/>
          </a:ln>
        </p:spPr>
        <p:txBody>
          <a:bodyPr/>
          <a:lstStyle/>
          <a:p>
            <a:endParaRPr lang="es-ES"/>
          </a:p>
        </p:txBody>
      </p:sp>
      <p:sp>
        <p:nvSpPr>
          <p:cNvPr id="118788" name="Line 10"/>
          <p:cNvSpPr>
            <a:spLocks noChangeShapeType="1"/>
          </p:cNvSpPr>
          <p:nvPr/>
        </p:nvSpPr>
        <p:spPr bwMode="auto">
          <a:xfrm>
            <a:off x="1916113" y="4313238"/>
            <a:ext cx="762000" cy="0"/>
          </a:xfrm>
          <a:prstGeom prst="line">
            <a:avLst/>
          </a:prstGeom>
          <a:noFill/>
          <a:ln w="9525">
            <a:solidFill>
              <a:schemeClr val="accent2"/>
            </a:solidFill>
            <a:round/>
            <a:headEnd/>
            <a:tailEnd/>
          </a:ln>
        </p:spPr>
        <p:txBody>
          <a:bodyPr/>
          <a:lstStyle/>
          <a:p>
            <a:endParaRPr lang="es-ES"/>
          </a:p>
        </p:txBody>
      </p:sp>
      <p:sp>
        <p:nvSpPr>
          <p:cNvPr id="118789" name="Line 13"/>
          <p:cNvSpPr>
            <a:spLocks noChangeShapeType="1"/>
          </p:cNvSpPr>
          <p:nvPr/>
        </p:nvSpPr>
        <p:spPr bwMode="auto">
          <a:xfrm flipV="1">
            <a:off x="5994400" y="4389438"/>
            <a:ext cx="762000" cy="0"/>
          </a:xfrm>
          <a:prstGeom prst="line">
            <a:avLst/>
          </a:prstGeom>
          <a:noFill/>
          <a:ln w="9525">
            <a:solidFill>
              <a:schemeClr val="accent2"/>
            </a:solidFill>
            <a:round/>
            <a:headEnd/>
            <a:tailEnd/>
          </a:ln>
        </p:spPr>
        <p:txBody>
          <a:bodyPr/>
          <a:lstStyle/>
          <a:p>
            <a:endParaRPr lang="es-ES"/>
          </a:p>
        </p:txBody>
      </p:sp>
      <p:sp>
        <p:nvSpPr>
          <p:cNvPr id="118790" name="Line 14"/>
          <p:cNvSpPr>
            <a:spLocks noChangeShapeType="1"/>
          </p:cNvSpPr>
          <p:nvPr/>
        </p:nvSpPr>
        <p:spPr bwMode="auto">
          <a:xfrm rot="5400000">
            <a:off x="5670550" y="4289425"/>
            <a:ext cx="2162175" cy="9525"/>
          </a:xfrm>
          <a:prstGeom prst="line">
            <a:avLst/>
          </a:prstGeom>
          <a:noFill/>
          <a:ln w="25400">
            <a:solidFill>
              <a:schemeClr val="accent2"/>
            </a:solidFill>
            <a:round/>
            <a:headEnd/>
            <a:tailEnd/>
          </a:ln>
        </p:spPr>
        <p:txBody>
          <a:bodyPr/>
          <a:lstStyle/>
          <a:p>
            <a:endParaRPr lang="es-ES"/>
          </a:p>
        </p:txBody>
      </p:sp>
      <p:sp>
        <p:nvSpPr>
          <p:cNvPr id="118791" name="Line 15"/>
          <p:cNvSpPr>
            <a:spLocks noChangeShapeType="1"/>
          </p:cNvSpPr>
          <p:nvPr/>
        </p:nvSpPr>
        <p:spPr bwMode="auto">
          <a:xfrm>
            <a:off x="6756400" y="3921125"/>
            <a:ext cx="457200" cy="0"/>
          </a:xfrm>
          <a:prstGeom prst="line">
            <a:avLst/>
          </a:prstGeom>
          <a:noFill/>
          <a:ln w="9525">
            <a:solidFill>
              <a:schemeClr val="accent2"/>
            </a:solidFill>
            <a:round/>
            <a:headEnd/>
            <a:tailEnd/>
          </a:ln>
        </p:spPr>
        <p:txBody>
          <a:bodyPr/>
          <a:lstStyle/>
          <a:p>
            <a:endParaRPr lang="es-ES"/>
          </a:p>
        </p:txBody>
      </p:sp>
      <p:sp>
        <p:nvSpPr>
          <p:cNvPr id="118792" name="Text Box 19"/>
          <p:cNvSpPr txBox="1">
            <a:spLocks noChangeArrowheads="1"/>
          </p:cNvSpPr>
          <p:nvPr/>
        </p:nvSpPr>
        <p:spPr bwMode="auto">
          <a:xfrm>
            <a:off x="342900" y="4848225"/>
            <a:ext cx="1573213" cy="730250"/>
          </a:xfrm>
          <a:prstGeom prst="rect">
            <a:avLst/>
          </a:prstGeom>
          <a:noFill/>
          <a:ln w="9525">
            <a:noFill/>
            <a:miter lim="800000"/>
            <a:headEnd/>
            <a:tailEnd/>
          </a:ln>
        </p:spPr>
        <p:txBody>
          <a:bodyPr>
            <a:spAutoFit/>
          </a:bodyPr>
          <a:lstStyle/>
          <a:p>
            <a:pPr algn="ctr"/>
            <a:r>
              <a:rPr lang="es-ES_tradnl" sz="1400" b="1">
                <a:latin typeface="Arial" charset="0"/>
              </a:rPr>
              <a:t>158.42.20.12</a:t>
            </a:r>
          </a:p>
          <a:p>
            <a:pPr algn="ctr"/>
            <a:r>
              <a:rPr lang="es-ES_tradnl" sz="1400" b="1">
                <a:latin typeface="Arial" charset="0"/>
              </a:rPr>
              <a:t>255.255.255.0</a:t>
            </a:r>
          </a:p>
          <a:p>
            <a:pPr algn="ctr"/>
            <a:r>
              <a:rPr lang="es-ES_tradnl" sz="1400" b="1">
                <a:latin typeface="Arial" charset="0"/>
              </a:rPr>
              <a:t>Rtr: 158.42.20.1</a:t>
            </a:r>
            <a:endParaRPr lang="es-ES" sz="1400" b="1">
              <a:latin typeface="Arial" charset="0"/>
            </a:endParaRPr>
          </a:p>
        </p:txBody>
      </p:sp>
      <p:sp>
        <p:nvSpPr>
          <p:cNvPr id="118793" name="Text Box 21"/>
          <p:cNvSpPr txBox="1">
            <a:spLocks noChangeArrowheads="1"/>
          </p:cNvSpPr>
          <p:nvPr/>
        </p:nvSpPr>
        <p:spPr bwMode="auto">
          <a:xfrm>
            <a:off x="1527175" y="2881313"/>
            <a:ext cx="1371600" cy="517525"/>
          </a:xfrm>
          <a:prstGeom prst="rect">
            <a:avLst/>
          </a:prstGeom>
          <a:noFill/>
          <a:ln w="9525">
            <a:noFill/>
            <a:miter lim="800000"/>
            <a:headEnd/>
            <a:tailEnd/>
          </a:ln>
        </p:spPr>
        <p:txBody>
          <a:bodyPr>
            <a:spAutoFit/>
          </a:bodyPr>
          <a:lstStyle/>
          <a:p>
            <a:pPr algn="ctr"/>
            <a:r>
              <a:rPr lang="es-ES_tradnl" sz="1400" b="1">
                <a:latin typeface="Arial" charset="0"/>
              </a:rPr>
              <a:t>158.42.20.1</a:t>
            </a:r>
          </a:p>
          <a:p>
            <a:pPr algn="ctr"/>
            <a:r>
              <a:rPr lang="es-ES_tradnl" sz="1400" b="1">
                <a:latin typeface="Arial" charset="0"/>
              </a:rPr>
              <a:t>255.255.255.0</a:t>
            </a:r>
            <a:endParaRPr lang="es-ES" sz="1400" b="1">
              <a:latin typeface="Arial" charset="0"/>
            </a:endParaRPr>
          </a:p>
        </p:txBody>
      </p:sp>
      <p:sp>
        <p:nvSpPr>
          <p:cNvPr id="118794" name="Text Box 22"/>
          <p:cNvSpPr txBox="1">
            <a:spLocks noChangeArrowheads="1"/>
          </p:cNvSpPr>
          <p:nvPr/>
        </p:nvSpPr>
        <p:spPr bwMode="auto">
          <a:xfrm>
            <a:off x="5364163" y="4797425"/>
            <a:ext cx="1371600" cy="517525"/>
          </a:xfrm>
          <a:prstGeom prst="rect">
            <a:avLst/>
          </a:prstGeom>
          <a:noFill/>
          <a:ln w="9525">
            <a:noFill/>
            <a:miter lim="800000"/>
            <a:headEnd/>
            <a:tailEnd/>
          </a:ln>
        </p:spPr>
        <p:txBody>
          <a:bodyPr>
            <a:spAutoFit/>
          </a:bodyPr>
          <a:lstStyle/>
          <a:p>
            <a:pPr algn="ctr"/>
            <a:r>
              <a:rPr lang="es-ES_tradnl" sz="1400" b="1">
                <a:latin typeface="Arial" charset="0"/>
              </a:rPr>
              <a:t>158.42.30.1</a:t>
            </a:r>
          </a:p>
          <a:p>
            <a:pPr algn="ctr"/>
            <a:r>
              <a:rPr lang="es-ES_tradnl" sz="1400" b="1">
                <a:latin typeface="Arial" charset="0"/>
              </a:rPr>
              <a:t>255.255.255.0</a:t>
            </a:r>
            <a:endParaRPr lang="es-ES" sz="1400" b="1">
              <a:latin typeface="Arial" charset="0"/>
            </a:endParaRPr>
          </a:p>
        </p:txBody>
      </p:sp>
      <p:sp>
        <p:nvSpPr>
          <p:cNvPr id="118795" name="Text Box 24"/>
          <p:cNvSpPr txBox="1">
            <a:spLocks noChangeArrowheads="1"/>
          </p:cNvSpPr>
          <p:nvPr/>
        </p:nvSpPr>
        <p:spPr bwMode="auto">
          <a:xfrm>
            <a:off x="6756400" y="4149725"/>
            <a:ext cx="1525588" cy="730250"/>
          </a:xfrm>
          <a:prstGeom prst="rect">
            <a:avLst/>
          </a:prstGeom>
          <a:noFill/>
          <a:ln w="9525">
            <a:noFill/>
            <a:miter lim="800000"/>
            <a:headEnd/>
            <a:tailEnd/>
          </a:ln>
        </p:spPr>
        <p:txBody>
          <a:bodyPr>
            <a:spAutoFit/>
          </a:bodyPr>
          <a:lstStyle/>
          <a:p>
            <a:pPr algn="ctr"/>
            <a:r>
              <a:rPr lang="es-ES_tradnl" sz="1400" b="1">
                <a:latin typeface="Arial" charset="0"/>
              </a:rPr>
              <a:t>158.42.30.12</a:t>
            </a:r>
          </a:p>
          <a:p>
            <a:pPr algn="ctr"/>
            <a:r>
              <a:rPr lang="es-ES_tradnl" sz="1400" b="1">
                <a:latin typeface="Arial" charset="0"/>
              </a:rPr>
              <a:t>255.255.255.0</a:t>
            </a:r>
          </a:p>
          <a:p>
            <a:pPr algn="ctr"/>
            <a:r>
              <a:rPr lang="es-ES_tradnl" sz="1400" b="1">
                <a:latin typeface="Arial" charset="0"/>
              </a:rPr>
              <a:t>Rtr: 158.42.30.1</a:t>
            </a:r>
            <a:endParaRPr lang="es-ES" sz="1400" b="1">
              <a:latin typeface="Arial" charset="0"/>
            </a:endParaRPr>
          </a:p>
        </p:txBody>
      </p:sp>
      <p:sp>
        <p:nvSpPr>
          <p:cNvPr id="118796" name="Line 26"/>
          <p:cNvSpPr>
            <a:spLocks noChangeShapeType="1"/>
          </p:cNvSpPr>
          <p:nvPr/>
        </p:nvSpPr>
        <p:spPr bwMode="auto">
          <a:xfrm flipV="1">
            <a:off x="6156325" y="4465638"/>
            <a:ext cx="0" cy="381000"/>
          </a:xfrm>
          <a:prstGeom prst="line">
            <a:avLst/>
          </a:prstGeom>
          <a:noFill/>
          <a:ln w="9525">
            <a:solidFill>
              <a:schemeClr val="tx1"/>
            </a:solidFill>
            <a:round/>
            <a:headEnd/>
            <a:tailEnd type="triangle" w="med" len="med"/>
          </a:ln>
        </p:spPr>
        <p:txBody>
          <a:bodyPr/>
          <a:lstStyle/>
          <a:p>
            <a:endParaRPr lang="es-ES"/>
          </a:p>
        </p:txBody>
      </p:sp>
      <p:sp>
        <p:nvSpPr>
          <p:cNvPr id="118797" name="Text Box 28"/>
          <p:cNvSpPr txBox="1">
            <a:spLocks noChangeArrowheads="1"/>
          </p:cNvSpPr>
          <p:nvPr/>
        </p:nvSpPr>
        <p:spPr bwMode="auto">
          <a:xfrm>
            <a:off x="457200" y="1865313"/>
            <a:ext cx="3962400" cy="314325"/>
          </a:xfrm>
          <a:prstGeom prst="rect">
            <a:avLst/>
          </a:prstGeom>
          <a:noFill/>
          <a:ln w="9525">
            <a:solidFill>
              <a:schemeClr val="tx1"/>
            </a:solidFill>
            <a:miter lim="800000"/>
            <a:headEnd/>
            <a:tailEnd/>
          </a:ln>
        </p:spPr>
        <p:txBody>
          <a:bodyPr>
            <a:spAutoFit/>
          </a:bodyPr>
          <a:lstStyle/>
          <a:p>
            <a:pPr algn="ctr">
              <a:spcBef>
                <a:spcPct val="50000"/>
              </a:spcBef>
            </a:pPr>
            <a:r>
              <a:rPr lang="es-ES_tradnl" sz="1400" b="1">
                <a:latin typeface="Arial" charset="0"/>
              </a:rPr>
              <a:t>A 158.42.30.0 255.255.255.0 por 192.168.1.2</a:t>
            </a:r>
            <a:endParaRPr lang="es-ES" sz="1400" b="1">
              <a:solidFill>
                <a:srgbClr val="FF0000"/>
              </a:solidFill>
              <a:latin typeface="Arial" charset="0"/>
            </a:endParaRPr>
          </a:p>
        </p:txBody>
      </p:sp>
      <p:sp>
        <p:nvSpPr>
          <p:cNvPr id="118798" name="Text Box 29"/>
          <p:cNvSpPr txBox="1">
            <a:spLocks noChangeArrowheads="1"/>
          </p:cNvSpPr>
          <p:nvPr/>
        </p:nvSpPr>
        <p:spPr bwMode="auto">
          <a:xfrm>
            <a:off x="3124200" y="2805113"/>
            <a:ext cx="1524000" cy="517525"/>
          </a:xfrm>
          <a:prstGeom prst="rect">
            <a:avLst/>
          </a:prstGeom>
          <a:noFill/>
          <a:ln w="9525">
            <a:noFill/>
            <a:miter lim="800000"/>
            <a:headEnd/>
            <a:tailEnd/>
          </a:ln>
        </p:spPr>
        <p:txBody>
          <a:bodyPr>
            <a:spAutoFit/>
          </a:bodyPr>
          <a:lstStyle/>
          <a:p>
            <a:pPr algn="ctr"/>
            <a:r>
              <a:rPr lang="es-ES_tradnl" sz="1400" b="1">
                <a:latin typeface="Arial" charset="0"/>
              </a:rPr>
              <a:t>192.168.1.1</a:t>
            </a:r>
          </a:p>
          <a:p>
            <a:pPr algn="ctr"/>
            <a:r>
              <a:rPr lang="es-ES_tradnl" sz="1400" b="1">
                <a:latin typeface="Arial" charset="0"/>
              </a:rPr>
              <a:t>255.255.255.252</a:t>
            </a:r>
            <a:endParaRPr lang="es-ES" sz="1400" b="1">
              <a:latin typeface="Arial" charset="0"/>
            </a:endParaRPr>
          </a:p>
        </p:txBody>
      </p:sp>
      <p:sp>
        <p:nvSpPr>
          <p:cNvPr id="118799" name="Text Box 30"/>
          <p:cNvSpPr txBox="1">
            <a:spLocks noChangeArrowheads="1"/>
          </p:cNvSpPr>
          <p:nvPr/>
        </p:nvSpPr>
        <p:spPr bwMode="auto">
          <a:xfrm>
            <a:off x="4140200" y="3338513"/>
            <a:ext cx="1524000" cy="517525"/>
          </a:xfrm>
          <a:prstGeom prst="rect">
            <a:avLst/>
          </a:prstGeom>
          <a:noFill/>
          <a:ln w="9525">
            <a:noFill/>
            <a:miter lim="800000"/>
            <a:headEnd/>
            <a:tailEnd/>
          </a:ln>
        </p:spPr>
        <p:txBody>
          <a:bodyPr>
            <a:spAutoFit/>
          </a:bodyPr>
          <a:lstStyle/>
          <a:p>
            <a:pPr algn="ctr"/>
            <a:r>
              <a:rPr lang="es-ES_tradnl" sz="1400" b="1">
                <a:latin typeface="Arial" charset="0"/>
              </a:rPr>
              <a:t>192.168.1.2</a:t>
            </a:r>
          </a:p>
          <a:p>
            <a:pPr algn="ctr"/>
            <a:r>
              <a:rPr lang="es-ES_tradnl" sz="1400" b="1">
                <a:latin typeface="Arial" charset="0"/>
              </a:rPr>
              <a:t>255.255.255.252</a:t>
            </a:r>
            <a:endParaRPr lang="es-ES" sz="1400" b="1">
              <a:latin typeface="Arial" charset="0"/>
            </a:endParaRPr>
          </a:p>
        </p:txBody>
      </p:sp>
      <p:sp>
        <p:nvSpPr>
          <p:cNvPr id="118800" name="Line 31"/>
          <p:cNvSpPr>
            <a:spLocks noChangeShapeType="1"/>
          </p:cNvSpPr>
          <p:nvPr/>
        </p:nvSpPr>
        <p:spPr bwMode="auto">
          <a:xfrm>
            <a:off x="3657600" y="3338513"/>
            <a:ext cx="0" cy="914400"/>
          </a:xfrm>
          <a:prstGeom prst="line">
            <a:avLst/>
          </a:prstGeom>
          <a:noFill/>
          <a:ln w="9525">
            <a:solidFill>
              <a:schemeClr val="tx1"/>
            </a:solidFill>
            <a:round/>
            <a:headEnd/>
            <a:tailEnd type="triangle" w="med" len="med"/>
          </a:ln>
        </p:spPr>
        <p:txBody>
          <a:bodyPr/>
          <a:lstStyle/>
          <a:p>
            <a:endParaRPr lang="es-ES"/>
          </a:p>
        </p:txBody>
      </p:sp>
      <p:sp>
        <p:nvSpPr>
          <p:cNvPr id="118801" name="Line 33"/>
          <p:cNvSpPr>
            <a:spLocks noChangeShapeType="1"/>
          </p:cNvSpPr>
          <p:nvPr/>
        </p:nvSpPr>
        <p:spPr bwMode="auto">
          <a:xfrm>
            <a:off x="5003800" y="3871913"/>
            <a:ext cx="0" cy="457200"/>
          </a:xfrm>
          <a:prstGeom prst="line">
            <a:avLst/>
          </a:prstGeom>
          <a:noFill/>
          <a:ln w="9525">
            <a:solidFill>
              <a:schemeClr val="tx1"/>
            </a:solidFill>
            <a:round/>
            <a:headEnd/>
            <a:tailEnd type="triangle" w="med" len="med"/>
          </a:ln>
        </p:spPr>
        <p:txBody>
          <a:bodyPr/>
          <a:lstStyle/>
          <a:p>
            <a:endParaRPr lang="es-ES"/>
          </a:p>
        </p:txBody>
      </p:sp>
      <p:sp>
        <p:nvSpPr>
          <p:cNvPr id="118802" name="Text Box 34"/>
          <p:cNvSpPr txBox="1">
            <a:spLocks noChangeArrowheads="1"/>
          </p:cNvSpPr>
          <p:nvPr/>
        </p:nvSpPr>
        <p:spPr bwMode="auto">
          <a:xfrm>
            <a:off x="4283075" y="2332038"/>
            <a:ext cx="3889375" cy="314325"/>
          </a:xfrm>
          <a:prstGeom prst="rect">
            <a:avLst/>
          </a:prstGeom>
          <a:noFill/>
          <a:ln w="9525">
            <a:solidFill>
              <a:schemeClr val="tx1"/>
            </a:solidFill>
            <a:miter lim="800000"/>
            <a:headEnd/>
            <a:tailEnd/>
          </a:ln>
        </p:spPr>
        <p:txBody>
          <a:bodyPr>
            <a:spAutoFit/>
          </a:bodyPr>
          <a:lstStyle/>
          <a:p>
            <a:pPr algn="ctr">
              <a:spcBef>
                <a:spcPct val="50000"/>
              </a:spcBef>
            </a:pPr>
            <a:r>
              <a:rPr lang="es-ES_tradnl" sz="1400" b="1">
                <a:latin typeface="Arial" charset="0"/>
              </a:rPr>
              <a:t>A 158.42.20.0 255.255.255.0 por 192.168.1.1</a:t>
            </a:r>
            <a:endParaRPr lang="es-ES" sz="1400" b="1">
              <a:solidFill>
                <a:srgbClr val="FF0000"/>
              </a:solidFill>
              <a:latin typeface="Arial" charset="0"/>
            </a:endParaRPr>
          </a:p>
        </p:txBody>
      </p:sp>
      <p:sp>
        <p:nvSpPr>
          <p:cNvPr id="118803" name="Line 35"/>
          <p:cNvSpPr>
            <a:spLocks noChangeShapeType="1"/>
          </p:cNvSpPr>
          <p:nvPr/>
        </p:nvSpPr>
        <p:spPr bwMode="auto">
          <a:xfrm>
            <a:off x="2339975" y="3429000"/>
            <a:ext cx="0" cy="747713"/>
          </a:xfrm>
          <a:prstGeom prst="line">
            <a:avLst/>
          </a:prstGeom>
          <a:noFill/>
          <a:ln w="9525">
            <a:solidFill>
              <a:schemeClr val="tx1"/>
            </a:solidFill>
            <a:round/>
            <a:headEnd/>
            <a:tailEnd type="triangle" w="med" len="med"/>
          </a:ln>
        </p:spPr>
        <p:txBody>
          <a:bodyPr/>
          <a:lstStyle/>
          <a:p>
            <a:endParaRPr lang="es-ES"/>
          </a:p>
        </p:txBody>
      </p:sp>
      <p:sp>
        <p:nvSpPr>
          <p:cNvPr id="118804" name="Line 44"/>
          <p:cNvSpPr>
            <a:spLocks noChangeShapeType="1"/>
          </p:cNvSpPr>
          <p:nvPr/>
        </p:nvSpPr>
        <p:spPr bwMode="auto">
          <a:xfrm>
            <a:off x="3059113" y="2179638"/>
            <a:ext cx="0" cy="1692275"/>
          </a:xfrm>
          <a:prstGeom prst="line">
            <a:avLst/>
          </a:prstGeom>
          <a:noFill/>
          <a:ln w="9525">
            <a:solidFill>
              <a:schemeClr val="tx1"/>
            </a:solidFill>
            <a:round/>
            <a:headEnd/>
            <a:tailEnd type="triangle" w="med" len="med"/>
          </a:ln>
        </p:spPr>
        <p:txBody>
          <a:bodyPr/>
          <a:lstStyle/>
          <a:p>
            <a:endParaRPr lang="es-ES"/>
          </a:p>
        </p:txBody>
      </p:sp>
      <p:sp>
        <p:nvSpPr>
          <p:cNvPr id="118805" name="Line 45"/>
          <p:cNvSpPr>
            <a:spLocks noChangeShapeType="1"/>
          </p:cNvSpPr>
          <p:nvPr/>
        </p:nvSpPr>
        <p:spPr bwMode="auto">
          <a:xfrm>
            <a:off x="5613400" y="2636838"/>
            <a:ext cx="0" cy="1311275"/>
          </a:xfrm>
          <a:prstGeom prst="line">
            <a:avLst/>
          </a:prstGeom>
          <a:noFill/>
          <a:ln w="9525">
            <a:solidFill>
              <a:schemeClr val="tx1"/>
            </a:solidFill>
            <a:round/>
            <a:headEnd/>
            <a:tailEnd type="triangle" w="med" len="med"/>
          </a:ln>
        </p:spPr>
        <p:txBody>
          <a:bodyPr/>
          <a:lstStyle/>
          <a:p>
            <a:endParaRPr lang="es-ES"/>
          </a:p>
        </p:txBody>
      </p:sp>
      <p:sp>
        <p:nvSpPr>
          <p:cNvPr id="118806" name="Text Box 51"/>
          <p:cNvSpPr txBox="1">
            <a:spLocks noChangeArrowheads="1"/>
          </p:cNvSpPr>
          <p:nvPr/>
        </p:nvSpPr>
        <p:spPr bwMode="auto">
          <a:xfrm>
            <a:off x="2819400" y="5445125"/>
            <a:ext cx="2976563" cy="668338"/>
          </a:xfrm>
          <a:prstGeom prst="rect">
            <a:avLst/>
          </a:prstGeom>
          <a:noFill/>
          <a:ln w="9525">
            <a:noFill/>
            <a:miter lim="800000"/>
            <a:headEnd/>
            <a:tailEnd/>
          </a:ln>
        </p:spPr>
        <p:txBody>
          <a:bodyPr>
            <a:spAutoFit/>
          </a:bodyPr>
          <a:lstStyle/>
          <a:p>
            <a:pPr algn="ctr">
              <a:lnSpc>
                <a:spcPct val="90000"/>
              </a:lnSpc>
              <a:spcBef>
                <a:spcPct val="50000"/>
              </a:spcBef>
            </a:pPr>
            <a:r>
              <a:rPr lang="es-ES_tradnl" sz="1400" b="1">
                <a:latin typeface="Arial" charset="0"/>
              </a:rPr>
              <a:t>‘Mini-red’ (subred de cuatro direcciones) máscara  de 30 bits (rango 192.168.1.0 - 192.168.1.3)</a:t>
            </a:r>
            <a:endParaRPr lang="es-ES" sz="1400" b="1">
              <a:latin typeface="Arial" charset="0"/>
            </a:endParaRPr>
          </a:p>
        </p:txBody>
      </p:sp>
      <p:pic>
        <p:nvPicPr>
          <p:cNvPr id="118807" name="Picture 55"/>
          <p:cNvPicPr>
            <a:picLocks noChangeArrowheads="1"/>
          </p:cNvPicPr>
          <p:nvPr/>
        </p:nvPicPr>
        <p:blipFill>
          <a:blip r:embed="rId3" cstate="print"/>
          <a:srcRect/>
          <a:stretch>
            <a:fillRect/>
          </a:stretch>
        </p:blipFill>
        <p:spPr bwMode="auto">
          <a:xfrm>
            <a:off x="849313" y="3933825"/>
            <a:ext cx="762000" cy="855663"/>
          </a:xfrm>
          <a:prstGeom prst="rect">
            <a:avLst/>
          </a:prstGeom>
          <a:noFill/>
          <a:ln w="12700">
            <a:noFill/>
            <a:miter lim="800000"/>
            <a:headEnd/>
            <a:tailEnd/>
          </a:ln>
        </p:spPr>
      </p:pic>
      <p:pic>
        <p:nvPicPr>
          <p:cNvPr id="118808" name="Picture 57"/>
          <p:cNvPicPr>
            <a:picLocks noChangeArrowheads="1"/>
          </p:cNvPicPr>
          <p:nvPr/>
        </p:nvPicPr>
        <p:blipFill>
          <a:blip r:embed="rId3" cstate="print"/>
          <a:srcRect/>
          <a:stretch>
            <a:fillRect/>
          </a:stretch>
        </p:blipFill>
        <p:spPr bwMode="auto">
          <a:xfrm>
            <a:off x="7061200" y="3311525"/>
            <a:ext cx="762000" cy="855663"/>
          </a:xfrm>
          <a:prstGeom prst="rect">
            <a:avLst/>
          </a:prstGeom>
          <a:noFill/>
          <a:ln w="12700">
            <a:noFill/>
            <a:miter lim="800000"/>
            <a:headEnd/>
            <a:tailEnd/>
          </a:ln>
        </p:spPr>
      </p:pic>
      <p:sp>
        <p:nvSpPr>
          <p:cNvPr id="118809" name="Text Box 58"/>
          <p:cNvSpPr txBox="1">
            <a:spLocks noChangeArrowheads="1"/>
          </p:cNvSpPr>
          <p:nvPr/>
        </p:nvSpPr>
        <p:spPr bwMode="auto">
          <a:xfrm>
            <a:off x="611188" y="354013"/>
            <a:ext cx="7848600" cy="482600"/>
          </a:xfrm>
          <a:prstGeom prst="rect">
            <a:avLst/>
          </a:prstGeom>
          <a:noFill/>
          <a:ln w="9525">
            <a:noFill/>
            <a:miter lim="800000"/>
            <a:headEnd/>
            <a:tailEnd/>
          </a:ln>
        </p:spPr>
        <p:txBody>
          <a:bodyPr>
            <a:spAutoFit/>
          </a:bodyPr>
          <a:lstStyle/>
          <a:p>
            <a:pPr algn="ctr">
              <a:lnSpc>
                <a:spcPct val="80000"/>
              </a:lnSpc>
              <a:spcBef>
                <a:spcPct val="50000"/>
              </a:spcBef>
            </a:pPr>
            <a:r>
              <a:rPr lang="es-ES" sz="3200">
                <a:latin typeface="Arial" charset="0"/>
              </a:rPr>
              <a:t>Enlace punto a punto usando subredes</a:t>
            </a:r>
          </a:p>
        </p:txBody>
      </p:sp>
      <p:sp>
        <p:nvSpPr>
          <p:cNvPr id="118810" name="Line 60"/>
          <p:cNvSpPr>
            <a:spLocks noChangeShapeType="1"/>
          </p:cNvSpPr>
          <p:nvPr/>
        </p:nvSpPr>
        <p:spPr bwMode="auto">
          <a:xfrm flipV="1">
            <a:off x="4284663" y="4868863"/>
            <a:ext cx="0" cy="576262"/>
          </a:xfrm>
          <a:prstGeom prst="line">
            <a:avLst/>
          </a:prstGeom>
          <a:noFill/>
          <a:ln w="9525">
            <a:solidFill>
              <a:schemeClr val="tx1"/>
            </a:solidFill>
            <a:round/>
            <a:headEnd/>
            <a:tailEnd type="triangle" w="med" len="med"/>
          </a:ln>
        </p:spPr>
        <p:txBody>
          <a:bodyPr/>
          <a:lstStyle/>
          <a:p>
            <a:endParaRPr lang="es-ES"/>
          </a:p>
        </p:txBody>
      </p:sp>
      <p:pic>
        <p:nvPicPr>
          <p:cNvPr id="118811" name="Picture 3"/>
          <p:cNvPicPr>
            <a:picLocks noChangeArrowheads="1"/>
          </p:cNvPicPr>
          <p:nvPr/>
        </p:nvPicPr>
        <p:blipFill>
          <a:blip r:embed="rId4" cstate="print"/>
          <a:srcRect/>
          <a:stretch>
            <a:fillRect/>
          </a:stretch>
        </p:blipFill>
        <p:spPr bwMode="auto">
          <a:xfrm>
            <a:off x="5080000" y="4024313"/>
            <a:ext cx="1057275" cy="762000"/>
          </a:xfrm>
          <a:prstGeom prst="rect">
            <a:avLst/>
          </a:prstGeom>
          <a:noFill/>
          <a:ln w="12700">
            <a:noFill/>
            <a:miter lim="800000"/>
            <a:headEnd/>
            <a:tailEnd/>
          </a:ln>
        </p:spPr>
      </p:pic>
      <p:pic>
        <p:nvPicPr>
          <p:cNvPr id="118812" name="Picture 9"/>
          <p:cNvPicPr>
            <a:picLocks noChangeArrowheads="1"/>
          </p:cNvPicPr>
          <p:nvPr/>
        </p:nvPicPr>
        <p:blipFill>
          <a:blip r:embed="rId4" cstate="print"/>
          <a:srcRect/>
          <a:stretch>
            <a:fillRect/>
          </a:stretch>
        </p:blipFill>
        <p:spPr bwMode="auto">
          <a:xfrm>
            <a:off x="2438400" y="3948113"/>
            <a:ext cx="1066800" cy="762000"/>
          </a:xfrm>
          <a:prstGeom prst="rect">
            <a:avLst/>
          </a:prstGeom>
          <a:noFill/>
          <a:ln w="12700">
            <a:noFill/>
            <a:miter lim="800000"/>
            <a:headEnd/>
            <a:tailEnd/>
          </a:ln>
        </p:spPr>
      </p:pic>
      <p:sp>
        <p:nvSpPr>
          <p:cNvPr id="118813" name="Oval 59"/>
          <p:cNvSpPr>
            <a:spLocks noChangeArrowheads="1"/>
          </p:cNvSpPr>
          <p:nvPr/>
        </p:nvSpPr>
        <p:spPr bwMode="auto">
          <a:xfrm>
            <a:off x="3352800" y="3932238"/>
            <a:ext cx="2057400" cy="838200"/>
          </a:xfrm>
          <a:prstGeom prst="ellipse">
            <a:avLst/>
          </a:prstGeom>
          <a:noFill/>
          <a:ln w="9525">
            <a:solidFill>
              <a:schemeClr val="tx1"/>
            </a:solidFill>
            <a:prstDash val="dash"/>
            <a:round/>
            <a:headEnd/>
            <a:tailEnd/>
          </a:ln>
        </p:spPr>
        <p:txBody>
          <a:bodyPr wrap="none" anchor="ctr"/>
          <a:lstStyle/>
          <a:p>
            <a:endParaRPr lang="es-ES"/>
          </a:p>
        </p:txBody>
      </p:sp>
      <p:sp>
        <p:nvSpPr>
          <p:cNvPr id="118814" name="Text Box 61"/>
          <p:cNvSpPr txBox="1">
            <a:spLocks noChangeArrowheads="1"/>
          </p:cNvSpPr>
          <p:nvPr/>
        </p:nvSpPr>
        <p:spPr bwMode="auto">
          <a:xfrm>
            <a:off x="1114425" y="5630863"/>
            <a:ext cx="1676400" cy="677862"/>
          </a:xfrm>
          <a:prstGeom prst="rect">
            <a:avLst/>
          </a:prstGeom>
          <a:noFill/>
          <a:ln w="9525">
            <a:noFill/>
            <a:miter lim="800000"/>
            <a:headEnd/>
            <a:tailEnd/>
          </a:ln>
        </p:spPr>
        <p:txBody>
          <a:bodyPr>
            <a:spAutoFit/>
          </a:bodyPr>
          <a:lstStyle/>
          <a:p>
            <a:pPr algn="ctr">
              <a:lnSpc>
                <a:spcPct val="80000"/>
              </a:lnSpc>
              <a:spcBef>
                <a:spcPct val="30000"/>
              </a:spcBef>
            </a:pPr>
            <a:r>
              <a:rPr lang="es-ES_tradnl" sz="1600" b="1">
                <a:latin typeface="Arial" charset="0"/>
              </a:rPr>
              <a:t>LAN A 158.42.20.0 255.255.255.0</a:t>
            </a:r>
            <a:endParaRPr lang="es-ES" sz="1600" b="1">
              <a:latin typeface="Arial" charset="0"/>
            </a:endParaRPr>
          </a:p>
        </p:txBody>
      </p:sp>
      <p:sp>
        <p:nvSpPr>
          <p:cNvPr id="118815" name="Text Box 63"/>
          <p:cNvSpPr txBox="1">
            <a:spLocks noChangeArrowheads="1"/>
          </p:cNvSpPr>
          <p:nvPr/>
        </p:nvSpPr>
        <p:spPr bwMode="auto">
          <a:xfrm>
            <a:off x="5957888" y="5445125"/>
            <a:ext cx="1676400" cy="677863"/>
          </a:xfrm>
          <a:prstGeom prst="rect">
            <a:avLst/>
          </a:prstGeom>
          <a:noFill/>
          <a:ln w="9525">
            <a:noFill/>
            <a:miter lim="800000"/>
            <a:headEnd/>
            <a:tailEnd/>
          </a:ln>
        </p:spPr>
        <p:txBody>
          <a:bodyPr>
            <a:spAutoFit/>
          </a:bodyPr>
          <a:lstStyle/>
          <a:p>
            <a:pPr algn="ctr">
              <a:lnSpc>
                <a:spcPct val="80000"/>
              </a:lnSpc>
              <a:spcBef>
                <a:spcPct val="30000"/>
              </a:spcBef>
            </a:pPr>
            <a:r>
              <a:rPr lang="es-ES_tradnl" sz="1600" b="1">
                <a:latin typeface="Arial" charset="0"/>
              </a:rPr>
              <a:t>LAN B 158.42.30.0 255.255.255.0</a:t>
            </a:r>
            <a:endParaRPr lang="es-ES" sz="1600" b="1">
              <a:latin typeface="Arial" charset="0"/>
            </a:endParaRPr>
          </a:p>
        </p:txBody>
      </p:sp>
      <p:sp>
        <p:nvSpPr>
          <p:cNvPr id="118816" name="Text Box 64"/>
          <p:cNvSpPr txBox="1">
            <a:spLocks noChangeArrowheads="1"/>
          </p:cNvSpPr>
          <p:nvPr/>
        </p:nvSpPr>
        <p:spPr bwMode="auto">
          <a:xfrm>
            <a:off x="2819400" y="4160838"/>
            <a:ext cx="303213" cy="304800"/>
          </a:xfrm>
          <a:prstGeom prst="rect">
            <a:avLst/>
          </a:prstGeom>
          <a:solidFill>
            <a:schemeClr val="bg1"/>
          </a:solidFill>
          <a:ln w="9525">
            <a:noFill/>
            <a:miter lim="800000"/>
            <a:headEnd/>
            <a:tailEnd/>
          </a:ln>
        </p:spPr>
        <p:txBody>
          <a:bodyPr wrap="none">
            <a:spAutoFit/>
          </a:bodyPr>
          <a:lstStyle/>
          <a:p>
            <a:r>
              <a:rPr lang="es-ES" sz="1400" b="1">
                <a:latin typeface="Arial" charset="0"/>
              </a:rPr>
              <a:t>X</a:t>
            </a:r>
          </a:p>
        </p:txBody>
      </p:sp>
      <p:sp>
        <p:nvSpPr>
          <p:cNvPr id="118817" name="Text Box 65"/>
          <p:cNvSpPr txBox="1">
            <a:spLocks noChangeArrowheads="1"/>
          </p:cNvSpPr>
          <p:nvPr/>
        </p:nvSpPr>
        <p:spPr bwMode="auto">
          <a:xfrm>
            <a:off x="5462588" y="4237038"/>
            <a:ext cx="303212" cy="304800"/>
          </a:xfrm>
          <a:prstGeom prst="rect">
            <a:avLst/>
          </a:prstGeom>
          <a:solidFill>
            <a:schemeClr val="bg1"/>
          </a:solidFill>
          <a:ln w="9525">
            <a:noFill/>
            <a:miter lim="800000"/>
            <a:headEnd/>
            <a:tailEnd/>
          </a:ln>
        </p:spPr>
        <p:txBody>
          <a:bodyPr wrap="none">
            <a:spAutoFit/>
          </a:bodyPr>
          <a:lstStyle/>
          <a:p>
            <a:r>
              <a:rPr lang="es-ES" sz="1400" b="1">
                <a:latin typeface="Arial" charset="0"/>
              </a:rPr>
              <a:t>Y</a:t>
            </a:r>
          </a:p>
        </p:txBody>
      </p:sp>
      <p:sp>
        <p:nvSpPr>
          <p:cNvPr id="220226" name="Text Box 66"/>
          <p:cNvSpPr txBox="1">
            <a:spLocks noChangeArrowheads="1"/>
          </p:cNvSpPr>
          <p:nvPr/>
        </p:nvSpPr>
        <p:spPr bwMode="auto">
          <a:xfrm>
            <a:off x="-11113" y="2832100"/>
            <a:ext cx="1371601" cy="517525"/>
          </a:xfrm>
          <a:prstGeom prst="rect">
            <a:avLst/>
          </a:prstGeom>
          <a:noFill/>
          <a:ln w="9525">
            <a:noFill/>
            <a:miter lim="800000"/>
            <a:headEnd/>
            <a:tailEnd/>
          </a:ln>
        </p:spPr>
        <p:txBody>
          <a:bodyPr>
            <a:spAutoFit/>
          </a:bodyPr>
          <a:lstStyle/>
          <a:p>
            <a:pPr algn="ctr"/>
            <a:r>
              <a:rPr lang="es-ES_tradnl" sz="1400" b="1" dirty="0">
                <a:solidFill>
                  <a:srgbClr val="FF0000"/>
                </a:solidFill>
                <a:latin typeface="Arial" charset="0"/>
              </a:rPr>
              <a:t>Llevan máscara</a:t>
            </a:r>
            <a:endParaRPr lang="es-ES" sz="1400" b="1" dirty="0">
              <a:solidFill>
                <a:srgbClr val="FF0000"/>
              </a:solidFill>
              <a:latin typeface="Arial" charset="0"/>
            </a:endParaRPr>
          </a:p>
        </p:txBody>
      </p:sp>
      <p:sp>
        <p:nvSpPr>
          <p:cNvPr id="220228" name="Line 68"/>
          <p:cNvSpPr>
            <a:spLocks noChangeShapeType="1"/>
          </p:cNvSpPr>
          <p:nvPr/>
        </p:nvSpPr>
        <p:spPr bwMode="auto">
          <a:xfrm>
            <a:off x="414338" y="4981575"/>
            <a:ext cx="144462" cy="0"/>
          </a:xfrm>
          <a:prstGeom prst="line">
            <a:avLst/>
          </a:prstGeom>
          <a:noFill/>
          <a:ln w="9525">
            <a:solidFill>
              <a:schemeClr val="tx1"/>
            </a:solidFill>
            <a:round/>
            <a:headEnd/>
            <a:tailEnd type="triangle" w="med" len="med"/>
          </a:ln>
        </p:spPr>
        <p:txBody>
          <a:bodyPr/>
          <a:lstStyle/>
          <a:p>
            <a:endParaRPr lang="es-ES"/>
          </a:p>
        </p:txBody>
      </p:sp>
      <p:sp>
        <p:nvSpPr>
          <p:cNvPr id="220229" name="Line 69"/>
          <p:cNvSpPr>
            <a:spLocks noChangeShapeType="1"/>
          </p:cNvSpPr>
          <p:nvPr/>
        </p:nvSpPr>
        <p:spPr bwMode="auto">
          <a:xfrm flipV="1">
            <a:off x="414338" y="3360738"/>
            <a:ext cx="0" cy="1619250"/>
          </a:xfrm>
          <a:prstGeom prst="line">
            <a:avLst/>
          </a:prstGeom>
          <a:noFill/>
          <a:ln w="9525">
            <a:solidFill>
              <a:schemeClr val="tx1"/>
            </a:solidFill>
            <a:round/>
            <a:headEnd/>
            <a:tailEnd/>
          </a:ln>
        </p:spPr>
        <p:txBody>
          <a:bodyPr/>
          <a:lstStyle/>
          <a:p>
            <a:endParaRPr lang="es-ES"/>
          </a:p>
        </p:txBody>
      </p:sp>
      <p:sp>
        <p:nvSpPr>
          <p:cNvPr id="220230" name="Line 70"/>
          <p:cNvSpPr>
            <a:spLocks noChangeShapeType="1"/>
          </p:cNvSpPr>
          <p:nvPr/>
        </p:nvSpPr>
        <p:spPr bwMode="auto">
          <a:xfrm flipV="1">
            <a:off x="785813" y="2119313"/>
            <a:ext cx="357187" cy="719137"/>
          </a:xfrm>
          <a:prstGeom prst="line">
            <a:avLst/>
          </a:prstGeom>
          <a:noFill/>
          <a:ln w="9525">
            <a:solidFill>
              <a:schemeClr val="tx1"/>
            </a:solidFill>
            <a:round/>
            <a:headEnd/>
            <a:tailEnd type="triangle" w="med" len="med"/>
          </a:ln>
        </p:spPr>
        <p:txBody>
          <a:bodyPr/>
          <a:lstStyle/>
          <a:p>
            <a:endParaRPr lang="es-ES"/>
          </a:p>
        </p:txBody>
      </p:sp>
      <p:sp>
        <p:nvSpPr>
          <p:cNvPr id="220231" name="Line 71"/>
          <p:cNvSpPr>
            <a:spLocks noChangeShapeType="1"/>
          </p:cNvSpPr>
          <p:nvPr/>
        </p:nvSpPr>
        <p:spPr bwMode="auto">
          <a:xfrm flipV="1">
            <a:off x="1200150" y="3025775"/>
            <a:ext cx="504825" cy="0"/>
          </a:xfrm>
          <a:prstGeom prst="line">
            <a:avLst/>
          </a:prstGeom>
          <a:noFill/>
          <a:ln w="9525">
            <a:solidFill>
              <a:schemeClr val="tx1"/>
            </a:solidFill>
            <a:round/>
            <a:headEnd/>
            <a:tailEnd type="triangle" w="med" len="med"/>
          </a:ln>
        </p:spPr>
        <p:txBody>
          <a:bodyPr/>
          <a:lstStyle/>
          <a:p>
            <a:endParaRPr lang="es-ES"/>
          </a:p>
        </p:txBody>
      </p:sp>
      <p:sp>
        <p:nvSpPr>
          <p:cNvPr id="220232" name="Text Box 72"/>
          <p:cNvSpPr txBox="1">
            <a:spLocks noChangeArrowheads="1"/>
          </p:cNvSpPr>
          <p:nvPr/>
        </p:nvSpPr>
        <p:spPr bwMode="auto">
          <a:xfrm>
            <a:off x="7759700" y="3055938"/>
            <a:ext cx="1371600" cy="523220"/>
          </a:xfrm>
          <a:prstGeom prst="rect">
            <a:avLst/>
          </a:prstGeom>
          <a:noFill/>
          <a:ln w="9525">
            <a:noFill/>
            <a:miter lim="800000"/>
            <a:headEnd/>
            <a:tailEnd/>
          </a:ln>
        </p:spPr>
        <p:txBody>
          <a:bodyPr>
            <a:spAutoFit/>
          </a:bodyPr>
          <a:lstStyle/>
          <a:p>
            <a:pPr algn="ctr"/>
            <a:r>
              <a:rPr lang="es-ES_tradnl" sz="1400" b="1" dirty="0" smtClean="0">
                <a:solidFill>
                  <a:srgbClr val="FF0000"/>
                </a:solidFill>
                <a:latin typeface="Arial" charset="0"/>
              </a:rPr>
              <a:t>NO </a:t>
            </a:r>
            <a:r>
              <a:rPr lang="es-ES_tradnl" sz="1400" b="1" dirty="0">
                <a:solidFill>
                  <a:srgbClr val="FF0000"/>
                </a:solidFill>
                <a:latin typeface="Arial" charset="0"/>
              </a:rPr>
              <a:t>llevan máscara</a:t>
            </a:r>
            <a:endParaRPr lang="es-ES" sz="1400" b="1" dirty="0">
              <a:solidFill>
                <a:srgbClr val="FF0000"/>
              </a:solidFill>
              <a:latin typeface="Arial" charset="0"/>
            </a:endParaRPr>
          </a:p>
        </p:txBody>
      </p:sp>
      <p:sp>
        <p:nvSpPr>
          <p:cNvPr id="220233" name="Line 73"/>
          <p:cNvSpPr>
            <a:spLocks noChangeShapeType="1"/>
          </p:cNvSpPr>
          <p:nvPr/>
        </p:nvSpPr>
        <p:spPr bwMode="auto">
          <a:xfrm flipH="1">
            <a:off x="8210550" y="4725988"/>
            <a:ext cx="287338" cy="0"/>
          </a:xfrm>
          <a:prstGeom prst="line">
            <a:avLst/>
          </a:prstGeom>
          <a:noFill/>
          <a:ln w="9525">
            <a:solidFill>
              <a:schemeClr val="tx1"/>
            </a:solidFill>
            <a:round/>
            <a:headEnd/>
            <a:tailEnd type="triangle" w="med" len="med"/>
          </a:ln>
        </p:spPr>
        <p:txBody>
          <a:bodyPr/>
          <a:lstStyle/>
          <a:p>
            <a:endParaRPr lang="es-ES"/>
          </a:p>
        </p:txBody>
      </p:sp>
      <p:sp>
        <p:nvSpPr>
          <p:cNvPr id="220234" name="Line 74"/>
          <p:cNvSpPr>
            <a:spLocks noChangeShapeType="1"/>
          </p:cNvSpPr>
          <p:nvPr/>
        </p:nvSpPr>
        <p:spPr bwMode="auto">
          <a:xfrm flipH="1" flipV="1">
            <a:off x="8486775" y="3551238"/>
            <a:ext cx="11113" cy="1174750"/>
          </a:xfrm>
          <a:prstGeom prst="line">
            <a:avLst/>
          </a:prstGeom>
          <a:noFill/>
          <a:ln w="9525">
            <a:solidFill>
              <a:schemeClr val="tx1"/>
            </a:solidFill>
            <a:round/>
            <a:headEnd/>
            <a:tailEnd/>
          </a:ln>
        </p:spPr>
        <p:txBody>
          <a:bodyPr/>
          <a:lstStyle/>
          <a:p>
            <a:endParaRPr lang="es-ES"/>
          </a:p>
        </p:txBody>
      </p:sp>
      <p:sp>
        <p:nvSpPr>
          <p:cNvPr id="220235" name="Line 75"/>
          <p:cNvSpPr>
            <a:spLocks noChangeShapeType="1"/>
          </p:cNvSpPr>
          <p:nvPr/>
        </p:nvSpPr>
        <p:spPr bwMode="auto">
          <a:xfrm flipH="1">
            <a:off x="8101013" y="2492375"/>
            <a:ext cx="358775" cy="0"/>
          </a:xfrm>
          <a:prstGeom prst="line">
            <a:avLst/>
          </a:prstGeom>
          <a:noFill/>
          <a:ln w="9525">
            <a:solidFill>
              <a:schemeClr val="tx1"/>
            </a:solidFill>
            <a:round/>
            <a:headEnd/>
            <a:tailEnd type="triangle" w="med" len="med"/>
          </a:ln>
        </p:spPr>
        <p:txBody>
          <a:bodyPr/>
          <a:lstStyle/>
          <a:p>
            <a:endParaRPr lang="es-ES"/>
          </a:p>
        </p:txBody>
      </p:sp>
      <p:sp>
        <p:nvSpPr>
          <p:cNvPr id="220236" name="Line 76"/>
          <p:cNvSpPr>
            <a:spLocks noChangeShapeType="1"/>
          </p:cNvSpPr>
          <p:nvPr/>
        </p:nvSpPr>
        <p:spPr bwMode="auto">
          <a:xfrm>
            <a:off x="8459788" y="2492375"/>
            <a:ext cx="0" cy="576263"/>
          </a:xfrm>
          <a:prstGeom prst="line">
            <a:avLst/>
          </a:prstGeom>
          <a:noFill/>
          <a:ln w="9525">
            <a:solidFill>
              <a:schemeClr val="tx1"/>
            </a:solidFill>
            <a:round/>
            <a:headEnd/>
            <a:tailEnd/>
          </a:ln>
        </p:spPr>
        <p:txBody>
          <a:bodyPr/>
          <a:lstStyle/>
          <a:p>
            <a:endParaRPr lang="es-ES"/>
          </a:p>
        </p:txBody>
      </p:sp>
      <p:sp>
        <p:nvSpPr>
          <p:cNvPr id="220237" name="Oval 77"/>
          <p:cNvSpPr>
            <a:spLocks noChangeArrowheads="1"/>
          </p:cNvSpPr>
          <p:nvPr/>
        </p:nvSpPr>
        <p:spPr bwMode="auto">
          <a:xfrm>
            <a:off x="755650" y="1773238"/>
            <a:ext cx="2232025" cy="550862"/>
          </a:xfrm>
          <a:prstGeom prst="ellipse">
            <a:avLst/>
          </a:prstGeom>
          <a:noFill/>
          <a:ln w="9525">
            <a:solidFill>
              <a:schemeClr val="tx1"/>
            </a:solidFill>
            <a:prstDash val="dash"/>
            <a:round/>
            <a:headEnd/>
            <a:tailEnd/>
          </a:ln>
        </p:spPr>
        <p:txBody>
          <a:bodyPr wrap="none" anchor="ctr"/>
          <a:lstStyle/>
          <a:p>
            <a:endParaRPr lang="es-ES"/>
          </a:p>
        </p:txBody>
      </p:sp>
      <p:sp>
        <p:nvSpPr>
          <p:cNvPr id="220238" name="Oval 78"/>
          <p:cNvSpPr>
            <a:spLocks noChangeArrowheads="1"/>
          </p:cNvSpPr>
          <p:nvPr/>
        </p:nvSpPr>
        <p:spPr bwMode="auto">
          <a:xfrm>
            <a:off x="1476375" y="2878138"/>
            <a:ext cx="1439863" cy="550862"/>
          </a:xfrm>
          <a:prstGeom prst="ellipse">
            <a:avLst/>
          </a:prstGeom>
          <a:noFill/>
          <a:ln w="9525">
            <a:solidFill>
              <a:schemeClr val="tx1"/>
            </a:solidFill>
            <a:prstDash val="dash"/>
            <a:round/>
            <a:headEnd/>
            <a:tailEnd/>
          </a:ln>
        </p:spPr>
        <p:txBody>
          <a:bodyPr wrap="none" anchor="ctr"/>
          <a:lstStyle/>
          <a:p>
            <a:endParaRPr lang="es-ES"/>
          </a:p>
        </p:txBody>
      </p:sp>
      <p:sp>
        <p:nvSpPr>
          <p:cNvPr id="220239" name="Oval 79"/>
          <p:cNvSpPr>
            <a:spLocks noChangeArrowheads="1"/>
          </p:cNvSpPr>
          <p:nvPr/>
        </p:nvSpPr>
        <p:spPr bwMode="auto">
          <a:xfrm>
            <a:off x="395288" y="4822825"/>
            <a:ext cx="1439862" cy="550863"/>
          </a:xfrm>
          <a:prstGeom prst="ellipse">
            <a:avLst/>
          </a:prstGeom>
          <a:noFill/>
          <a:ln w="9525">
            <a:solidFill>
              <a:schemeClr val="tx1"/>
            </a:solidFill>
            <a:prstDash val="dash"/>
            <a:round/>
            <a:headEnd/>
            <a:tailEnd/>
          </a:ln>
        </p:spPr>
        <p:txBody>
          <a:bodyPr wrap="none" anchor="ctr"/>
          <a:lstStyle/>
          <a:p>
            <a:endParaRPr lang="es-ES"/>
          </a:p>
        </p:txBody>
      </p:sp>
      <p:sp>
        <p:nvSpPr>
          <p:cNvPr id="220240" name="Oval 80"/>
          <p:cNvSpPr>
            <a:spLocks noChangeArrowheads="1"/>
          </p:cNvSpPr>
          <p:nvPr/>
        </p:nvSpPr>
        <p:spPr bwMode="auto">
          <a:xfrm>
            <a:off x="6804025" y="4535488"/>
            <a:ext cx="1439863" cy="406400"/>
          </a:xfrm>
          <a:prstGeom prst="ellipse">
            <a:avLst/>
          </a:prstGeom>
          <a:noFill/>
          <a:ln w="9525">
            <a:solidFill>
              <a:schemeClr val="tx1"/>
            </a:solidFill>
            <a:prstDash val="dash"/>
            <a:round/>
            <a:headEnd/>
            <a:tailEnd/>
          </a:ln>
        </p:spPr>
        <p:txBody>
          <a:bodyPr wrap="none" anchor="ctr"/>
          <a:lstStyle/>
          <a:p>
            <a:endParaRPr lang="es-ES"/>
          </a:p>
        </p:txBody>
      </p:sp>
      <p:sp>
        <p:nvSpPr>
          <p:cNvPr id="220241" name="Oval 81"/>
          <p:cNvSpPr>
            <a:spLocks noChangeArrowheads="1"/>
          </p:cNvSpPr>
          <p:nvPr/>
        </p:nvSpPr>
        <p:spPr bwMode="auto">
          <a:xfrm>
            <a:off x="7019925" y="2276475"/>
            <a:ext cx="1223963" cy="406400"/>
          </a:xfrm>
          <a:prstGeom prst="ellipse">
            <a:avLst/>
          </a:prstGeom>
          <a:noFill/>
          <a:ln w="9525">
            <a:solidFill>
              <a:schemeClr val="tx1"/>
            </a:solidFill>
            <a:prstDash val="dash"/>
            <a:round/>
            <a:headEnd/>
            <a:tailEnd/>
          </a:ln>
        </p:spPr>
        <p:txBody>
          <a:bodyPr wrap="none" anchor="ctr"/>
          <a:lstStyle/>
          <a:p>
            <a:endParaRPr lang="es-ES"/>
          </a:p>
        </p:txBody>
      </p:sp>
      <p:sp>
        <p:nvSpPr>
          <p:cNvPr id="220242" name="Line 82"/>
          <p:cNvSpPr>
            <a:spLocks noChangeShapeType="1"/>
          </p:cNvSpPr>
          <p:nvPr/>
        </p:nvSpPr>
        <p:spPr bwMode="auto">
          <a:xfrm flipH="1">
            <a:off x="2735263" y="1844675"/>
            <a:ext cx="2484437" cy="1177925"/>
          </a:xfrm>
          <a:prstGeom prst="line">
            <a:avLst/>
          </a:prstGeom>
          <a:noFill/>
          <a:ln w="9525">
            <a:solidFill>
              <a:schemeClr val="tx1"/>
            </a:solidFill>
            <a:round/>
            <a:headEnd/>
            <a:tailEnd type="triangle" w="med" len="med"/>
          </a:ln>
        </p:spPr>
        <p:txBody>
          <a:bodyPr/>
          <a:lstStyle/>
          <a:p>
            <a:endParaRPr lang="es-ES"/>
          </a:p>
        </p:txBody>
      </p:sp>
      <p:sp>
        <p:nvSpPr>
          <p:cNvPr id="220243" name="Text Box 83"/>
          <p:cNvSpPr txBox="1">
            <a:spLocks noChangeArrowheads="1"/>
          </p:cNvSpPr>
          <p:nvPr/>
        </p:nvSpPr>
        <p:spPr bwMode="auto">
          <a:xfrm>
            <a:off x="4645025" y="1341438"/>
            <a:ext cx="4103688" cy="523220"/>
          </a:xfrm>
          <a:prstGeom prst="rect">
            <a:avLst/>
          </a:prstGeom>
          <a:noFill/>
          <a:ln w="9525">
            <a:noFill/>
            <a:miter lim="800000"/>
            <a:headEnd/>
            <a:tailEnd/>
          </a:ln>
        </p:spPr>
        <p:txBody>
          <a:bodyPr>
            <a:spAutoFit/>
          </a:bodyPr>
          <a:lstStyle/>
          <a:p>
            <a:r>
              <a:rPr lang="es-ES_tradnl" sz="1400" b="1" dirty="0">
                <a:latin typeface="Arial" charset="0"/>
              </a:rPr>
              <a:t>En las interfaces la parte host de la dirección </a:t>
            </a:r>
            <a:r>
              <a:rPr lang="es-ES_tradnl" sz="1400" b="1" u="sng" dirty="0">
                <a:latin typeface="Arial" charset="0"/>
              </a:rPr>
              <a:t>nunca</a:t>
            </a:r>
            <a:r>
              <a:rPr lang="es-ES_tradnl" sz="1400" b="1" dirty="0">
                <a:latin typeface="Arial" charset="0"/>
              </a:rPr>
              <a:t> puede ser toda cero ni toda unos (255)</a:t>
            </a:r>
            <a:endParaRPr lang="es-ES" sz="1400" b="1" dirty="0">
              <a:latin typeface="Arial" charset="0"/>
            </a:endParaRPr>
          </a:p>
        </p:txBody>
      </p:sp>
      <p:sp>
        <p:nvSpPr>
          <p:cNvPr id="220244" name="Line 84"/>
          <p:cNvSpPr>
            <a:spLocks noChangeShapeType="1"/>
          </p:cNvSpPr>
          <p:nvPr/>
        </p:nvSpPr>
        <p:spPr bwMode="auto">
          <a:xfrm flipH="1">
            <a:off x="1835150" y="1196975"/>
            <a:ext cx="720725" cy="647700"/>
          </a:xfrm>
          <a:prstGeom prst="line">
            <a:avLst/>
          </a:prstGeom>
          <a:noFill/>
          <a:ln w="9525">
            <a:solidFill>
              <a:schemeClr val="tx1"/>
            </a:solidFill>
            <a:round/>
            <a:headEnd/>
            <a:tailEnd type="triangle" w="med" len="med"/>
          </a:ln>
        </p:spPr>
        <p:txBody>
          <a:bodyPr/>
          <a:lstStyle/>
          <a:p>
            <a:endParaRPr lang="es-ES"/>
          </a:p>
        </p:txBody>
      </p:sp>
      <p:sp>
        <p:nvSpPr>
          <p:cNvPr id="220245" name="Text Box 85"/>
          <p:cNvSpPr txBox="1">
            <a:spLocks noChangeArrowheads="1"/>
          </p:cNvSpPr>
          <p:nvPr/>
        </p:nvSpPr>
        <p:spPr bwMode="auto">
          <a:xfrm>
            <a:off x="2484438" y="892175"/>
            <a:ext cx="6048375" cy="304800"/>
          </a:xfrm>
          <a:prstGeom prst="rect">
            <a:avLst/>
          </a:prstGeom>
          <a:noFill/>
          <a:ln w="9525">
            <a:noFill/>
            <a:miter lim="800000"/>
            <a:headEnd/>
            <a:tailEnd/>
          </a:ln>
        </p:spPr>
        <p:txBody>
          <a:bodyPr>
            <a:spAutoFit/>
          </a:bodyPr>
          <a:lstStyle/>
          <a:p>
            <a:r>
              <a:rPr lang="es-ES_tradnl" sz="1400" b="1" dirty="0">
                <a:latin typeface="Arial" charset="0"/>
              </a:rPr>
              <a:t>En las rutas la parte host de la dirección </a:t>
            </a:r>
            <a:r>
              <a:rPr lang="es-ES_tradnl" sz="1400" b="1" u="sng" dirty="0">
                <a:latin typeface="Arial" charset="0"/>
              </a:rPr>
              <a:t>siempre</a:t>
            </a:r>
            <a:r>
              <a:rPr lang="es-ES_tradnl" sz="1400" b="1" dirty="0">
                <a:latin typeface="Arial" charset="0"/>
              </a:rPr>
              <a:t> debe ser cero</a:t>
            </a:r>
            <a:endParaRPr lang="es-ES" sz="1400" b="1" dirty="0">
              <a:latin typeface="Arial" charset="0"/>
            </a:endParaRPr>
          </a:p>
        </p:txBody>
      </p:sp>
      <p:sp>
        <p:nvSpPr>
          <p:cNvPr id="220246" name="Rectangle 86"/>
          <p:cNvSpPr>
            <a:spLocks noChangeArrowheads="1"/>
          </p:cNvSpPr>
          <p:nvPr/>
        </p:nvSpPr>
        <p:spPr bwMode="auto">
          <a:xfrm>
            <a:off x="2555875" y="2905125"/>
            <a:ext cx="166688" cy="236538"/>
          </a:xfrm>
          <a:prstGeom prst="rect">
            <a:avLst/>
          </a:prstGeom>
          <a:noFill/>
          <a:ln w="9525">
            <a:solidFill>
              <a:schemeClr val="tx1"/>
            </a:solidFill>
            <a:miter lim="800000"/>
            <a:headEnd/>
            <a:tailEnd/>
          </a:ln>
        </p:spPr>
        <p:txBody>
          <a:bodyPr wrap="none" anchor="ctr"/>
          <a:lstStyle/>
          <a:p>
            <a:endParaRPr lang="es-ES"/>
          </a:p>
        </p:txBody>
      </p:sp>
      <p:sp>
        <p:nvSpPr>
          <p:cNvPr id="220247" name="Rectangle 87"/>
          <p:cNvSpPr>
            <a:spLocks noChangeArrowheads="1"/>
          </p:cNvSpPr>
          <p:nvPr/>
        </p:nvSpPr>
        <p:spPr bwMode="auto">
          <a:xfrm>
            <a:off x="1619250" y="1897063"/>
            <a:ext cx="166688" cy="236537"/>
          </a:xfrm>
          <a:prstGeom prst="rect">
            <a:avLst/>
          </a:prstGeom>
          <a:noFill/>
          <a:ln w="9525">
            <a:solidFill>
              <a:schemeClr val="tx1"/>
            </a:solidFill>
            <a:miter lim="800000"/>
            <a:headEnd/>
            <a:tailEnd/>
          </a:ln>
        </p:spPr>
        <p:txBody>
          <a:bodyPr wrap="none" anchor="ctr"/>
          <a:lstStyle/>
          <a:p>
            <a:endParaRPr lang="es-ES"/>
          </a:p>
        </p:txBody>
      </p:sp>
    </p:spTree>
  </p:cSld>
  <p:clrMapOvr>
    <a:masterClrMapping/>
  </p:clrMapOvr>
  <p:transition spd="med">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02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023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022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022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023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023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023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023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2024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023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024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2023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2023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2023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2023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2024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2024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2024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2024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2024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202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226" grpId="0"/>
      <p:bldP spid="220228" grpId="0" animBg="1"/>
      <p:bldP spid="220229" grpId="0" animBg="1"/>
      <p:bldP spid="220230" grpId="0" animBg="1"/>
      <p:bldP spid="220231" grpId="0" animBg="1"/>
      <p:bldP spid="220232" grpId="0"/>
      <p:bldP spid="220233" grpId="0" animBg="1"/>
      <p:bldP spid="220234" grpId="0" animBg="1"/>
      <p:bldP spid="220235" grpId="0" animBg="1"/>
      <p:bldP spid="220236" grpId="0" animBg="1"/>
      <p:bldP spid="220237" grpId="0" animBg="1"/>
      <p:bldP spid="220238" grpId="0" animBg="1"/>
      <p:bldP spid="220239" grpId="0" animBg="1"/>
      <p:bldP spid="220240" grpId="0" animBg="1"/>
      <p:bldP spid="220241" grpId="0" animBg="1"/>
      <p:bldP spid="220242" grpId="0" animBg="1"/>
      <p:bldP spid="220243" grpId="0"/>
      <p:bldP spid="220244" grpId="0" animBg="1"/>
      <p:bldP spid="220245" grpId="0"/>
      <p:bldP spid="220246" grpId="0" animBg="1"/>
      <p:bldP spid="220247"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p:txBody>
          <a:bodyPr/>
          <a:lstStyle/>
          <a:p>
            <a:r>
              <a:rPr lang="es-ES" smtClean="0"/>
              <a:t>Enrutamiento de los paquetes</a:t>
            </a:r>
          </a:p>
        </p:txBody>
      </p:sp>
      <p:sp>
        <p:nvSpPr>
          <p:cNvPr id="239619" name="Rectangle 3"/>
          <p:cNvSpPr>
            <a:spLocks noGrp="1" noChangeArrowheads="1"/>
          </p:cNvSpPr>
          <p:nvPr>
            <p:ph type="body" idx="1"/>
          </p:nvPr>
        </p:nvSpPr>
        <p:spPr/>
        <p:txBody>
          <a:bodyPr/>
          <a:lstStyle/>
          <a:p>
            <a:pPr>
              <a:lnSpc>
                <a:spcPct val="90000"/>
              </a:lnSpc>
            </a:pPr>
            <a:r>
              <a:rPr lang="es-ES" sz="2400" dirty="0" smtClean="0"/>
              <a:t>Los </a:t>
            </a:r>
            <a:r>
              <a:rPr lang="es-ES" sz="2400" dirty="0" err="1" smtClean="0"/>
              <a:t>routers</a:t>
            </a:r>
            <a:r>
              <a:rPr lang="es-ES" sz="2400" dirty="0" smtClean="0"/>
              <a:t> </a:t>
            </a:r>
            <a:r>
              <a:rPr lang="es-ES" sz="2400" dirty="0" err="1" smtClean="0"/>
              <a:t>enrutan</a:t>
            </a:r>
            <a:r>
              <a:rPr lang="es-ES" sz="2400" dirty="0" smtClean="0"/>
              <a:t> los paquetes basándose únicamente en la dirección de destino de la cabecera IP, y en su tabla de rutas</a:t>
            </a:r>
          </a:p>
          <a:p>
            <a:pPr>
              <a:lnSpc>
                <a:spcPct val="90000"/>
              </a:lnSpc>
            </a:pPr>
            <a:r>
              <a:rPr lang="es-ES" sz="2400" dirty="0" smtClean="0"/>
              <a:t>La dirección en la cabecera IP no lleva máscara, las entradas en la tabla de rutas sí.</a:t>
            </a:r>
          </a:p>
          <a:p>
            <a:pPr>
              <a:lnSpc>
                <a:spcPct val="90000"/>
              </a:lnSpc>
            </a:pPr>
            <a:r>
              <a:rPr lang="es-ES" sz="2400" dirty="0" smtClean="0"/>
              <a:t>Normalmente a medida que el paquete avanza hacia su destino la ruta utilizada tiene cada vez una máscara más larga, es decir el prefijo aumenta y el sufijo disminuye</a:t>
            </a:r>
          </a:p>
          <a:p>
            <a:pPr>
              <a:lnSpc>
                <a:spcPct val="90000"/>
              </a:lnSpc>
            </a:pPr>
            <a:r>
              <a:rPr lang="es-ES" sz="2400" dirty="0" smtClean="0"/>
              <a:t>La idea es similar al enrutamiento de las llamadas en la red telefónica en base a los números de teléfono</a:t>
            </a:r>
          </a:p>
        </p:txBody>
      </p:sp>
    </p:spTree>
  </p:cSld>
  <p:clrMapOvr>
    <a:masterClrMapping/>
  </p:clrMapOvr>
  <p:transition spd="med">
    <p:pull dir="ru"/>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a:xfrm>
            <a:off x="685800" y="404664"/>
            <a:ext cx="7772400" cy="1143000"/>
          </a:xfrm>
        </p:spPr>
        <p:txBody>
          <a:bodyPr/>
          <a:lstStyle/>
          <a:p>
            <a:r>
              <a:rPr lang="es-ES" sz="4000" dirty="0" smtClean="0">
                <a:latin typeface="Arial" charset="0"/>
              </a:rPr>
              <a:t>Estructura jerárquica de los números de teléfono</a:t>
            </a:r>
          </a:p>
        </p:txBody>
      </p:sp>
      <p:sp>
        <p:nvSpPr>
          <p:cNvPr id="240644" name="Text Box 4"/>
          <p:cNvSpPr txBox="1">
            <a:spLocks noChangeArrowheads="1"/>
          </p:cNvSpPr>
          <p:nvPr/>
        </p:nvSpPr>
        <p:spPr bwMode="auto">
          <a:xfrm>
            <a:off x="755650" y="1852613"/>
            <a:ext cx="7762875" cy="579437"/>
          </a:xfrm>
          <a:prstGeom prst="rect">
            <a:avLst/>
          </a:prstGeom>
          <a:noFill/>
          <a:ln w="9525">
            <a:noFill/>
            <a:miter lim="800000"/>
            <a:headEnd/>
            <a:tailEnd/>
          </a:ln>
          <a:effectLst/>
        </p:spPr>
        <p:txBody>
          <a:bodyPr wrap="none">
            <a:spAutoFit/>
          </a:bodyPr>
          <a:lstStyle/>
          <a:p>
            <a:r>
              <a:rPr lang="es-ES" sz="3200" b="1">
                <a:latin typeface="Lucida Console" pitchFamily="49" charset="0"/>
              </a:rPr>
              <a:t>3  4  9  6  1  3  2  2  4  1  7</a:t>
            </a:r>
          </a:p>
        </p:txBody>
      </p:sp>
      <p:sp>
        <p:nvSpPr>
          <p:cNvPr id="240645" name="AutoShape 5"/>
          <p:cNvSpPr>
            <a:spLocks/>
          </p:cNvSpPr>
          <p:nvPr/>
        </p:nvSpPr>
        <p:spPr bwMode="auto">
          <a:xfrm rot="16200000">
            <a:off x="1549400" y="2347913"/>
            <a:ext cx="287337" cy="433388"/>
          </a:xfrm>
          <a:prstGeom prst="leftBrace">
            <a:avLst>
              <a:gd name="adj1" fmla="val 12569"/>
              <a:gd name="adj2" fmla="val 50000"/>
            </a:avLst>
          </a:prstGeom>
          <a:noFill/>
          <a:ln w="9525">
            <a:solidFill>
              <a:schemeClr val="tx1"/>
            </a:solidFill>
            <a:round/>
            <a:headEnd/>
            <a:tailEnd/>
          </a:ln>
          <a:effectLst/>
        </p:spPr>
        <p:txBody>
          <a:bodyPr wrap="none" anchor="ctr"/>
          <a:lstStyle/>
          <a:p>
            <a:endParaRPr lang="es-ES"/>
          </a:p>
        </p:txBody>
      </p:sp>
      <p:sp>
        <p:nvSpPr>
          <p:cNvPr id="240649" name="Text Box 9"/>
          <p:cNvSpPr txBox="1">
            <a:spLocks noChangeArrowheads="1"/>
          </p:cNvSpPr>
          <p:nvPr/>
        </p:nvSpPr>
        <p:spPr bwMode="auto">
          <a:xfrm>
            <a:off x="323528" y="5013176"/>
            <a:ext cx="1185863" cy="701675"/>
          </a:xfrm>
          <a:prstGeom prst="rect">
            <a:avLst/>
          </a:prstGeom>
          <a:noFill/>
          <a:ln w="9525">
            <a:solidFill>
              <a:schemeClr val="tx1"/>
            </a:solidFill>
            <a:miter lim="800000"/>
            <a:headEnd/>
            <a:tailEnd/>
          </a:ln>
          <a:effectLst/>
        </p:spPr>
        <p:txBody>
          <a:bodyPr wrap="none">
            <a:spAutoFit/>
          </a:bodyPr>
          <a:lstStyle/>
          <a:p>
            <a:pPr algn="ctr"/>
            <a:r>
              <a:rPr lang="es-ES" sz="2000" b="1" dirty="0">
                <a:latin typeface="Arial" charset="0"/>
              </a:rPr>
              <a:t>Parte de</a:t>
            </a:r>
          </a:p>
          <a:p>
            <a:pPr algn="ctr"/>
            <a:r>
              <a:rPr lang="es-ES" sz="2000" b="1" dirty="0">
                <a:latin typeface="Arial" charset="0"/>
              </a:rPr>
              <a:t>Europa</a:t>
            </a:r>
          </a:p>
        </p:txBody>
      </p:sp>
      <p:sp>
        <p:nvSpPr>
          <p:cNvPr id="240650" name="AutoShape 10"/>
          <p:cNvSpPr>
            <a:spLocks/>
          </p:cNvSpPr>
          <p:nvPr/>
        </p:nvSpPr>
        <p:spPr bwMode="auto">
          <a:xfrm rot="16200000">
            <a:off x="7092157" y="1340644"/>
            <a:ext cx="287337" cy="2447925"/>
          </a:xfrm>
          <a:prstGeom prst="leftBrace">
            <a:avLst>
              <a:gd name="adj1" fmla="val 70995"/>
              <a:gd name="adj2" fmla="val 50000"/>
            </a:avLst>
          </a:prstGeom>
          <a:noFill/>
          <a:ln w="9525">
            <a:solidFill>
              <a:schemeClr val="tx1"/>
            </a:solidFill>
            <a:round/>
            <a:headEnd/>
            <a:tailEnd/>
          </a:ln>
          <a:effectLst/>
        </p:spPr>
        <p:txBody>
          <a:bodyPr wrap="none" anchor="ctr"/>
          <a:lstStyle/>
          <a:p>
            <a:endParaRPr lang="es-ES"/>
          </a:p>
        </p:txBody>
      </p:sp>
      <p:sp>
        <p:nvSpPr>
          <p:cNvPr id="240651" name="AutoShape 11"/>
          <p:cNvSpPr>
            <a:spLocks/>
          </p:cNvSpPr>
          <p:nvPr/>
        </p:nvSpPr>
        <p:spPr bwMode="auto">
          <a:xfrm rot="16200000">
            <a:off x="828675" y="2347913"/>
            <a:ext cx="287337" cy="433388"/>
          </a:xfrm>
          <a:prstGeom prst="leftBrace">
            <a:avLst>
              <a:gd name="adj1" fmla="val 12569"/>
              <a:gd name="adj2" fmla="val 50000"/>
            </a:avLst>
          </a:prstGeom>
          <a:noFill/>
          <a:ln w="9525">
            <a:solidFill>
              <a:schemeClr val="tx1"/>
            </a:solidFill>
            <a:round/>
            <a:headEnd/>
            <a:tailEnd/>
          </a:ln>
          <a:effectLst/>
        </p:spPr>
        <p:txBody>
          <a:bodyPr wrap="none" anchor="ctr"/>
          <a:lstStyle/>
          <a:p>
            <a:endParaRPr lang="es-ES"/>
          </a:p>
        </p:txBody>
      </p:sp>
      <p:sp>
        <p:nvSpPr>
          <p:cNvPr id="240652" name="Line 12"/>
          <p:cNvSpPr>
            <a:spLocks noChangeShapeType="1"/>
          </p:cNvSpPr>
          <p:nvPr/>
        </p:nvSpPr>
        <p:spPr bwMode="auto">
          <a:xfrm flipV="1">
            <a:off x="1692275" y="2852738"/>
            <a:ext cx="0" cy="1584325"/>
          </a:xfrm>
          <a:prstGeom prst="line">
            <a:avLst/>
          </a:prstGeom>
          <a:noFill/>
          <a:ln w="9525">
            <a:solidFill>
              <a:schemeClr val="tx1"/>
            </a:solidFill>
            <a:round/>
            <a:headEnd/>
            <a:tailEnd type="triangle" w="med" len="med"/>
          </a:ln>
          <a:effectLst/>
        </p:spPr>
        <p:txBody>
          <a:bodyPr/>
          <a:lstStyle/>
          <a:p>
            <a:endParaRPr lang="es-ES"/>
          </a:p>
        </p:txBody>
      </p:sp>
      <p:sp>
        <p:nvSpPr>
          <p:cNvPr id="240653" name="Text Box 13"/>
          <p:cNvSpPr txBox="1">
            <a:spLocks noChangeArrowheads="1"/>
          </p:cNvSpPr>
          <p:nvPr/>
        </p:nvSpPr>
        <p:spPr bwMode="auto">
          <a:xfrm>
            <a:off x="1116013" y="4437063"/>
            <a:ext cx="1089025" cy="396875"/>
          </a:xfrm>
          <a:prstGeom prst="rect">
            <a:avLst/>
          </a:prstGeom>
          <a:noFill/>
          <a:ln w="9525">
            <a:solidFill>
              <a:schemeClr val="tx1"/>
            </a:solidFill>
            <a:miter lim="800000"/>
            <a:headEnd/>
            <a:tailEnd/>
          </a:ln>
          <a:effectLst/>
        </p:spPr>
        <p:txBody>
          <a:bodyPr wrap="none">
            <a:spAutoFit/>
          </a:bodyPr>
          <a:lstStyle/>
          <a:p>
            <a:pPr algn="ctr"/>
            <a:r>
              <a:rPr lang="es-ES" sz="2000" b="1" dirty="0">
                <a:latin typeface="Arial" charset="0"/>
              </a:rPr>
              <a:t>España</a:t>
            </a:r>
          </a:p>
        </p:txBody>
      </p:sp>
      <p:sp>
        <p:nvSpPr>
          <p:cNvPr id="240654" name="Line 14"/>
          <p:cNvSpPr>
            <a:spLocks noChangeShapeType="1"/>
          </p:cNvSpPr>
          <p:nvPr/>
        </p:nvSpPr>
        <p:spPr bwMode="auto">
          <a:xfrm flipV="1">
            <a:off x="952500" y="2852738"/>
            <a:ext cx="19050" cy="2163762"/>
          </a:xfrm>
          <a:prstGeom prst="line">
            <a:avLst/>
          </a:prstGeom>
          <a:noFill/>
          <a:ln w="9525">
            <a:solidFill>
              <a:schemeClr val="tx1"/>
            </a:solidFill>
            <a:round/>
            <a:headEnd/>
            <a:tailEnd type="triangle" w="med" len="med"/>
          </a:ln>
          <a:effectLst/>
        </p:spPr>
        <p:txBody>
          <a:bodyPr/>
          <a:lstStyle/>
          <a:p>
            <a:endParaRPr lang="es-ES"/>
          </a:p>
        </p:txBody>
      </p:sp>
      <p:sp>
        <p:nvSpPr>
          <p:cNvPr id="240655" name="AutoShape 15"/>
          <p:cNvSpPr>
            <a:spLocks/>
          </p:cNvSpPr>
          <p:nvPr/>
        </p:nvSpPr>
        <p:spPr bwMode="auto">
          <a:xfrm rot="16200000">
            <a:off x="2268538" y="2347913"/>
            <a:ext cx="287337" cy="433387"/>
          </a:xfrm>
          <a:prstGeom prst="leftBrace">
            <a:avLst>
              <a:gd name="adj1" fmla="val 12569"/>
              <a:gd name="adj2" fmla="val 50000"/>
            </a:avLst>
          </a:prstGeom>
          <a:noFill/>
          <a:ln w="9525">
            <a:solidFill>
              <a:schemeClr val="tx1"/>
            </a:solidFill>
            <a:round/>
            <a:headEnd/>
            <a:tailEnd/>
          </a:ln>
          <a:effectLst/>
        </p:spPr>
        <p:txBody>
          <a:bodyPr wrap="none" anchor="ctr"/>
          <a:lstStyle/>
          <a:p>
            <a:endParaRPr lang="es-ES"/>
          </a:p>
        </p:txBody>
      </p:sp>
      <p:sp>
        <p:nvSpPr>
          <p:cNvPr id="240656" name="Line 16"/>
          <p:cNvSpPr>
            <a:spLocks noChangeShapeType="1"/>
          </p:cNvSpPr>
          <p:nvPr/>
        </p:nvSpPr>
        <p:spPr bwMode="auto">
          <a:xfrm flipV="1">
            <a:off x="2411413" y="2852738"/>
            <a:ext cx="0" cy="792162"/>
          </a:xfrm>
          <a:prstGeom prst="line">
            <a:avLst/>
          </a:prstGeom>
          <a:noFill/>
          <a:ln w="9525">
            <a:solidFill>
              <a:schemeClr val="tx1"/>
            </a:solidFill>
            <a:round/>
            <a:headEnd/>
            <a:tailEnd type="triangle" w="med" len="med"/>
          </a:ln>
          <a:effectLst/>
        </p:spPr>
        <p:txBody>
          <a:bodyPr/>
          <a:lstStyle/>
          <a:p>
            <a:endParaRPr lang="es-ES"/>
          </a:p>
        </p:txBody>
      </p:sp>
      <p:sp>
        <p:nvSpPr>
          <p:cNvPr id="240657" name="Text Box 17"/>
          <p:cNvSpPr txBox="1">
            <a:spLocks noChangeArrowheads="1"/>
          </p:cNvSpPr>
          <p:nvPr/>
        </p:nvSpPr>
        <p:spPr bwMode="auto">
          <a:xfrm>
            <a:off x="1908175" y="3645024"/>
            <a:ext cx="989013" cy="701675"/>
          </a:xfrm>
          <a:prstGeom prst="rect">
            <a:avLst/>
          </a:prstGeom>
          <a:noFill/>
          <a:ln w="9525">
            <a:solidFill>
              <a:schemeClr val="tx1"/>
            </a:solidFill>
            <a:miter lim="800000"/>
            <a:headEnd/>
            <a:tailEnd/>
          </a:ln>
          <a:effectLst/>
        </p:spPr>
        <p:txBody>
          <a:bodyPr wrap="none">
            <a:spAutoFit/>
          </a:bodyPr>
          <a:lstStyle/>
          <a:p>
            <a:pPr algn="ctr"/>
            <a:r>
              <a:rPr lang="es-ES" sz="2000" b="1" dirty="0">
                <a:latin typeface="Arial" charset="0"/>
              </a:rPr>
              <a:t>Líneas</a:t>
            </a:r>
          </a:p>
          <a:p>
            <a:pPr algn="ctr"/>
            <a:r>
              <a:rPr lang="es-ES" sz="2000" b="1" dirty="0">
                <a:latin typeface="Arial" charset="0"/>
              </a:rPr>
              <a:t>fijas</a:t>
            </a:r>
          </a:p>
        </p:txBody>
      </p:sp>
      <p:sp>
        <p:nvSpPr>
          <p:cNvPr id="240658" name="AutoShape 18"/>
          <p:cNvSpPr>
            <a:spLocks/>
          </p:cNvSpPr>
          <p:nvPr/>
        </p:nvSpPr>
        <p:spPr bwMode="auto">
          <a:xfrm rot="16200000">
            <a:off x="3060700" y="2347913"/>
            <a:ext cx="287337" cy="433388"/>
          </a:xfrm>
          <a:prstGeom prst="leftBrace">
            <a:avLst>
              <a:gd name="adj1" fmla="val 12569"/>
              <a:gd name="adj2" fmla="val 50000"/>
            </a:avLst>
          </a:prstGeom>
          <a:noFill/>
          <a:ln w="9525">
            <a:solidFill>
              <a:schemeClr val="tx1"/>
            </a:solidFill>
            <a:round/>
            <a:headEnd/>
            <a:tailEnd/>
          </a:ln>
          <a:effectLst/>
        </p:spPr>
        <p:txBody>
          <a:bodyPr wrap="none" anchor="ctr"/>
          <a:lstStyle/>
          <a:p>
            <a:endParaRPr lang="es-ES"/>
          </a:p>
        </p:txBody>
      </p:sp>
      <p:sp>
        <p:nvSpPr>
          <p:cNvPr id="240659" name="Line 19"/>
          <p:cNvSpPr>
            <a:spLocks noChangeShapeType="1"/>
          </p:cNvSpPr>
          <p:nvPr/>
        </p:nvSpPr>
        <p:spPr bwMode="auto">
          <a:xfrm flipH="1" flipV="1">
            <a:off x="3203574" y="2852738"/>
            <a:ext cx="273" cy="2304454"/>
          </a:xfrm>
          <a:prstGeom prst="line">
            <a:avLst/>
          </a:prstGeom>
          <a:noFill/>
          <a:ln w="9525">
            <a:solidFill>
              <a:schemeClr val="tx1"/>
            </a:solidFill>
            <a:round/>
            <a:headEnd/>
            <a:tailEnd type="triangle" w="med" len="med"/>
          </a:ln>
          <a:effectLst/>
        </p:spPr>
        <p:txBody>
          <a:bodyPr/>
          <a:lstStyle/>
          <a:p>
            <a:endParaRPr lang="es-ES"/>
          </a:p>
        </p:txBody>
      </p:sp>
      <p:sp>
        <p:nvSpPr>
          <p:cNvPr id="240660" name="Text Box 20"/>
          <p:cNvSpPr txBox="1">
            <a:spLocks noChangeArrowheads="1"/>
          </p:cNvSpPr>
          <p:nvPr/>
        </p:nvSpPr>
        <p:spPr bwMode="auto">
          <a:xfrm>
            <a:off x="1884953" y="5149641"/>
            <a:ext cx="2635657" cy="1015663"/>
          </a:xfrm>
          <a:prstGeom prst="rect">
            <a:avLst/>
          </a:prstGeom>
          <a:noFill/>
          <a:ln w="9525">
            <a:solidFill>
              <a:schemeClr val="tx1"/>
            </a:solidFill>
            <a:miter lim="800000"/>
            <a:headEnd/>
            <a:tailEnd/>
          </a:ln>
          <a:effectLst/>
        </p:spPr>
        <p:txBody>
          <a:bodyPr wrap="none">
            <a:spAutoFit/>
          </a:bodyPr>
          <a:lstStyle/>
          <a:p>
            <a:pPr algn="ctr"/>
            <a:r>
              <a:rPr lang="es-ES" sz="2000" b="1" dirty="0" smtClean="0">
                <a:latin typeface="Arial" charset="0"/>
              </a:rPr>
              <a:t>Península zona </a:t>
            </a:r>
            <a:r>
              <a:rPr lang="es-ES" sz="2000" b="1" dirty="0">
                <a:latin typeface="Arial" charset="0"/>
              </a:rPr>
              <a:t>este</a:t>
            </a:r>
          </a:p>
          <a:p>
            <a:pPr algn="ctr"/>
            <a:r>
              <a:rPr lang="es-ES" sz="2000" b="1" dirty="0">
                <a:latin typeface="Arial" charset="0"/>
              </a:rPr>
              <a:t>(Valencia, Murcia,</a:t>
            </a:r>
          </a:p>
          <a:p>
            <a:pPr algn="ctr"/>
            <a:r>
              <a:rPr lang="es-ES" sz="2000" b="1" dirty="0">
                <a:latin typeface="Arial" charset="0"/>
              </a:rPr>
              <a:t>parte de C. Mancha)</a:t>
            </a:r>
          </a:p>
        </p:txBody>
      </p:sp>
      <p:sp>
        <p:nvSpPr>
          <p:cNvPr id="240661" name="AutoShape 21"/>
          <p:cNvSpPr>
            <a:spLocks/>
          </p:cNvSpPr>
          <p:nvPr/>
        </p:nvSpPr>
        <p:spPr bwMode="auto">
          <a:xfrm rot="16200000">
            <a:off x="3781425" y="2347913"/>
            <a:ext cx="287337" cy="433388"/>
          </a:xfrm>
          <a:prstGeom prst="leftBrace">
            <a:avLst>
              <a:gd name="adj1" fmla="val 12569"/>
              <a:gd name="adj2" fmla="val 50000"/>
            </a:avLst>
          </a:prstGeom>
          <a:noFill/>
          <a:ln w="9525">
            <a:solidFill>
              <a:schemeClr val="tx1"/>
            </a:solidFill>
            <a:round/>
            <a:headEnd/>
            <a:tailEnd/>
          </a:ln>
          <a:effectLst/>
        </p:spPr>
        <p:txBody>
          <a:bodyPr wrap="none" anchor="ctr"/>
          <a:lstStyle/>
          <a:p>
            <a:endParaRPr lang="es-ES"/>
          </a:p>
        </p:txBody>
      </p:sp>
      <p:sp>
        <p:nvSpPr>
          <p:cNvPr id="240662" name="Line 22"/>
          <p:cNvSpPr>
            <a:spLocks noChangeShapeType="1"/>
          </p:cNvSpPr>
          <p:nvPr/>
        </p:nvSpPr>
        <p:spPr bwMode="auto">
          <a:xfrm flipV="1">
            <a:off x="3923928" y="2852738"/>
            <a:ext cx="372" cy="360238"/>
          </a:xfrm>
          <a:prstGeom prst="line">
            <a:avLst/>
          </a:prstGeom>
          <a:noFill/>
          <a:ln w="9525">
            <a:solidFill>
              <a:schemeClr val="tx1"/>
            </a:solidFill>
            <a:round/>
            <a:headEnd/>
            <a:tailEnd type="triangle" w="med" len="med"/>
          </a:ln>
          <a:effectLst/>
        </p:spPr>
        <p:txBody>
          <a:bodyPr/>
          <a:lstStyle/>
          <a:p>
            <a:endParaRPr lang="es-ES"/>
          </a:p>
        </p:txBody>
      </p:sp>
      <p:sp>
        <p:nvSpPr>
          <p:cNvPr id="240663" name="Text Box 23"/>
          <p:cNvSpPr txBox="1">
            <a:spLocks noChangeArrowheads="1"/>
          </p:cNvSpPr>
          <p:nvPr/>
        </p:nvSpPr>
        <p:spPr bwMode="auto">
          <a:xfrm>
            <a:off x="3349834" y="3212976"/>
            <a:ext cx="1210844" cy="1323439"/>
          </a:xfrm>
          <a:prstGeom prst="rect">
            <a:avLst/>
          </a:prstGeom>
          <a:noFill/>
          <a:ln w="9525">
            <a:solidFill>
              <a:schemeClr val="tx1"/>
            </a:solidFill>
            <a:miter lim="800000"/>
            <a:headEnd/>
            <a:tailEnd/>
          </a:ln>
          <a:effectLst/>
        </p:spPr>
        <p:txBody>
          <a:bodyPr wrap="none">
            <a:spAutoFit/>
          </a:bodyPr>
          <a:lstStyle/>
          <a:p>
            <a:pPr algn="ctr"/>
            <a:r>
              <a:rPr lang="es-ES" sz="2000" b="1" dirty="0" smtClean="0">
                <a:latin typeface="Arial" charset="0"/>
              </a:rPr>
              <a:t>Prov</a:t>
            </a:r>
            <a:r>
              <a:rPr lang="es-ES" sz="2000" b="1" dirty="0">
                <a:latin typeface="Arial" charset="0"/>
              </a:rPr>
              <a:t>.</a:t>
            </a:r>
          </a:p>
          <a:p>
            <a:pPr algn="ctr"/>
            <a:r>
              <a:rPr lang="es-ES" sz="2000" b="1" dirty="0" smtClean="0">
                <a:latin typeface="Arial" charset="0"/>
              </a:rPr>
              <a:t>Valencia</a:t>
            </a:r>
          </a:p>
          <a:p>
            <a:pPr algn="ctr"/>
            <a:r>
              <a:rPr lang="es-ES" sz="2000" b="1" dirty="0" smtClean="0">
                <a:latin typeface="Arial" charset="0"/>
              </a:rPr>
              <a:t>(zona</a:t>
            </a:r>
          </a:p>
          <a:p>
            <a:pPr algn="ctr"/>
            <a:r>
              <a:rPr lang="es-ES" sz="2000" b="1" dirty="0" smtClean="0">
                <a:latin typeface="Arial" charset="0"/>
              </a:rPr>
              <a:t>centro)</a:t>
            </a:r>
            <a:endParaRPr lang="es-ES" sz="2000" b="1" dirty="0">
              <a:latin typeface="Arial" charset="0"/>
            </a:endParaRPr>
          </a:p>
        </p:txBody>
      </p:sp>
      <p:sp>
        <p:nvSpPr>
          <p:cNvPr id="240664" name="AutoShape 24"/>
          <p:cNvSpPr>
            <a:spLocks/>
          </p:cNvSpPr>
          <p:nvPr/>
        </p:nvSpPr>
        <p:spPr bwMode="auto">
          <a:xfrm rot="16200000">
            <a:off x="4500563" y="2347913"/>
            <a:ext cx="287337" cy="433387"/>
          </a:xfrm>
          <a:prstGeom prst="leftBrace">
            <a:avLst>
              <a:gd name="adj1" fmla="val 12569"/>
              <a:gd name="adj2" fmla="val 50000"/>
            </a:avLst>
          </a:prstGeom>
          <a:noFill/>
          <a:ln w="9525">
            <a:solidFill>
              <a:schemeClr val="tx1"/>
            </a:solidFill>
            <a:round/>
            <a:headEnd/>
            <a:tailEnd/>
          </a:ln>
          <a:effectLst/>
        </p:spPr>
        <p:txBody>
          <a:bodyPr wrap="none" anchor="ctr"/>
          <a:lstStyle/>
          <a:p>
            <a:endParaRPr lang="es-ES"/>
          </a:p>
        </p:txBody>
      </p:sp>
      <p:sp>
        <p:nvSpPr>
          <p:cNvPr id="240665" name="Line 25"/>
          <p:cNvSpPr>
            <a:spLocks noChangeShapeType="1"/>
          </p:cNvSpPr>
          <p:nvPr/>
        </p:nvSpPr>
        <p:spPr bwMode="auto">
          <a:xfrm flipV="1">
            <a:off x="4644008" y="2852736"/>
            <a:ext cx="1017" cy="1800399"/>
          </a:xfrm>
          <a:prstGeom prst="line">
            <a:avLst/>
          </a:prstGeom>
          <a:noFill/>
          <a:ln w="9525">
            <a:solidFill>
              <a:schemeClr val="tx1"/>
            </a:solidFill>
            <a:round/>
            <a:headEnd/>
            <a:tailEnd type="triangle" w="med" len="med"/>
          </a:ln>
          <a:effectLst/>
        </p:spPr>
        <p:txBody>
          <a:bodyPr/>
          <a:lstStyle/>
          <a:p>
            <a:endParaRPr lang="es-ES"/>
          </a:p>
        </p:txBody>
      </p:sp>
      <p:sp>
        <p:nvSpPr>
          <p:cNvPr id="240666" name="Text Box 26"/>
          <p:cNvSpPr txBox="1">
            <a:spLocks noChangeArrowheads="1"/>
          </p:cNvSpPr>
          <p:nvPr/>
        </p:nvSpPr>
        <p:spPr bwMode="auto">
          <a:xfrm>
            <a:off x="4104059" y="4653136"/>
            <a:ext cx="1116013" cy="396875"/>
          </a:xfrm>
          <a:prstGeom prst="rect">
            <a:avLst/>
          </a:prstGeom>
          <a:noFill/>
          <a:ln w="9525">
            <a:solidFill>
              <a:schemeClr val="tx1"/>
            </a:solidFill>
            <a:miter lim="800000"/>
            <a:headEnd/>
            <a:tailEnd/>
          </a:ln>
          <a:effectLst/>
        </p:spPr>
        <p:txBody>
          <a:bodyPr wrap="none">
            <a:spAutoFit/>
          </a:bodyPr>
          <a:lstStyle/>
          <a:p>
            <a:pPr algn="ctr"/>
            <a:r>
              <a:rPr lang="es-ES" sz="2000" b="1" dirty="0">
                <a:latin typeface="Arial" charset="0"/>
              </a:rPr>
              <a:t>Paterna</a:t>
            </a:r>
          </a:p>
        </p:txBody>
      </p:sp>
      <p:sp>
        <p:nvSpPr>
          <p:cNvPr id="240667" name="AutoShape 27"/>
          <p:cNvSpPr>
            <a:spLocks/>
          </p:cNvSpPr>
          <p:nvPr/>
        </p:nvSpPr>
        <p:spPr bwMode="auto">
          <a:xfrm rot="16200000">
            <a:off x="5221288" y="2347913"/>
            <a:ext cx="287337" cy="433387"/>
          </a:xfrm>
          <a:prstGeom prst="leftBrace">
            <a:avLst>
              <a:gd name="adj1" fmla="val 12569"/>
              <a:gd name="adj2" fmla="val 50000"/>
            </a:avLst>
          </a:prstGeom>
          <a:noFill/>
          <a:ln w="9525">
            <a:solidFill>
              <a:schemeClr val="tx1"/>
            </a:solidFill>
            <a:round/>
            <a:headEnd/>
            <a:tailEnd/>
          </a:ln>
          <a:effectLst/>
        </p:spPr>
        <p:txBody>
          <a:bodyPr wrap="none" anchor="ctr"/>
          <a:lstStyle/>
          <a:p>
            <a:endParaRPr lang="es-ES"/>
          </a:p>
        </p:txBody>
      </p:sp>
      <p:sp>
        <p:nvSpPr>
          <p:cNvPr id="240668" name="Line 28"/>
          <p:cNvSpPr>
            <a:spLocks noChangeShapeType="1"/>
          </p:cNvSpPr>
          <p:nvPr/>
        </p:nvSpPr>
        <p:spPr bwMode="auto">
          <a:xfrm flipV="1">
            <a:off x="5364163" y="2852738"/>
            <a:ext cx="0" cy="792162"/>
          </a:xfrm>
          <a:prstGeom prst="line">
            <a:avLst/>
          </a:prstGeom>
          <a:noFill/>
          <a:ln w="9525">
            <a:solidFill>
              <a:schemeClr val="tx1"/>
            </a:solidFill>
            <a:round/>
            <a:headEnd/>
            <a:tailEnd type="triangle" w="med" len="med"/>
          </a:ln>
          <a:effectLst/>
        </p:spPr>
        <p:txBody>
          <a:bodyPr/>
          <a:lstStyle/>
          <a:p>
            <a:endParaRPr lang="es-ES"/>
          </a:p>
        </p:txBody>
      </p:sp>
      <p:sp>
        <p:nvSpPr>
          <p:cNvPr id="240669" name="Text Box 29"/>
          <p:cNvSpPr txBox="1">
            <a:spLocks noChangeArrowheads="1"/>
          </p:cNvSpPr>
          <p:nvPr/>
        </p:nvSpPr>
        <p:spPr bwMode="auto">
          <a:xfrm>
            <a:off x="4837113" y="3644900"/>
            <a:ext cx="1103312" cy="701675"/>
          </a:xfrm>
          <a:prstGeom prst="rect">
            <a:avLst/>
          </a:prstGeom>
          <a:noFill/>
          <a:ln w="9525">
            <a:solidFill>
              <a:schemeClr val="tx1"/>
            </a:solidFill>
            <a:miter lim="800000"/>
            <a:headEnd/>
            <a:tailEnd/>
          </a:ln>
          <a:effectLst/>
        </p:spPr>
        <p:txBody>
          <a:bodyPr wrap="none">
            <a:spAutoFit/>
          </a:bodyPr>
          <a:lstStyle/>
          <a:p>
            <a:pPr algn="ctr"/>
            <a:r>
              <a:rPr lang="es-ES" sz="2000" b="1" dirty="0">
                <a:latin typeface="Arial" charset="0"/>
              </a:rPr>
              <a:t>La</a:t>
            </a:r>
          </a:p>
          <a:p>
            <a:pPr algn="ctr"/>
            <a:r>
              <a:rPr lang="es-ES" sz="2000" b="1" dirty="0">
                <a:latin typeface="Arial" charset="0"/>
              </a:rPr>
              <a:t>Cañada</a:t>
            </a:r>
          </a:p>
        </p:txBody>
      </p:sp>
      <p:sp>
        <p:nvSpPr>
          <p:cNvPr id="240670" name="Line 30"/>
          <p:cNvSpPr>
            <a:spLocks noChangeShapeType="1"/>
          </p:cNvSpPr>
          <p:nvPr/>
        </p:nvSpPr>
        <p:spPr bwMode="auto">
          <a:xfrm flipV="1">
            <a:off x="7275513" y="2852738"/>
            <a:ext cx="0" cy="792162"/>
          </a:xfrm>
          <a:prstGeom prst="line">
            <a:avLst/>
          </a:prstGeom>
          <a:noFill/>
          <a:ln w="9525">
            <a:solidFill>
              <a:schemeClr val="tx1"/>
            </a:solidFill>
            <a:round/>
            <a:headEnd/>
            <a:tailEnd type="triangle" w="med" len="med"/>
          </a:ln>
          <a:effectLst/>
        </p:spPr>
        <p:txBody>
          <a:bodyPr/>
          <a:lstStyle/>
          <a:p>
            <a:endParaRPr lang="es-ES"/>
          </a:p>
        </p:txBody>
      </p:sp>
      <p:sp>
        <p:nvSpPr>
          <p:cNvPr id="240671" name="Text Box 31"/>
          <p:cNvSpPr txBox="1">
            <a:spLocks noChangeArrowheads="1"/>
          </p:cNvSpPr>
          <p:nvPr/>
        </p:nvSpPr>
        <p:spPr bwMode="auto">
          <a:xfrm>
            <a:off x="6462713" y="3645024"/>
            <a:ext cx="1663700" cy="1006475"/>
          </a:xfrm>
          <a:prstGeom prst="rect">
            <a:avLst/>
          </a:prstGeom>
          <a:noFill/>
          <a:ln w="9525">
            <a:solidFill>
              <a:schemeClr val="tx1"/>
            </a:solidFill>
            <a:miter lim="800000"/>
            <a:headEnd/>
            <a:tailEnd/>
          </a:ln>
          <a:effectLst/>
        </p:spPr>
        <p:txBody>
          <a:bodyPr wrap="none">
            <a:spAutoFit/>
          </a:bodyPr>
          <a:lstStyle/>
          <a:p>
            <a:pPr algn="ctr"/>
            <a:r>
              <a:rPr lang="es-ES" sz="2000" b="1" dirty="0">
                <a:latin typeface="Arial" charset="0"/>
              </a:rPr>
              <a:t>Número</a:t>
            </a:r>
          </a:p>
          <a:p>
            <a:pPr algn="ctr"/>
            <a:r>
              <a:rPr lang="es-ES" sz="2000" b="1" dirty="0">
                <a:latin typeface="Arial" charset="0"/>
              </a:rPr>
              <a:t>de teléfono</a:t>
            </a:r>
          </a:p>
          <a:p>
            <a:pPr algn="ctr"/>
            <a:r>
              <a:rPr lang="es-ES" sz="2000" b="1" dirty="0">
                <a:latin typeface="Arial" charset="0"/>
              </a:rPr>
              <a:t>en la central</a:t>
            </a:r>
          </a:p>
        </p:txBody>
      </p:sp>
    </p:spTree>
  </p:cSld>
  <p:clrMapOvr>
    <a:masterClrMapping/>
  </p:clrMapOvr>
  <p:transition spd="med">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064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065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0654"/>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2000"/>
                                  </p:stCondLst>
                                  <p:childTnLst>
                                    <p:set>
                                      <p:cBhvr>
                                        <p:cTn id="13" dur="1" fill="hold">
                                          <p:stCondLst>
                                            <p:cond delay="0"/>
                                          </p:stCondLst>
                                        </p:cTn>
                                        <p:tgtEl>
                                          <p:spTgt spid="240645"/>
                                        </p:tgtEl>
                                        <p:attrNameLst>
                                          <p:attrName>style.visibility</p:attrName>
                                        </p:attrNameLst>
                                      </p:cBhvr>
                                      <p:to>
                                        <p:strVal val="visible"/>
                                      </p:to>
                                    </p:set>
                                  </p:childTnLst>
                                </p:cTn>
                              </p:par>
                            </p:childTnLst>
                          </p:cTn>
                        </p:par>
                        <p:par>
                          <p:cTn id="14" fill="hold">
                            <p:stCondLst>
                              <p:cond delay="2000"/>
                            </p:stCondLst>
                            <p:childTnLst>
                              <p:par>
                                <p:cTn id="15" presetID="1" presetClass="entr" presetSubtype="0" fill="hold" grpId="0" nodeType="afterEffect">
                                  <p:stCondLst>
                                    <p:cond delay="0"/>
                                  </p:stCondLst>
                                  <p:childTnLst>
                                    <p:set>
                                      <p:cBhvr>
                                        <p:cTn id="16" dur="1" fill="hold">
                                          <p:stCondLst>
                                            <p:cond delay="0"/>
                                          </p:stCondLst>
                                        </p:cTn>
                                        <p:tgtEl>
                                          <p:spTgt spid="240652"/>
                                        </p:tgtEl>
                                        <p:attrNameLst>
                                          <p:attrName>style.visibility</p:attrName>
                                        </p:attrNameLst>
                                      </p:cBhvr>
                                      <p:to>
                                        <p:strVal val="visible"/>
                                      </p:to>
                                    </p:set>
                                  </p:childTnLst>
                                </p:cTn>
                              </p:par>
                            </p:childTnLst>
                          </p:cTn>
                        </p:par>
                        <p:par>
                          <p:cTn id="17" fill="hold">
                            <p:stCondLst>
                              <p:cond delay="2000"/>
                            </p:stCondLst>
                            <p:childTnLst>
                              <p:par>
                                <p:cTn id="18" presetID="1" presetClass="entr" presetSubtype="0" fill="hold" grpId="0" nodeType="afterEffect">
                                  <p:stCondLst>
                                    <p:cond delay="0"/>
                                  </p:stCondLst>
                                  <p:childTnLst>
                                    <p:set>
                                      <p:cBhvr>
                                        <p:cTn id="19" dur="1" fill="hold">
                                          <p:stCondLst>
                                            <p:cond delay="0"/>
                                          </p:stCondLst>
                                        </p:cTn>
                                        <p:tgtEl>
                                          <p:spTgt spid="240653"/>
                                        </p:tgtEl>
                                        <p:attrNameLst>
                                          <p:attrName>style.visibility</p:attrName>
                                        </p:attrNameLst>
                                      </p:cBhvr>
                                      <p:to>
                                        <p:strVal val="visible"/>
                                      </p:to>
                                    </p:set>
                                  </p:childTnLst>
                                </p:cTn>
                              </p:par>
                            </p:childTnLst>
                          </p:cTn>
                        </p:par>
                        <p:par>
                          <p:cTn id="20" fill="hold">
                            <p:stCondLst>
                              <p:cond delay="2000"/>
                            </p:stCondLst>
                            <p:childTnLst>
                              <p:par>
                                <p:cTn id="21" presetID="1" presetClass="entr" presetSubtype="0" fill="hold" grpId="0" nodeType="afterEffect">
                                  <p:stCondLst>
                                    <p:cond delay="2000"/>
                                  </p:stCondLst>
                                  <p:childTnLst>
                                    <p:set>
                                      <p:cBhvr>
                                        <p:cTn id="22" dur="1" fill="hold">
                                          <p:stCondLst>
                                            <p:cond delay="0"/>
                                          </p:stCondLst>
                                        </p:cTn>
                                        <p:tgtEl>
                                          <p:spTgt spid="240655"/>
                                        </p:tgtEl>
                                        <p:attrNameLst>
                                          <p:attrName>style.visibility</p:attrName>
                                        </p:attrNameLst>
                                      </p:cBhvr>
                                      <p:to>
                                        <p:strVal val="visible"/>
                                      </p:to>
                                    </p:set>
                                  </p:childTnLst>
                                </p:cTn>
                              </p:par>
                            </p:childTnLst>
                          </p:cTn>
                        </p:par>
                        <p:par>
                          <p:cTn id="23" fill="hold">
                            <p:stCondLst>
                              <p:cond delay="4000"/>
                            </p:stCondLst>
                            <p:childTnLst>
                              <p:par>
                                <p:cTn id="24" presetID="1" presetClass="entr" presetSubtype="0" fill="hold" grpId="0" nodeType="afterEffect">
                                  <p:stCondLst>
                                    <p:cond delay="0"/>
                                  </p:stCondLst>
                                  <p:childTnLst>
                                    <p:set>
                                      <p:cBhvr>
                                        <p:cTn id="25" dur="1" fill="hold">
                                          <p:stCondLst>
                                            <p:cond delay="0"/>
                                          </p:stCondLst>
                                        </p:cTn>
                                        <p:tgtEl>
                                          <p:spTgt spid="240656"/>
                                        </p:tgtEl>
                                        <p:attrNameLst>
                                          <p:attrName>style.visibility</p:attrName>
                                        </p:attrNameLst>
                                      </p:cBhvr>
                                      <p:to>
                                        <p:strVal val="visible"/>
                                      </p:to>
                                    </p:set>
                                  </p:childTnLst>
                                </p:cTn>
                              </p:par>
                            </p:childTnLst>
                          </p:cTn>
                        </p:par>
                        <p:par>
                          <p:cTn id="26" fill="hold">
                            <p:stCondLst>
                              <p:cond delay="4000"/>
                            </p:stCondLst>
                            <p:childTnLst>
                              <p:par>
                                <p:cTn id="27" presetID="1" presetClass="entr" presetSubtype="0" fill="hold" grpId="0" nodeType="afterEffect">
                                  <p:stCondLst>
                                    <p:cond delay="0"/>
                                  </p:stCondLst>
                                  <p:childTnLst>
                                    <p:set>
                                      <p:cBhvr>
                                        <p:cTn id="28" dur="1" fill="hold">
                                          <p:stCondLst>
                                            <p:cond delay="0"/>
                                          </p:stCondLst>
                                        </p:cTn>
                                        <p:tgtEl>
                                          <p:spTgt spid="240657"/>
                                        </p:tgtEl>
                                        <p:attrNameLst>
                                          <p:attrName>style.visibility</p:attrName>
                                        </p:attrNameLst>
                                      </p:cBhvr>
                                      <p:to>
                                        <p:strVal val="visible"/>
                                      </p:to>
                                    </p:set>
                                  </p:childTnLst>
                                </p:cTn>
                              </p:par>
                            </p:childTnLst>
                          </p:cTn>
                        </p:par>
                        <p:par>
                          <p:cTn id="29" fill="hold">
                            <p:stCondLst>
                              <p:cond delay="4000"/>
                            </p:stCondLst>
                            <p:childTnLst>
                              <p:par>
                                <p:cTn id="30" presetID="1" presetClass="entr" presetSubtype="0" fill="hold" grpId="0" nodeType="afterEffect">
                                  <p:stCondLst>
                                    <p:cond delay="2000"/>
                                  </p:stCondLst>
                                  <p:childTnLst>
                                    <p:set>
                                      <p:cBhvr>
                                        <p:cTn id="31" dur="1" fill="hold">
                                          <p:stCondLst>
                                            <p:cond delay="0"/>
                                          </p:stCondLst>
                                        </p:cTn>
                                        <p:tgtEl>
                                          <p:spTgt spid="240658"/>
                                        </p:tgtEl>
                                        <p:attrNameLst>
                                          <p:attrName>style.visibility</p:attrName>
                                        </p:attrNameLst>
                                      </p:cBhvr>
                                      <p:to>
                                        <p:strVal val="visible"/>
                                      </p:to>
                                    </p:set>
                                  </p:childTnLst>
                                </p:cTn>
                              </p:par>
                            </p:childTnLst>
                          </p:cTn>
                        </p:par>
                        <p:par>
                          <p:cTn id="32" fill="hold">
                            <p:stCondLst>
                              <p:cond delay="6000"/>
                            </p:stCondLst>
                            <p:childTnLst>
                              <p:par>
                                <p:cTn id="33" presetID="1" presetClass="entr" presetSubtype="0" fill="hold" grpId="0" nodeType="afterEffect">
                                  <p:stCondLst>
                                    <p:cond delay="0"/>
                                  </p:stCondLst>
                                  <p:childTnLst>
                                    <p:set>
                                      <p:cBhvr>
                                        <p:cTn id="34" dur="1" fill="hold">
                                          <p:stCondLst>
                                            <p:cond delay="0"/>
                                          </p:stCondLst>
                                        </p:cTn>
                                        <p:tgtEl>
                                          <p:spTgt spid="240659"/>
                                        </p:tgtEl>
                                        <p:attrNameLst>
                                          <p:attrName>style.visibility</p:attrName>
                                        </p:attrNameLst>
                                      </p:cBhvr>
                                      <p:to>
                                        <p:strVal val="visible"/>
                                      </p:to>
                                    </p:set>
                                  </p:childTnLst>
                                </p:cTn>
                              </p:par>
                            </p:childTnLst>
                          </p:cTn>
                        </p:par>
                        <p:par>
                          <p:cTn id="35" fill="hold">
                            <p:stCondLst>
                              <p:cond delay="6000"/>
                            </p:stCondLst>
                            <p:childTnLst>
                              <p:par>
                                <p:cTn id="36" presetID="1" presetClass="entr" presetSubtype="0" fill="hold" grpId="0" nodeType="afterEffect">
                                  <p:stCondLst>
                                    <p:cond delay="0"/>
                                  </p:stCondLst>
                                  <p:childTnLst>
                                    <p:set>
                                      <p:cBhvr>
                                        <p:cTn id="37" dur="1" fill="hold">
                                          <p:stCondLst>
                                            <p:cond delay="0"/>
                                          </p:stCondLst>
                                        </p:cTn>
                                        <p:tgtEl>
                                          <p:spTgt spid="240660"/>
                                        </p:tgtEl>
                                        <p:attrNameLst>
                                          <p:attrName>style.visibility</p:attrName>
                                        </p:attrNameLst>
                                      </p:cBhvr>
                                      <p:to>
                                        <p:strVal val="visible"/>
                                      </p:to>
                                    </p:set>
                                  </p:childTnLst>
                                </p:cTn>
                              </p:par>
                            </p:childTnLst>
                          </p:cTn>
                        </p:par>
                        <p:par>
                          <p:cTn id="38" fill="hold">
                            <p:stCondLst>
                              <p:cond delay="6000"/>
                            </p:stCondLst>
                            <p:childTnLst>
                              <p:par>
                                <p:cTn id="39" presetID="1" presetClass="entr" presetSubtype="0" fill="hold" grpId="0" nodeType="afterEffect">
                                  <p:stCondLst>
                                    <p:cond delay="2000"/>
                                  </p:stCondLst>
                                  <p:childTnLst>
                                    <p:set>
                                      <p:cBhvr>
                                        <p:cTn id="40" dur="1" fill="hold">
                                          <p:stCondLst>
                                            <p:cond delay="0"/>
                                          </p:stCondLst>
                                        </p:cTn>
                                        <p:tgtEl>
                                          <p:spTgt spid="240661"/>
                                        </p:tgtEl>
                                        <p:attrNameLst>
                                          <p:attrName>style.visibility</p:attrName>
                                        </p:attrNameLst>
                                      </p:cBhvr>
                                      <p:to>
                                        <p:strVal val="visible"/>
                                      </p:to>
                                    </p:set>
                                  </p:childTnLst>
                                </p:cTn>
                              </p:par>
                            </p:childTnLst>
                          </p:cTn>
                        </p:par>
                        <p:par>
                          <p:cTn id="41" fill="hold">
                            <p:stCondLst>
                              <p:cond delay="8000"/>
                            </p:stCondLst>
                            <p:childTnLst>
                              <p:par>
                                <p:cTn id="42" presetID="1" presetClass="entr" presetSubtype="0" fill="hold" grpId="0" nodeType="afterEffect">
                                  <p:stCondLst>
                                    <p:cond delay="0"/>
                                  </p:stCondLst>
                                  <p:childTnLst>
                                    <p:set>
                                      <p:cBhvr>
                                        <p:cTn id="43" dur="1" fill="hold">
                                          <p:stCondLst>
                                            <p:cond delay="0"/>
                                          </p:stCondLst>
                                        </p:cTn>
                                        <p:tgtEl>
                                          <p:spTgt spid="240662"/>
                                        </p:tgtEl>
                                        <p:attrNameLst>
                                          <p:attrName>style.visibility</p:attrName>
                                        </p:attrNameLst>
                                      </p:cBhvr>
                                      <p:to>
                                        <p:strVal val="visible"/>
                                      </p:to>
                                    </p:set>
                                  </p:childTnLst>
                                </p:cTn>
                              </p:par>
                            </p:childTnLst>
                          </p:cTn>
                        </p:par>
                        <p:par>
                          <p:cTn id="44" fill="hold">
                            <p:stCondLst>
                              <p:cond delay="8000"/>
                            </p:stCondLst>
                            <p:childTnLst>
                              <p:par>
                                <p:cTn id="45" presetID="1" presetClass="entr" presetSubtype="0" fill="hold" grpId="0" nodeType="afterEffect">
                                  <p:stCondLst>
                                    <p:cond delay="0"/>
                                  </p:stCondLst>
                                  <p:childTnLst>
                                    <p:set>
                                      <p:cBhvr>
                                        <p:cTn id="46" dur="1" fill="hold">
                                          <p:stCondLst>
                                            <p:cond delay="0"/>
                                          </p:stCondLst>
                                        </p:cTn>
                                        <p:tgtEl>
                                          <p:spTgt spid="240663"/>
                                        </p:tgtEl>
                                        <p:attrNameLst>
                                          <p:attrName>style.visibility</p:attrName>
                                        </p:attrNameLst>
                                      </p:cBhvr>
                                      <p:to>
                                        <p:strVal val="visible"/>
                                      </p:to>
                                    </p:set>
                                  </p:childTnLst>
                                </p:cTn>
                              </p:par>
                            </p:childTnLst>
                          </p:cTn>
                        </p:par>
                        <p:par>
                          <p:cTn id="47" fill="hold">
                            <p:stCondLst>
                              <p:cond delay="8000"/>
                            </p:stCondLst>
                            <p:childTnLst>
                              <p:par>
                                <p:cTn id="48" presetID="1" presetClass="entr" presetSubtype="0" fill="hold" grpId="0" nodeType="afterEffect">
                                  <p:stCondLst>
                                    <p:cond delay="2000"/>
                                  </p:stCondLst>
                                  <p:childTnLst>
                                    <p:set>
                                      <p:cBhvr>
                                        <p:cTn id="49" dur="1" fill="hold">
                                          <p:stCondLst>
                                            <p:cond delay="0"/>
                                          </p:stCondLst>
                                        </p:cTn>
                                        <p:tgtEl>
                                          <p:spTgt spid="240664"/>
                                        </p:tgtEl>
                                        <p:attrNameLst>
                                          <p:attrName>style.visibility</p:attrName>
                                        </p:attrNameLst>
                                      </p:cBhvr>
                                      <p:to>
                                        <p:strVal val="visible"/>
                                      </p:to>
                                    </p:set>
                                  </p:childTnLst>
                                </p:cTn>
                              </p:par>
                            </p:childTnLst>
                          </p:cTn>
                        </p:par>
                        <p:par>
                          <p:cTn id="50" fill="hold">
                            <p:stCondLst>
                              <p:cond delay="10000"/>
                            </p:stCondLst>
                            <p:childTnLst>
                              <p:par>
                                <p:cTn id="51" presetID="1" presetClass="entr" presetSubtype="0" fill="hold" grpId="0" nodeType="afterEffect">
                                  <p:stCondLst>
                                    <p:cond delay="0"/>
                                  </p:stCondLst>
                                  <p:childTnLst>
                                    <p:set>
                                      <p:cBhvr>
                                        <p:cTn id="52" dur="1" fill="hold">
                                          <p:stCondLst>
                                            <p:cond delay="0"/>
                                          </p:stCondLst>
                                        </p:cTn>
                                        <p:tgtEl>
                                          <p:spTgt spid="240665"/>
                                        </p:tgtEl>
                                        <p:attrNameLst>
                                          <p:attrName>style.visibility</p:attrName>
                                        </p:attrNameLst>
                                      </p:cBhvr>
                                      <p:to>
                                        <p:strVal val="visible"/>
                                      </p:to>
                                    </p:set>
                                  </p:childTnLst>
                                </p:cTn>
                              </p:par>
                            </p:childTnLst>
                          </p:cTn>
                        </p:par>
                        <p:par>
                          <p:cTn id="53" fill="hold">
                            <p:stCondLst>
                              <p:cond delay="10000"/>
                            </p:stCondLst>
                            <p:childTnLst>
                              <p:par>
                                <p:cTn id="54" presetID="1" presetClass="entr" presetSubtype="0" fill="hold" grpId="0" nodeType="afterEffect">
                                  <p:stCondLst>
                                    <p:cond delay="0"/>
                                  </p:stCondLst>
                                  <p:childTnLst>
                                    <p:set>
                                      <p:cBhvr>
                                        <p:cTn id="55" dur="1" fill="hold">
                                          <p:stCondLst>
                                            <p:cond delay="0"/>
                                          </p:stCondLst>
                                        </p:cTn>
                                        <p:tgtEl>
                                          <p:spTgt spid="240666"/>
                                        </p:tgtEl>
                                        <p:attrNameLst>
                                          <p:attrName>style.visibility</p:attrName>
                                        </p:attrNameLst>
                                      </p:cBhvr>
                                      <p:to>
                                        <p:strVal val="visible"/>
                                      </p:to>
                                    </p:set>
                                  </p:childTnLst>
                                </p:cTn>
                              </p:par>
                            </p:childTnLst>
                          </p:cTn>
                        </p:par>
                        <p:par>
                          <p:cTn id="56" fill="hold">
                            <p:stCondLst>
                              <p:cond delay="10000"/>
                            </p:stCondLst>
                            <p:childTnLst>
                              <p:par>
                                <p:cTn id="57" presetID="1" presetClass="entr" presetSubtype="0" fill="hold" grpId="0" nodeType="afterEffect">
                                  <p:stCondLst>
                                    <p:cond delay="2000"/>
                                  </p:stCondLst>
                                  <p:childTnLst>
                                    <p:set>
                                      <p:cBhvr>
                                        <p:cTn id="58" dur="1" fill="hold">
                                          <p:stCondLst>
                                            <p:cond delay="0"/>
                                          </p:stCondLst>
                                        </p:cTn>
                                        <p:tgtEl>
                                          <p:spTgt spid="240667"/>
                                        </p:tgtEl>
                                        <p:attrNameLst>
                                          <p:attrName>style.visibility</p:attrName>
                                        </p:attrNameLst>
                                      </p:cBhvr>
                                      <p:to>
                                        <p:strVal val="visible"/>
                                      </p:to>
                                    </p:set>
                                  </p:childTnLst>
                                </p:cTn>
                              </p:par>
                            </p:childTnLst>
                          </p:cTn>
                        </p:par>
                        <p:par>
                          <p:cTn id="59" fill="hold">
                            <p:stCondLst>
                              <p:cond delay="12000"/>
                            </p:stCondLst>
                            <p:childTnLst>
                              <p:par>
                                <p:cTn id="60" presetID="1" presetClass="entr" presetSubtype="0" fill="hold" grpId="0" nodeType="afterEffect">
                                  <p:stCondLst>
                                    <p:cond delay="0"/>
                                  </p:stCondLst>
                                  <p:childTnLst>
                                    <p:set>
                                      <p:cBhvr>
                                        <p:cTn id="61" dur="1" fill="hold">
                                          <p:stCondLst>
                                            <p:cond delay="0"/>
                                          </p:stCondLst>
                                        </p:cTn>
                                        <p:tgtEl>
                                          <p:spTgt spid="240668"/>
                                        </p:tgtEl>
                                        <p:attrNameLst>
                                          <p:attrName>style.visibility</p:attrName>
                                        </p:attrNameLst>
                                      </p:cBhvr>
                                      <p:to>
                                        <p:strVal val="visible"/>
                                      </p:to>
                                    </p:set>
                                  </p:childTnLst>
                                </p:cTn>
                              </p:par>
                            </p:childTnLst>
                          </p:cTn>
                        </p:par>
                        <p:par>
                          <p:cTn id="62" fill="hold">
                            <p:stCondLst>
                              <p:cond delay="12000"/>
                            </p:stCondLst>
                            <p:childTnLst>
                              <p:par>
                                <p:cTn id="63" presetID="1" presetClass="entr" presetSubtype="0" fill="hold" grpId="0" nodeType="afterEffect">
                                  <p:stCondLst>
                                    <p:cond delay="0"/>
                                  </p:stCondLst>
                                  <p:childTnLst>
                                    <p:set>
                                      <p:cBhvr>
                                        <p:cTn id="64" dur="1" fill="hold">
                                          <p:stCondLst>
                                            <p:cond delay="0"/>
                                          </p:stCondLst>
                                        </p:cTn>
                                        <p:tgtEl>
                                          <p:spTgt spid="240669"/>
                                        </p:tgtEl>
                                        <p:attrNameLst>
                                          <p:attrName>style.visibility</p:attrName>
                                        </p:attrNameLst>
                                      </p:cBhvr>
                                      <p:to>
                                        <p:strVal val="visible"/>
                                      </p:to>
                                    </p:set>
                                  </p:childTnLst>
                                </p:cTn>
                              </p:par>
                            </p:childTnLst>
                          </p:cTn>
                        </p:par>
                        <p:par>
                          <p:cTn id="65" fill="hold">
                            <p:stCondLst>
                              <p:cond delay="12000"/>
                            </p:stCondLst>
                            <p:childTnLst>
                              <p:par>
                                <p:cTn id="66" presetID="1" presetClass="entr" presetSubtype="0" fill="hold" grpId="0" nodeType="afterEffect">
                                  <p:stCondLst>
                                    <p:cond delay="2000"/>
                                  </p:stCondLst>
                                  <p:childTnLst>
                                    <p:set>
                                      <p:cBhvr>
                                        <p:cTn id="67" dur="1" fill="hold">
                                          <p:stCondLst>
                                            <p:cond delay="0"/>
                                          </p:stCondLst>
                                        </p:cTn>
                                        <p:tgtEl>
                                          <p:spTgt spid="240650"/>
                                        </p:tgtEl>
                                        <p:attrNameLst>
                                          <p:attrName>style.visibility</p:attrName>
                                        </p:attrNameLst>
                                      </p:cBhvr>
                                      <p:to>
                                        <p:strVal val="visible"/>
                                      </p:to>
                                    </p:set>
                                  </p:childTnLst>
                                </p:cTn>
                              </p:par>
                            </p:childTnLst>
                          </p:cTn>
                        </p:par>
                        <p:par>
                          <p:cTn id="68" fill="hold">
                            <p:stCondLst>
                              <p:cond delay="14000"/>
                            </p:stCondLst>
                            <p:childTnLst>
                              <p:par>
                                <p:cTn id="69" presetID="1" presetClass="entr" presetSubtype="0" fill="hold" grpId="0" nodeType="afterEffect">
                                  <p:stCondLst>
                                    <p:cond delay="0"/>
                                  </p:stCondLst>
                                  <p:childTnLst>
                                    <p:set>
                                      <p:cBhvr>
                                        <p:cTn id="70" dur="1" fill="hold">
                                          <p:stCondLst>
                                            <p:cond delay="0"/>
                                          </p:stCondLst>
                                        </p:cTn>
                                        <p:tgtEl>
                                          <p:spTgt spid="240670"/>
                                        </p:tgtEl>
                                        <p:attrNameLst>
                                          <p:attrName>style.visibility</p:attrName>
                                        </p:attrNameLst>
                                      </p:cBhvr>
                                      <p:to>
                                        <p:strVal val="visible"/>
                                      </p:to>
                                    </p:set>
                                  </p:childTnLst>
                                </p:cTn>
                              </p:par>
                            </p:childTnLst>
                          </p:cTn>
                        </p:par>
                        <p:par>
                          <p:cTn id="71" fill="hold">
                            <p:stCondLst>
                              <p:cond delay="14000"/>
                            </p:stCondLst>
                            <p:childTnLst>
                              <p:par>
                                <p:cTn id="72" presetID="1" presetClass="entr" presetSubtype="0" fill="hold" grpId="0" nodeType="afterEffect">
                                  <p:stCondLst>
                                    <p:cond delay="0"/>
                                  </p:stCondLst>
                                  <p:childTnLst>
                                    <p:set>
                                      <p:cBhvr>
                                        <p:cTn id="73" dur="1" fill="hold">
                                          <p:stCondLst>
                                            <p:cond delay="0"/>
                                          </p:stCondLst>
                                        </p:cTn>
                                        <p:tgtEl>
                                          <p:spTgt spid="2406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5" grpId="0" animBg="1"/>
      <p:bldP spid="240649" grpId="0" animBg="1"/>
      <p:bldP spid="240650" grpId="0" animBg="1"/>
      <p:bldP spid="240651" grpId="0" animBg="1"/>
      <p:bldP spid="240652" grpId="0" animBg="1"/>
      <p:bldP spid="240653" grpId="0" animBg="1"/>
      <p:bldP spid="240654" grpId="0" animBg="1"/>
      <p:bldP spid="240655" grpId="0" animBg="1"/>
      <p:bldP spid="240656" grpId="0" animBg="1"/>
      <p:bldP spid="240657" grpId="0" animBg="1"/>
      <p:bldP spid="240658" grpId="0" animBg="1"/>
      <p:bldP spid="240659" grpId="0" animBg="1"/>
      <p:bldP spid="240660" grpId="0" animBg="1"/>
      <p:bldP spid="240661" grpId="0" animBg="1"/>
      <p:bldP spid="240662" grpId="0" animBg="1"/>
      <p:bldP spid="240663" grpId="0" animBg="1"/>
      <p:bldP spid="240664" grpId="0" animBg="1"/>
      <p:bldP spid="240665" grpId="0" animBg="1"/>
      <p:bldP spid="240666" grpId="0" animBg="1"/>
      <p:bldP spid="240667" grpId="0" animBg="1"/>
      <p:bldP spid="240668" grpId="0" animBg="1"/>
      <p:bldP spid="240669" grpId="0" animBg="1"/>
      <p:bldP spid="240670" grpId="0" animBg="1"/>
      <p:bldP spid="240671"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2"/>
          <p:cNvSpPr>
            <a:spLocks noGrp="1" noChangeArrowheads="1"/>
          </p:cNvSpPr>
          <p:nvPr>
            <p:ph type="title"/>
          </p:nvPr>
        </p:nvSpPr>
        <p:spPr/>
        <p:txBody>
          <a:bodyPr/>
          <a:lstStyle/>
          <a:p>
            <a:pPr eaLnBrk="1" hangingPunct="1"/>
            <a:r>
              <a:rPr lang="es-ES" smtClean="0"/>
              <a:t>Máscaras de tamaño variable</a:t>
            </a:r>
          </a:p>
        </p:txBody>
      </p:sp>
      <p:sp>
        <p:nvSpPr>
          <p:cNvPr id="120834" name="Rectangle 3"/>
          <p:cNvSpPr>
            <a:spLocks noGrp="1" noChangeArrowheads="1"/>
          </p:cNvSpPr>
          <p:nvPr>
            <p:ph type="body" idx="1"/>
          </p:nvPr>
        </p:nvSpPr>
        <p:spPr/>
        <p:txBody>
          <a:bodyPr/>
          <a:lstStyle/>
          <a:p>
            <a:pPr eaLnBrk="1" hangingPunct="1">
              <a:lnSpc>
                <a:spcPct val="90000"/>
              </a:lnSpc>
            </a:pPr>
            <a:r>
              <a:rPr lang="es-ES" sz="2400" dirty="0" smtClean="0"/>
              <a:t>A menudo interesa dividir una red en subredes de diferentes tamaños.</a:t>
            </a:r>
          </a:p>
          <a:p>
            <a:pPr eaLnBrk="1" hangingPunct="1">
              <a:lnSpc>
                <a:spcPct val="90000"/>
              </a:lnSpc>
            </a:pPr>
            <a:r>
              <a:rPr lang="es-ES" sz="2400" dirty="0" smtClean="0"/>
              <a:t>Para ello se utilizan máscaras de tamaño variable, es decir la división red/host no es igual en todas las subredes</a:t>
            </a:r>
          </a:p>
          <a:p>
            <a:pPr eaLnBrk="1" hangingPunct="1">
              <a:lnSpc>
                <a:spcPct val="90000"/>
              </a:lnSpc>
            </a:pPr>
            <a:r>
              <a:rPr lang="es-ES" sz="2400" dirty="0" smtClean="0"/>
              <a:t>Aunque las subredes pueden tener diferente tamaño no pueden solaparse (habría direcciones duplicadas)</a:t>
            </a:r>
          </a:p>
          <a:p>
            <a:pPr eaLnBrk="1" hangingPunct="1">
              <a:lnSpc>
                <a:spcPct val="90000"/>
              </a:lnSpc>
            </a:pPr>
            <a:r>
              <a:rPr lang="es-ES" sz="2400" dirty="0" smtClean="0"/>
              <a:t>La visión que tenemos de las subredes es relativa y puede variar según donde nos encontremos. Por ejemplo lo que en un sitio se ve como una subred /22 (1024 direcciones) puede dividirse en varias /24 (256 direcciones) cuando nos acercamos</a:t>
            </a:r>
          </a:p>
        </p:txBody>
      </p:sp>
    </p:spTree>
  </p:cSld>
  <p:clrMapOvr>
    <a:masterClrMapping/>
  </p:clrMapOvr>
  <p:transition spd="med">
    <p:pull dir="ru"/>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Line 60"/>
          <p:cNvSpPr>
            <a:spLocks noChangeShapeType="1"/>
          </p:cNvSpPr>
          <p:nvPr/>
        </p:nvSpPr>
        <p:spPr bwMode="auto">
          <a:xfrm>
            <a:off x="3852863" y="5140325"/>
            <a:ext cx="0" cy="504825"/>
          </a:xfrm>
          <a:prstGeom prst="line">
            <a:avLst/>
          </a:prstGeom>
          <a:noFill/>
          <a:ln w="9525">
            <a:solidFill>
              <a:schemeClr val="accent2"/>
            </a:solidFill>
            <a:round/>
            <a:headEnd/>
            <a:tailEnd/>
          </a:ln>
        </p:spPr>
        <p:txBody>
          <a:bodyPr/>
          <a:lstStyle/>
          <a:p>
            <a:endParaRPr lang="es-ES"/>
          </a:p>
        </p:txBody>
      </p:sp>
      <p:sp>
        <p:nvSpPr>
          <p:cNvPr id="122882" name="Line 61"/>
          <p:cNvSpPr>
            <a:spLocks noChangeShapeType="1"/>
          </p:cNvSpPr>
          <p:nvPr/>
        </p:nvSpPr>
        <p:spPr bwMode="auto">
          <a:xfrm>
            <a:off x="6086475" y="5211763"/>
            <a:ext cx="0" cy="504825"/>
          </a:xfrm>
          <a:prstGeom prst="line">
            <a:avLst/>
          </a:prstGeom>
          <a:noFill/>
          <a:ln w="9525">
            <a:solidFill>
              <a:schemeClr val="accent2"/>
            </a:solidFill>
            <a:round/>
            <a:headEnd/>
            <a:tailEnd/>
          </a:ln>
        </p:spPr>
        <p:txBody>
          <a:bodyPr/>
          <a:lstStyle/>
          <a:p>
            <a:endParaRPr lang="es-ES"/>
          </a:p>
        </p:txBody>
      </p:sp>
      <p:sp>
        <p:nvSpPr>
          <p:cNvPr id="122883" name="Line 62"/>
          <p:cNvSpPr>
            <a:spLocks noChangeShapeType="1"/>
          </p:cNvSpPr>
          <p:nvPr/>
        </p:nvSpPr>
        <p:spPr bwMode="auto">
          <a:xfrm>
            <a:off x="3852863" y="2713038"/>
            <a:ext cx="0" cy="504825"/>
          </a:xfrm>
          <a:prstGeom prst="line">
            <a:avLst/>
          </a:prstGeom>
          <a:noFill/>
          <a:ln w="9525">
            <a:solidFill>
              <a:schemeClr val="accent2"/>
            </a:solidFill>
            <a:round/>
            <a:headEnd/>
            <a:tailEnd/>
          </a:ln>
        </p:spPr>
        <p:txBody>
          <a:bodyPr/>
          <a:lstStyle/>
          <a:p>
            <a:endParaRPr lang="es-ES"/>
          </a:p>
        </p:txBody>
      </p:sp>
      <p:sp>
        <p:nvSpPr>
          <p:cNvPr id="122884" name="Line 63"/>
          <p:cNvSpPr>
            <a:spLocks noChangeShapeType="1"/>
          </p:cNvSpPr>
          <p:nvPr/>
        </p:nvSpPr>
        <p:spPr bwMode="auto">
          <a:xfrm>
            <a:off x="5797550" y="3360738"/>
            <a:ext cx="0" cy="504825"/>
          </a:xfrm>
          <a:prstGeom prst="line">
            <a:avLst/>
          </a:prstGeom>
          <a:noFill/>
          <a:ln w="9525">
            <a:solidFill>
              <a:schemeClr val="accent2"/>
            </a:solidFill>
            <a:round/>
            <a:headEnd/>
            <a:tailEnd/>
          </a:ln>
        </p:spPr>
        <p:txBody>
          <a:bodyPr/>
          <a:lstStyle/>
          <a:p>
            <a:endParaRPr lang="es-ES"/>
          </a:p>
        </p:txBody>
      </p:sp>
      <p:sp>
        <p:nvSpPr>
          <p:cNvPr id="122885" name="Line 71"/>
          <p:cNvSpPr>
            <a:spLocks noChangeShapeType="1"/>
          </p:cNvSpPr>
          <p:nvPr/>
        </p:nvSpPr>
        <p:spPr bwMode="auto">
          <a:xfrm>
            <a:off x="7724775" y="3214688"/>
            <a:ext cx="0" cy="504825"/>
          </a:xfrm>
          <a:prstGeom prst="line">
            <a:avLst/>
          </a:prstGeom>
          <a:noFill/>
          <a:ln w="9525">
            <a:solidFill>
              <a:schemeClr val="accent2"/>
            </a:solidFill>
            <a:round/>
            <a:headEnd/>
            <a:tailEnd/>
          </a:ln>
        </p:spPr>
        <p:txBody>
          <a:bodyPr/>
          <a:lstStyle/>
          <a:p>
            <a:endParaRPr lang="es-ES"/>
          </a:p>
        </p:txBody>
      </p:sp>
      <p:sp>
        <p:nvSpPr>
          <p:cNvPr id="122886" name="Freeform 13"/>
          <p:cNvSpPr>
            <a:spLocks/>
          </p:cNvSpPr>
          <p:nvPr/>
        </p:nvSpPr>
        <p:spPr bwMode="auto">
          <a:xfrm>
            <a:off x="2054225" y="3144838"/>
            <a:ext cx="1582738" cy="73025"/>
          </a:xfrm>
          <a:custGeom>
            <a:avLst/>
            <a:gdLst>
              <a:gd name="T0" fmla="*/ 0 w 1452"/>
              <a:gd name="T1" fmla="*/ 0 h 45"/>
              <a:gd name="T2" fmla="*/ 884011470 w 1452"/>
              <a:gd name="T3" fmla="*/ 0 h 45"/>
              <a:gd name="T4" fmla="*/ 788956749 w 1452"/>
              <a:gd name="T5" fmla="*/ 115869590 h 45"/>
              <a:gd name="T6" fmla="*/ 1724059464 w 1452"/>
              <a:gd name="T7" fmla="*/ 115869590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sp>
        <p:nvSpPr>
          <p:cNvPr id="122887" name="Freeform 54"/>
          <p:cNvSpPr>
            <a:spLocks/>
          </p:cNvSpPr>
          <p:nvPr/>
        </p:nvSpPr>
        <p:spPr bwMode="auto">
          <a:xfrm>
            <a:off x="3998913" y="3217863"/>
            <a:ext cx="1582737" cy="73025"/>
          </a:xfrm>
          <a:custGeom>
            <a:avLst/>
            <a:gdLst>
              <a:gd name="T0" fmla="*/ 0 w 1452"/>
              <a:gd name="T1" fmla="*/ 0 h 45"/>
              <a:gd name="T2" fmla="*/ 884009822 w 1452"/>
              <a:gd name="T3" fmla="*/ 0 h 45"/>
              <a:gd name="T4" fmla="*/ 788955160 w 1452"/>
              <a:gd name="T5" fmla="*/ 115869590 h 45"/>
              <a:gd name="T6" fmla="*/ 1724057285 w 1452"/>
              <a:gd name="T7" fmla="*/ 115869590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sp>
        <p:nvSpPr>
          <p:cNvPr id="122888" name="Freeform 56"/>
          <p:cNvSpPr>
            <a:spLocks/>
          </p:cNvSpPr>
          <p:nvPr/>
        </p:nvSpPr>
        <p:spPr bwMode="auto">
          <a:xfrm rot="5400000">
            <a:off x="3096419" y="4185444"/>
            <a:ext cx="1582737" cy="73025"/>
          </a:xfrm>
          <a:custGeom>
            <a:avLst/>
            <a:gdLst>
              <a:gd name="T0" fmla="*/ 0 w 1452"/>
              <a:gd name="T1" fmla="*/ 0 h 45"/>
              <a:gd name="T2" fmla="*/ 884009822 w 1452"/>
              <a:gd name="T3" fmla="*/ 0 h 45"/>
              <a:gd name="T4" fmla="*/ 788955160 w 1452"/>
              <a:gd name="T5" fmla="*/ 115869590 h 45"/>
              <a:gd name="T6" fmla="*/ 1724057285 w 1452"/>
              <a:gd name="T7" fmla="*/ 115869590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sp>
        <p:nvSpPr>
          <p:cNvPr id="122889" name="Freeform 58"/>
          <p:cNvSpPr>
            <a:spLocks/>
          </p:cNvSpPr>
          <p:nvPr/>
        </p:nvSpPr>
        <p:spPr bwMode="auto">
          <a:xfrm>
            <a:off x="4141788" y="5214938"/>
            <a:ext cx="1582737" cy="73025"/>
          </a:xfrm>
          <a:custGeom>
            <a:avLst/>
            <a:gdLst>
              <a:gd name="T0" fmla="*/ 0 w 1452"/>
              <a:gd name="T1" fmla="*/ 0 h 45"/>
              <a:gd name="T2" fmla="*/ 884009822 w 1452"/>
              <a:gd name="T3" fmla="*/ 0 h 45"/>
              <a:gd name="T4" fmla="*/ 788955160 w 1452"/>
              <a:gd name="T5" fmla="*/ 115869590 h 45"/>
              <a:gd name="T6" fmla="*/ 1724057285 w 1452"/>
              <a:gd name="T7" fmla="*/ 115869590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sp>
        <p:nvSpPr>
          <p:cNvPr id="122890" name="Freeform 69"/>
          <p:cNvSpPr>
            <a:spLocks/>
          </p:cNvSpPr>
          <p:nvPr/>
        </p:nvSpPr>
        <p:spPr bwMode="auto">
          <a:xfrm>
            <a:off x="5924550" y="3217863"/>
            <a:ext cx="1582738" cy="73025"/>
          </a:xfrm>
          <a:custGeom>
            <a:avLst/>
            <a:gdLst>
              <a:gd name="T0" fmla="*/ 0 w 1452"/>
              <a:gd name="T1" fmla="*/ 0 h 45"/>
              <a:gd name="T2" fmla="*/ 884011470 w 1452"/>
              <a:gd name="T3" fmla="*/ 0 h 45"/>
              <a:gd name="T4" fmla="*/ 788956749 w 1452"/>
              <a:gd name="T5" fmla="*/ 115869590 h 45"/>
              <a:gd name="T6" fmla="*/ 1724059464 w 1452"/>
              <a:gd name="T7" fmla="*/ 115869590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pic>
        <p:nvPicPr>
          <p:cNvPr id="122891" name="Picture 14"/>
          <p:cNvPicPr>
            <a:picLocks noChangeArrowheads="1"/>
          </p:cNvPicPr>
          <p:nvPr/>
        </p:nvPicPr>
        <p:blipFill>
          <a:blip r:embed="rId3" cstate="print"/>
          <a:srcRect/>
          <a:stretch>
            <a:fillRect/>
          </a:stretch>
        </p:blipFill>
        <p:spPr bwMode="auto">
          <a:xfrm>
            <a:off x="323850" y="2636838"/>
            <a:ext cx="1566863" cy="858837"/>
          </a:xfrm>
          <a:prstGeom prst="rect">
            <a:avLst/>
          </a:prstGeom>
          <a:noFill/>
          <a:ln w="12700">
            <a:noFill/>
            <a:miter lim="800000"/>
            <a:headEnd/>
            <a:tailEnd/>
          </a:ln>
        </p:spPr>
      </p:pic>
      <p:sp>
        <p:nvSpPr>
          <p:cNvPr id="122892" name="Text Box 16"/>
          <p:cNvSpPr txBox="1">
            <a:spLocks noChangeArrowheads="1"/>
          </p:cNvSpPr>
          <p:nvPr/>
        </p:nvSpPr>
        <p:spPr bwMode="auto">
          <a:xfrm>
            <a:off x="5581650" y="5734050"/>
            <a:ext cx="1600200" cy="304800"/>
          </a:xfrm>
          <a:prstGeom prst="rect">
            <a:avLst/>
          </a:prstGeom>
          <a:noFill/>
          <a:ln w="9525">
            <a:noFill/>
            <a:miter lim="800000"/>
            <a:headEnd/>
            <a:tailEnd/>
          </a:ln>
        </p:spPr>
        <p:txBody>
          <a:bodyPr>
            <a:spAutoFit/>
          </a:bodyPr>
          <a:lstStyle/>
          <a:p>
            <a:pPr>
              <a:spcBef>
                <a:spcPct val="50000"/>
              </a:spcBef>
            </a:pPr>
            <a:r>
              <a:rPr lang="es-ES_tradnl" sz="1400" b="1">
                <a:latin typeface="Arial" charset="0"/>
              </a:rPr>
              <a:t>40.0.9.0/24</a:t>
            </a:r>
            <a:endParaRPr lang="es-ES" sz="1400" b="1">
              <a:latin typeface="Arial" charset="0"/>
            </a:endParaRPr>
          </a:p>
        </p:txBody>
      </p:sp>
      <p:sp>
        <p:nvSpPr>
          <p:cNvPr id="122893" name="Text Box 23"/>
          <p:cNvSpPr txBox="1">
            <a:spLocks noChangeArrowheads="1"/>
          </p:cNvSpPr>
          <p:nvPr/>
        </p:nvSpPr>
        <p:spPr bwMode="auto">
          <a:xfrm>
            <a:off x="539750" y="2951163"/>
            <a:ext cx="1295400" cy="336550"/>
          </a:xfrm>
          <a:prstGeom prst="rect">
            <a:avLst/>
          </a:prstGeom>
          <a:noFill/>
          <a:ln w="9525">
            <a:noFill/>
            <a:miter lim="800000"/>
            <a:headEnd/>
            <a:tailEnd/>
          </a:ln>
        </p:spPr>
        <p:txBody>
          <a:bodyPr>
            <a:spAutoFit/>
          </a:bodyPr>
          <a:lstStyle/>
          <a:p>
            <a:pPr>
              <a:spcBef>
                <a:spcPct val="50000"/>
              </a:spcBef>
            </a:pPr>
            <a:r>
              <a:rPr lang="es-ES_tradnl" sz="1600" b="1">
                <a:latin typeface="Arial" charset="0"/>
              </a:rPr>
              <a:t>Internet</a:t>
            </a:r>
            <a:endParaRPr lang="es-ES" sz="1600" b="1">
              <a:latin typeface="Arial" charset="0"/>
            </a:endParaRPr>
          </a:p>
        </p:txBody>
      </p:sp>
      <p:pic>
        <p:nvPicPr>
          <p:cNvPr id="122894" name="Picture 31"/>
          <p:cNvPicPr>
            <a:picLocks noChangeArrowheads="1"/>
          </p:cNvPicPr>
          <p:nvPr/>
        </p:nvPicPr>
        <p:blipFill>
          <a:blip r:embed="rId4" cstate="print"/>
          <a:srcRect/>
          <a:stretch>
            <a:fillRect/>
          </a:stretch>
        </p:blipFill>
        <p:spPr bwMode="auto">
          <a:xfrm>
            <a:off x="1476375" y="2857500"/>
            <a:ext cx="812800" cy="596900"/>
          </a:xfrm>
          <a:prstGeom prst="rect">
            <a:avLst/>
          </a:prstGeom>
          <a:noFill/>
          <a:ln w="12700">
            <a:noFill/>
            <a:miter lim="800000"/>
            <a:headEnd/>
            <a:tailEnd/>
          </a:ln>
        </p:spPr>
      </p:pic>
      <p:sp>
        <p:nvSpPr>
          <p:cNvPr id="122895" name="Text Box 47"/>
          <p:cNvSpPr txBox="1">
            <a:spLocks noChangeArrowheads="1"/>
          </p:cNvSpPr>
          <p:nvPr/>
        </p:nvSpPr>
        <p:spPr bwMode="auto">
          <a:xfrm>
            <a:off x="611188" y="260350"/>
            <a:ext cx="7848600" cy="873125"/>
          </a:xfrm>
          <a:prstGeom prst="rect">
            <a:avLst/>
          </a:prstGeom>
          <a:noFill/>
          <a:ln w="9525">
            <a:noFill/>
            <a:miter lim="800000"/>
            <a:headEnd/>
            <a:tailEnd/>
          </a:ln>
        </p:spPr>
        <p:txBody>
          <a:bodyPr>
            <a:spAutoFit/>
          </a:bodyPr>
          <a:lstStyle/>
          <a:p>
            <a:pPr algn="ctr">
              <a:lnSpc>
                <a:spcPct val="80000"/>
              </a:lnSpc>
              <a:spcBef>
                <a:spcPct val="50000"/>
              </a:spcBef>
            </a:pPr>
            <a:r>
              <a:rPr lang="es-ES_tradnl" sz="3200">
                <a:latin typeface="Arial" charset="0"/>
              </a:rPr>
              <a:t>Configuración de subredes con máscara de long. variable y estructura jerárquica</a:t>
            </a:r>
            <a:endParaRPr lang="es-ES" sz="3200">
              <a:latin typeface="Arial" charset="0"/>
            </a:endParaRPr>
          </a:p>
        </p:txBody>
      </p:sp>
      <p:pic>
        <p:nvPicPr>
          <p:cNvPr id="122896" name="Picture 53"/>
          <p:cNvPicPr>
            <a:picLocks noChangeArrowheads="1"/>
          </p:cNvPicPr>
          <p:nvPr/>
        </p:nvPicPr>
        <p:blipFill>
          <a:blip r:embed="rId4" cstate="print"/>
          <a:srcRect/>
          <a:stretch>
            <a:fillRect/>
          </a:stretch>
        </p:blipFill>
        <p:spPr bwMode="auto">
          <a:xfrm>
            <a:off x="3492500" y="2928938"/>
            <a:ext cx="812800" cy="596900"/>
          </a:xfrm>
          <a:prstGeom prst="rect">
            <a:avLst/>
          </a:prstGeom>
          <a:noFill/>
          <a:ln w="12700">
            <a:noFill/>
            <a:miter lim="800000"/>
            <a:headEnd/>
            <a:tailEnd/>
          </a:ln>
        </p:spPr>
      </p:pic>
      <p:pic>
        <p:nvPicPr>
          <p:cNvPr id="122897" name="Picture 55"/>
          <p:cNvPicPr>
            <a:picLocks noChangeArrowheads="1"/>
          </p:cNvPicPr>
          <p:nvPr/>
        </p:nvPicPr>
        <p:blipFill>
          <a:blip r:embed="rId4" cstate="print"/>
          <a:srcRect/>
          <a:stretch>
            <a:fillRect/>
          </a:stretch>
        </p:blipFill>
        <p:spPr bwMode="auto">
          <a:xfrm>
            <a:off x="5416550" y="3000375"/>
            <a:ext cx="812800" cy="596900"/>
          </a:xfrm>
          <a:prstGeom prst="rect">
            <a:avLst/>
          </a:prstGeom>
          <a:noFill/>
          <a:ln w="12700">
            <a:noFill/>
            <a:miter lim="800000"/>
            <a:headEnd/>
            <a:tailEnd/>
          </a:ln>
        </p:spPr>
      </p:pic>
      <p:pic>
        <p:nvPicPr>
          <p:cNvPr id="122898" name="Picture 57"/>
          <p:cNvPicPr>
            <a:picLocks noChangeArrowheads="1"/>
          </p:cNvPicPr>
          <p:nvPr/>
        </p:nvPicPr>
        <p:blipFill>
          <a:blip r:embed="rId4" cstate="print"/>
          <a:srcRect/>
          <a:stretch>
            <a:fillRect/>
          </a:stretch>
        </p:blipFill>
        <p:spPr bwMode="auto">
          <a:xfrm>
            <a:off x="3492500" y="4903788"/>
            <a:ext cx="812800" cy="596900"/>
          </a:xfrm>
          <a:prstGeom prst="rect">
            <a:avLst/>
          </a:prstGeom>
          <a:noFill/>
          <a:ln w="12700">
            <a:noFill/>
            <a:miter lim="800000"/>
            <a:headEnd/>
            <a:tailEnd/>
          </a:ln>
        </p:spPr>
      </p:pic>
      <p:pic>
        <p:nvPicPr>
          <p:cNvPr id="122899" name="Picture 59"/>
          <p:cNvPicPr>
            <a:picLocks noChangeArrowheads="1"/>
          </p:cNvPicPr>
          <p:nvPr/>
        </p:nvPicPr>
        <p:blipFill>
          <a:blip r:embed="rId4" cstate="print"/>
          <a:srcRect/>
          <a:stretch>
            <a:fillRect/>
          </a:stretch>
        </p:blipFill>
        <p:spPr bwMode="auto">
          <a:xfrm>
            <a:off x="5703888" y="4997450"/>
            <a:ext cx="812800" cy="596900"/>
          </a:xfrm>
          <a:prstGeom prst="rect">
            <a:avLst/>
          </a:prstGeom>
          <a:noFill/>
          <a:ln w="12700">
            <a:noFill/>
            <a:miter lim="800000"/>
            <a:headEnd/>
            <a:tailEnd/>
          </a:ln>
        </p:spPr>
      </p:pic>
      <p:sp>
        <p:nvSpPr>
          <p:cNvPr id="122900" name="Line 64"/>
          <p:cNvSpPr>
            <a:spLocks noChangeShapeType="1"/>
          </p:cNvSpPr>
          <p:nvPr/>
        </p:nvSpPr>
        <p:spPr bwMode="auto">
          <a:xfrm>
            <a:off x="2987675" y="5645150"/>
            <a:ext cx="1296988" cy="0"/>
          </a:xfrm>
          <a:prstGeom prst="line">
            <a:avLst/>
          </a:prstGeom>
          <a:noFill/>
          <a:ln w="25400">
            <a:solidFill>
              <a:schemeClr val="accent2"/>
            </a:solidFill>
            <a:round/>
            <a:headEnd/>
            <a:tailEnd/>
          </a:ln>
        </p:spPr>
        <p:txBody>
          <a:bodyPr/>
          <a:lstStyle/>
          <a:p>
            <a:endParaRPr lang="es-ES"/>
          </a:p>
        </p:txBody>
      </p:sp>
      <p:sp>
        <p:nvSpPr>
          <p:cNvPr id="122901" name="Line 65"/>
          <p:cNvSpPr>
            <a:spLocks noChangeShapeType="1"/>
          </p:cNvSpPr>
          <p:nvPr/>
        </p:nvSpPr>
        <p:spPr bwMode="auto">
          <a:xfrm>
            <a:off x="5653088" y="5716588"/>
            <a:ext cx="1296987" cy="0"/>
          </a:xfrm>
          <a:prstGeom prst="line">
            <a:avLst/>
          </a:prstGeom>
          <a:noFill/>
          <a:ln w="25400">
            <a:solidFill>
              <a:schemeClr val="accent2"/>
            </a:solidFill>
            <a:round/>
            <a:headEnd/>
            <a:tailEnd/>
          </a:ln>
        </p:spPr>
        <p:txBody>
          <a:bodyPr/>
          <a:lstStyle/>
          <a:p>
            <a:endParaRPr lang="es-ES"/>
          </a:p>
        </p:txBody>
      </p:sp>
      <p:sp>
        <p:nvSpPr>
          <p:cNvPr id="122902" name="Line 66"/>
          <p:cNvSpPr>
            <a:spLocks noChangeShapeType="1"/>
          </p:cNvSpPr>
          <p:nvPr/>
        </p:nvSpPr>
        <p:spPr bwMode="auto">
          <a:xfrm>
            <a:off x="3421063" y="2713038"/>
            <a:ext cx="1296987" cy="0"/>
          </a:xfrm>
          <a:prstGeom prst="line">
            <a:avLst/>
          </a:prstGeom>
          <a:noFill/>
          <a:ln w="25400">
            <a:solidFill>
              <a:schemeClr val="accent2"/>
            </a:solidFill>
            <a:round/>
            <a:headEnd/>
            <a:tailEnd/>
          </a:ln>
        </p:spPr>
        <p:txBody>
          <a:bodyPr/>
          <a:lstStyle/>
          <a:p>
            <a:endParaRPr lang="es-ES"/>
          </a:p>
        </p:txBody>
      </p:sp>
      <p:sp>
        <p:nvSpPr>
          <p:cNvPr id="122903" name="Line 67"/>
          <p:cNvSpPr>
            <a:spLocks noChangeShapeType="1"/>
          </p:cNvSpPr>
          <p:nvPr/>
        </p:nvSpPr>
        <p:spPr bwMode="auto">
          <a:xfrm>
            <a:off x="5292725" y="3863975"/>
            <a:ext cx="1296988" cy="0"/>
          </a:xfrm>
          <a:prstGeom prst="line">
            <a:avLst/>
          </a:prstGeom>
          <a:noFill/>
          <a:ln w="25400">
            <a:solidFill>
              <a:schemeClr val="accent2"/>
            </a:solidFill>
            <a:round/>
            <a:headEnd/>
            <a:tailEnd/>
          </a:ln>
        </p:spPr>
        <p:txBody>
          <a:bodyPr/>
          <a:lstStyle/>
          <a:p>
            <a:endParaRPr lang="es-ES"/>
          </a:p>
        </p:txBody>
      </p:sp>
      <p:sp>
        <p:nvSpPr>
          <p:cNvPr id="122904" name="Text Box 68"/>
          <p:cNvSpPr txBox="1">
            <a:spLocks noChangeArrowheads="1"/>
          </p:cNvSpPr>
          <p:nvPr/>
        </p:nvSpPr>
        <p:spPr bwMode="auto">
          <a:xfrm>
            <a:off x="7219950" y="3716338"/>
            <a:ext cx="1600200" cy="304800"/>
          </a:xfrm>
          <a:prstGeom prst="rect">
            <a:avLst/>
          </a:prstGeom>
          <a:noFill/>
          <a:ln w="9525">
            <a:noFill/>
            <a:miter lim="800000"/>
            <a:headEnd/>
            <a:tailEnd/>
          </a:ln>
        </p:spPr>
        <p:txBody>
          <a:bodyPr>
            <a:spAutoFit/>
          </a:bodyPr>
          <a:lstStyle/>
          <a:p>
            <a:pPr>
              <a:spcBef>
                <a:spcPct val="50000"/>
              </a:spcBef>
            </a:pPr>
            <a:r>
              <a:rPr lang="es-ES_tradnl" sz="1400" b="1">
                <a:latin typeface="Arial" charset="0"/>
              </a:rPr>
              <a:t>40.0.6.0/23</a:t>
            </a:r>
            <a:endParaRPr lang="es-ES" sz="1400" b="1">
              <a:latin typeface="Arial" charset="0"/>
            </a:endParaRPr>
          </a:p>
        </p:txBody>
      </p:sp>
      <p:pic>
        <p:nvPicPr>
          <p:cNvPr id="122905" name="Picture 70"/>
          <p:cNvPicPr>
            <a:picLocks noChangeArrowheads="1"/>
          </p:cNvPicPr>
          <p:nvPr/>
        </p:nvPicPr>
        <p:blipFill>
          <a:blip r:embed="rId4" cstate="print"/>
          <a:srcRect/>
          <a:stretch>
            <a:fillRect/>
          </a:stretch>
        </p:blipFill>
        <p:spPr bwMode="auto">
          <a:xfrm>
            <a:off x="7342188" y="3000375"/>
            <a:ext cx="812800" cy="596900"/>
          </a:xfrm>
          <a:prstGeom prst="rect">
            <a:avLst/>
          </a:prstGeom>
          <a:noFill/>
          <a:ln w="12700">
            <a:noFill/>
            <a:miter lim="800000"/>
            <a:headEnd/>
            <a:tailEnd/>
          </a:ln>
        </p:spPr>
      </p:pic>
      <p:sp>
        <p:nvSpPr>
          <p:cNvPr id="122906" name="Line 72"/>
          <p:cNvSpPr>
            <a:spLocks noChangeShapeType="1"/>
          </p:cNvSpPr>
          <p:nvPr/>
        </p:nvSpPr>
        <p:spPr bwMode="auto">
          <a:xfrm>
            <a:off x="7291388" y="3719513"/>
            <a:ext cx="1296987" cy="0"/>
          </a:xfrm>
          <a:prstGeom prst="line">
            <a:avLst/>
          </a:prstGeom>
          <a:noFill/>
          <a:ln w="25400">
            <a:solidFill>
              <a:schemeClr val="accent2"/>
            </a:solidFill>
            <a:round/>
            <a:headEnd/>
            <a:tailEnd/>
          </a:ln>
        </p:spPr>
        <p:txBody>
          <a:bodyPr/>
          <a:lstStyle/>
          <a:p>
            <a:endParaRPr lang="es-ES"/>
          </a:p>
        </p:txBody>
      </p:sp>
      <p:sp>
        <p:nvSpPr>
          <p:cNvPr id="122907" name="Text Box 73"/>
          <p:cNvSpPr txBox="1">
            <a:spLocks noChangeArrowheads="1"/>
          </p:cNvSpPr>
          <p:nvPr/>
        </p:nvSpPr>
        <p:spPr bwMode="auto">
          <a:xfrm>
            <a:off x="5292725" y="3860800"/>
            <a:ext cx="1600200" cy="304800"/>
          </a:xfrm>
          <a:prstGeom prst="rect">
            <a:avLst/>
          </a:prstGeom>
          <a:noFill/>
          <a:ln w="9525">
            <a:noFill/>
            <a:miter lim="800000"/>
            <a:headEnd/>
            <a:tailEnd/>
          </a:ln>
        </p:spPr>
        <p:txBody>
          <a:bodyPr>
            <a:spAutoFit/>
          </a:bodyPr>
          <a:lstStyle/>
          <a:p>
            <a:pPr>
              <a:spcBef>
                <a:spcPct val="50000"/>
              </a:spcBef>
            </a:pPr>
            <a:r>
              <a:rPr lang="es-ES_tradnl" sz="1400" b="1">
                <a:latin typeface="Arial" charset="0"/>
              </a:rPr>
              <a:t>40.0.4.0/23</a:t>
            </a:r>
            <a:endParaRPr lang="es-ES" sz="1400" b="1">
              <a:latin typeface="Arial" charset="0"/>
            </a:endParaRPr>
          </a:p>
        </p:txBody>
      </p:sp>
      <p:sp>
        <p:nvSpPr>
          <p:cNvPr id="122908" name="Text Box 74"/>
          <p:cNvSpPr txBox="1">
            <a:spLocks noChangeArrowheads="1"/>
          </p:cNvSpPr>
          <p:nvPr/>
        </p:nvSpPr>
        <p:spPr bwMode="auto">
          <a:xfrm>
            <a:off x="2987675" y="5645150"/>
            <a:ext cx="1600200" cy="304800"/>
          </a:xfrm>
          <a:prstGeom prst="rect">
            <a:avLst/>
          </a:prstGeom>
          <a:noFill/>
          <a:ln w="9525">
            <a:noFill/>
            <a:miter lim="800000"/>
            <a:headEnd/>
            <a:tailEnd/>
          </a:ln>
        </p:spPr>
        <p:txBody>
          <a:bodyPr>
            <a:spAutoFit/>
          </a:bodyPr>
          <a:lstStyle/>
          <a:p>
            <a:pPr>
              <a:spcBef>
                <a:spcPct val="50000"/>
              </a:spcBef>
            </a:pPr>
            <a:r>
              <a:rPr lang="es-ES_tradnl" sz="1400" b="1">
                <a:latin typeface="Arial" charset="0"/>
              </a:rPr>
              <a:t>40.0.8.0/24</a:t>
            </a:r>
            <a:endParaRPr lang="es-ES" sz="1400" b="1">
              <a:latin typeface="Arial" charset="0"/>
            </a:endParaRPr>
          </a:p>
        </p:txBody>
      </p:sp>
      <p:sp>
        <p:nvSpPr>
          <p:cNvPr id="122909" name="Text Box 75"/>
          <p:cNvSpPr txBox="1">
            <a:spLocks noChangeArrowheads="1"/>
          </p:cNvSpPr>
          <p:nvPr/>
        </p:nvSpPr>
        <p:spPr bwMode="auto">
          <a:xfrm>
            <a:off x="539750" y="3716338"/>
            <a:ext cx="2592388" cy="250825"/>
          </a:xfrm>
          <a:prstGeom prst="rect">
            <a:avLst/>
          </a:prstGeom>
          <a:noFill/>
          <a:ln w="9525">
            <a:solidFill>
              <a:schemeClr val="tx1"/>
            </a:solidFill>
            <a:miter lim="800000"/>
            <a:headEnd/>
            <a:tailEnd/>
          </a:ln>
        </p:spPr>
        <p:txBody>
          <a:bodyPr>
            <a:spAutoFit/>
          </a:bodyPr>
          <a:lstStyle/>
          <a:p>
            <a:pPr>
              <a:lnSpc>
                <a:spcPct val="70000"/>
              </a:lnSpc>
              <a:spcBef>
                <a:spcPct val="30000"/>
              </a:spcBef>
            </a:pPr>
            <a:r>
              <a:rPr lang="es-ES_tradnl" sz="1400" b="1">
                <a:latin typeface="Arial" charset="0"/>
              </a:rPr>
              <a:t>A 40.0.0.0/16 por 10.0.0.2</a:t>
            </a:r>
            <a:endParaRPr lang="es-ES" sz="1400" b="1">
              <a:latin typeface="Arial" charset="0"/>
            </a:endParaRPr>
          </a:p>
        </p:txBody>
      </p:sp>
      <p:sp>
        <p:nvSpPr>
          <p:cNvPr id="122910" name="Line 76"/>
          <p:cNvSpPr>
            <a:spLocks noChangeShapeType="1"/>
          </p:cNvSpPr>
          <p:nvPr/>
        </p:nvSpPr>
        <p:spPr bwMode="auto">
          <a:xfrm flipV="1">
            <a:off x="1836738" y="3429000"/>
            <a:ext cx="0" cy="287338"/>
          </a:xfrm>
          <a:prstGeom prst="line">
            <a:avLst/>
          </a:prstGeom>
          <a:noFill/>
          <a:ln w="9525">
            <a:solidFill>
              <a:schemeClr val="tx1"/>
            </a:solidFill>
            <a:round/>
            <a:headEnd/>
            <a:tailEnd type="triangle" w="med" len="med"/>
          </a:ln>
        </p:spPr>
        <p:txBody>
          <a:bodyPr/>
          <a:lstStyle/>
          <a:p>
            <a:endParaRPr lang="es-ES"/>
          </a:p>
        </p:txBody>
      </p:sp>
      <p:sp>
        <p:nvSpPr>
          <p:cNvPr id="122911" name="Text Box 77"/>
          <p:cNvSpPr txBox="1">
            <a:spLocks noChangeArrowheads="1"/>
          </p:cNvSpPr>
          <p:nvPr/>
        </p:nvSpPr>
        <p:spPr bwMode="auto">
          <a:xfrm>
            <a:off x="2106613" y="2852738"/>
            <a:ext cx="1096962" cy="274637"/>
          </a:xfrm>
          <a:prstGeom prst="rect">
            <a:avLst/>
          </a:prstGeom>
          <a:noFill/>
          <a:ln w="9525">
            <a:noFill/>
            <a:miter lim="800000"/>
            <a:headEnd/>
            <a:tailEnd/>
          </a:ln>
        </p:spPr>
        <p:txBody>
          <a:bodyPr>
            <a:spAutoFit/>
          </a:bodyPr>
          <a:lstStyle/>
          <a:p>
            <a:pPr>
              <a:spcBef>
                <a:spcPct val="50000"/>
              </a:spcBef>
            </a:pPr>
            <a:r>
              <a:rPr lang="es-ES_tradnl" sz="1200" b="1">
                <a:latin typeface="Arial" charset="0"/>
              </a:rPr>
              <a:t>10.0.0.1/30</a:t>
            </a:r>
            <a:endParaRPr lang="es-ES" sz="1200" b="1">
              <a:latin typeface="Arial" charset="0"/>
            </a:endParaRPr>
          </a:p>
        </p:txBody>
      </p:sp>
      <p:sp>
        <p:nvSpPr>
          <p:cNvPr id="122912" name="Text Box 78"/>
          <p:cNvSpPr txBox="1">
            <a:spLocks noChangeArrowheads="1"/>
          </p:cNvSpPr>
          <p:nvPr/>
        </p:nvSpPr>
        <p:spPr bwMode="auto">
          <a:xfrm>
            <a:off x="2682875" y="3213100"/>
            <a:ext cx="1096963" cy="274638"/>
          </a:xfrm>
          <a:prstGeom prst="rect">
            <a:avLst/>
          </a:prstGeom>
          <a:noFill/>
          <a:ln w="9525">
            <a:noFill/>
            <a:miter lim="800000"/>
            <a:headEnd/>
            <a:tailEnd/>
          </a:ln>
        </p:spPr>
        <p:txBody>
          <a:bodyPr>
            <a:spAutoFit/>
          </a:bodyPr>
          <a:lstStyle/>
          <a:p>
            <a:pPr>
              <a:spcBef>
                <a:spcPct val="50000"/>
              </a:spcBef>
            </a:pPr>
            <a:r>
              <a:rPr lang="es-ES_tradnl" sz="1200" b="1">
                <a:latin typeface="Arial" charset="0"/>
              </a:rPr>
              <a:t>10.0.0.2/30</a:t>
            </a:r>
            <a:endParaRPr lang="es-ES" sz="1200" b="1">
              <a:latin typeface="Arial" charset="0"/>
            </a:endParaRPr>
          </a:p>
        </p:txBody>
      </p:sp>
      <p:sp>
        <p:nvSpPr>
          <p:cNvPr id="122913" name="Text Box 79"/>
          <p:cNvSpPr txBox="1">
            <a:spLocks noChangeArrowheads="1"/>
          </p:cNvSpPr>
          <p:nvPr/>
        </p:nvSpPr>
        <p:spPr bwMode="auto">
          <a:xfrm>
            <a:off x="3348038" y="2424113"/>
            <a:ext cx="1600200" cy="304800"/>
          </a:xfrm>
          <a:prstGeom prst="rect">
            <a:avLst/>
          </a:prstGeom>
          <a:noFill/>
          <a:ln w="9525">
            <a:noFill/>
            <a:miter lim="800000"/>
            <a:headEnd/>
            <a:tailEnd/>
          </a:ln>
        </p:spPr>
        <p:txBody>
          <a:bodyPr>
            <a:spAutoFit/>
          </a:bodyPr>
          <a:lstStyle/>
          <a:p>
            <a:pPr>
              <a:spcBef>
                <a:spcPct val="50000"/>
              </a:spcBef>
            </a:pPr>
            <a:r>
              <a:rPr lang="es-ES_tradnl" sz="1400" b="1">
                <a:latin typeface="Arial" charset="0"/>
              </a:rPr>
              <a:t>40.0.0.0/22</a:t>
            </a:r>
            <a:endParaRPr lang="es-ES" sz="1400" b="1">
              <a:latin typeface="Arial" charset="0"/>
            </a:endParaRPr>
          </a:p>
        </p:txBody>
      </p:sp>
      <p:sp>
        <p:nvSpPr>
          <p:cNvPr id="122914" name="Text Box 80"/>
          <p:cNvSpPr txBox="1">
            <a:spLocks noChangeArrowheads="1"/>
          </p:cNvSpPr>
          <p:nvPr/>
        </p:nvSpPr>
        <p:spPr bwMode="auto">
          <a:xfrm>
            <a:off x="3043238" y="3432175"/>
            <a:ext cx="1096962" cy="274638"/>
          </a:xfrm>
          <a:prstGeom prst="rect">
            <a:avLst/>
          </a:prstGeom>
          <a:noFill/>
          <a:ln w="9525">
            <a:noFill/>
            <a:miter lim="800000"/>
            <a:headEnd/>
            <a:tailEnd/>
          </a:ln>
        </p:spPr>
        <p:txBody>
          <a:bodyPr>
            <a:spAutoFit/>
          </a:bodyPr>
          <a:lstStyle/>
          <a:p>
            <a:pPr>
              <a:spcBef>
                <a:spcPct val="50000"/>
              </a:spcBef>
            </a:pPr>
            <a:r>
              <a:rPr lang="es-ES_tradnl" sz="1200" b="1">
                <a:latin typeface="Arial" charset="0"/>
              </a:rPr>
              <a:t>10.0.0.5/30</a:t>
            </a:r>
            <a:endParaRPr lang="es-ES" sz="1200" b="1">
              <a:latin typeface="Arial" charset="0"/>
            </a:endParaRPr>
          </a:p>
        </p:txBody>
      </p:sp>
      <p:sp>
        <p:nvSpPr>
          <p:cNvPr id="122915" name="Text Box 81"/>
          <p:cNvSpPr txBox="1">
            <a:spLocks noChangeArrowheads="1"/>
          </p:cNvSpPr>
          <p:nvPr/>
        </p:nvSpPr>
        <p:spPr bwMode="auto">
          <a:xfrm>
            <a:off x="2971800" y="4667250"/>
            <a:ext cx="1096963" cy="274638"/>
          </a:xfrm>
          <a:prstGeom prst="rect">
            <a:avLst/>
          </a:prstGeom>
          <a:noFill/>
          <a:ln w="9525">
            <a:noFill/>
            <a:miter lim="800000"/>
            <a:headEnd/>
            <a:tailEnd/>
          </a:ln>
        </p:spPr>
        <p:txBody>
          <a:bodyPr>
            <a:spAutoFit/>
          </a:bodyPr>
          <a:lstStyle/>
          <a:p>
            <a:pPr>
              <a:spcBef>
                <a:spcPct val="50000"/>
              </a:spcBef>
            </a:pPr>
            <a:r>
              <a:rPr lang="es-ES_tradnl" sz="1200" b="1">
                <a:latin typeface="Arial" charset="0"/>
              </a:rPr>
              <a:t>10.0.0.6/30</a:t>
            </a:r>
            <a:endParaRPr lang="es-ES" sz="1200" b="1">
              <a:latin typeface="Arial" charset="0"/>
            </a:endParaRPr>
          </a:p>
        </p:txBody>
      </p:sp>
      <p:sp>
        <p:nvSpPr>
          <p:cNvPr id="122916" name="Text Box 82"/>
          <p:cNvSpPr txBox="1">
            <a:spLocks noChangeArrowheads="1"/>
          </p:cNvSpPr>
          <p:nvPr/>
        </p:nvSpPr>
        <p:spPr bwMode="auto">
          <a:xfrm>
            <a:off x="4195763" y="2938463"/>
            <a:ext cx="1096962" cy="274637"/>
          </a:xfrm>
          <a:prstGeom prst="rect">
            <a:avLst/>
          </a:prstGeom>
          <a:noFill/>
          <a:ln w="9525">
            <a:noFill/>
            <a:miter lim="800000"/>
            <a:headEnd/>
            <a:tailEnd/>
          </a:ln>
        </p:spPr>
        <p:txBody>
          <a:bodyPr>
            <a:spAutoFit/>
          </a:bodyPr>
          <a:lstStyle/>
          <a:p>
            <a:pPr>
              <a:spcBef>
                <a:spcPct val="50000"/>
              </a:spcBef>
            </a:pPr>
            <a:r>
              <a:rPr lang="es-ES_tradnl" sz="1200" b="1">
                <a:latin typeface="Arial" charset="0"/>
              </a:rPr>
              <a:t>10.0.0.9/30</a:t>
            </a:r>
            <a:endParaRPr lang="es-ES" sz="1200" b="1">
              <a:latin typeface="Arial" charset="0"/>
            </a:endParaRPr>
          </a:p>
        </p:txBody>
      </p:sp>
      <p:sp>
        <p:nvSpPr>
          <p:cNvPr id="122917" name="Text Box 83"/>
          <p:cNvSpPr txBox="1">
            <a:spLocks noChangeArrowheads="1"/>
          </p:cNvSpPr>
          <p:nvPr/>
        </p:nvSpPr>
        <p:spPr bwMode="auto">
          <a:xfrm>
            <a:off x="4500563" y="3284538"/>
            <a:ext cx="1168400" cy="274637"/>
          </a:xfrm>
          <a:prstGeom prst="rect">
            <a:avLst/>
          </a:prstGeom>
          <a:noFill/>
          <a:ln w="9525">
            <a:noFill/>
            <a:miter lim="800000"/>
            <a:headEnd/>
            <a:tailEnd/>
          </a:ln>
        </p:spPr>
        <p:txBody>
          <a:bodyPr>
            <a:spAutoFit/>
          </a:bodyPr>
          <a:lstStyle/>
          <a:p>
            <a:pPr>
              <a:spcBef>
                <a:spcPct val="50000"/>
              </a:spcBef>
            </a:pPr>
            <a:r>
              <a:rPr lang="es-ES_tradnl" sz="1200" b="1">
                <a:latin typeface="Arial" charset="0"/>
              </a:rPr>
              <a:t>10.0.0.10/30</a:t>
            </a:r>
            <a:endParaRPr lang="es-ES" sz="1200" b="1">
              <a:latin typeface="Arial" charset="0"/>
            </a:endParaRPr>
          </a:p>
        </p:txBody>
      </p:sp>
      <p:sp>
        <p:nvSpPr>
          <p:cNvPr id="122918" name="Text Box 84"/>
          <p:cNvSpPr txBox="1">
            <a:spLocks noChangeArrowheads="1"/>
          </p:cNvSpPr>
          <p:nvPr/>
        </p:nvSpPr>
        <p:spPr bwMode="auto">
          <a:xfrm>
            <a:off x="6069013" y="2938463"/>
            <a:ext cx="1168400" cy="274637"/>
          </a:xfrm>
          <a:prstGeom prst="rect">
            <a:avLst/>
          </a:prstGeom>
          <a:noFill/>
          <a:ln w="9525">
            <a:noFill/>
            <a:miter lim="800000"/>
            <a:headEnd/>
            <a:tailEnd/>
          </a:ln>
        </p:spPr>
        <p:txBody>
          <a:bodyPr>
            <a:spAutoFit/>
          </a:bodyPr>
          <a:lstStyle/>
          <a:p>
            <a:pPr>
              <a:spcBef>
                <a:spcPct val="50000"/>
              </a:spcBef>
            </a:pPr>
            <a:r>
              <a:rPr lang="es-ES_tradnl" sz="1200" b="1">
                <a:latin typeface="Arial" charset="0"/>
              </a:rPr>
              <a:t>10.0.0.13/30</a:t>
            </a:r>
            <a:endParaRPr lang="es-ES" sz="1200" b="1">
              <a:latin typeface="Arial" charset="0"/>
            </a:endParaRPr>
          </a:p>
        </p:txBody>
      </p:sp>
      <p:sp>
        <p:nvSpPr>
          <p:cNvPr id="122919" name="Text Box 85"/>
          <p:cNvSpPr txBox="1">
            <a:spLocks noChangeArrowheads="1"/>
          </p:cNvSpPr>
          <p:nvPr/>
        </p:nvSpPr>
        <p:spPr bwMode="auto">
          <a:xfrm>
            <a:off x="6427788" y="3284538"/>
            <a:ext cx="1168400" cy="274637"/>
          </a:xfrm>
          <a:prstGeom prst="rect">
            <a:avLst/>
          </a:prstGeom>
          <a:noFill/>
          <a:ln w="9525">
            <a:noFill/>
            <a:miter lim="800000"/>
            <a:headEnd/>
            <a:tailEnd/>
          </a:ln>
        </p:spPr>
        <p:txBody>
          <a:bodyPr>
            <a:spAutoFit/>
          </a:bodyPr>
          <a:lstStyle/>
          <a:p>
            <a:pPr>
              <a:spcBef>
                <a:spcPct val="50000"/>
              </a:spcBef>
            </a:pPr>
            <a:r>
              <a:rPr lang="es-ES_tradnl" sz="1200" b="1">
                <a:latin typeface="Arial" charset="0"/>
              </a:rPr>
              <a:t>10.0.0.14/30</a:t>
            </a:r>
            <a:endParaRPr lang="es-ES" sz="1200" b="1">
              <a:latin typeface="Arial" charset="0"/>
            </a:endParaRPr>
          </a:p>
        </p:txBody>
      </p:sp>
      <p:sp>
        <p:nvSpPr>
          <p:cNvPr id="122920" name="Text Box 86"/>
          <p:cNvSpPr txBox="1">
            <a:spLocks noChangeArrowheads="1"/>
          </p:cNvSpPr>
          <p:nvPr/>
        </p:nvSpPr>
        <p:spPr bwMode="auto">
          <a:xfrm>
            <a:off x="4195763" y="4941888"/>
            <a:ext cx="1168400" cy="274637"/>
          </a:xfrm>
          <a:prstGeom prst="rect">
            <a:avLst/>
          </a:prstGeom>
          <a:noFill/>
          <a:ln w="9525">
            <a:noFill/>
            <a:miter lim="800000"/>
            <a:headEnd/>
            <a:tailEnd/>
          </a:ln>
        </p:spPr>
        <p:txBody>
          <a:bodyPr>
            <a:spAutoFit/>
          </a:bodyPr>
          <a:lstStyle/>
          <a:p>
            <a:pPr>
              <a:spcBef>
                <a:spcPct val="50000"/>
              </a:spcBef>
            </a:pPr>
            <a:r>
              <a:rPr lang="es-ES_tradnl" sz="1200" b="1">
                <a:latin typeface="Arial" charset="0"/>
              </a:rPr>
              <a:t>10.0.0.17/30</a:t>
            </a:r>
            <a:endParaRPr lang="es-ES" sz="1200" b="1">
              <a:latin typeface="Arial" charset="0"/>
            </a:endParaRPr>
          </a:p>
        </p:txBody>
      </p:sp>
      <p:sp>
        <p:nvSpPr>
          <p:cNvPr id="122921" name="Text Box 87"/>
          <p:cNvSpPr txBox="1">
            <a:spLocks noChangeArrowheads="1"/>
          </p:cNvSpPr>
          <p:nvPr/>
        </p:nvSpPr>
        <p:spPr bwMode="auto">
          <a:xfrm>
            <a:off x="4772025" y="5284788"/>
            <a:ext cx="1168400" cy="274637"/>
          </a:xfrm>
          <a:prstGeom prst="rect">
            <a:avLst/>
          </a:prstGeom>
          <a:noFill/>
          <a:ln w="9525">
            <a:noFill/>
            <a:miter lim="800000"/>
            <a:headEnd/>
            <a:tailEnd/>
          </a:ln>
        </p:spPr>
        <p:txBody>
          <a:bodyPr>
            <a:spAutoFit/>
          </a:bodyPr>
          <a:lstStyle/>
          <a:p>
            <a:pPr>
              <a:spcBef>
                <a:spcPct val="50000"/>
              </a:spcBef>
            </a:pPr>
            <a:r>
              <a:rPr lang="es-ES_tradnl" sz="1200" b="1">
                <a:latin typeface="Arial" charset="0"/>
              </a:rPr>
              <a:t>10.0.0.18/30</a:t>
            </a:r>
            <a:endParaRPr lang="es-ES" sz="1200" b="1">
              <a:latin typeface="Arial" charset="0"/>
            </a:endParaRPr>
          </a:p>
        </p:txBody>
      </p:sp>
      <p:sp>
        <p:nvSpPr>
          <p:cNvPr id="122922" name="Text Box 88"/>
          <p:cNvSpPr txBox="1">
            <a:spLocks noChangeArrowheads="1"/>
          </p:cNvSpPr>
          <p:nvPr/>
        </p:nvSpPr>
        <p:spPr bwMode="auto">
          <a:xfrm>
            <a:off x="5076825" y="4473575"/>
            <a:ext cx="2232025" cy="250825"/>
          </a:xfrm>
          <a:prstGeom prst="rect">
            <a:avLst/>
          </a:prstGeom>
          <a:noFill/>
          <a:ln w="9525">
            <a:solidFill>
              <a:schemeClr val="tx1"/>
            </a:solidFill>
            <a:miter lim="800000"/>
            <a:headEnd/>
            <a:tailEnd/>
          </a:ln>
        </p:spPr>
        <p:txBody>
          <a:bodyPr>
            <a:spAutoFit/>
          </a:bodyPr>
          <a:lstStyle/>
          <a:p>
            <a:pPr algn="ctr">
              <a:lnSpc>
                <a:spcPct val="70000"/>
              </a:lnSpc>
              <a:spcBef>
                <a:spcPct val="30000"/>
              </a:spcBef>
            </a:pPr>
            <a:r>
              <a:rPr lang="es-ES_tradnl" sz="1400" b="1">
                <a:latin typeface="Arial" charset="0"/>
              </a:rPr>
              <a:t>A 0.0.0.0/0 por 10.0.0.17</a:t>
            </a:r>
            <a:endParaRPr lang="es-ES" sz="1400" b="1">
              <a:latin typeface="Arial" charset="0"/>
            </a:endParaRPr>
          </a:p>
        </p:txBody>
      </p:sp>
      <p:sp>
        <p:nvSpPr>
          <p:cNvPr id="122923" name="Text Box 89"/>
          <p:cNvSpPr txBox="1">
            <a:spLocks noChangeArrowheads="1"/>
          </p:cNvSpPr>
          <p:nvPr/>
        </p:nvSpPr>
        <p:spPr bwMode="auto">
          <a:xfrm>
            <a:off x="395288" y="5065713"/>
            <a:ext cx="2808287" cy="463550"/>
          </a:xfrm>
          <a:prstGeom prst="rect">
            <a:avLst/>
          </a:prstGeom>
          <a:noFill/>
          <a:ln w="9525">
            <a:solidFill>
              <a:schemeClr val="tx1"/>
            </a:solidFill>
            <a:miter lim="800000"/>
            <a:headEnd/>
            <a:tailEnd/>
          </a:ln>
        </p:spPr>
        <p:txBody>
          <a:bodyPr>
            <a:spAutoFit/>
          </a:bodyPr>
          <a:lstStyle/>
          <a:p>
            <a:pPr algn="r">
              <a:lnSpc>
                <a:spcPct val="70000"/>
              </a:lnSpc>
              <a:spcBef>
                <a:spcPct val="30000"/>
              </a:spcBef>
            </a:pPr>
            <a:r>
              <a:rPr lang="es-ES_tradnl" sz="1400" b="1">
                <a:latin typeface="Arial" charset="0"/>
              </a:rPr>
              <a:t>A 40.0.9.0/24 por 10.0.0.18</a:t>
            </a:r>
          </a:p>
          <a:p>
            <a:pPr algn="r">
              <a:lnSpc>
                <a:spcPct val="70000"/>
              </a:lnSpc>
              <a:spcBef>
                <a:spcPct val="30000"/>
              </a:spcBef>
            </a:pPr>
            <a:r>
              <a:rPr lang="es-ES_tradnl" sz="1400" b="1">
                <a:latin typeface="Arial" charset="0"/>
              </a:rPr>
              <a:t>A 0.0.0.0/0 por 10.0.0.5</a:t>
            </a:r>
            <a:endParaRPr lang="es-ES" sz="1400" b="1">
              <a:latin typeface="Arial" charset="0"/>
            </a:endParaRPr>
          </a:p>
        </p:txBody>
      </p:sp>
      <p:sp>
        <p:nvSpPr>
          <p:cNvPr id="122924" name="Text Box 90"/>
          <p:cNvSpPr txBox="1">
            <a:spLocks noChangeArrowheads="1"/>
          </p:cNvSpPr>
          <p:nvPr/>
        </p:nvSpPr>
        <p:spPr bwMode="auto">
          <a:xfrm>
            <a:off x="6445250" y="2530475"/>
            <a:ext cx="2339975" cy="250825"/>
          </a:xfrm>
          <a:prstGeom prst="rect">
            <a:avLst/>
          </a:prstGeom>
          <a:noFill/>
          <a:ln w="9525">
            <a:solidFill>
              <a:schemeClr val="tx1"/>
            </a:solidFill>
            <a:miter lim="800000"/>
            <a:headEnd/>
            <a:tailEnd/>
          </a:ln>
        </p:spPr>
        <p:txBody>
          <a:bodyPr>
            <a:spAutoFit/>
          </a:bodyPr>
          <a:lstStyle/>
          <a:p>
            <a:pPr algn="ctr">
              <a:lnSpc>
                <a:spcPct val="70000"/>
              </a:lnSpc>
              <a:spcBef>
                <a:spcPct val="30000"/>
              </a:spcBef>
            </a:pPr>
            <a:r>
              <a:rPr lang="es-ES_tradnl" sz="1400" b="1">
                <a:latin typeface="Arial" charset="0"/>
              </a:rPr>
              <a:t>A 0.0.0.0/0 por 10.0.0.13</a:t>
            </a:r>
            <a:endParaRPr lang="es-ES" sz="1400" b="1">
              <a:latin typeface="Arial" charset="0"/>
            </a:endParaRPr>
          </a:p>
        </p:txBody>
      </p:sp>
      <p:sp>
        <p:nvSpPr>
          <p:cNvPr id="122925" name="Text Box 91"/>
          <p:cNvSpPr txBox="1">
            <a:spLocks noChangeArrowheads="1"/>
          </p:cNvSpPr>
          <p:nvPr/>
        </p:nvSpPr>
        <p:spPr bwMode="auto">
          <a:xfrm>
            <a:off x="4429125" y="1957388"/>
            <a:ext cx="2808288" cy="463550"/>
          </a:xfrm>
          <a:prstGeom prst="rect">
            <a:avLst/>
          </a:prstGeom>
          <a:noFill/>
          <a:ln w="9525">
            <a:solidFill>
              <a:schemeClr val="tx1"/>
            </a:solidFill>
            <a:miter lim="800000"/>
            <a:headEnd/>
            <a:tailEnd/>
          </a:ln>
        </p:spPr>
        <p:txBody>
          <a:bodyPr>
            <a:spAutoFit/>
          </a:bodyPr>
          <a:lstStyle/>
          <a:p>
            <a:pPr algn="ctr">
              <a:lnSpc>
                <a:spcPct val="70000"/>
              </a:lnSpc>
              <a:spcBef>
                <a:spcPct val="30000"/>
              </a:spcBef>
            </a:pPr>
            <a:r>
              <a:rPr lang="es-ES_tradnl" sz="1400" b="1">
                <a:latin typeface="Arial" charset="0"/>
              </a:rPr>
              <a:t>A 40.0.6.0/23 por 10.0.0.14</a:t>
            </a:r>
          </a:p>
          <a:p>
            <a:pPr algn="ctr">
              <a:lnSpc>
                <a:spcPct val="70000"/>
              </a:lnSpc>
              <a:spcBef>
                <a:spcPct val="30000"/>
              </a:spcBef>
            </a:pPr>
            <a:r>
              <a:rPr lang="es-ES_tradnl" sz="1400" b="1">
                <a:latin typeface="Arial" charset="0"/>
              </a:rPr>
              <a:t>A 0.0.0.0/0 por 10.0.0.9</a:t>
            </a:r>
            <a:endParaRPr lang="es-ES" sz="1400" b="1">
              <a:latin typeface="Arial" charset="0"/>
            </a:endParaRPr>
          </a:p>
        </p:txBody>
      </p:sp>
      <p:sp>
        <p:nvSpPr>
          <p:cNvPr id="122926" name="Text Box 92"/>
          <p:cNvSpPr txBox="1">
            <a:spLocks noChangeArrowheads="1"/>
          </p:cNvSpPr>
          <p:nvPr/>
        </p:nvSpPr>
        <p:spPr bwMode="auto">
          <a:xfrm>
            <a:off x="323850" y="1600200"/>
            <a:ext cx="2808288" cy="676275"/>
          </a:xfrm>
          <a:prstGeom prst="rect">
            <a:avLst/>
          </a:prstGeom>
          <a:noFill/>
          <a:ln w="9525">
            <a:solidFill>
              <a:schemeClr val="tx1"/>
            </a:solidFill>
            <a:miter lim="800000"/>
            <a:headEnd/>
            <a:tailEnd/>
          </a:ln>
        </p:spPr>
        <p:txBody>
          <a:bodyPr>
            <a:spAutoFit/>
          </a:bodyPr>
          <a:lstStyle/>
          <a:p>
            <a:pPr algn="r">
              <a:lnSpc>
                <a:spcPct val="70000"/>
              </a:lnSpc>
              <a:spcBef>
                <a:spcPct val="30000"/>
              </a:spcBef>
            </a:pPr>
            <a:r>
              <a:rPr lang="es-ES_tradnl" sz="1400" b="1">
                <a:latin typeface="Arial" charset="0"/>
              </a:rPr>
              <a:t>A 40.0.4.0/22 por 10.0.0.10</a:t>
            </a:r>
          </a:p>
          <a:p>
            <a:pPr algn="r">
              <a:lnSpc>
                <a:spcPct val="70000"/>
              </a:lnSpc>
              <a:spcBef>
                <a:spcPct val="30000"/>
              </a:spcBef>
            </a:pPr>
            <a:r>
              <a:rPr lang="es-ES_tradnl" sz="1400" b="1">
                <a:latin typeface="Arial" charset="0"/>
              </a:rPr>
              <a:t>A 40.0.8.0/23 por 10.0.0.6</a:t>
            </a:r>
          </a:p>
          <a:p>
            <a:pPr algn="r">
              <a:lnSpc>
                <a:spcPct val="70000"/>
              </a:lnSpc>
              <a:spcBef>
                <a:spcPct val="30000"/>
              </a:spcBef>
            </a:pPr>
            <a:r>
              <a:rPr lang="es-ES_tradnl" sz="1400" b="1">
                <a:latin typeface="Arial" charset="0"/>
              </a:rPr>
              <a:t>A 0.0.0.0/0 por 10.0.0.1</a:t>
            </a:r>
            <a:endParaRPr lang="es-ES" sz="1400" b="1">
              <a:latin typeface="Arial" charset="0"/>
            </a:endParaRPr>
          </a:p>
        </p:txBody>
      </p:sp>
      <p:sp>
        <p:nvSpPr>
          <p:cNvPr id="122927" name="Line 93"/>
          <p:cNvSpPr>
            <a:spLocks noChangeShapeType="1"/>
          </p:cNvSpPr>
          <p:nvPr/>
        </p:nvSpPr>
        <p:spPr bwMode="auto">
          <a:xfrm>
            <a:off x="2916238" y="2276475"/>
            <a:ext cx="576262" cy="576263"/>
          </a:xfrm>
          <a:prstGeom prst="line">
            <a:avLst/>
          </a:prstGeom>
          <a:noFill/>
          <a:ln w="9525">
            <a:solidFill>
              <a:schemeClr val="tx1"/>
            </a:solidFill>
            <a:round/>
            <a:headEnd/>
            <a:tailEnd type="triangle" w="med" len="med"/>
          </a:ln>
        </p:spPr>
        <p:txBody>
          <a:bodyPr/>
          <a:lstStyle/>
          <a:p>
            <a:endParaRPr lang="es-ES"/>
          </a:p>
        </p:txBody>
      </p:sp>
      <p:sp>
        <p:nvSpPr>
          <p:cNvPr id="122928" name="Line 94"/>
          <p:cNvSpPr>
            <a:spLocks noChangeShapeType="1"/>
          </p:cNvSpPr>
          <p:nvPr/>
        </p:nvSpPr>
        <p:spPr bwMode="auto">
          <a:xfrm>
            <a:off x="5724525" y="2420938"/>
            <a:ext cx="0" cy="504825"/>
          </a:xfrm>
          <a:prstGeom prst="line">
            <a:avLst/>
          </a:prstGeom>
          <a:noFill/>
          <a:ln w="9525">
            <a:solidFill>
              <a:schemeClr val="tx1"/>
            </a:solidFill>
            <a:round/>
            <a:headEnd/>
            <a:tailEnd type="triangle" w="med" len="med"/>
          </a:ln>
        </p:spPr>
        <p:txBody>
          <a:bodyPr/>
          <a:lstStyle/>
          <a:p>
            <a:endParaRPr lang="es-ES"/>
          </a:p>
        </p:txBody>
      </p:sp>
      <p:sp>
        <p:nvSpPr>
          <p:cNvPr id="122929" name="Line 95"/>
          <p:cNvSpPr>
            <a:spLocks noChangeShapeType="1"/>
          </p:cNvSpPr>
          <p:nvPr/>
        </p:nvSpPr>
        <p:spPr bwMode="auto">
          <a:xfrm>
            <a:off x="7740650" y="2781300"/>
            <a:ext cx="0" cy="215900"/>
          </a:xfrm>
          <a:prstGeom prst="line">
            <a:avLst/>
          </a:prstGeom>
          <a:noFill/>
          <a:ln w="9525">
            <a:solidFill>
              <a:schemeClr val="tx1"/>
            </a:solidFill>
            <a:round/>
            <a:headEnd/>
            <a:tailEnd type="triangle" w="med" len="med"/>
          </a:ln>
        </p:spPr>
        <p:txBody>
          <a:bodyPr/>
          <a:lstStyle/>
          <a:p>
            <a:endParaRPr lang="es-ES"/>
          </a:p>
        </p:txBody>
      </p:sp>
      <p:sp>
        <p:nvSpPr>
          <p:cNvPr id="122930" name="Line 96"/>
          <p:cNvSpPr>
            <a:spLocks noChangeShapeType="1"/>
          </p:cNvSpPr>
          <p:nvPr/>
        </p:nvSpPr>
        <p:spPr bwMode="auto">
          <a:xfrm>
            <a:off x="3203575" y="5208588"/>
            <a:ext cx="288925" cy="0"/>
          </a:xfrm>
          <a:prstGeom prst="line">
            <a:avLst/>
          </a:prstGeom>
          <a:noFill/>
          <a:ln w="9525">
            <a:solidFill>
              <a:schemeClr val="tx1"/>
            </a:solidFill>
            <a:round/>
            <a:headEnd/>
            <a:tailEnd type="triangle" w="med" len="med"/>
          </a:ln>
        </p:spPr>
        <p:txBody>
          <a:bodyPr/>
          <a:lstStyle/>
          <a:p>
            <a:endParaRPr lang="es-ES"/>
          </a:p>
        </p:txBody>
      </p:sp>
      <p:sp>
        <p:nvSpPr>
          <p:cNvPr id="122931" name="Line 97"/>
          <p:cNvSpPr>
            <a:spLocks noChangeShapeType="1"/>
          </p:cNvSpPr>
          <p:nvPr/>
        </p:nvSpPr>
        <p:spPr bwMode="auto">
          <a:xfrm flipH="1">
            <a:off x="6084888" y="4724400"/>
            <a:ext cx="0" cy="215900"/>
          </a:xfrm>
          <a:prstGeom prst="line">
            <a:avLst/>
          </a:prstGeom>
          <a:noFill/>
          <a:ln w="9525">
            <a:solidFill>
              <a:schemeClr val="tx1"/>
            </a:solidFill>
            <a:round/>
            <a:headEnd/>
            <a:tailEnd type="triangle" w="med" len="med"/>
          </a:ln>
        </p:spPr>
        <p:txBody>
          <a:bodyPr/>
          <a:lstStyle/>
          <a:p>
            <a:endParaRPr lang="es-ES"/>
          </a:p>
        </p:txBody>
      </p:sp>
      <p:sp>
        <p:nvSpPr>
          <p:cNvPr id="122932" name="Text Box 98"/>
          <p:cNvSpPr txBox="1">
            <a:spLocks noChangeArrowheads="1"/>
          </p:cNvSpPr>
          <p:nvPr/>
        </p:nvSpPr>
        <p:spPr bwMode="auto">
          <a:xfrm>
            <a:off x="6011863" y="5157788"/>
            <a:ext cx="153987" cy="247650"/>
          </a:xfrm>
          <a:prstGeom prst="rect">
            <a:avLst/>
          </a:prstGeom>
          <a:solidFill>
            <a:schemeClr val="bg1"/>
          </a:solidFill>
          <a:ln w="9525">
            <a:noFill/>
            <a:miter lim="800000"/>
            <a:headEnd/>
            <a:tailEnd/>
          </a:ln>
        </p:spPr>
        <p:txBody>
          <a:bodyPr wrap="none" lIns="18000" tIns="18000" rIns="18000" bIns="18000">
            <a:spAutoFit/>
          </a:bodyPr>
          <a:lstStyle/>
          <a:p>
            <a:r>
              <a:rPr lang="es-ES_tradnl" sz="1400" b="1">
                <a:latin typeface="Arial" charset="0"/>
              </a:rPr>
              <a:t>E</a:t>
            </a:r>
            <a:endParaRPr lang="es-ES" sz="1400" b="1">
              <a:latin typeface="Arial" charset="0"/>
            </a:endParaRPr>
          </a:p>
        </p:txBody>
      </p:sp>
      <p:sp>
        <p:nvSpPr>
          <p:cNvPr id="122933" name="Text Box 99"/>
          <p:cNvSpPr txBox="1">
            <a:spLocks noChangeArrowheads="1"/>
          </p:cNvSpPr>
          <p:nvPr/>
        </p:nvSpPr>
        <p:spPr bwMode="auto">
          <a:xfrm>
            <a:off x="3779838" y="3068638"/>
            <a:ext cx="163512" cy="247650"/>
          </a:xfrm>
          <a:prstGeom prst="rect">
            <a:avLst/>
          </a:prstGeom>
          <a:solidFill>
            <a:schemeClr val="bg1"/>
          </a:solidFill>
          <a:ln w="9525">
            <a:noFill/>
            <a:miter lim="800000"/>
            <a:headEnd/>
            <a:tailEnd/>
          </a:ln>
        </p:spPr>
        <p:txBody>
          <a:bodyPr wrap="none" lIns="18000" tIns="18000" rIns="18000" bIns="18000">
            <a:spAutoFit/>
          </a:bodyPr>
          <a:lstStyle/>
          <a:p>
            <a:r>
              <a:rPr lang="es-ES_tradnl" sz="1400" b="1">
                <a:latin typeface="Arial" charset="0"/>
              </a:rPr>
              <a:t>A</a:t>
            </a:r>
            <a:endParaRPr lang="es-ES" sz="1400" b="1">
              <a:latin typeface="Arial" charset="0"/>
            </a:endParaRPr>
          </a:p>
        </p:txBody>
      </p:sp>
      <p:sp>
        <p:nvSpPr>
          <p:cNvPr id="122934" name="Text Box 100"/>
          <p:cNvSpPr txBox="1">
            <a:spLocks noChangeArrowheads="1"/>
          </p:cNvSpPr>
          <p:nvPr/>
        </p:nvSpPr>
        <p:spPr bwMode="auto">
          <a:xfrm>
            <a:off x="3779838" y="5084763"/>
            <a:ext cx="163512" cy="247650"/>
          </a:xfrm>
          <a:prstGeom prst="rect">
            <a:avLst/>
          </a:prstGeom>
          <a:solidFill>
            <a:schemeClr val="bg1"/>
          </a:solidFill>
          <a:ln w="9525">
            <a:noFill/>
            <a:miter lim="800000"/>
            <a:headEnd/>
            <a:tailEnd/>
          </a:ln>
        </p:spPr>
        <p:txBody>
          <a:bodyPr wrap="none" lIns="18000" tIns="18000" rIns="18000" bIns="18000">
            <a:spAutoFit/>
          </a:bodyPr>
          <a:lstStyle/>
          <a:p>
            <a:r>
              <a:rPr lang="es-ES_tradnl" sz="1400" b="1">
                <a:latin typeface="Arial" charset="0"/>
              </a:rPr>
              <a:t>D</a:t>
            </a:r>
            <a:endParaRPr lang="es-ES" sz="1400" b="1">
              <a:latin typeface="Arial" charset="0"/>
            </a:endParaRPr>
          </a:p>
        </p:txBody>
      </p:sp>
      <p:sp>
        <p:nvSpPr>
          <p:cNvPr id="122935" name="Text Box 101"/>
          <p:cNvSpPr txBox="1">
            <a:spLocks noChangeArrowheads="1"/>
          </p:cNvSpPr>
          <p:nvPr/>
        </p:nvSpPr>
        <p:spPr bwMode="auto">
          <a:xfrm>
            <a:off x="7669213" y="3141663"/>
            <a:ext cx="163512" cy="247650"/>
          </a:xfrm>
          <a:prstGeom prst="rect">
            <a:avLst/>
          </a:prstGeom>
          <a:solidFill>
            <a:schemeClr val="bg1"/>
          </a:solidFill>
          <a:ln w="9525">
            <a:noFill/>
            <a:miter lim="800000"/>
            <a:headEnd/>
            <a:tailEnd/>
          </a:ln>
        </p:spPr>
        <p:txBody>
          <a:bodyPr wrap="none" lIns="18000" tIns="18000" rIns="18000" bIns="18000">
            <a:spAutoFit/>
          </a:bodyPr>
          <a:lstStyle/>
          <a:p>
            <a:r>
              <a:rPr lang="es-ES_tradnl" sz="1400" b="1">
                <a:latin typeface="Arial" charset="0"/>
              </a:rPr>
              <a:t>C</a:t>
            </a:r>
            <a:endParaRPr lang="es-ES" sz="1400" b="1">
              <a:latin typeface="Arial" charset="0"/>
            </a:endParaRPr>
          </a:p>
        </p:txBody>
      </p:sp>
      <p:sp>
        <p:nvSpPr>
          <p:cNvPr id="122936" name="Text Box 102"/>
          <p:cNvSpPr txBox="1">
            <a:spLocks noChangeArrowheads="1"/>
          </p:cNvSpPr>
          <p:nvPr/>
        </p:nvSpPr>
        <p:spPr bwMode="auto">
          <a:xfrm>
            <a:off x="5724525" y="3141663"/>
            <a:ext cx="163513" cy="247650"/>
          </a:xfrm>
          <a:prstGeom prst="rect">
            <a:avLst/>
          </a:prstGeom>
          <a:solidFill>
            <a:schemeClr val="bg1"/>
          </a:solidFill>
          <a:ln w="9525">
            <a:noFill/>
            <a:miter lim="800000"/>
            <a:headEnd/>
            <a:tailEnd/>
          </a:ln>
        </p:spPr>
        <p:txBody>
          <a:bodyPr wrap="none" lIns="18000" tIns="18000" rIns="18000" bIns="18000">
            <a:spAutoFit/>
          </a:bodyPr>
          <a:lstStyle/>
          <a:p>
            <a:r>
              <a:rPr lang="es-ES_tradnl" sz="1400" b="1">
                <a:latin typeface="Arial" charset="0"/>
              </a:rPr>
              <a:t>B</a:t>
            </a:r>
            <a:endParaRPr lang="es-ES" sz="1400" b="1">
              <a:latin typeface="Arial" charset="0"/>
            </a:endParaRPr>
          </a:p>
        </p:txBody>
      </p:sp>
      <p:sp>
        <p:nvSpPr>
          <p:cNvPr id="122937" name="Text Box 103"/>
          <p:cNvSpPr txBox="1">
            <a:spLocks noChangeArrowheads="1"/>
          </p:cNvSpPr>
          <p:nvPr/>
        </p:nvSpPr>
        <p:spPr bwMode="auto">
          <a:xfrm>
            <a:off x="1763713" y="2997200"/>
            <a:ext cx="153987" cy="247650"/>
          </a:xfrm>
          <a:prstGeom prst="rect">
            <a:avLst/>
          </a:prstGeom>
          <a:solidFill>
            <a:schemeClr val="bg1"/>
          </a:solidFill>
          <a:ln w="9525">
            <a:noFill/>
            <a:miter lim="800000"/>
            <a:headEnd/>
            <a:tailEnd/>
          </a:ln>
        </p:spPr>
        <p:txBody>
          <a:bodyPr wrap="none" lIns="18000" tIns="18000" rIns="18000" bIns="18000">
            <a:spAutoFit/>
          </a:bodyPr>
          <a:lstStyle/>
          <a:p>
            <a:r>
              <a:rPr lang="es-ES_tradnl" sz="1400" b="1">
                <a:latin typeface="Arial" charset="0"/>
              </a:rPr>
              <a:t>X</a:t>
            </a:r>
            <a:endParaRPr lang="es-ES" sz="1400" b="1">
              <a:latin typeface="Arial" charset="0"/>
            </a:endParaRPr>
          </a:p>
        </p:txBody>
      </p:sp>
      <p:sp>
        <p:nvSpPr>
          <p:cNvPr id="122938" name="Text Box 105"/>
          <p:cNvSpPr txBox="1">
            <a:spLocks noChangeArrowheads="1"/>
          </p:cNvSpPr>
          <p:nvPr/>
        </p:nvSpPr>
        <p:spPr bwMode="auto">
          <a:xfrm>
            <a:off x="3979863" y="1341438"/>
            <a:ext cx="1960562" cy="304800"/>
          </a:xfrm>
          <a:prstGeom prst="rect">
            <a:avLst/>
          </a:prstGeom>
          <a:noFill/>
          <a:ln w="9525">
            <a:noFill/>
            <a:miter lim="800000"/>
            <a:headEnd/>
            <a:tailEnd/>
          </a:ln>
        </p:spPr>
        <p:txBody>
          <a:bodyPr>
            <a:spAutoFit/>
          </a:bodyPr>
          <a:lstStyle/>
          <a:p>
            <a:pPr>
              <a:spcBef>
                <a:spcPct val="50000"/>
              </a:spcBef>
            </a:pPr>
            <a:r>
              <a:rPr lang="es-ES_tradnl" sz="1400" b="1">
                <a:latin typeface="Arial" charset="0"/>
              </a:rPr>
              <a:t>Agregación de rutas</a:t>
            </a:r>
            <a:endParaRPr lang="es-ES" sz="1400" b="1">
              <a:latin typeface="Arial" charset="0"/>
            </a:endParaRPr>
          </a:p>
        </p:txBody>
      </p:sp>
      <p:sp>
        <p:nvSpPr>
          <p:cNvPr id="122939" name="Line 106"/>
          <p:cNvSpPr>
            <a:spLocks noChangeShapeType="1"/>
          </p:cNvSpPr>
          <p:nvPr/>
        </p:nvSpPr>
        <p:spPr bwMode="auto">
          <a:xfrm flipH="1">
            <a:off x="3460750" y="1557338"/>
            <a:ext cx="536575" cy="179387"/>
          </a:xfrm>
          <a:prstGeom prst="line">
            <a:avLst/>
          </a:prstGeom>
          <a:noFill/>
          <a:ln w="9525">
            <a:solidFill>
              <a:schemeClr val="tx1"/>
            </a:solidFill>
            <a:round/>
            <a:headEnd/>
            <a:tailEnd type="triangle" w="med" len="med"/>
          </a:ln>
        </p:spPr>
        <p:txBody>
          <a:bodyPr/>
          <a:lstStyle/>
          <a:p>
            <a:endParaRPr lang="es-ES"/>
          </a:p>
        </p:txBody>
      </p:sp>
      <p:sp>
        <p:nvSpPr>
          <p:cNvPr id="122940" name="Oval 107"/>
          <p:cNvSpPr>
            <a:spLocks noChangeArrowheads="1"/>
          </p:cNvSpPr>
          <p:nvPr/>
        </p:nvSpPr>
        <p:spPr bwMode="auto">
          <a:xfrm>
            <a:off x="179388" y="1557338"/>
            <a:ext cx="3313112" cy="504825"/>
          </a:xfrm>
          <a:prstGeom prst="ellipse">
            <a:avLst/>
          </a:prstGeom>
          <a:noFill/>
          <a:ln w="9525">
            <a:solidFill>
              <a:schemeClr val="tx1"/>
            </a:solidFill>
            <a:prstDash val="sysDot"/>
            <a:round/>
            <a:headEnd/>
            <a:tailEnd/>
          </a:ln>
        </p:spPr>
        <p:txBody>
          <a:bodyPr wrap="none" anchor="ctr"/>
          <a:lstStyle/>
          <a:p>
            <a:endParaRPr lang="es-ES"/>
          </a:p>
        </p:txBody>
      </p:sp>
    </p:spTree>
  </p:cSld>
  <p:clrMapOvr>
    <a:masterClrMapping/>
  </p:clrMapOvr>
  <p:transition spd="med">
    <p:pull dir="ru"/>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2"/>
          <p:cNvSpPr>
            <a:spLocks noGrp="1" noChangeArrowheads="1"/>
          </p:cNvSpPr>
          <p:nvPr>
            <p:ph type="title"/>
          </p:nvPr>
        </p:nvSpPr>
        <p:spPr>
          <a:xfrm>
            <a:off x="685800" y="609600"/>
            <a:ext cx="7772400" cy="731838"/>
          </a:xfrm>
        </p:spPr>
        <p:txBody>
          <a:bodyPr/>
          <a:lstStyle/>
          <a:p>
            <a:pPr eaLnBrk="1" hangingPunct="1"/>
            <a:r>
              <a:rPr lang="es-ES_tradnl" sz="4000" smtClean="0"/>
              <a:t>Rutas host</a:t>
            </a:r>
            <a:endParaRPr lang="es-ES" sz="4000" smtClean="0"/>
          </a:p>
        </p:txBody>
      </p:sp>
      <p:sp>
        <p:nvSpPr>
          <p:cNvPr id="124930" name="Rectangle 3"/>
          <p:cNvSpPr>
            <a:spLocks noGrp="1" noChangeArrowheads="1"/>
          </p:cNvSpPr>
          <p:nvPr>
            <p:ph type="body" idx="1"/>
          </p:nvPr>
        </p:nvSpPr>
        <p:spPr>
          <a:xfrm>
            <a:off x="685800" y="1844675"/>
            <a:ext cx="7772400" cy="4251325"/>
          </a:xfrm>
        </p:spPr>
        <p:txBody>
          <a:bodyPr/>
          <a:lstStyle/>
          <a:p>
            <a:pPr eaLnBrk="1" hangingPunct="1">
              <a:lnSpc>
                <a:spcPct val="80000"/>
              </a:lnSpc>
            </a:pPr>
            <a:r>
              <a:rPr lang="es-ES_tradnl" sz="2400" dirty="0" smtClean="0"/>
              <a:t>La ruta por defecto (“A 0.0.0.0/0 por </a:t>
            </a:r>
            <a:r>
              <a:rPr lang="es-ES_tradnl" sz="2400" dirty="0" err="1" smtClean="0"/>
              <a:t>dir</a:t>
            </a:r>
            <a:r>
              <a:rPr lang="es-ES_tradnl" sz="2400" dirty="0" smtClean="0"/>
              <a:t>-IP”) es la ruta más general, pues la máscara de 0 bits abarca todas las direcciones posibles. Esta ruta solo se aplica como último recurso, cuando la dirección de destino no encaja en ninguna de las demás rutas definidas en el </a:t>
            </a:r>
            <a:r>
              <a:rPr lang="es-ES_tradnl" sz="2400" dirty="0" err="1" smtClean="0"/>
              <a:t>router</a:t>
            </a:r>
            <a:endParaRPr lang="es-ES_tradnl" sz="2400" dirty="0" smtClean="0"/>
          </a:p>
          <a:p>
            <a:pPr eaLnBrk="1" hangingPunct="1">
              <a:lnSpc>
                <a:spcPct val="80000"/>
              </a:lnSpc>
            </a:pPr>
            <a:r>
              <a:rPr lang="es-ES_tradnl" sz="2400" dirty="0" smtClean="0"/>
              <a:t>El extremo opuesto son las rutas con máscara de 32 bits. Estas solo sirven para una dirección de destino concreta, por eso se les llama </a:t>
            </a:r>
            <a:r>
              <a:rPr lang="es-ES_tradnl" sz="2400" b="1" dirty="0" smtClean="0"/>
              <a:t>rutas host</a:t>
            </a:r>
            <a:r>
              <a:rPr lang="es-ES_tradnl" sz="2400" dirty="0" smtClean="0"/>
              <a:t>.</a:t>
            </a:r>
          </a:p>
          <a:p>
            <a:pPr eaLnBrk="1" hangingPunct="1">
              <a:lnSpc>
                <a:spcPct val="80000"/>
              </a:lnSpc>
            </a:pPr>
            <a:r>
              <a:rPr lang="es-ES_tradnl" sz="2400" dirty="0" smtClean="0"/>
              <a:t>Se suelen utilizar para marcar ‘excepciones’, por ejemplo cuando un host se ha mudado temporalmente fuera de su LAN habitual</a:t>
            </a:r>
          </a:p>
        </p:txBody>
      </p:sp>
    </p:spTree>
  </p:cSld>
  <p:clrMapOvr>
    <a:masterClrMapping/>
  </p:clrMapOvr>
  <p:transition spd="med">
    <p:pull dir="ru"/>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Line 33"/>
          <p:cNvSpPr>
            <a:spLocks noChangeShapeType="1"/>
          </p:cNvSpPr>
          <p:nvPr/>
        </p:nvSpPr>
        <p:spPr bwMode="auto">
          <a:xfrm flipH="1">
            <a:off x="5707063" y="4830763"/>
            <a:ext cx="1447800" cy="0"/>
          </a:xfrm>
          <a:prstGeom prst="line">
            <a:avLst/>
          </a:prstGeom>
          <a:noFill/>
          <a:ln w="25400">
            <a:solidFill>
              <a:schemeClr val="accent2"/>
            </a:solidFill>
            <a:round/>
            <a:headEnd/>
            <a:tailEnd/>
          </a:ln>
        </p:spPr>
        <p:txBody>
          <a:bodyPr/>
          <a:lstStyle/>
          <a:p>
            <a:endParaRPr lang="es-ES"/>
          </a:p>
        </p:txBody>
      </p:sp>
      <p:sp>
        <p:nvSpPr>
          <p:cNvPr id="126978" name="Line 32"/>
          <p:cNvSpPr>
            <a:spLocks noChangeShapeType="1"/>
          </p:cNvSpPr>
          <p:nvPr/>
        </p:nvSpPr>
        <p:spPr bwMode="auto">
          <a:xfrm>
            <a:off x="4335463" y="4229100"/>
            <a:ext cx="1066800" cy="762000"/>
          </a:xfrm>
          <a:prstGeom prst="line">
            <a:avLst/>
          </a:prstGeom>
          <a:noFill/>
          <a:ln w="25400">
            <a:solidFill>
              <a:schemeClr val="accent2"/>
            </a:solidFill>
            <a:round/>
            <a:headEnd/>
            <a:tailEnd/>
          </a:ln>
        </p:spPr>
        <p:txBody>
          <a:bodyPr/>
          <a:lstStyle/>
          <a:p>
            <a:endParaRPr lang="es-ES"/>
          </a:p>
        </p:txBody>
      </p:sp>
      <p:sp>
        <p:nvSpPr>
          <p:cNvPr id="126979" name="Line 3"/>
          <p:cNvSpPr>
            <a:spLocks noChangeShapeType="1"/>
          </p:cNvSpPr>
          <p:nvPr/>
        </p:nvSpPr>
        <p:spPr bwMode="auto">
          <a:xfrm rot="5400000">
            <a:off x="-1189037" y="3657600"/>
            <a:ext cx="3581400" cy="0"/>
          </a:xfrm>
          <a:prstGeom prst="line">
            <a:avLst/>
          </a:prstGeom>
          <a:noFill/>
          <a:ln w="25400">
            <a:solidFill>
              <a:schemeClr val="accent2"/>
            </a:solidFill>
            <a:round/>
            <a:headEnd/>
            <a:tailEnd/>
          </a:ln>
        </p:spPr>
        <p:txBody>
          <a:bodyPr/>
          <a:lstStyle/>
          <a:p>
            <a:endParaRPr lang="es-ES"/>
          </a:p>
        </p:txBody>
      </p:sp>
      <p:sp>
        <p:nvSpPr>
          <p:cNvPr id="126980" name="Freeform 4"/>
          <p:cNvSpPr>
            <a:spLocks/>
          </p:cNvSpPr>
          <p:nvPr/>
        </p:nvSpPr>
        <p:spPr bwMode="auto">
          <a:xfrm>
            <a:off x="2887663" y="2489200"/>
            <a:ext cx="2667000" cy="76200"/>
          </a:xfrm>
          <a:custGeom>
            <a:avLst/>
            <a:gdLst>
              <a:gd name="T0" fmla="*/ 0 w 1452"/>
              <a:gd name="T1" fmla="*/ 0 h 45"/>
              <a:gd name="T2" fmla="*/ 2147483647 w 1452"/>
              <a:gd name="T3" fmla="*/ 0 h 45"/>
              <a:gd name="T4" fmla="*/ 2147483647 w 1452"/>
              <a:gd name="T5" fmla="*/ 126165197 h 45"/>
              <a:gd name="T6" fmla="*/ 2147483647 w 1452"/>
              <a:gd name="T7" fmla="*/ 126165197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sp>
        <p:nvSpPr>
          <p:cNvPr id="126981" name="Line 5"/>
          <p:cNvSpPr>
            <a:spLocks noChangeShapeType="1"/>
          </p:cNvSpPr>
          <p:nvPr/>
        </p:nvSpPr>
        <p:spPr bwMode="auto">
          <a:xfrm>
            <a:off x="601663" y="3941763"/>
            <a:ext cx="457200" cy="0"/>
          </a:xfrm>
          <a:prstGeom prst="line">
            <a:avLst/>
          </a:prstGeom>
          <a:noFill/>
          <a:ln w="9525">
            <a:solidFill>
              <a:schemeClr val="accent2"/>
            </a:solidFill>
            <a:round/>
            <a:headEnd/>
            <a:tailEnd/>
          </a:ln>
        </p:spPr>
        <p:txBody>
          <a:bodyPr/>
          <a:lstStyle/>
          <a:p>
            <a:endParaRPr lang="es-ES"/>
          </a:p>
        </p:txBody>
      </p:sp>
      <p:sp>
        <p:nvSpPr>
          <p:cNvPr id="126982" name="Line 8"/>
          <p:cNvSpPr>
            <a:spLocks noChangeShapeType="1"/>
          </p:cNvSpPr>
          <p:nvPr/>
        </p:nvSpPr>
        <p:spPr bwMode="auto">
          <a:xfrm>
            <a:off x="601663" y="2476500"/>
            <a:ext cx="1371600" cy="0"/>
          </a:xfrm>
          <a:prstGeom prst="line">
            <a:avLst/>
          </a:prstGeom>
          <a:noFill/>
          <a:ln w="9525">
            <a:solidFill>
              <a:schemeClr val="accent2"/>
            </a:solidFill>
            <a:round/>
            <a:headEnd/>
            <a:tailEnd/>
          </a:ln>
        </p:spPr>
        <p:txBody>
          <a:bodyPr/>
          <a:lstStyle/>
          <a:p>
            <a:endParaRPr lang="es-ES"/>
          </a:p>
        </p:txBody>
      </p:sp>
      <p:sp>
        <p:nvSpPr>
          <p:cNvPr id="126983" name="Freeform 9"/>
          <p:cNvSpPr>
            <a:spLocks/>
          </p:cNvSpPr>
          <p:nvPr/>
        </p:nvSpPr>
        <p:spPr bwMode="auto">
          <a:xfrm rot="2700000">
            <a:off x="2249488" y="3267075"/>
            <a:ext cx="2270125" cy="79375"/>
          </a:xfrm>
          <a:custGeom>
            <a:avLst/>
            <a:gdLst>
              <a:gd name="T0" fmla="*/ 0 w 1452"/>
              <a:gd name="T1" fmla="*/ 0 h 45"/>
              <a:gd name="T2" fmla="*/ 1818609503 w 1452"/>
              <a:gd name="T3" fmla="*/ 0 h 45"/>
              <a:gd name="T4" fmla="*/ 1623059484 w 1452"/>
              <a:gd name="T5" fmla="*/ 136897189 h 45"/>
              <a:gd name="T6" fmla="*/ 2147483647 w 1452"/>
              <a:gd name="T7" fmla="*/ 136897189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sp>
        <p:nvSpPr>
          <p:cNvPr id="126984" name="Line 11"/>
          <p:cNvSpPr>
            <a:spLocks noChangeShapeType="1"/>
          </p:cNvSpPr>
          <p:nvPr/>
        </p:nvSpPr>
        <p:spPr bwMode="auto">
          <a:xfrm>
            <a:off x="6316663" y="2552700"/>
            <a:ext cx="1371600" cy="0"/>
          </a:xfrm>
          <a:prstGeom prst="line">
            <a:avLst/>
          </a:prstGeom>
          <a:noFill/>
          <a:ln w="9525">
            <a:solidFill>
              <a:schemeClr val="accent2"/>
            </a:solidFill>
            <a:round/>
            <a:headEnd/>
            <a:tailEnd/>
          </a:ln>
        </p:spPr>
        <p:txBody>
          <a:bodyPr/>
          <a:lstStyle/>
          <a:p>
            <a:endParaRPr lang="es-ES"/>
          </a:p>
        </p:txBody>
      </p:sp>
      <p:sp>
        <p:nvSpPr>
          <p:cNvPr id="126985" name="Line 12"/>
          <p:cNvSpPr>
            <a:spLocks noChangeShapeType="1"/>
          </p:cNvSpPr>
          <p:nvPr/>
        </p:nvSpPr>
        <p:spPr bwMode="auto">
          <a:xfrm rot="5400000">
            <a:off x="6530181" y="2775744"/>
            <a:ext cx="2295525" cy="20638"/>
          </a:xfrm>
          <a:prstGeom prst="line">
            <a:avLst/>
          </a:prstGeom>
          <a:noFill/>
          <a:ln w="25400">
            <a:solidFill>
              <a:schemeClr val="accent2"/>
            </a:solidFill>
            <a:round/>
            <a:headEnd/>
            <a:tailEnd/>
          </a:ln>
        </p:spPr>
        <p:txBody>
          <a:bodyPr/>
          <a:lstStyle/>
          <a:p>
            <a:endParaRPr lang="es-ES"/>
          </a:p>
        </p:txBody>
      </p:sp>
      <p:sp>
        <p:nvSpPr>
          <p:cNvPr id="126986" name="Line 13"/>
          <p:cNvSpPr>
            <a:spLocks noChangeShapeType="1"/>
          </p:cNvSpPr>
          <p:nvPr/>
        </p:nvSpPr>
        <p:spPr bwMode="auto">
          <a:xfrm>
            <a:off x="7231063" y="3314700"/>
            <a:ext cx="457200" cy="0"/>
          </a:xfrm>
          <a:prstGeom prst="line">
            <a:avLst/>
          </a:prstGeom>
          <a:noFill/>
          <a:ln w="9525">
            <a:solidFill>
              <a:schemeClr val="accent2"/>
            </a:solidFill>
            <a:round/>
            <a:headEnd/>
            <a:tailEnd/>
          </a:ln>
        </p:spPr>
        <p:txBody>
          <a:bodyPr/>
          <a:lstStyle/>
          <a:p>
            <a:endParaRPr lang="es-ES"/>
          </a:p>
        </p:txBody>
      </p:sp>
      <p:sp>
        <p:nvSpPr>
          <p:cNvPr id="126987" name="Text Box 15"/>
          <p:cNvSpPr txBox="1">
            <a:spLocks noChangeArrowheads="1"/>
          </p:cNvSpPr>
          <p:nvPr/>
        </p:nvSpPr>
        <p:spPr bwMode="auto">
          <a:xfrm>
            <a:off x="525463" y="4186238"/>
            <a:ext cx="1527175" cy="517525"/>
          </a:xfrm>
          <a:prstGeom prst="rect">
            <a:avLst/>
          </a:prstGeom>
          <a:noFill/>
          <a:ln w="9525">
            <a:noFill/>
            <a:miter lim="800000"/>
            <a:headEnd/>
            <a:tailEnd/>
          </a:ln>
        </p:spPr>
        <p:txBody>
          <a:bodyPr>
            <a:spAutoFit/>
          </a:bodyPr>
          <a:lstStyle/>
          <a:p>
            <a:pPr algn="ctr"/>
            <a:r>
              <a:rPr lang="es-ES_tradnl" sz="1400" b="1">
                <a:latin typeface="Arial" charset="0"/>
              </a:rPr>
              <a:t>20.0.0.2/24</a:t>
            </a:r>
          </a:p>
          <a:p>
            <a:pPr algn="ctr"/>
            <a:r>
              <a:rPr lang="es-ES_tradnl" sz="1400" b="1">
                <a:latin typeface="Arial" charset="0"/>
              </a:rPr>
              <a:t>Rtr: 20.0.0.1</a:t>
            </a:r>
            <a:endParaRPr lang="es-ES" sz="1400" b="1">
              <a:latin typeface="Arial" charset="0"/>
            </a:endParaRPr>
          </a:p>
        </p:txBody>
      </p:sp>
      <p:sp>
        <p:nvSpPr>
          <p:cNvPr id="126988" name="Text Box 16"/>
          <p:cNvSpPr txBox="1">
            <a:spLocks noChangeArrowheads="1"/>
          </p:cNvSpPr>
          <p:nvPr/>
        </p:nvSpPr>
        <p:spPr bwMode="auto">
          <a:xfrm>
            <a:off x="679450" y="2133600"/>
            <a:ext cx="1371600" cy="304800"/>
          </a:xfrm>
          <a:prstGeom prst="rect">
            <a:avLst/>
          </a:prstGeom>
          <a:noFill/>
          <a:ln w="9525">
            <a:noFill/>
            <a:miter lim="800000"/>
            <a:headEnd/>
            <a:tailEnd/>
          </a:ln>
        </p:spPr>
        <p:txBody>
          <a:bodyPr>
            <a:spAutoFit/>
          </a:bodyPr>
          <a:lstStyle/>
          <a:p>
            <a:pPr algn="ctr"/>
            <a:r>
              <a:rPr lang="es-ES_tradnl" sz="1400" b="1">
                <a:latin typeface="Arial" charset="0"/>
              </a:rPr>
              <a:t>20.0.0.1/24</a:t>
            </a:r>
            <a:endParaRPr lang="es-ES" sz="1400" b="1">
              <a:latin typeface="Arial" charset="0"/>
            </a:endParaRPr>
          </a:p>
        </p:txBody>
      </p:sp>
      <p:sp>
        <p:nvSpPr>
          <p:cNvPr id="126989" name="Text Box 17"/>
          <p:cNvSpPr txBox="1">
            <a:spLocks noChangeArrowheads="1"/>
          </p:cNvSpPr>
          <p:nvPr/>
        </p:nvSpPr>
        <p:spPr bwMode="auto">
          <a:xfrm>
            <a:off x="6219825" y="2187575"/>
            <a:ext cx="1447800" cy="304800"/>
          </a:xfrm>
          <a:prstGeom prst="rect">
            <a:avLst/>
          </a:prstGeom>
          <a:noFill/>
          <a:ln w="9525">
            <a:noFill/>
            <a:miter lim="800000"/>
            <a:headEnd/>
            <a:tailEnd/>
          </a:ln>
        </p:spPr>
        <p:txBody>
          <a:bodyPr>
            <a:spAutoFit/>
          </a:bodyPr>
          <a:lstStyle/>
          <a:p>
            <a:pPr algn="ctr"/>
            <a:r>
              <a:rPr lang="es-ES_tradnl" sz="1400" b="1">
                <a:latin typeface="Arial" charset="0"/>
              </a:rPr>
              <a:t>30.0.0.1/24</a:t>
            </a:r>
            <a:endParaRPr lang="es-ES" sz="1400" b="1">
              <a:latin typeface="Arial" charset="0"/>
            </a:endParaRPr>
          </a:p>
        </p:txBody>
      </p:sp>
      <p:sp>
        <p:nvSpPr>
          <p:cNvPr id="126990" name="Text Box 18"/>
          <p:cNvSpPr txBox="1">
            <a:spLocks noChangeArrowheads="1"/>
          </p:cNvSpPr>
          <p:nvPr/>
        </p:nvSpPr>
        <p:spPr bwMode="auto">
          <a:xfrm>
            <a:off x="6164263" y="3482975"/>
            <a:ext cx="1676400" cy="517525"/>
          </a:xfrm>
          <a:prstGeom prst="rect">
            <a:avLst/>
          </a:prstGeom>
          <a:noFill/>
          <a:ln w="9525">
            <a:noFill/>
            <a:miter lim="800000"/>
            <a:headEnd/>
            <a:tailEnd/>
          </a:ln>
        </p:spPr>
        <p:txBody>
          <a:bodyPr>
            <a:spAutoFit/>
          </a:bodyPr>
          <a:lstStyle/>
          <a:p>
            <a:pPr algn="ctr"/>
            <a:r>
              <a:rPr lang="es-ES_tradnl" sz="1400" b="1">
                <a:latin typeface="Arial" charset="0"/>
              </a:rPr>
              <a:t>30.0.0.2/24</a:t>
            </a:r>
          </a:p>
          <a:p>
            <a:pPr algn="ctr"/>
            <a:r>
              <a:rPr lang="es-ES_tradnl" sz="1400" b="1">
                <a:latin typeface="Arial" charset="0"/>
              </a:rPr>
              <a:t>Rtr: 30.0.0.1</a:t>
            </a:r>
            <a:endParaRPr lang="es-ES" sz="1400" b="1">
              <a:latin typeface="Arial" charset="0"/>
            </a:endParaRPr>
          </a:p>
        </p:txBody>
      </p:sp>
      <p:sp>
        <p:nvSpPr>
          <p:cNvPr id="126991" name="Text Box 19"/>
          <p:cNvSpPr txBox="1">
            <a:spLocks noChangeArrowheads="1"/>
          </p:cNvSpPr>
          <p:nvPr/>
        </p:nvSpPr>
        <p:spPr bwMode="auto">
          <a:xfrm>
            <a:off x="5795963" y="5056188"/>
            <a:ext cx="2743200" cy="730250"/>
          </a:xfrm>
          <a:prstGeom prst="rect">
            <a:avLst/>
          </a:prstGeom>
          <a:noFill/>
          <a:ln w="9525">
            <a:noFill/>
            <a:miter lim="800000"/>
            <a:headEnd/>
            <a:tailEnd/>
          </a:ln>
        </p:spPr>
        <p:txBody>
          <a:bodyPr>
            <a:spAutoFit/>
          </a:bodyPr>
          <a:lstStyle/>
          <a:p>
            <a:pPr algn="ctr"/>
            <a:r>
              <a:rPr lang="es-ES_tradnl" sz="1400" b="1">
                <a:latin typeface="Arial" charset="0"/>
              </a:rPr>
              <a:t>40.0.0.2/24</a:t>
            </a:r>
            <a:endParaRPr lang="es-ES_tradnl" sz="1400" b="1">
              <a:solidFill>
                <a:srgbClr val="FF0000"/>
              </a:solidFill>
              <a:latin typeface="Arial" charset="0"/>
            </a:endParaRPr>
          </a:p>
          <a:p>
            <a:pPr algn="ctr"/>
            <a:r>
              <a:rPr lang="es-ES_tradnl" sz="1400" b="1">
                <a:solidFill>
                  <a:srgbClr val="FF0000"/>
                </a:solidFill>
                <a:latin typeface="Arial" charset="0"/>
              </a:rPr>
              <a:t>30.0.0.25/32</a:t>
            </a:r>
          </a:p>
          <a:p>
            <a:pPr algn="ctr"/>
            <a:r>
              <a:rPr lang="es-ES_tradnl" sz="1400" b="1">
                <a:latin typeface="Arial" charset="0"/>
              </a:rPr>
              <a:t>Rtr: 40.0.0.1</a:t>
            </a:r>
          </a:p>
        </p:txBody>
      </p:sp>
      <p:sp>
        <p:nvSpPr>
          <p:cNvPr id="126992" name="Text Box 21"/>
          <p:cNvSpPr txBox="1">
            <a:spLocks noChangeArrowheads="1"/>
          </p:cNvSpPr>
          <p:nvPr/>
        </p:nvSpPr>
        <p:spPr bwMode="auto">
          <a:xfrm>
            <a:off x="1116013" y="981075"/>
            <a:ext cx="2390775" cy="676275"/>
          </a:xfrm>
          <a:prstGeom prst="rect">
            <a:avLst/>
          </a:prstGeom>
          <a:noFill/>
          <a:ln w="9525">
            <a:solidFill>
              <a:schemeClr val="tx1"/>
            </a:solidFill>
            <a:miter lim="800000"/>
            <a:headEnd/>
            <a:tailEnd/>
          </a:ln>
        </p:spPr>
        <p:txBody>
          <a:bodyPr>
            <a:spAutoFit/>
          </a:bodyPr>
          <a:lstStyle/>
          <a:p>
            <a:pPr>
              <a:lnSpc>
                <a:spcPct val="70000"/>
              </a:lnSpc>
              <a:spcBef>
                <a:spcPct val="30000"/>
              </a:spcBef>
            </a:pPr>
            <a:r>
              <a:rPr lang="es-ES_tradnl" sz="1400" b="1">
                <a:latin typeface="Arial" charset="0"/>
              </a:rPr>
              <a:t>A 30.0.0.0/24 por 10.0.0.2</a:t>
            </a:r>
          </a:p>
          <a:p>
            <a:pPr>
              <a:lnSpc>
                <a:spcPct val="70000"/>
              </a:lnSpc>
              <a:spcBef>
                <a:spcPct val="30000"/>
              </a:spcBef>
            </a:pPr>
            <a:r>
              <a:rPr lang="es-ES_tradnl" sz="1400" b="1">
                <a:latin typeface="Arial" charset="0"/>
              </a:rPr>
              <a:t>A 40.0.0.0/24 por 10.0.0.6</a:t>
            </a:r>
          </a:p>
          <a:p>
            <a:pPr>
              <a:lnSpc>
                <a:spcPct val="70000"/>
              </a:lnSpc>
              <a:spcBef>
                <a:spcPct val="30000"/>
              </a:spcBef>
            </a:pPr>
            <a:r>
              <a:rPr lang="es-ES_tradnl" sz="1400" b="1">
                <a:solidFill>
                  <a:srgbClr val="FF0000"/>
                </a:solidFill>
                <a:latin typeface="Arial" charset="0"/>
              </a:rPr>
              <a:t>A 30.0.0.25/32 por 10.0.0.6</a:t>
            </a:r>
            <a:endParaRPr lang="es-ES" sz="1400" b="1">
              <a:solidFill>
                <a:srgbClr val="FF0000"/>
              </a:solidFill>
              <a:latin typeface="Arial" charset="0"/>
            </a:endParaRPr>
          </a:p>
        </p:txBody>
      </p:sp>
      <p:sp>
        <p:nvSpPr>
          <p:cNvPr id="126993" name="Text Box 22"/>
          <p:cNvSpPr txBox="1">
            <a:spLocks noChangeArrowheads="1"/>
          </p:cNvSpPr>
          <p:nvPr/>
        </p:nvSpPr>
        <p:spPr bwMode="auto">
          <a:xfrm>
            <a:off x="2555875" y="2187575"/>
            <a:ext cx="1676400" cy="304800"/>
          </a:xfrm>
          <a:prstGeom prst="rect">
            <a:avLst/>
          </a:prstGeom>
          <a:noFill/>
          <a:ln w="9525">
            <a:noFill/>
            <a:miter lim="800000"/>
            <a:headEnd/>
            <a:tailEnd/>
          </a:ln>
        </p:spPr>
        <p:txBody>
          <a:bodyPr>
            <a:spAutoFit/>
          </a:bodyPr>
          <a:lstStyle/>
          <a:p>
            <a:pPr algn="ctr"/>
            <a:r>
              <a:rPr lang="es-ES_tradnl" sz="1400" b="1">
                <a:latin typeface="Arial" charset="0"/>
              </a:rPr>
              <a:t>10.0.0.1/30</a:t>
            </a:r>
            <a:endParaRPr lang="es-ES" sz="1400" b="1">
              <a:latin typeface="Arial" charset="0"/>
            </a:endParaRPr>
          </a:p>
        </p:txBody>
      </p:sp>
      <p:sp>
        <p:nvSpPr>
          <p:cNvPr id="126994" name="Text Box 23"/>
          <p:cNvSpPr txBox="1">
            <a:spLocks noChangeArrowheads="1"/>
          </p:cNvSpPr>
          <p:nvPr/>
        </p:nvSpPr>
        <p:spPr bwMode="auto">
          <a:xfrm>
            <a:off x="4211638" y="2565400"/>
            <a:ext cx="1600200" cy="304800"/>
          </a:xfrm>
          <a:prstGeom prst="rect">
            <a:avLst/>
          </a:prstGeom>
          <a:noFill/>
          <a:ln w="9525">
            <a:noFill/>
            <a:miter lim="800000"/>
            <a:headEnd/>
            <a:tailEnd/>
          </a:ln>
        </p:spPr>
        <p:txBody>
          <a:bodyPr>
            <a:spAutoFit/>
          </a:bodyPr>
          <a:lstStyle/>
          <a:p>
            <a:pPr algn="ctr"/>
            <a:r>
              <a:rPr lang="es-ES_tradnl" sz="1400" b="1">
                <a:latin typeface="Arial" charset="0"/>
              </a:rPr>
              <a:t>10.0.0.2/30</a:t>
            </a:r>
            <a:endParaRPr lang="es-ES" sz="1400" b="1">
              <a:latin typeface="Arial" charset="0"/>
            </a:endParaRPr>
          </a:p>
        </p:txBody>
      </p:sp>
      <p:sp>
        <p:nvSpPr>
          <p:cNvPr id="126995" name="Text Box 26"/>
          <p:cNvSpPr txBox="1">
            <a:spLocks noChangeArrowheads="1"/>
          </p:cNvSpPr>
          <p:nvPr/>
        </p:nvSpPr>
        <p:spPr bwMode="auto">
          <a:xfrm>
            <a:off x="4886325" y="1450975"/>
            <a:ext cx="2087563" cy="250825"/>
          </a:xfrm>
          <a:prstGeom prst="rect">
            <a:avLst/>
          </a:prstGeom>
          <a:noFill/>
          <a:ln w="9525">
            <a:solidFill>
              <a:schemeClr val="tx1"/>
            </a:solidFill>
            <a:miter lim="800000"/>
            <a:headEnd/>
            <a:tailEnd/>
          </a:ln>
        </p:spPr>
        <p:txBody>
          <a:bodyPr>
            <a:spAutoFit/>
          </a:bodyPr>
          <a:lstStyle/>
          <a:p>
            <a:pPr>
              <a:lnSpc>
                <a:spcPct val="70000"/>
              </a:lnSpc>
              <a:spcBef>
                <a:spcPct val="30000"/>
              </a:spcBef>
            </a:pPr>
            <a:r>
              <a:rPr lang="es-ES_tradnl" sz="1400" b="1">
                <a:latin typeface="Arial" charset="0"/>
              </a:rPr>
              <a:t>A 0.0.0.0/0 por 10.0.0.1</a:t>
            </a:r>
            <a:endParaRPr lang="es-ES" sz="1400" b="1">
              <a:solidFill>
                <a:srgbClr val="FF0000"/>
              </a:solidFill>
              <a:latin typeface="Arial" charset="0"/>
            </a:endParaRPr>
          </a:p>
        </p:txBody>
      </p:sp>
      <p:sp>
        <p:nvSpPr>
          <p:cNvPr id="126996" name="Text Box 28"/>
          <p:cNvSpPr txBox="1">
            <a:spLocks noChangeArrowheads="1"/>
          </p:cNvSpPr>
          <p:nvPr/>
        </p:nvSpPr>
        <p:spPr bwMode="auto">
          <a:xfrm>
            <a:off x="1619250" y="2781300"/>
            <a:ext cx="1676400" cy="304800"/>
          </a:xfrm>
          <a:prstGeom prst="rect">
            <a:avLst/>
          </a:prstGeom>
          <a:noFill/>
          <a:ln w="9525">
            <a:noFill/>
            <a:miter lim="800000"/>
            <a:headEnd/>
            <a:tailEnd/>
          </a:ln>
        </p:spPr>
        <p:txBody>
          <a:bodyPr>
            <a:spAutoFit/>
          </a:bodyPr>
          <a:lstStyle/>
          <a:p>
            <a:pPr algn="ctr"/>
            <a:r>
              <a:rPr lang="es-ES_tradnl" sz="1400" b="1">
                <a:latin typeface="Arial" charset="0"/>
              </a:rPr>
              <a:t>10.0.0.5/30</a:t>
            </a:r>
            <a:endParaRPr lang="es-ES" sz="1400" b="1">
              <a:latin typeface="Arial" charset="0"/>
            </a:endParaRPr>
          </a:p>
        </p:txBody>
      </p:sp>
      <p:pic>
        <p:nvPicPr>
          <p:cNvPr id="126997" name="Picture 30"/>
          <p:cNvPicPr>
            <a:picLocks noChangeArrowheads="1"/>
          </p:cNvPicPr>
          <p:nvPr/>
        </p:nvPicPr>
        <p:blipFill>
          <a:blip r:embed="rId3" cstate="print"/>
          <a:srcRect/>
          <a:stretch>
            <a:fillRect/>
          </a:stretch>
        </p:blipFill>
        <p:spPr bwMode="auto">
          <a:xfrm>
            <a:off x="3573463" y="3771900"/>
            <a:ext cx="1066800" cy="762000"/>
          </a:xfrm>
          <a:prstGeom prst="rect">
            <a:avLst/>
          </a:prstGeom>
          <a:noFill/>
          <a:ln w="12700">
            <a:noFill/>
            <a:miter lim="800000"/>
            <a:headEnd/>
            <a:tailEnd/>
          </a:ln>
        </p:spPr>
      </p:pic>
      <p:pic>
        <p:nvPicPr>
          <p:cNvPr id="126998" name="Picture 31"/>
          <p:cNvPicPr>
            <a:picLocks noChangeArrowheads="1"/>
          </p:cNvPicPr>
          <p:nvPr/>
        </p:nvPicPr>
        <p:blipFill>
          <a:blip r:embed="rId4" cstate="print"/>
          <a:srcRect/>
          <a:stretch>
            <a:fillRect/>
          </a:stretch>
        </p:blipFill>
        <p:spPr bwMode="auto">
          <a:xfrm>
            <a:off x="5021263" y="4373563"/>
            <a:ext cx="900112" cy="1001712"/>
          </a:xfrm>
          <a:prstGeom prst="rect">
            <a:avLst/>
          </a:prstGeom>
          <a:noFill/>
          <a:ln w="12700">
            <a:noFill/>
            <a:miter lim="800000"/>
            <a:headEnd/>
            <a:tailEnd/>
          </a:ln>
        </p:spPr>
      </p:pic>
      <p:sp>
        <p:nvSpPr>
          <p:cNvPr id="126999" name="Text Box 34"/>
          <p:cNvSpPr txBox="1">
            <a:spLocks noChangeArrowheads="1"/>
          </p:cNvSpPr>
          <p:nvPr/>
        </p:nvSpPr>
        <p:spPr bwMode="auto">
          <a:xfrm>
            <a:off x="2319338" y="3629025"/>
            <a:ext cx="1676400" cy="304800"/>
          </a:xfrm>
          <a:prstGeom prst="rect">
            <a:avLst/>
          </a:prstGeom>
          <a:noFill/>
          <a:ln w="9525">
            <a:noFill/>
            <a:miter lim="800000"/>
            <a:headEnd/>
            <a:tailEnd/>
          </a:ln>
        </p:spPr>
        <p:txBody>
          <a:bodyPr>
            <a:spAutoFit/>
          </a:bodyPr>
          <a:lstStyle/>
          <a:p>
            <a:pPr algn="ctr"/>
            <a:r>
              <a:rPr lang="es-ES_tradnl" sz="1400" b="1">
                <a:latin typeface="Arial" charset="0"/>
              </a:rPr>
              <a:t>10.0.0.6/30</a:t>
            </a:r>
            <a:endParaRPr lang="es-ES" sz="1400" b="1">
              <a:latin typeface="Arial" charset="0"/>
            </a:endParaRPr>
          </a:p>
        </p:txBody>
      </p:sp>
      <p:sp>
        <p:nvSpPr>
          <p:cNvPr id="127000" name="Line 36"/>
          <p:cNvSpPr>
            <a:spLocks noChangeShapeType="1"/>
          </p:cNvSpPr>
          <p:nvPr/>
        </p:nvSpPr>
        <p:spPr bwMode="auto">
          <a:xfrm>
            <a:off x="2359025" y="1662113"/>
            <a:ext cx="6350" cy="366712"/>
          </a:xfrm>
          <a:prstGeom prst="line">
            <a:avLst/>
          </a:prstGeom>
          <a:noFill/>
          <a:ln w="9525">
            <a:solidFill>
              <a:schemeClr val="tx1"/>
            </a:solidFill>
            <a:round/>
            <a:headEnd/>
            <a:tailEnd type="triangle" w="med" len="med"/>
          </a:ln>
        </p:spPr>
        <p:txBody>
          <a:bodyPr/>
          <a:lstStyle/>
          <a:p>
            <a:endParaRPr lang="es-ES"/>
          </a:p>
        </p:txBody>
      </p:sp>
      <p:sp>
        <p:nvSpPr>
          <p:cNvPr id="127001" name="Line 37"/>
          <p:cNvSpPr>
            <a:spLocks noChangeShapeType="1"/>
          </p:cNvSpPr>
          <p:nvPr/>
        </p:nvSpPr>
        <p:spPr bwMode="auto">
          <a:xfrm flipH="1">
            <a:off x="5935663" y="1703388"/>
            <a:ext cx="4762" cy="315912"/>
          </a:xfrm>
          <a:prstGeom prst="line">
            <a:avLst/>
          </a:prstGeom>
          <a:noFill/>
          <a:ln w="9525">
            <a:solidFill>
              <a:schemeClr val="tx1"/>
            </a:solidFill>
            <a:round/>
            <a:headEnd/>
            <a:tailEnd type="triangle" w="med" len="med"/>
          </a:ln>
        </p:spPr>
        <p:txBody>
          <a:bodyPr/>
          <a:lstStyle/>
          <a:p>
            <a:endParaRPr lang="es-ES"/>
          </a:p>
        </p:txBody>
      </p:sp>
      <p:sp>
        <p:nvSpPr>
          <p:cNvPr id="127002" name="Text Box 38"/>
          <p:cNvSpPr txBox="1">
            <a:spLocks noChangeArrowheads="1"/>
          </p:cNvSpPr>
          <p:nvPr/>
        </p:nvSpPr>
        <p:spPr bwMode="auto">
          <a:xfrm>
            <a:off x="2411413" y="4829175"/>
            <a:ext cx="2449512" cy="463550"/>
          </a:xfrm>
          <a:prstGeom prst="rect">
            <a:avLst/>
          </a:prstGeom>
          <a:noFill/>
          <a:ln w="9525">
            <a:solidFill>
              <a:schemeClr val="tx1"/>
            </a:solidFill>
            <a:miter lim="800000"/>
            <a:headEnd/>
            <a:tailEnd/>
          </a:ln>
        </p:spPr>
        <p:txBody>
          <a:bodyPr>
            <a:spAutoFit/>
          </a:bodyPr>
          <a:lstStyle/>
          <a:p>
            <a:pPr algn="ctr">
              <a:lnSpc>
                <a:spcPct val="70000"/>
              </a:lnSpc>
              <a:spcBef>
                <a:spcPct val="30000"/>
              </a:spcBef>
            </a:pPr>
            <a:r>
              <a:rPr lang="es-ES_tradnl" sz="1400" b="1">
                <a:latin typeface="Arial" charset="0"/>
              </a:rPr>
              <a:t>A 0.0.0.0/0 por 10.0.0.5</a:t>
            </a:r>
          </a:p>
          <a:p>
            <a:pPr algn="ctr">
              <a:lnSpc>
                <a:spcPct val="70000"/>
              </a:lnSpc>
              <a:spcBef>
                <a:spcPct val="30000"/>
              </a:spcBef>
            </a:pPr>
            <a:r>
              <a:rPr lang="es-ES_tradnl" sz="1400" b="1">
                <a:solidFill>
                  <a:srgbClr val="FF0000"/>
                </a:solidFill>
                <a:latin typeface="Arial" charset="0"/>
              </a:rPr>
              <a:t>A 30.0.0.25/32 por 40.0.0.2</a:t>
            </a:r>
            <a:endParaRPr lang="es-ES" sz="1400" b="1">
              <a:solidFill>
                <a:srgbClr val="FF0000"/>
              </a:solidFill>
              <a:latin typeface="Arial" charset="0"/>
            </a:endParaRPr>
          </a:p>
        </p:txBody>
      </p:sp>
      <p:sp>
        <p:nvSpPr>
          <p:cNvPr id="127003" name="Line 39"/>
          <p:cNvSpPr>
            <a:spLocks noChangeShapeType="1"/>
          </p:cNvSpPr>
          <p:nvPr/>
        </p:nvSpPr>
        <p:spPr bwMode="auto">
          <a:xfrm flipV="1">
            <a:off x="4030663" y="4508500"/>
            <a:ext cx="0" cy="320675"/>
          </a:xfrm>
          <a:prstGeom prst="line">
            <a:avLst/>
          </a:prstGeom>
          <a:noFill/>
          <a:ln w="9525">
            <a:solidFill>
              <a:schemeClr val="tx1"/>
            </a:solidFill>
            <a:round/>
            <a:headEnd/>
            <a:tailEnd type="triangle" w="med" len="med"/>
          </a:ln>
        </p:spPr>
        <p:txBody>
          <a:bodyPr/>
          <a:lstStyle/>
          <a:p>
            <a:endParaRPr lang="es-ES"/>
          </a:p>
        </p:txBody>
      </p:sp>
      <p:sp>
        <p:nvSpPr>
          <p:cNvPr id="127004" name="Text Box 41"/>
          <p:cNvSpPr txBox="1">
            <a:spLocks noChangeArrowheads="1"/>
          </p:cNvSpPr>
          <p:nvPr/>
        </p:nvSpPr>
        <p:spPr bwMode="auto">
          <a:xfrm>
            <a:off x="4356100" y="4132263"/>
            <a:ext cx="1447800" cy="304800"/>
          </a:xfrm>
          <a:prstGeom prst="rect">
            <a:avLst/>
          </a:prstGeom>
          <a:noFill/>
          <a:ln w="9525">
            <a:noFill/>
            <a:miter lim="800000"/>
            <a:headEnd/>
            <a:tailEnd/>
          </a:ln>
        </p:spPr>
        <p:txBody>
          <a:bodyPr>
            <a:spAutoFit/>
          </a:bodyPr>
          <a:lstStyle/>
          <a:p>
            <a:pPr algn="ctr"/>
            <a:r>
              <a:rPr lang="es-ES_tradnl" sz="1400" b="1">
                <a:latin typeface="Arial" charset="0"/>
              </a:rPr>
              <a:t>40.0.0.1/24</a:t>
            </a:r>
            <a:endParaRPr lang="es-ES" sz="1400" b="1">
              <a:latin typeface="Arial" charset="0"/>
            </a:endParaRPr>
          </a:p>
        </p:txBody>
      </p:sp>
      <p:pic>
        <p:nvPicPr>
          <p:cNvPr id="127005" name="Picture 43"/>
          <p:cNvPicPr>
            <a:picLocks noChangeArrowheads="1"/>
          </p:cNvPicPr>
          <p:nvPr/>
        </p:nvPicPr>
        <p:blipFill>
          <a:blip r:embed="rId5" cstate="print"/>
          <a:srcRect/>
          <a:stretch>
            <a:fillRect/>
          </a:stretch>
        </p:blipFill>
        <p:spPr bwMode="auto">
          <a:xfrm>
            <a:off x="6621463" y="2687638"/>
            <a:ext cx="762000" cy="855662"/>
          </a:xfrm>
          <a:prstGeom prst="rect">
            <a:avLst/>
          </a:prstGeom>
          <a:noFill/>
          <a:ln w="12700">
            <a:noFill/>
            <a:miter lim="800000"/>
            <a:headEnd/>
            <a:tailEnd/>
          </a:ln>
        </p:spPr>
      </p:pic>
      <p:pic>
        <p:nvPicPr>
          <p:cNvPr id="127006" name="Picture 44"/>
          <p:cNvPicPr>
            <a:picLocks noChangeArrowheads="1"/>
          </p:cNvPicPr>
          <p:nvPr/>
        </p:nvPicPr>
        <p:blipFill>
          <a:blip r:embed="rId5" cstate="print"/>
          <a:srcRect/>
          <a:stretch>
            <a:fillRect/>
          </a:stretch>
        </p:blipFill>
        <p:spPr bwMode="auto">
          <a:xfrm>
            <a:off x="6850063" y="4221163"/>
            <a:ext cx="762000" cy="855662"/>
          </a:xfrm>
          <a:prstGeom prst="rect">
            <a:avLst/>
          </a:prstGeom>
          <a:noFill/>
          <a:ln w="12700">
            <a:noFill/>
            <a:miter lim="800000"/>
            <a:headEnd/>
            <a:tailEnd/>
          </a:ln>
        </p:spPr>
      </p:pic>
      <p:pic>
        <p:nvPicPr>
          <p:cNvPr id="127007" name="Picture 45"/>
          <p:cNvPicPr>
            <a:picLocks noChangeArrowheads="1"/>
          </p:cNvPicPr>
          <p:nvPr/>
        </p:nvPicPr>
        <p:blipFill>
          <a:blip r:embed="rId5" cstate="print"/>
          <a:srcRect/>
          <a:stretch>
            <a:fillRect/>
          </a:stretch>
        </p:blipFill>
        <p:spPr bwMode="auto">
          <a:xfrm>
            <a:off x="830263" y="3314700"/>
            <a:ext cx="762000" cy="855663"/>
          </a:xfrm>
          <a:prstGeom prst="rect">
            <a:avLst/>
          </a:prstGeom>
          <a:noFill/>
          <a:ln w="12700">
            <a:noFill/>
            <a:miter lim="800000"/>
            <a:headEnd/>
            <a:tailEnd/>
          </a:ln>
        </p:spPr>
      </p:pic>
      <p:pic>
        <p:nvPicPr>
          <p:cNvPr id="127008" name="Picture 2"/>
          <p:cNvPicPr>
            <a:picLocks noChangeArrowheads="1"/>
          </p:cNvPicPr>
          <p:nvPr/>
        </p:nvPicPr>
        <p:blipFill>
          <a:blip r:embed="rId3" cstate="print"/>
          <a:srcRect/>
          <a:stretch>
            <a:fillRect/>
          </a:stretch>
        </p:blipFill>
        <p:spPr bwMode="auto">
          <a:xfrm>
            <a:off x="5402263" y="2095500"/>
            <a:ext cx="1057275" cy="762000"/>
          </a:xfrm>
          <a:prstGeom prst="rect">
            <a:avLst/>
          </a:prstGeom>
          <a:noFill/>
          <a:ln w="12700">
            <a:noFill/>
            <a:miter lim="800000"/>
            <a:headEnd/>
            <a:tailEnd/>
          </a:ln>
        </p:spPr>
      </p:pic>
      <p:pic>
        <p:nvPicPr>
          <p:cNvPr id="127009" name="Picture 7"/>
          <p:cNvPicPr>
            <a:picLocks noChangeArrowheads="1"/>
          </p:cNvPicPr>
          <p:nvPr/>
        </p:nvPicPr>
        <p:blipFill>
          <a:blip r:embed="rId3" cstate="print"/>
          <a:srcRect/>
          <a:stretch>
            <a:fillRect/>
          </a:stretch>
        </p:blipFill>
        <p:spPr bwMode="auto">
          <a:xfrm>
            <a:off x="1897063" y="2095500"/>
            <a:ext cx="1066800" cy="762000"/>
          </a:xfrm>
          <a:prstGeom prst="rect">
            <a:avLst/>
          </a:prstGeom>
          <a:noFill/>
          <a:ln w="12700">
            <a:noFill/>
            <a:miter lim="800000"/>
            <a:headEnd/>
            <a:tailEnd/>
          </a:ln>
        </p:spPr>
      </p:pic>
      <p:sp>
        <p:nvSpPr>
          <p:cNvPr id="127010" name="Text Box 46"/>
          <p:cNvSpPr txBox="1">
            <a:spLocks noChangeArrowheads="1"/>
          </p:cNvSpPr>
          <p:nvPr/>
        </p:nvSpPr>
        <p:spPr bwMode="auto">
          <a:xfrm>
            <a:off x="1973263" y="209550"/>
            <a:ext cx="4800600" cy="482600"/>
          </a:xfrm>
          <a:prstGeom prst="rect">
            <a:avLst/>
          </a:prstGeom>
          <a:noFill/>
          <a:ln w="9525">
            <a:noFill/>
            <a:miter lim="800000"/>
            <a:headEnd/>
            <a:tailEnd/>
          </a:ln>
        </p:spPr>
        <p:txBody>
          <a:bodyPr>
            <a:spAutoFit/>
          </a:bodyPr>
          <a:lstStyle/>
          <a:p>
            <a:pPr algn="ctr">
              <a:lnSpc>
                <a:spcPct val="80000"/>
              </a:lnSpc>
              <a:spcBef>
                <a:spcPct val="50000"/>
              </a:spcBef>
            </a:pPr>
            <a:r>
              <a:rPr lang="es-ES_tradnl" sz="3200">
                <a:latin typeface="Arial" charset="0"/>
              </a:rPr>
              <a:t>Ejemplo de ruta host</a:t>
            </a:r>
            <a:endParaRPr lang="es-ES" sz="3200">
              <a:latin typeface="Arial" charset="0"/>
            </a:endParaRPr>
          </a:p>
        </p:txBody>
      </p:sp>
      <p:sp>
        <p:nvSpPr>
          <p:cNvPr id="127011" name="Text Box 47"/>
          <p:cNvSpPr txBox="1">
            <a:spLocks noChangeArrowheads="1"/>
          </p:cNvSpPr>
          <p:nvPr/>
        </p:nvSpPr>
        <p:spPr bwMode="auto">
          <a:xfrm>
            <a:off x="7535863" y="4297363"/>
            <a:ext cx="1219200" cy="730250"/>
          </a:xfrm>
          <a:prstGeom prst="rect">
            <a:avLst/>
          </a:prstGeom>
          <a:noFill/>
          <a:ln w="9525">
            <a:noFill/>
            <a:miter lim="800000"/>
            <a:headEnd/>
            <a:tailEnd/>
          </a:ln>
        </p:spPr>
        <p:txBody>
          <a:bodyPr>
            <a:spAutoFit/>
          </a:bodyPr>
          <a:lstStyle/>
          <a:p>
            <a:pPr algn="ctr">
              <a:spcBef>
                <a:spcPct val="50000"/>
              </a:spcBef>
            </a:pPr>
            <a:r>
              <a:rPr lang="es-ES" sz="1400" b="1">
                <a:latin typeface="Arial" charset="0"/>
              </a:rPr>
              <a:t>Host multihomed virtual</a:t>
            </a:r>
          </a:p>
        </p:txBody>
      </p:sp>
      <p:sp>
        <p:nvSpPr>
          <p:cNvPr id="127012" name="Text Box 48"/>
          <p:cNvSpPr txBox="1">
            <a:spLocks noChangeArrowheads="1"/>
          </p:cNvSpPr>
          <p:nvPr/>
        </p:nvSpPr>
        <p:spPr bwMode="auto">
          <a:xfrm>
            <a:off x="2278063" y="2247900"/>
            <a:ext cx="303212" cy="304800"/>
          </a:xfrm>
          <a:prstGeom prst="rect">
            <a:avLst/>
          </a:prstGeom>
          <a:solidFill>
            <a:schemeClr val="bg1"/>
          </a:solidFill>
          <a:ln w="9525">
            <a:noFill/>
            <a:miter lim="800000"/>
            <a:headEnd/>
            <a:tailEnd/>
          </a:ln>
        </p:spPr>
        <p:txBody>
          <a:bodyPr wrap="none">
            <a:spAutoFit/>
          </a:bodyPr>
          <a:lstStyle/>
          <a:p>
            <a:r>
              <a:rPr lang="es-ES" sz="1400" b="1">
                <a:latin typeface="Arial" charset="0"/>
              </a:rPr>
              <a:t>X</a:t>
            </a:r>
          </a:p>
        </p:txBody>
      </p:sp>
      <p:sp>
        <p:nvSpPr>
          <p:cNvPr id="127013" name="Text Box 49"/>
          <p:cNvSpPr txBox="1">
            <a:spLocks noChangeArrowheads="1"/>
          </p:cNvSpPr>
          <p:nvPr/>
        </p:nvSpPr>
        <p:spPr bwMode="auto">
          <a:xfrm>
            <a:off x="5784850" y="2247900"/>
            <a:ext cx="303213" cy="304800"/>
          </a:xfrm>
          <a:prstGeom prst="rect">
            <a:avLst/>
          </a:prstGeom>
          <a:solidFill>
            <a:schemeClr val="bg1"/>
          </a:solidFill>
          <a:ln w="9525">
            <a:noFill/>
            <a:miter lim="800000"/>
            <a:headEnd/>
            <a:tailEnd/>
          </a:ln>
        </p:spPr>
        <p:txBody>
          <a:bodyPr wrap="none">
            <a:spAutoFit/>
          </a:bodyPr>
          <a:lstStyle/>
          <a:p>
            <a:r>
              <a:rPr lang="es-ES" sz="1400" b="1">
                <a:latin typeface="Arial" charset="0"/>
              </a:rPr>
              <a:t>Y</a:t>
            </a:r>
          </a:p>
        </p:txBody>
      </p:sp>
      <p:sp>
        <p:nvSpPr>
          <p:cNvPr id="127014" name="Text Box 50"/>
          <p:cNvSpPr txBox="1">
            <a:spLocks noChangeArrowheads="1"/>
          </p:cNvSpPr>
          <p:nvPr/>
        </p:nvSpPr>
        <p:spPr bwMode="auto">
          <a:xfrm>
            <a:off x="3890963" y="3924300"/>
            <a:ext cx="292100" cy="304800"/>
          </a:xfrm>
          <a:prstGeom prst="rect">
            <a:avLst/>
          </a:prstGeom>
          <a:solidFill>
            <a:schemeClr val="bg1"/>
          </a:solidFill>
          <a:ln w="9525">
            <a:noFill/>
            <a:miter lim="800000"/>
            <a:headEnd/>
            <a:tailEnd/>
          </a:ln>
        </p:spPr>
        <p:txBody>
          <a:bodyPr wrap="none">
            <a:spAutoFit/>
          </a:bodyPr>
          <a:lstStyle/>
          <a:p>
            <a:r>
              <a:rPr lang="es-ES" sz="1400" b="1">
                <a:latin typeface="Arial" charset="0"/>
              </a:rPr>
              <a:t>Z</a:t>
            </a:r>
          </a:p>
        </p:txBody>
      </p:sp>
      <p:sp>
        <p:nvSpPr>
          <p:cNvPr id="127015" name="Text Box 51"/>
          <p:cNvSpPr txBox="1">
            <a:spLocks noChangeArrowheads="1"/>
          </p:cNvSpPr>
          <p:nvPr/>
        </p:nvSpPr>
        <p:spPr bwMode="auto">
          <a:xfrm>
            <a:off x="7031038" y="4373563"/>
            <a:ext cx="352425" cy="304800"/>
          </a:xfrm>
          <a:prstGeom prst="rect">
            <a:avLst/>
          </a:prstGeom>
          <a:noFill/>
          <a:ln w="9525">
            <a:noFill/>
            <a:miter lim="800000"/>
            <a:headEnd/>
            <a:tailEnd/>
          </a:ln>
        </p:spPr>
        <p:txBody>
          <a:bodyPr wrap="none">
            <a:spAutoFit/>
          </a:bodyPr>
          <a:lstStyle/>
          <a:p>
            <a:r>
              <a:rPr lang="es-ES" sz="1400" b="1">
                <a:latin typeface="Arial" charset="0"/>
              </a:rPr>
              <a:t>W</a:t>
            </a:r>
          </a:p>
        </p:txBody>
      </p:sp>
      <p:sp>
        <p:nvSpPr>
          <p:cNvPr id="127016" name="Text Box 52"/>
          <p:cNvSpPr txBox="1">
            <a:spLocks noChangeArrowheads="1"/>
          </p:cNvSpPr>
          <p:nvPr/>
        </p:nvSpPr>
        <p:spPr bwMode="auto">
          <a:xfrm>
            <a:off x="36513" y="5516563"/>
            <a:ext cx="1752600" cy="482600"/>
          </a:xfrm>
          <a:prstGeom prst="rect">
            <a:avLst/>
          </a:prstGeom>
          <a:noFill/>
          <a:ln w="9525">
            <a:noFill/>
            <a:miter lim="800000"/>
            <a:headEnd/>
            <a:tailEnd/>
          </a:ln>
        </p:spPr>
        <p:txBody>
          <a:bodyPr>
            <a:spAutoFit/>
          </a:bodyPr>
          <a:lstStyle/>
          <a:p>
            <a:pPr algn="ctr">
              <a:lnSpc>
                <a:spcPct val="80000"/>
              </a:lnSpc>
            </a:pPr>
            <a:r>
              <a:rPr lang="es-ES_tradnl" sz="1600" b="1">
                <a:latin typeface="Arial" charset="0"/>
              </a:rPr>
              <a:t>LAN A </a:t>
            </a:r>
          </a:p>
          <a:p>
            <a:pPr algn="ctr">
              <a:lnSpc>
                <a:spcPct val="80000"/>
              </a:lnSpc>
            </a:pPr>
            <a:r>
              <a:rPr lang="es-ES_tradnl" sz="1600" b="1">
                <a:latin typeface="Arial" charset="0"/>
              </a:rPr>
              <a:t>20.0.0.0/24</a:t>
            </a:r>
            <a:endParaRPr lang="es-ES" sz="1600" b="1">
              <a:latin typeface="Arial" charset="0"/>
            </a:endParaRPr>
          </a:p>
        </p:txBody>
      </p:sp>
      <p:sp>
        <p:nvSpPr>
          <p:cNvPr id="127017" name="Text Box 53"/>
          <p:cNvSpPr txBox="1">
            <a:spLocks noChangeArrowheads="1"/>
          </p:cNvSpPr>
          <p:nvPr/>
        </p:nvSpPr>
        <p:spPr bwMode="auto">
          <a:xfrm>
            <a:off x="7427913" y="1125538"/>
            <a:ext cx="1752600" cy="482600"/>
          </a:xfrm>
          <a:prstGeom prst="rect">
            <a:avLst/>
          </a:prstGeom>
          <a:noFill/>
          <a:ln w="9525">
            <a:noFill/>
            <a:miter lim="800000"/>
            <a:headEnd/>
            <a:tailEnd/>
          </a:ln>
        </p:spPr>
        <p:txBody>
          <a:bodyPr>
            <a:spAutoFit/>
          </a:bodyPr>
          <a:lstStyle/>
          <a:p>
            <a:pPr algn="ctr">
              <a:lnSpc>
                <a:spcPct val="80000"/>
              </a:lnSpc>
            </a:pPr>
            <a:r>
              <a:rPr lang="es-ES_tradnl" sz="1600" b="1">
                <a:latin typeface="Arial" charset="0"/>
              </a:rPr>
              <a:t>LAN B</a:t>
            </a:r>
          </a:p>
          <a:p>
            <a:pPr algn="ctr">
              <a:lnSpc>
                <a:spcPct val="80000"/>
              </a:lnSpc>
            </a:pPr>
            <a:r>
              <a:rPr lang="es-ES_tradnl" sz="1600" b="1">
                <a:latin typeface="Arial" charset="0"/>
              </a:rPr>
              <a:t>30.0.0.0/24</a:t>
            </a:r>
            <a:endParaRPr lang="es-ES" sz="1600" b="1">
              <a:latin typeface="Arial" charset="0"/>
            </a:endParaRPr>
          </a:p>
        </p:txBody>
      </p:sp>
      <p:sp>
        <p:nvSpPr>
          <p:cNvPr id="127018" name="Text Box 54"/>
          <p:cNvSpPr txBox="1">
            <a:spLocks noChangeArrowheads="1"/>
          </p:cNvSpPr>
          <p:nvPr/>
        </p:nvSpPr>
        <p:spPr bwMode="auto">
          <a:xfrm>
            <a:off x="4548188" y="5373688"/>
            <a:ext cx="1752600" cy="482600"/>
          </a:xfrm>
          <a:prstGeom prst="rect">
            <a:avLst/>
          </a:prstGeom>
          <a:noFill/>
          <a:ln w="9525">
            <a:noFill/>
            <a:miter lim="800000"/>
            <a:headEnd/>
            <a:tailEnd/>
          </a:ln>
        </p:spPr>
        <p:txBody>
          <a:bodyPr>
            <a:spAutoFit/>
          </a:bodyPr>
          <a:lstStyle/>
          <a:p>
            <a:pPr algn="ctr">
              <a:lnSpc>
                <a:spcPct val="80000"/>
              </a:lnSpc>
            </a:pPr>
            <a:r>
              <a:rPr lang="es-ES_tradnl" sz="1600" b="1">
                <a:latin typeface="Arial" charset="0"/>
              </a:rPr>
              <a:t>LAN C </a:t>
            </a:r>
          </a:p>
          <a:p>
            <a:pPr algn="ctr">
              <a:lnSpc>
                <a:spcPct val="80000"/>
              </a:lnSpc>
            </a:pPr>
            <a:r>
              <a:rPr lang="es-ES_tradnl" sz="1600" b="1">
                <a:latin typeface="Arial" charset="0"/>
              </a:rPr>
              <a:t>40.0.0.0/24</a:t>
            </a:r>
            <a:endParaRPr lang="es-ES" sz="1600" b="1">
              <a:latin typeface="Arial" charset="0"/>
            </a:endParaRPr>
          </a:p>
        </p:txBody>
      </p:sp>
      <p:sp>
        <p:nvSpPr>
          <p:cNvPr id="127019" name="Text Box 55"/>
          <p:cNvSpPr txBox="1">
            <a:spLocks noChangeArrowheads="1"/>
          </p:cNvSpPr>
          <p:nvPr/>
        </p:nvSpPr>
        <p:spPr bwMode="auto">
          <a:xfrm>
            <a:off x="5724525" y="5864225"/>
            <a:ext cx="2952750" cy="517525"/>
          </a:xfrm>
          <a:prstGeom prst="rect">
            <a:avLst/>
          </a:prstGeom>
          <a:noFill/>
          <a:ln w="9525">
            <a:noFill/>
            <a:miter lim="800000"/>
            <a:headEnd/>
            <a:tailEnd/>
          </a:ln>
        </p:spPr>
        <p:txBody>
          <a:bodyPr>
            <a:spAutoFit/>
          </a:bodyPr>
          <a:lstStyle/>
          <a:p>
            <a:pPr algn="ctr">
              <a:spcBef>
                <a:spcPct val="50000"/>
              </a:spcBef>
            </a:pPr>
            <a:r>
              <a:rPr lang="es-ES_tradnl" sz="1400" b="1">
                <a:latin typeface="Arial" charset="0"/>
              </a:rPr>
              <a:t>Este host tiene dos direcciones sobre la misma interfaz</a:t>
            </a:r>
            <a:endParaRPr lang="es-ES" sz="1400" b="1">
              <a:latin typeface="Arial" charset="0"/>
            </a:endParaRPr>
          </a:p>
        </p:txBody>
      </p:sp>
    </p:spTree>
  </p:cSld>
  <p:clrMapOvr>
    <a:masterClrMapping/>
  </p:clrMapOvr>
  <p:transition spd="med">
    <p:pull dir="ru"/>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685800" y="609600"/>
            <a:ext cx="7772400" cy="803275"/>
          </a:xfrm>
        </p:spPr>
        <p:txBody>
          <a:bodyPr/>
          <a:lstStyle/>
          <a:p>
            <a:pPr eaLnBrk="1" hangingPunct="1"/>
            <a:r>
              <a:rPr lang="es-ES" smtClean="0"/>
              <a:t>Orden de enrutamiento</a:t>
            </a:r>
          </a:p>
        </p:txBody>
      </p:sp>
      <p:sp>
        <p:nvSpPr>
          <p:cNvPr id="129026" name="Rectangle 3"/>
          <p:cNvSpPr>
            <a:spLocks noGrp="1" noChangeArrowheads="1"/>
          </p:cNvSpPr>
          <p:nvPr>
            <p:ph type="body" idx="1"/>
          </p:nvPr>
        </p:nvSpPr>
        <p:spPr>
          <a:xfrm>
            <a:off x="685800" y="1773238"/>
            <a:ext cx="7772400" cy="4114800"/>
          </a:xfrm>
        </p:spPr>
        <p:txBody>
          <a:bodyPr/>
          <a:lstStyle/>
          <a:p>
            <a:pPr eaLnBrk="1" hangingPunct="1">
              <a:lnSpc>
                <a:spcPct val="80000"/>
              </a:lnSpc>
            </a:pPr>
            <a:r>
              <a:rPr lang="es-ES" sz="2400" dirty="0" smtClean="0"/>
              <a:t>Cuando un </a:t>
            </a:r>
            <a:r>
              <a:rPr lang="es-ES" sz="2400" dirty="0" err="1" smtClean="0"/>
              <a:t>router</a:t>
            </a:r>
            <a:r>
              <a:rPr lang="es-ES" sz="2400" dirty="0" smtClean="0"/>
              <a:t> tiene que enviar un paquete consulta su tabla de rutas</a:t>
            </a:r>
          </a:p>
          <a:p>
            <a:pPr eaLnBrk="1" hangingPunct="1">
              <a:lnSpc>
                <a:spcPct val="80000"/>
              </a:lnSpc>
            </a:pPr>
            <a:r>
              <a:rPr lang="es-ES" sz="2400" dirty="0" smtClean="0"/>
              <a:t>Es posible que haya varias rutas válidas para un mismo paquete. Por ejemplo la ruta por defecto es aplicable en principio a cualquier paquete</a:t>
            </a:r>
          </a:p>
          <a:p>
            <a:pPr eaLnBrk="1" hangingPunct="1">
              <a:lnSpc>
                <a:spcPct val="80000"/>
              </a:lnSpc>
            </a:pPr>
            <a:r>
              <a:rPr lang="es-ES" sz="2400" dirty="0" smtClean="0"/>
              <a:t>Al construir la tabla los </a:t>
            </a:r>
            <a:r>
              <a:rPr lang="es-ES" sz="2400" dirty="0" err="1" smtClean="0"/>
              <a:t>routers</a:t>
            </a:r>
            <a:r>
              <a:rPr lang="es-ES" sz="2400" dirty="0" smtClean="0"/>
              <a:t> ordenan las rutas según la longitud de su máscara, poniendo primero las de máscara más larga. El orden como se hayan introducido las rutas en la configuración no tiene ninguna importancia</a:t>
            </a:r>
          </a:p>
          <a:p>
            <a:pPr eaLnBrk="1" hangingPunct="1">
              <a:lnSpc>
                <a:spcPct val="80000"/>
              </a:lnSpc>
            </a:pPr>
            <a:r>
              <a:rPr lang="es-ES" sz="2400" dirty="0" smtClean="0"/>
              <a:t>Este criterio garantiza que se aplicarán primero las rutas más específicas y luego las más generales. Así las rutas host (/32) van siempre en primer lugar y la ruta por defecto (/0) va siempre la última</a:t>
            </a:r>
          </a:p>
          <a:p>
            <a:pPr eaLnBrk="1" hangingPunct="1">
              <a:lnSpc>
                <a:spcPct val="80000"/>
              </a:lnSpc>
            </a:pPr>
            <a:endParaRPr lang="es-ES" sz="2400" dirty="0" smtClean="0"/>
          </a:p>
        </p:txBody>
      </p:sp>
    </p:spTree>
  </p:cSld>
  <p:clrMapOvr>
    <a:masterClrMapping/>
  </p:clrMapOvr>
  <p:transition spd="med">
    <p:pull dir="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Line 2"/>
          <p:cNvSpPr>
            <a:spLocks noChangeShapeType="1"/>
          </p:cNvSpPr>
          <p:nvPr/>
        </p:nvSpPr>
        <p:spPr bwMode="auto">
          <a:xfrm flipV="1">
            <a:off x="2411413" y="5691188"/>
            <a:ext cx="1439862" cy="0"/>
          </a:xfrm>
          <a:prstGeom prst="line">
            <a:avLst/>
          </a:prstGeom>
          <a:noFill/>
          <a:ln w="25400">
            <a:solidFill>
              <a:srgbClr val="0000FF"/>
            </a:solidFill>
            <a:round/>
            <a:headEnd/>
            <a:tailEnd/>
          </a:ln>
        </p:spPr>
        <p:txBody>
          <a:bodyPr/>
          <a:lstStyle/>
          <a:p>
            <a:endParaRPr lang="es-ES"/>
          </a:p>
        </p:txBody>
      </p:sp>
      <p:sp>
        <p:nvSpPr>
          <p:cNvPr id="26626" name="Freeform 3"/>
          <p:cNvSpPr>
            <a:spLocks/>
          </p:cNvSpPr>
          <p:nvPr/>
        </p:nvSpPr>
        <p:spPr bwMode="auto">
          <a:xfrm>
            <a:off x="3717925" y="5445125"/>
            <a:ext cx="1790700" cy="104775"/>
          </a:xfrm>
          <a:custGeom>
            <a:avLst/>
            <a:gdLst>
              <a:gd name="T0" fmla="*/ 0 w 1452"/>
              <a:gd name="T1" fmla="*/ 0 h 45"/>
              <a:gd name="T2" fmla="*/ 1131580502 w 1452"/>
              <a:gd name="T3" fmla="*/ 0 h 45"/>
              <a:gd name="T4" fmla="*/ 1009905438 w 1452"/>
              <a:gd name="T5" fmla="*/ 238530757 h 45"/>
              <a:gd name="T6" fmla="*/ 2147483647 w 1452"/>
              <a:gd name="T7" fmla="*/ 238530757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sp>
        <p:nvSpPr>
          <p:cNvPr id="26627" name="Text Box 4"/>
          <p:cNvSpPr txBox="1">
            <a:spLocks noChangeArrowheads="1"/>
          </p:cNvSpPr>
          <p:nvPr/>
        </p:nvSpPr>
        <p:spPr bwMode="auto">
          <a:xfrm>
            <a:off x="593725" y="1484313"/>
            <a:ext cx="536575" cy="349250"/>
          </a:xfrm>
          <a:prstGeom prst="rect">
            <a:avLst/>
          </a:prstGeom>
          <a:solidFill>
            <a:srgbClr val="FFFF00"/>
          </a:solidFill>
          <a:ln w="12700">
            <a:solidFill>
              <a:schemeClr val="tx1"/>
            </a:solidFill>
            <a:miter lim="800000"/>
            <a:headEnd/>
            <a:tailEnd/>
          </a:ln>
        </p:spPr>
        <p:txBody>
          <a:bodyPr>
            <a:spAutoFit/>
          </a:bodyPr>
          <a:lstStyle/>
          <a:p>
            <a:pPr algn="ctr" eaLnBrk="0" hangingPunct="0">
              <a:spcBef>
                <a:spcPct val="50000"/>
              </a:spcBef>
            </a:pPr>
            <a:r>
              <a:rPr lang="es-ES_tradnl" sz="1600">
                <a:latin typeface="Arial" charset="0"/>
              </a:rPr>
              <a:t>A</a:t>
            </a:r>
            <a:endParaRPr lang="es-ES" sz="1600">
              <a:latin typeface="Arial" charset="0"/>
            </a:endParaRPr>
          </a:p>
        </p:txBody>
      </p:sp>
      <p:sp>
        <p:nvSpPr>
          <p:cNvPr id="26628" name="Rectangle 5"/>
          <p:cNvSpPr>
            <a:spLocks noChangeArrowheads="1"/>
          </p:cNvSpPr>
          <p:nvPr/>
        </p:nvSpPr>
        <p:spPr bwMode="auto">
          <a:xfrm>
            <a:off x="827088" y="309563"/>
            <a:ext cx="7772400" cy="671512"/>
          </a:xfrm>
          <a:prstGeom prst="rect">
            <a:avLst/>
          </a:prstGeom>
          <a:noFill/>
          <a:ln w="12700">
            <a:noFill/>
            <a:miter lim="800000"/>
            <a:headEnd/>
            <a:tailEnd/>
          </a:ln>
        </p:spPr>
        <p:txBody>
          <a:bodyPr lIns="90488" tIns="44450" rIns="90488" bIns="44450" anchor="ctr"/>
          <a:lstStyle/>
          <a:p>
            <a:pPr algn="ctr" eaLnBrk="0" hangingPunct="0"/>
            <a:r>
              <a:rPr lang="es-ES_tradnl" sz="3200">
                <a:solidFill>
                  <a:schemeClr val="tx2"/>
                </a:solidFill>
                <a:latin typeface="Arial" charset="0"/>
              </a:rPr>
              <a:t>Acceso a un servidor Web</a:t>
            </a:r>
          </a:p>
        </p:txBody>
      </p:sp>
      <p:sp>
        <p:nvSpPr>
          <p:cNvPr id="26629" name="Line 6"/>
          <p:cNvSpPr>
            <a:spLocks noChangeShapeType="1"/>
          </p:cNvSpPr>
          <p:nvPr/>
        </p:nvSpPr>
        <p:spPr bwMode="auto">
          <a:xfrm flipV="1">
            <a:off x="4170363" y="3228975"/>
            <a:ext cx="727075" cy="7938"/>
          </a:xfrm>
          <a:prstGeom prst="line">
            <a:avLst/>
          </a:prstGeom>
          <a:noFill/>
          <a:ln w="12700">
            <a:solidFill>
              <a:schemeClr val="tx1"/>
            </a:solidFill>
            <a:prstDash val="sysDot"/>
            <a:round/>
            <a:headEnd type="triangle" w="med" len="med"/>
            <a:tailEnd type="triangle" w="med" len="med"/>
          </a:ln>
        </p:spPr>
        <p:txBody>
          <a:bodyPr/>
          <a:lstStyle/>
          <a:p>
            <a:endParaRPr lang="es-ES"/>
          </a:p>
        </p:txBody>
      </p:sp>
      <p:sp>
        <p:nvSpPr>
          <p:cNvPr id="26630" name="Text Box 7"/>
          <p:cNvSpPr txBox="1">
            <a:spLocks noChangeArrowheads="1"/>
          </p:cNvSpPr>
          <p:nvPr/>
        </p:nvSpPr>
        <p:spPr bwMode="auto">
          <a:xfrm>
            <a:off x="4211638" y="1230313"/>
            <a:ext cx="660400" cy="317500"/>
          </a:xfrm>
          <a:prstGeom prst="rect">
            <a:avLst/>
          </a:prstGeom>
          <a:solidFill>
            <a:schemeClr val="accent1"/>
          </a:solidFill>
          <a:ln w="12700">
            <a:solidFill>
              <a:schemeClr val="tx1"/>
            </a:solidFill>
            <a:miter lim="800000"/>
            <a:headEnd/>
            <a:tailEnd/>
          </a:ln>
        </p:spPr>
        <p:txBody>
          <a:bodyPr wrap="none">
            <a:spAutoFit/>
          </a:bodyPr>
          <a:lstStyle/>
          <a:p>
            <a:pPr algn="ctr" eaLnBrk="0" hangingPunct="0"/>
            <a:r>
              <a:rPr lang="es-ES_tradnl" sz="1400" b="1">
                <a:latin typeface="Arial" charset="0"/>
              </a:rPr>
              <a:t>HTTP</a:t>
            </a:r>
            <a:endParaRPr lang="es-ES" sz="1400" b="1">
              <a:latin typeface="Arial" charset="0"/>
            </a:endParaRPr>
          </a:p>
        </p:txBody>
      </p:sp>
      <p:sp>
        <p:nvSpPr>
          <p:cNvPr id="26631" name="Text Box 8"/>
          <p:cNvSpPr txBox="1">
            <a:spLocks noChangeArrowheads="1"/>
          </p:cNvSpPr>
          <p:nvPr/>
        </p:nvSpPr>
        <p:spPr bwMode="auto">
          <a:xfrm>
            <a:off x="4284663" y="2044700"/>
            <a:ext cx="552450" cy="317500"/>
          </a:xfrm>
          <a:prstGeom prst="rect">
            <a:avLst/>
          </a:prstGeom>
          <a:solidFill>
            <a:schemeClr val="accent1"/>
          </a:solidFill>
          <a:ln w="12700">
            <a:solidFill>
              <a:schemeClr val="tx1"/>
            </a:solidFill>
            <a:miter lim="800000"/>
            <a:headEnd/>
            <a:tailEnd/>
          </a:ln>
        </p:spPr>
        <p:txBody>
          <a:bodyPr wrap="none">
            <a:spAutoFit/>
          </a:bodyPr>
          <a:lstStyle/>
          <a:p>
            <a:pPr algn="ctr" eaLnBrk="0" hangingPunct="0"/>
            <a:r>
              <a:rPr lang="es-ES_tradnl" sz="1400" b="1">
                <a:latin typeface="Arial" charset="0"/>
              </a:rPr>
              <a:t>TCP</a:t>
            </a:r>
            <a:endParaRPr lang="es-ES" sz="1400" b="1">
              <a:latin typeface="Arial" charset="0"/>
            </a:endParaRPr>
          </a:p>
        </p:txBody>
      </p:sp>
      <p:sp>
        <p:nvSpPr>
          <p:cNvPr id="26632" name="Text Box 9"/>
          <p:cNvSpPr txBox="1">
            <a:spLocks noChangeArrowheads="1"/>
          </p:cNvSpPr>
          <p:nvPr/>
        </p:nvSpPr>
        <p:spPr bwMode="auto">
          <a:xfrm>
            <a:off x="4356100" y="2814638"/>
            <a:ext cx="365125" cy="317500"/>
          </a:xfrm>
          <a:prstGeom prst="rect">
            <a:avLst/>
          </a:prstGeom>
          <a:solidFill>
            <a:schemeClr val="accent1"/>
          </a:solidFill>
          <a:ln w="12700">
            <a:solidFill>
              <a:schemeClr val="tx1"/>
            </a:solidFill>
            <a:miter lim="800000"/>
            <a:headEnd/>
            <a:tailEnd/>
          </a:ln>
        </p:spPr>
        <p:txBody>
          <a:bodyPr wrap="none">
            <a:spAutoFit/>
          </a:bodyPr>
          <a:lstStyle/>
          <a:p>
            <a:pPr algn="ctr" eaLnBrk="0" hangingPunct="0"/>
            <a:r>
              <a:rPr lang="es-ES_tradnl" sz="1400" b="1">
                <a:latin typeface="Arial" charset="0"/>
              </a:rPr>
              <a:t>IP</a:t>
            </a:r>
            <a:endParaRPr lang="es-ES" sz="1400" b="1">
              <a:latin typeface="Arial" charset="0"/>
            </a:endParaRPr>
          </a:p>
        </p:txBody>
      </p:sp>
      <p:sp>
        <p:nvSpPr>
          <p:cNvPr id="26633" name="Line 10"/>
          <p:cNvSpPr>
            <a:spLocks noChangeShapeType="1"/>
          </p:cNvSpPr>
          <p:nvPr/>
        </p:nvSpPr>
        <p:spPr bwMode="auto">
          <a:xfrm flipV="1">
            <a:off x="5508625" y="5516563"/>
            <a:ext cx="2735263" cy="0"/>
          </a:xfrm>
          <a:prstGeom prst="line">
            <a:avLst/>
          </a:prstGeom>
          <a:noFill/>
          <a:ln w="25400">
            <a:solidFill>
              <a:srgbClr val="0000FF"/>
            </a:solidFill>
            <a:round/>
            <a:headEnd/>
            <a:tailEnd/>
          </a:ln>
        </p:spPr>
        <p:txBody>
          <a:bodyPr/>
          <a:lstStyle/>
          <a:p>
            <a:endParaRPr lang="es-ES"/>
          </a:p>
        </p:txBody>
      </p:sp>
      <p:pic>
        <p:nvPicPr>
          <p:cNvPr id="26634" name="Picture 11"/>
          <p:cNvPicPr>
            <a:picLocks noChangeArrowheads="1"/>
          </p:cNvPicPr>
          <p:nvPr/>
        </p:nvPicPr>
        <p:blipFill>
          <a:blip r:embed="rId3" cstate="print"/>
          <a:srcRect/>
          <a:stretch>
            <a:fillRect/>
          </a:stretch>
        </p:blipFill>
        <p:spPr bwMode="auto">
          <a:xfrm>
            <a:off x="612775" y="5186363"/>
            <a:ext cx="609600" cy="654050"/>
          </a:xfrm>
          <a:prstGeom prst="rect">
            <a:avLst/>
          </a:prstGeom>
          <a:noFill/>
          <a:ln w="12700">
            <a:noFill/>
            <a:miter lim="800000"/>
            <a:headEnd/>
            <a:tailEnd/>
          </a:ln>
        </p:spPr>
      </p:pic>
      <p:sp>
        <p:nvSpPr>
          <p:cNvPr id="26635" name="Text Box 12"/>
          <p:cNvSpPr txBox="1">
            <a:spLocks noChangeArrowheads="1"/>
          </p:cNvSpPr>
          <p:nvPr/>
        </p:nvSpPr>
        <p:spPr bwMode="auto">
          <a:xfrm>
            <a:off x="517525" y="5856288"/>
            <a:ext cx="774700" cy="304800"/>
          </a:xfrm>
          <a:prstGeom prst="rect">
            <a:avLst/>
          </a:prstGeom>
          <a:noFill/>
          <a:ln w="12700">
            <a:noFill/>
            <a:miter lim="800000"/>
            <a:headEnd/>
            <a:tailEnd/>
          </a:ln>
        </p:spPr>
        <p:txBody>
          <a:bodyPr wrap="none">
            <a:spAutoFit/>
          </a:bodyPr>
          <a:lstStyle/>
          <a:p>
            <a:pPr eaLnBrk="0" hangingPunct="0"/>
            <a:r>
              <a:rPr lang="es-ES_tradnl" sz="1400" b="1">
                <a:latin typeface="Arial" charset="0"/>
              </a:rPr>
              <a:t>Cliente</a:t>
            </a:r>
            <a:endParaRPr lang="es-ES" sz="1400" b="1">
              <a:latin typeface="Arial" charset="0"/>
            </a:endParaRPr>
          </a:p>
        </p:txBody>
      </p:sp>
      <p:sp>
        <p:nvSpPr>
          <p:cNvPr id="26636" name="Text Box 13"/>
          <p:cNvSpPr txBox="1">
            <a:spLocks noChangeArrowheads="1"/>
          </p:cNvSpPr>
          <p:nvPr/>
        </p:nvSpPr>
        <p:spPr bwMode="auto">
          <a:xfrm>
            <a:off x="7740650" y="5927725"/>
            <a:ext cx="904875" cy="304800"/>
          </a:xfrm>
          <a:prstGeom prst="rect">
            <a:avLst/>
          </a:prstGeom>
          <a:noFill/>
          <a:ln w="12700">
            <a:noFill/>
            <a:miter lim="800000"/>
            <a:headEnd/>
            <a:tailEnd/>
          </a:ln>
        </p:spPr>
        <p:txBody>
          <a:bodyPr wrap="none">
            <a:spAutoFit/>
          </a:bodyPr>
          <a:lstStyle/>
          <a:p>
            <a:pPr eaLnBrk="0" hangingPunct="0"/>
            <a:r>
              <a:rPr lang="es-ES_tradnl" sz="1400" b="1">
                <a:latin typeface="Arial" charset="0"/>
              </a:rPr>
              <a:t>Servidor</a:t>
            </a:r>
            <a:endParaRPr lang="es-ES" sz="1400" b="1">
              <a:latin typeface="Arial" charset="0"/>
            </a:endParaRPr>
          </a:p>
        </p:txBody>
      </p:sp>
      <p:sp>
        <p:nvSpPr>
          <p:cNvPr id="26637" name="Text Box 14"/>
          <p:cNvSpPr txBox="1">
            <a:spLocks noChangeArrowheads="1"/>
          </p:cNvSpPr>
          <p:nvPr/>
        </p:nvSpPr>
        <p:spPr bwMode="auto">
          <a:xfrm>
            <a:off x="546100" y="2265363"/>
            <a:ext cx="571500" cy="349250"/>
          </a:xfrm>
          <a:prstGeom prst="rect">
            <a:avLst/>
          </a:prstGeom>
          <a:solidFill>
            <a:srgbClr val="FFFF00"/>
          </a:solidFill>
          <a:ln w="12700">
            <a:solidFill>
              <a:schemeClr val="tx1"/>
            </a:solidFill>
            <a:miter lim="800000"/>
            <a:headEnd/>
            <a:tailEnd/>
          </a:ln>
        </p:spPr>
        <p:txBody>
          <a:bodyPr>
            <a:spAutoFit/>
          </a:bodyPr>
          <a:lstStyle/>
          <a:p>
            <a:pPr algn="ctr" eaLnBrk="0" hangingPunct="0">
              <a:spcBef>
                <a:spcPct val="50000"/>
              </a:spcBef>
            </a:pPr>
            <a:r>
              <a:rPr lang="es-ES_tradnl" sz="1600">
                <a:latin typeface="Arial" charset="0"/>
              </a:rPr>
              <a:t>T</a:t>
            </a:r>
            <a:endParaRPr lang="es-ES" sz="1600">
              <a:latin typeface="Arial" charset="0"/>
            </a:endParaRPr>
          </a:p>
        </p:txBody>
      </p:sp>
      <p:pic>
        <p:nvPicPr>
          <p:cNvPr id="26638" name="Picture 15"/>
          <p:cNvPicPr>
            <a:picLocks noChangeArrowheads="1"/>
          </p:cNvPicPr>
          <p:nvPr/>
        </p:nvPicPr>
        <p:blipFill>
          <a:blip r:embed="rId4" cstate="print"/>
          <a:srcRect/>
          <a:stretch>
            <a:fillRect/>
          </a:stretch>
        </p:blipFill>
        <p:spPr bwMode="auto">
          <a:xfrm>
            <a:off x="3530600" y="5338763"/>
            <a:ext cx="609600" cy="495300"/>
          </a:xfrm>
          <a:prstGeom prst="rect">
            <a:avLst/>
          </a:prstGeom>
          <a:noFill/>
          <a:ln w="12700">
            <a:noFill/>
            <a:miter lim="800000"/>
            <a:headEnd/>
            <a:tailEnd/>
          </a:ln>
        </p:spPr>
      </p:pic>
      <p:sp>
        <p:nvSpPr>
          <p:cNvPr id="26639" name="Text Box 16"/>
          <p:cNvSpPr txBox="1">
            <a:spLocks noChangeArrowheads="1"/>
          </p:cNvSpPr>
          <p:nvPr/>
        </p:nvSpPr>
        <p:spPr bwMode="auto">
          <a:xfrm>
            <a:off x="546100" y="3865563"/>
            <a:ext cx="571500" cy="349250"/>
          </a:xfrm>
          <a:prstGeom prst="rect">
            <a:avLst/>
          </a:prstGeom>
          <a:solidFill>
            <a:srgbClr val="FFFF00"/>
          </a:solidFill>
          <a:ln w="12700">
            <a:solidFill>
              <a:schemeClr val="tx1"/>
            </a:solidFill>
            <a:miter lim="800000"/>
            <a:headEnd/>
            <a:tailEnd/>
          </a:ln>
        </p:spPr>
        <p:txBody>
          <a:bodyPr>
            <a:spAutoFit/>
          </a:bodyPr>
          <a:lstStyle/>
          <a:p>
            <a:pPr algn="ctr" eaLnBrk="0" hangingPunct="0">
              <a:spcBef>
                <a:spcPct val="50000"/>
              </a:spcBef>
            </a:pPr>
            <a:r>
              <a:rPr lang="es-ES_tradnl" sz="1600">
                <a:latin typeface="Arial" charset="0"/>
              </a:rPr>
              <a:t>E</a:t>
            </a:r>
            <a:endParaRPr lang="es-ES" sz="1600">
              <a:latin typeface="Arial" charset="0"/>
            </a:endParaRPr>
          </a:p>
        </p:txBody>
      </p:sp>
      <p:sp>
        <p:nvSpPr>
          <p:cNvPr id="26640" name="Text Box 17"/>
          <p:cNvSpPr txBox="1">
            <a:spLocks noChangeArrowheads="1"/>
          </p:cNvSpPr>
          <p:nvPr/>
        </p:nvSpPr>
        <p:spPr bwMode="auto">
          <a:xfrm>
            <a:off x="552450" y="3065463"/>
            <a:ext cx="571500" cy="349250"/>
          </a:xfrm>
          <a:prstGeom prst="rect">
            <a:avLst/>
          </a:prstGeom>
          <a:solidFill>
            <a:srgbClr val="FFFF00"/>
          </a:solidFill>
          <a:ln w="12700">
            <a:solidFill>
              <a:schemeClr val="tx1"/>
            </a:solidFill>
            <a:miter lim="800000"/>
            <a:headEnd/>
            <a:tailEnd/>
          </a:ln>
        </p:spPr>
        <p:txBody>
          <a:bodyPr>
            <a:spAutoFit/>
          </a:bodyPr>
          <a:lstStyle/>
          <a:p>
            <a:pPr algn="ctr" eaLnBrk="0" hangingPunct="0">
              <a:spcBef>
                <a:spcPct val="50000"/>
              </a:spcBef>
            </a:pPr>
            <a:r>
              <a:rPr lang="es-ES_tradnl" sz="1600">
                <a:latin typeface="Arial" charset="0"/>
              </a:rPr>
              <a:t>R</a:t>
            </a:r>
            <a:endParaRPr lang="es-ES" sz="1600">
              <a:latin typeface="Arial" charset="0"/>
            </a:endParaRPr>
          </a:p>
        </p:txBody>
      </p:sp>
      <p:sp>
        <p:nvSpPr>
          <p:cNvPr id="26641" name="Line 18"/>
          <p:cNvSpPr>
            <a:spLocks noChangeShapeType="1"/>
          </p:cNvSpPr>
          <p:nvPr/>
        </p:nvSpPr>
        <p:spPr bwMode="auto">
          <a:xfrm flipV="1">
            <a:off x="4216400" y="4913313"/>
            <a:ext cx="649288" cy="0"/>
          </a:xfrm>
          <a:prstGeom prst="line">
            <a:avLst/>
          </a:prstGeom>
          <a:noFill/>
          <a:ln w="12700">
            <a:solidFill>
              <a:schemeClr val="tx1"/>
            </a:solidFill>
            <a:round/>
            <a:headEnd type="triangle" w="med" len="med"/>
            <a:tailEnd type="triangle" w="med" len="med"/>
          </a:ln>
        </p:spPr>
        <p:txBody>
          <a:bodyPr/>
          <a:lstStyle/>
          <a:p>
            <a:endParaRPr lang="es-ES"/>
          </a:p>
        </p:txBody>
      </p:sp>
      <p:sp>
        <p:nvSpPr>
          <p:cNvPr id="26642" name="Line 19"/>
          <p:cNvSpPr>
            <a:spLocks noChangeShapeType="1"/>
          </p:cNvSpPr>
          <p:nvPr/>
        </p:nvSpPr>
        <p:spPr bwMode="auto">
          <a:xfrm>
            <a:off x="7019925" y="4900613"/>
            <a:ext cx="1035050" cy="0"/>
          </a:xfrm>
          <a:prstGeom prst="line">
            <a:avLst/>
          </a:prstGeom>
          <a:noFill/>
          <a:ln w="12700">
            <a:solidFill>
              <a:schemeClr val="tx1"/>
            </a:solidFill>
            <a:round/>
            <a:headEnd type="triangle" w="med" len="med"/>
            <a:tailEnd type="triangle" w="med" len="med"/>
          </a:ln>
        </p:spPr>
        <p:txBody>
          <a:bodyPr/>
          <a:lstStyle/>
          <a:p>
            <a:endParaRPr lang="es-ES"/>
          </a:p>
        </p:txBody>
      </p:sp>
      <p:sp>
        <p:nvSpPr>
          <p:cNvPr id="26643" name="Line 20"/>
          <p:cNvSpPr>
            <a:spLocks noChangeShapeType="1"/>
          </p:cNvSpPr>
          <p:nvPr/>
        </p:nvSpPr>
        <p:spPr bwMode="auto">
          <a:xfrm>
            <a:off x="1084263" y="4837113"/>
            <a:ext cx="895350" cy="0"/>
          </a:xfrm>
          <a:prstGeom prst="line">
            <a:avLst/>
          </a:prstGeom>
          <a:noFill/>
          <a:ln w="12700">
            <a:solidFill>
              <a:schemeClr val="tx1"/>
            </a:solidFill>
            <a:round/>
            <a:headEnd type="triangle" w="med" len="med"/>
            <a:tailEnd type="triangle" w="med" len="med"/>
          </a:ln>
        </p:spPr>
        <p:txBody>
          <a:bodyPr/>
          <a:lstStyle/>
          <a:p>
            <a:endParaRPr lang="es-ES"/>
          </a:p>
        </p:txBody>
      </p:sp>
      <p:sp>
        <p:nvSpPr>
          <p:cNvPr id="26644" name="Line 21"/>
          <p:cNvSpPr>
            <a:spLocks noChangeShapeType="1"/>
          </p:cNvSpPr>
          <p:nvPr/>
        </p:nvSpPr>
        <p:spPr bwMode="auto">
          <a:xfrm>
            <a:off x="1193800" y="2449513"/>
            <a:ext cx="6796088" cy="1587"/>
          </a:xfrm>
          <a:prstGeom prst="line">
            <a:avLst/>
          </a:prstGeom>
          <a:noFill/>
          <a:ln w="12700">
            <a:solidFill>
              <a:schemeClr val="tx1"/>
            </a:solidFill>
            <a:prstDash val="sysDot"/>
            <a:round/>
            <a:headEnd type="triangle" w="med" len="med"/>
            <a:tailEnd type="triangle" w="med" len="med"/>
          </a:ln>
        </p:spPr>
        <p:txBody>
          <a:bodyPr/>
          <a:lstStyle/>
          <a:p>
            <a:endParaRPr lang="es-ES"/>
          </a:p>
        </p:txBody>
      </p:sp>
      <p:sp>
        <p:nvSpPr>
          <p:cNvPr id="26645" name="Line 22"/>
          <p:cNvSpPr>
            <a:spLocks noChangeShapeType="1"/>
          </p:cNvSpPr>
          <p:nvPr/>
        </p:nvSpPr>
        <p:spPr bwMode="auto">
          <a:xfrm flipV="1">
            <a:off x="1185863" y="3206750"/>
            <a:ext cx="2371725" cy="12700"/>
          </a:xfrm>
          <a:prstGeom prst="line">
            <a:avLst/>
          </a:prstGeom>
          <a:noFill/>
          <a:ln w="12700">
            <a:solidFill>
              <a:schemeClr val="tx1"/>
            </a:solidFill>
            <a:prstDash val="sysDot"/>
            <a:round/>
            <a:headEnd type="triangle" w="med" len="med"/>
            <a:tailEnd type="triangle" w="med" len="med"/>
          </a:ln>
        </p:spPr>
        <p:txBody>
          <a:bodyPr/>
          <a:lstStyle/>
          <a:p>
            <a:endParaRPr lang="es-ES"/>
          </a:p>
        </p:txBody>
      </p:sp>
      <p:sp>
        <p:nvSpPr>
          <p:cNvPr id="26646" name="Line 23"/>
          <p:cNvSpPr>
            <a:spLocks noChangeShapeType="1"/>
          </p:cNvSpPr>
          <p:nvPr/>
        </p:nvSpPr>
        <p:spPr bwMode="auto">
          <a:xfrm>
            <a:off x="5564188" y="3206750"/>
            <a:ext cx="2463800" cy="12700"/>
          </a:xfrm>
          <a:prstGeom prst="line">
            <a:avLst/>
          </a:prstGeom>
          <a:noFill/>
          <a:ln w="12700">
            <a:solidFill>
              <a:schemeClr val="tx1"/>
            </a:solidFill>
            <a:prstDash val="sysDot"/>
            <a:round/>
            <a:headEnd type="triangle" w="med" len="med"/>
            <a:tailEnd type="triangle" w="med" len="med"/>
          </a:ln>
        </p:spPr>
        <p:txBody>
          <a:bodyPr/>
          <a:lstStyle/>
          <a:p>
            <a:endParaRPr lang="es-ES"/>
          </a:p>
        </p:txBody>
      </p:sp>
      <p:sp>
        <p:nvSpPr>
          <p:cNvPr id="26647" name="Text Box 24"/>
          <p:cNvSpPr txBox="1">
            <a:spLocks noChangeArrowheads="1"/>
          </p:cNvSpPr>
          <p:nvPr/>
        </p:nvSpPr>
        <p:spPr bwMode="auto">
          <a:xfrm>
            <a:off x="2114550" y="2814638"/>
            <a:ext cx="365125" cy="317500"/>
          </a:xfrm>
          <a:prstGeom prst="rect">
            <a:avLst/>
          </a:prstGeom>
          <a:solidFill>
            <a:schemeClr val="accent1"/>
          </a:solidFill>
          <a:ln w="12700">
            <a:solidFill>
              <a:schemeClr val="tx1"/>
            </a:solidFill>
            <a:miter lim="800000"/>
            <a:headEnd/>
            <a:tailEnd/>
          </a:ln>
        </p:spPr>
        <p:txBody>
          <a:bodyPr wrap="none">
            <a:spAutoFit/>
          </a:bodyPr>
          <a:lstStyle/>
          <a:p>
            <a:pPr algn="ctr" eaLnBrk="0" hangingPunct="0"/>
            <a:r>
              <a:rPr lang="es-ES_tradnl" sz="1400" b="1">
                <a:latin typeface="Arial" charset="0"/>
              </a:rPr>
              <a:t>IP</a:t>
            </a:r>
            <a:endParaRPr lang="es-ES" sz="1400" b="1">
              <a:latin typeface="Arial" charset="0"/>
            </a:endParaRPr>
          </a:p>
        </p:txBody>
      </p:sp>
      <p:sp>
        <p:nvSpPr>
          <p:cNvPr id="26648" name="Text Box 25"/>
          <p:cNvSpPr txBox="1">
            <a:spLocks noChangeArrowheads="1"/>
          </p:cNvSpPr>
          <p:nvPr/>
        </p:nvSpPr>
        <p:spPr bwMode="auto">
          <a:xfrm>
            <a:off x="6530975" y="2813050"/>
            <a:ext cx="365125" cy="317500"/>
          </a:xfrm>
          <a:prstGeom prst="rect">
            <a:avLst/>
          </a:prstGeom>
          <a:solidFill>
            <a:schemeClr val="accent1"/>
          </a:solidFill>
          <a:ln w="12700">
            <a:solidFill>
              <a:schemeClr val="tx1"/>
            </a:solidFill>
            <a:miter lim="800000"/>
            <a:headEnd/>
            <a:tailEnd/>
          </a:ln>
        </p:spPr>
        <p:txBody>
          <a:bodyPr wrap="none">
            <a:spAutoFit/>
          </a:bodyPr>
          <a:lstStyle/>
          <a:p>
            <a:pPr algn="ctr" eaLnBrk="0" hangingPunct="0"/>
            <a:r>
              <a:rPr lang="es-ES_tradnl" sz="1400" b="1">
                <a:latin typeface="Arial" charset="0"/>
              </a:rPr>
              <a:t>IP</a:t>
            </a:r>
            <a:endParaRPr lang="es-ES" sz="1400" b="1">
              <a:latin typeface="Arial" charset="0"/>
            </a:endParaRPr>
          </a:p>
        </p:txBody>
      </p:sp>
      <p:pic>
        <p:nvPicPr>
          <p:cNvPr id="26649" name="Picture 26"/>
          <p:cNvPicPr>
            <a:picLocks noChangeArrowheads="1"/>
          </p:cNvPicPr>
          <p:nvPr/>
        </p:nvPicPr>
        <p:blipFill>
          <a:blip r:embed="rId5" cstate="print"/>
          <a:srcRect/>
          <a:stretch>
            <a:fillRect/>
          </a:stretch>
        </p:blipFill>
        <p:spPr bwMode="auto">
          <a:xfrm>
            <a:off x="7773988" y="5180013"/>
            <a:ext cx="487362" cy="692150"/>
          </a:xfrm>
          <a:prstGeom prst="rect">
            <a:avLst/>
          </a:prstGeom>
          <a:noFill/>
          <a:ln w="12700">
            <a:noFill/>
            <a:miter lim="800000"/>
            <a:headEnd/>
            <a:tailEnd/>
          </a:ln>
        </p:spPr>
      </p:pic>
      <p:pic>
        <p:nvPicPr>
          <p:cNvPr id="26650" name="Picture 27"/>
          <p:cNvPicPr>
            <a:picLocks noChangeArrowheads="1"/>
          </p:cNvPicPr>
          <p:nvPr/>
        </p:nvPicPr>
        <p:blipFill>
          <a:blip r:embed="rId4" cstate="print"/>
          <a:srcRect/>
          <a:stretch>
            <a:fillRect/>
          </a:stretch>
        </p:blipFill>
        <p:spPr bwMode="auto">
          <a:xfrm>
            <a:off x="5076825" y="5338763"/>
            <a:ext cx="609600" cy="495300"/>
          </a:xfrm>
          <a:prstGeom prst="rect">
            <a:avLst/>
          </a:prstGeom>
          <a:noFill/>
          <a:ln w="12700">
            <a:noFill/>
            <a:miter lim="800000"/>
            <a:headEnd/>
            <a:tailEnd/>
          </a:ln>
        </p:spPr>
      </p:pic>
      <p:sp>
        <p:nvSpPr>
          <p:cNvPr id="26651" name="Text Box 28"/>
          <p:cNvSpPr txBox="1">
            <a:spLocks noChangeArrowheads="1"/>
          </p:cNvSpPr>
          <p:nvPr/>
        </p:nvSpPr>
        <p:spPr bwMode="auto">
          <a:xfrm>
            <a:off x="4284663" y="3676650"/>
            <a:ext cx="554037" cy="317500"/>
          </a:xfrm>
          <a:prstGeom prst="rect">
            <a:avLst/>
          </a:prstGeom>
          <a:solidFill>
            <a:schemeClr val="accent1"/>
          </a:solidFill>
          <a:ln w="12700">
            <a:solidFill>
              <a:schemeClr val="tx1"/>
            </a:solidFill>
            <a:miter lim="800000"/>
            <a:headEnd/>
            <a:tailEnd/>
          </a:ln>
        </p:spPr>
        <p:txBody>
          <a:bodyPr wrap="none">
            <a:spAutoFit/>
          </a:bodyPr>
          <a:lstStyle/>
          <a:p>
            <a:pPr algn="ctr" eaLnBrk="0" hangingPunct="0"/>
            <a:r>
              <a:rPr lang="es-ES_tradnl" sz="1400" b="1">
                <a:latin typeface="Arial" charset="0"/>
              </a:rPr>
              <a:t>PPP</a:t>
            </a:r>
            <a:endParaRPr lang="es-ES" sz="1400" b="1">
              <a:latin typeface="Arial" charset="0"/>
            </a:endParaRPr>
          </a:p>
        </p:txBody>
      </p:sp>
      <p:sp>
        <p:nvSpPr>
          <p:cNvPr id="26652" name="Text Box 29"/>
          <p:cNvSpPr txBox="1">
            <a:spLocks noChangeArrowheads="1"/>
          </p:cNvSpPr>
          <p:nvPr/>
        </p:nvSpPr>
        <p:spPr bwMode="auto">
          <a:xfrm>
            <a:off x="1073150" y="4194175"/>
            <a:ext cx="904875" cy="530225"/>
          </a:xfrm>
          <a:prstGeom prst="rect">
            <a:avLst/>
          </a:prstGeom>
          <a:solidFill>
            <a:schemeClr val="accent1"/>
          </a:solidFill>
          <a:ln w="12700">
            <a:solidFill>
              <a:schemeClr val="tx1"/>
            </a:solidFill>
            <a:miter lim="800000"/>
            <a:headEnd/>
            <a:tailEnd/>
          </a:ln>
        </p:spPr>
        <p:txBody>
          <a:bodyPr wrap="none">
            <a:spAutoFit/>
          </a:bodyPr>
          <a:lstStyle/>
          <a:p>
            <a:pPr algn="ctr" eaLnBrk="0" hangingPunct="0"/>
            <a:r>
              <a:rPr lang="es-ES_tradnl" sz="1400" b="1">
                <a:latin typeface="Arial" charset="0"/>
              </a:rPr>
              <a:t>WiFi</a:t>
            </a:r>
          </a:p>
          <a:p>
            <a:pPr algn="ctr" eaLnBrk="0" hangingPunct="0"/>
            <a:r>
              <a:rPr lang="es-ES_tradnl" sz="1400" b="1">
                <a:latin typeface="Arial" charset="0"/>
              </a:rPr>
              <a:t>54 Mbps</a:t>
            </a:r>
            <a:endParaRPr lang="es-ES" sz="1400" b="1">
              <a:latin typeface="Arial" charset="0"/>
            </a:endParaRPr>
          </a:p>
        </p:txBody>
      </p:sp>
      <p:sp>
        <p:nvSpPr>
          <p:cNvPr id="26653" name="Text Box 30"/>
          <p:cNvSpPr txBox="1">
            <a:spLocks noChangeArrowheads="1"/>
          </p:cNvSpPr>
          <p:nvPr/>
        </p:nvSpPr>
        <p:spPr bwMode="auto">
          <a:xfrm>
            <a:off x="7043738" y="4270375"/>
            <a:ext cx="1003300" cy="530225"/>
          </a:xfrm>
          <a:prstGeom prst="rect">
            <a:avLst/>
          </a:prstGeom>
          <a:solidFill>
            <a:schemeClr val="accent1"/>
          </a:solidFill>
          <a:ln w="12700">
            <a:solidFill>
              <a:schemeClr val="tx1"/>
            </a:solidFill>
            <a:miter lim="800000"/>
            <a:headEnd/>
            <a:tailEnd/>
          </a:ln>
        </p:spPr>
        <p:txBody>
          <a:bodyPr wrap="none">
            <a:spAutoFit/>
          </a:bodyPr>
          <a:lstStyle/>
          <a:p>
            <a:pPr algn="ctr" eaLnBrk="0" hangingPunct="0"/>
            <a:r>
              <a:rPr lang="es-ES_tradnl" sz="1400" b="1">
                <a:latin typeface="Arial" charset="0"/>
              </a:rPr>
              <a:t>Enet</a:t>
            </a:r>
          </a:p>
          <a:p>
            <a:pPr algn="ctr" eaLnBrk="0" hangingPunct="0"/>
            <a:r>
              <a:rPr lang="es-ES_tradnl" sz="1400" b="1">
                <a:latin typeface="Arial" charset="0"/>
              </a:rPr>
              <a:t>100 Mbps</a:t>
            </a:r>
            <a:endParaRPr lang="es-ES" sz="1400" b="1">
              <a:latin typeface="Arial" charset="0"/>
            </a:endParaRPr>
          </a:p>
        </p:txBody>
      </p:sp>
      <p:sp>
        <p:nvSpPr>
          <p:cNvPr id="26654" name="Text Box 31"/>
          <p:cNvSpPr txBox="1">
            <a:spLocks noChangeArrowheads="1"/>
          </p:cNvSpPr>
          <p:nvPr/>
        </p:nvSpPr>
        <p:spPr bwMode="auto">
          <a:xfrm>
            <a:off x="4225925" y="4514850"/>
            <a:ext cx="561975" cy="317500"/>
          </a:xfrm>
          <a:prstGeom prst="rect">
            <a:avLst/>
          </a:prstGeom>
          <a:solidFill>
            <a:schemeClr val="accent1"/>
          </a:solidFill>
          <a:ln w="12700">
            <a:solidFill>
              <a:schemeClr val="tx1"/>
            </a:solidFill>
            <a:miter lim="800000"/>
            <a:headEnd/>
            <a:tailEnd/>
          </a:ln>
        </p:spPr>
        <p:txBody>
          <a:bodyPr wrap="none">
            <a:spAutoFit/>
          </a:bodyPr>
          <a:lstStyle/>
          <a:p>
            <a:pPr algn="ctr" eaLnBrk="0" hangingPunct="0"/>
            <a:r>
              <a:rPr lang="es-ES_tradnl" sz="1400" b="1">
                <a:latin typeface="Arial" charset="0"/>
              </a:rPr>
              <a:t>V.35</a:t>
            </a:r>
            <a:endParaRPr lang="es-ES" sz="1400" b="1">
              <a:latin typeface="Arial" charset="0"/>
            </a:endParaRPr>
          </a:p>
        </p:txBody>
      </p:sp>
      <p:sp>
        <p:nvSpPr>
          <p:cNvPr id="26655" name="Line 32"/>
          <p:cNvSpPr>
            <a:spLocks noChangeShapeType="1"/>
          </p:cNvSpPr>
          <p:nvPr/>
        </p:nvSpPr>
        <p:spPr bwMode="auto">
          <a:xfrm flipH="1">
            <a:off x="827088" y="1865313"/>
            <a:ext cx="3175" cy="381000"/>
          </a:xfrm>
          <a:prstGeom prst="line">
            <a:avLst/>
          </a:prstGeom>
          <a:noFill/>
          <a:ln w="12700">
            <a:solidFill>
              <a:schemeClr val="tx1"/>
            </a:solidFill>
            <a:round/>
            <a:headEnd type="triangle" w="med" len="med"/>
            <a:tailEnd type="triangle" w="med" len="med"/>
          </a:ln>
        </p:spPr>
        <p:txBody>
          <a:bodyPr/>
          <a:lstStyle/>
          <a:p>
            <a:endParaRPr lang="es-ES"/>
          </a:p>
        </p:txBody>
      </p:sp>
      <p:sp>
        <p:nvSpPr>
          <p:cNvPr id="26656" name="Line 33"/>
          <p:cNvSpPr>
            <a:spLocks noChangeShapeType="1"/>
          </p:cNvSpPr>
          <p:nvPr/>
        </p:nvSpPr>
        <p:spPr bwMode="auto">
          <a:xfrm flipH="1">
            <a:off x="827088" y="2652713"/>
            <a:ext cx="3175" cy="381000"/>
          </a:xfrm>
          <a:prstGeom prst="line">
            <a:avLst/>
          </a:prstGeom>
          <a:noFill/>
          <a:ln w="12700">
            <a:solidFill>
              <a:schemeClr val="tx1"/>
            </a:solidFill>
            <a:round/>
            <a:headEnd type="triangle" w="med" len="med"/>
            <a:tailEnd type="triangle" w="med" len="med"/>
          </a:ln>
        </p:spPr>
        <p:txBody>
          <a:bodyPr/>
          <a:lstStyle/>
          <a:p>
            <a:endParaRPr lang="es-ES"/>
          </a:p>
        </p:txBody>
      </p:sp>
      <p:sp>
        <p:nvSpPr>
          <p:cNvPr id="26657" name="Line 34"/>
          <p:cNvSpPr>
            <a:spLocks noChangeShapeType="1"/>
          </p:cNvSpPr>
          <p:nvPr/>
        </p:nvSpPr>
        <p:spPr bwMode="auto">
          <a:xfrm>
            <a:off x="823913" y="3452813"/>
            <a:ext cx="3175" cy="381000"/>
          </a:xfrm>
          <a:prstGeom prst="line">
            <a:avLst/>
          </a:prstGeom>
          <a:noFill/>
          <a:ln w="12700">
            <a:solidFill>
              <a:schemeClr val="tx1"/>
            </a:solidFill>
            <a:round/>
            <a:headEnd type="triangle" w="med" len="med"/>
            <a:tailEnd type="triangle" w="med" len="med"/>
          </a:ln>
        </p:spPr>
        <p:txBody>
          <a:bodyPr/>
          <a:lstStyle/>
          <a:p>
            <a:endParaRPr lang="es-ES"/>
          </a:p>
        </p:txBody>
      </p:sp>
      <p:sp>
        <p:nvSpPr>
          <p:cNvPr id="26658" name="Text Box 35"/>
          <p:cNvSpPr txBox="1">
            <a:spLocks noChangeArrowheads="1"/>
          </p:cNvSpPr>
          <p:nvPr/>
        </p:nvSpPr>
        <p:spPr bwMode="auto">
          <a:xfrm>
            <a:off x="539750" y="4678363"/>
            <a:ext cx="571500" cy="349250"/>
          </a:xfrm>
          <a:prstGeom prst="rect">
            <a:avLst/>
          </a:prstGeom>
          <a:solidFill>
            <a:srgbClr val="FFFF00"/>
          </a:solidFill>
          <a:ln w="12700">
            <a:solidFill>
              <a:schemeClr val="tx1"/>
            </a:solidFill>
            <a:miter lim="800000"/>
            <a:headEnd/>
            <a:tailEnd/>
          </a:ln>
        </p:spPr>
        <p:txBody>
          <a:bodyPr>
            <a:spAutoFit/>
          </a:bodyPr>
          <a:lstStyle/>
          <a:p>
            <a:pPr algn="ctr" eaLnBrk="0" hangingPunct="0">
              <a:spcBef>
                <a:spcPct val="50000"/>
              </a:spcBef>
            </a:pPr>
            <a:r>
              <a:rPr lang="es-ES_tradnl" sz="1600">
                <a:latin typeface="Arial" charset="0"/>
              </a:rPr>
              <a:t>F</a:t>
            </a:r>
            <a:endParaRPr lang="es-ES" sz="1600">
              <a:latin typeface="Arial" charset="0"/>
            </a:endParaRPr>
          </a:p>
        </p:txBody>
      </p:sp>
      <p:sp>
        <p:nvSpPr>
          <p:cNvPr id="26659" name="Line 36"/>
          <p:cNvSpPr>
            <a:spLocks noChangeShapeType="1"/>
          </p:cNvSpPr>
          <p:nvPr/>
        </p:nvSpPr>
        <p:spPr bwMode="auto">
          <a:xfrm flipH="1">
            <a:off x="827088" y="4265613"/>
            <a:ext cx="3175" cy="381000"/>
          </a:xfrm>
          <a:prstGeom prst="line">
            <a:avLst/>
          </a:prstGeom>
          <a:noFill/>
          <a:ln w="12700">
            <a:solidFill>
              <a:schemeClr val="tx1"/>
            </a:solidFill>
            <a:round/>
            <a:headEnd type="triangle" w="med" len="med"/>
            <a:tailEnd type="triangle" w="med" len="med"/>
          </a:ln>
        </p:spPr>
        <p:txBody>
          <a:bodyPr/>
          <a:lstStyle/>
          <a:p>
            <a:endParaRPr lang="es-ES"/>
          </a:p>
        </p:txBody>
      </p:sp>
      <p:sp>
        <p:nvSpPr>
          <p:cNvPr id="26660" name="Line 37"/>
          <p:cNvSpPr>
            <a:spLocks noChangeShapeType="1"/>
          </p:cNvSpPr>
          <p:nvPr/>
        </p:nvSpPr>
        <p:spPr bwMode="auto">
          <a:xfrm>
            <a:off x="4167188" y="4075113"/>
            <a:ext cx="692150" cy="1587"/>
          </a:xfrm>
          <a:prstGeom prst="line">
            <a:avLst/>
          </a:prstGeom>
          <a:noFill/>
          <a:ln w="12700">
            <a:solidFill>
              <a:schemeClr val="tx1"/>
            </a:solidFill>
            <a:prstDash val="sysDot"/>
            <a:round/>
            <a:headEnd type="triangle" w="med" len="med"/>
            <a:tailEnd type="triangle" w="med" len="med"/>
          </a:ln>
        </p:spPr>
        <p:txBody>
          <a:bodyPr/>
          <a:lstStyle/>
          <a:p>
            <a:endParaRPr lang="es-ES"/>
          </a:p>
        </p:txBody>
      </p:sp>
      <p:sp>
        <p:nvSpPr>
          <p:cNvPr id="26661" name="Line 38"/>
          <p:cNvSpPr>
            <a:spLocks noChangeShapeType="1"/>
          </p:cNvSpPr>
          <p:nvPr/>
        </p:nvSpPr>
        <p:spPr bwMode="auto">
          <a:xfrm>
            <a:off x="1131888" y="4075113"/>
            <a:ext cx="788987" cy="0"/>
          </a:xfrm>
          <a:prstGeom prst="line">
            <a:avLst/>
          </a:prstGeom>
          <a:noFill/>
          <a:ln w="12700">
            <a:solidFill>
              <a:schemeClr val="tx1"/>
            </a:solidFill>
            <a:prstDash val="sysDot"/>
            <a:round/>
            <a:headEnd type="triangle" w="med" len="med"/>
            <a:tailEnd type="triangle" w="med" len="med"/>
          </a:ln>
        </p:spPr>
        <p:txBody>
          <a:bodyPr/>
          <a:lstStyle/>
          <a:p>
            <a:endParaRPr lang="es-ES"/>
          </a:p>
        </p:txBody>
      </p:sp>
      <p:sp>
        <p:nvSpPr>
          <p:cNvPr id="26662" name="Line 39"/>
          <p:cNvSpPr>
            <a:spLocks noChangeShapeType="1"/>
          </p:cNvSpPr>
          <p:nvPr/>
        </p:nvSpPr>
        <p:spPr bwMode="auto">
          <a:xfrm>
            <a:off x="7064375" y="4062413"/>
            <a:ext cx="984250" cy="0"/>
          </a:xfrm>
          <a:prstGeom prst="line">
            <a:avLst/>
          </a:prstGeom>
          <a:noFill/>
          <a:ln w="12700">
            <a:solidFill>
              <a:schemeClr val="tx1"/>
            </a:solidFill>
            <a:prstDash val="sysDot"/>
            <a:round/>
            <a:headEnd type="triangle" w="med" len="med"/>
            <a:tailEnd type="triangle" w="med" len="med"/>
          </a:ln>
        </p:spPr>
        <p:txBody>
          <a:bodyPr/>
          <a:lstStyle/>
          <a:p>
            <a:endParaRPr lang="es-ES"/>
          </a:p>
        </p:txBody>
      </p:sp>
      <p:sp>
        <p:nvSpPr>
          <p:cNvPr id="26663" name="Text Box 40"/>
          <p:cNvSpPr txBox="1">
            <a:spLocks noChangeArrowheads="1"/>
          </p:cNvSpPr>
          <p:nvPr/>
        </p:nvSpPr>
        <p:spPr bwMode="auto">
          <a:xfrm>
            <a:off x="7186613" y="3644900"/>
            <a:ext cx="581025" cy="317500"/>
          </a:xfrm>
          <a:prstGeom prst="rect">
            <a:avLst/>
          </a:prstGeom>
          <a:solidFill>
            <a:schemeClr val="accent1"/>
          </a:solidFill>
          <a:ln w="12700">
            <a:solidFill>
              <a:schemeClr val="tx1"/>
            </a:solidFill>
            <a:miter lim="800000"/>
            <a:headEnd/>
            <a:tailEnd/>
          </a:ln>
        </p:spPr>
        <p:txBody>
          <a:bodyPr wrap="none">
            <a:spAutoFit/>
          </a:bodyPr>
          <a:lstStyle/>
          <a:p>
            <a:pPr algn="ctr" eaLnBrk="0" hangingPunct="0"/>
            <a:r>
              <a:rPr lang="es-ES_tradnl" sz="1400" b="1">
                <a:latin typeface="Arial" charset="0"/>
              </a:rPr>
              <a:t>Enet</a:t>
            </a:r>
            <a:endParaRPr lang="es-ES" sz="1400" b="1">
              <a:latin typeface="Arial" charset="0"/>
            </a:endParaRPr>
          </a:p>
        </p:txBody>
      </p:sp>
      <p:sp>
        <p:nvSpPr>
          <p:cNvPr id="26664" name="Text Box 41"/>
          <p:cNvSpPr txBox="1">
            <a:spLocks noChangeArrowheads="1"/>
          </p:cNvSpPr>
          <p:nvPr/>
        </p:nvSpPr>
        <p:spPr bwMode="auto">
          <a:xfrm>
            <a:off x="1263650" y="3687763"/>
            <a:ext cx="571500" cy="317500"/>
          </a:xfrm>
          <a:prstGeom prst="rect">
            <a:avLst/>
          </a:prstGeom>
          <a:solidFill>
            <a:schemeClr val="accent1"/>
          </a:solidFill>
          <a:ln w="12700">
            <a:solidFill>
              <a:schemeClr val="tx1"/>
            </a:solidFill>
            <a:miter lim="800000"/>
            <a:headEnd/>
            <a:tailEnd/>
          </a:ln>
        </p:spPr>
        <p:txBody>
          <a:bodyPr wrap="none">
            <a:spAutoFit/>
          </a:bodyPr>
          <a:lstStyle/>
          <a:p>
            <a:pPr algn="ctr" eaLnBrk="0" hangingPunct="0"/>
            <a:r>
              <a:rPr lang="es-ES_tradnl" sz="1400" b="1">
                <a:latin typeface="Arial" charset="0"/>
              </a:rPr>
              <a:t>WiFi</a:t>
            </a:r>
            <a:endParaRPr lang="es-ES" sz="1400" b="1">
              <a:latin typeface="Arial" charset="0"/>
            </a:endParaRPr>
          </a:p>
        </p:txBody>
      </p:sp>
      <p:sp>
        <p:nvSpPr>
          <p:cNvPr id="26665" name="Text Box 42"/>
          <p:cNvSpPr txBox="1">
            <a:spLocks noChangeArrowheads="1"/>
          </p:cNvSpPr>
          <p:nvPr/>
        </p:nvSpPr>
        <p:spPr bwMode="auto">
          <a:xfrm>
            <a:off x="5740400" y="5500688"/>
            <a:ext cx="549275" cy="304800"/>
          </a:xfrm>
          <a:prstGeom prst="rect">
            <a:avLst/>
          </a:prstGeom>
          <a:noFill/>
          <a:ln w="9525">
            <a:noFill/>
            <a:miter lim="800000"/>
            <a:headEnd/>
            <a:tailEnd/>
          </a:ln>
        </p:spPr>
        <p:txBody>
          <a:bodyPr wrap="none">
            <a:spAutoFit/>
          </a:bodyPr>
          <a:lstStyle/>
          <a:p>
            <a:pPr algn="ctr" eaLnBrk="0" hangingPunct="0"/>
            <a:r>
              <a:rPr lang="es-ES_tradnl" sz="1400">
                <a:latin typeface="Arial" charset="0"/>
              </a:rPr>
              <a:t>Enet</a:t>
            </a:r>
            <a:endParaRPr lang="es-ES" sz="1400">
              <a:latin typeface="Arial" charset="0"/>
            </a:endParaRPr>
          </a:p>
        </p:txBody>
      </p:sp>
      <p:sp>
        <p:nvSpPr>
          <p:cNvPr id="26666" name="Text Box 43"/>
          <p:cNvSpPr txBox="1">
            <a:spLocks noChangeArrowheads="1"/>
          </p:cNvSpPr>
          <p:nvPr/>
        </p:nvSpPr>
        <p:spPr bwMode="auto">
          <a:xfrm>
            <a:off x="1211263" y="5616575"/>
            <a:ext cx="539750" cy="304800"/>
          </a:xfrm>
          <a:prstGeom prst="rect">
            <a:avLst/>
          </a:prstGeom>
          <a:noFill/>
          <a:ln w="9525">
            <a:noFill/>
            <a:miter lim="800000"/>
            <a:headEnd/>
            <a:tailEnd/>
          </a:ln>
        </p:spPr>
        <p:txBody>
          <a:bodyPr wrap="none">
            <a:spAutoFit/>
          </a:bodyPr>
          <a:lstStyle/>
          <a:p>
            <a:pPr algn="ctr" eaLnBrk="0" hangingPunct="0"/>
            <a:r>
              <a:rPr lang="es-ES_tradnl" sz="1400">
                <a:latin typeface="Arial" charset="0"/>
              </a:rPr>
              <a:t>WiFi</a:t>
            </a:r>
            <a:endParaRPr lang="es-ES" sz="1400">
              <a:latin typeface="Arial" charset="0"/>
            </a:endParaRPr>
          </a:p>
        </p:txBody>
      </p:sp>
      <p:pic>
        <p:nvPicPr>
          <p:cNvPr id="26667" name="Picture 44"/>
          <p:cNvPicPr>
            <a:picLocks noChangeAspect="1" noChangeArrowheads="1"/>
          </p:cNvPicPr>
          <p:nvPr/>
        </p:nvPicPr>
        <p:blipFill>
          <a:blip r:embed="rId6" cstate="print"/>
          <a:srcRect/>
          <a:stretch>
            <a:fillRect/>
          </a:stretch>
        </p:blipFill>
        <p:spPr bwMode="auto">
          <a:xfrm>
            <a:off x="1187450" y="5445125"/>
            <a:ext cx="719138" cy="198438"/>
          </a:xfrm>
          <a:prstGeom prst="rect">
            <a:avLst/>
          </a:prstGeom>
          <a:noFill/>
          <a:ln w="9525">
            <a:noFill/>
            <a:miter lim="800000"/>
            <a:headEnd/>
            <a:tailEnd/>
          </a:ln>
        </p:spPr>
      </p:pic>
      <p:sp>
        <p:nvSpPr>
          <p:cNvPr id="26668" name="Text Box 45"/>
          <p:cNvSpPr txBox="1">
            <a:spLocks noChangeArrowheads="1"/>
          </p:cNvSpPr>
          <p:nvPr/>
        </p:nvSpPr>
        <p:spPr bwMode="auto">
          <a:xfrm>
            <a:off x="3986213" y="5516563"/>
            <a:ext cx="1227137" cy="517525"/>
          </a:xfrm>
          <a:prstGeom prst="rect">
            <a:avLst/>
          </a:prstGeom>
          <a:noFill/>
          <a:ln w="9525">
            <a:noFill/>
            <a:miter lim="800000"/>
            <a:headEnd/>
            <a:tailEnd/>
          </a:ln>
        </p:spPr>
        <p:txBody>
          <a:bodyPr wrap="none">
            <a:spAutoFit/>
          </a:bodyPr>
          <a:lstStyle/>
          <a:p>
            <a:pPr algn="ctr" eaLnBrk="0" hangingPunct="0"/>
            <a:r>
              <a:rPr lang="es-ES_tradnl" sz="1400">
                <a:latin typeface="Arial" charset="0"/>
              </a:rPr>
              <a:t>Enlace telef.</a:t>
            </a:r>
          </a:p>
          <a:p>
            <a:pPr algn="ctr" eaLnBrk="0" hangingPunct="0"/>
            <a:r>
              <a:rPr lang="es-ES_tradnl" sz="1400">
                <a:latin typeface="Arial" charset="0"/>
              </a:rPr>
              <a:t>(línea p. a p.)</a:t>
            </a:r>
            <a:endParaRPr lang="es-ES" sz="1400">
              <a:latin typeface="Arial" charset="0"/>
            </a:endParaRPr>
          </a:p>
        </p:txBody>
      </p:sp>
      <p:sp>
        <p:nvSpPr>
          <p:cNvPr id="26669" name="Text Box 46"/>
          <p:cNvSpPr txBox="1">
            <a:spLocks noChangeArrowheads="1"/>
          </p:cNvSpPr>
          <p:nvPr/>
        </p:nvSpPr>
        <p:spPr bwMode="auto">
          <a:xfrm>
            <a:off x="8085138" y="1484313"/>
            <a:ext cx="536575" cy="349250"/>
          </a:xfrm>
          <a:prstGeom prst="rect">
            <a:avLst/>
          </a:prstGeom>
          <a:solidFill>
            <a:srgbClr val="FFFF00"/>
          </a:solidFill>
          <a:ln w="12700">
            <a:solidFill>
              <a:schemeClr val="tx1"/>
            </a:solidFill>
            <a:miter lim="800000"/>
            <a:headEnd/>
            <a:tailEnd/>
          </a:ln>
        </p:spPr>
        <p:txBody>
          <a:bodyPr>
            <a:spAutoFit/>
          </a:bodyPr>
          <a:lstStyle/>
          <a:p>
            <a:pPr algn="ctr" eaLnBrk="0" hangingPunct="0">
              <a:spcBef>
                <a:spcPct val="50000"/>
              </a:spcBef>
            </a:pPr>
            <a:r>
              <a:rPr lang="es-ES_tradnl" sz="1600">
                <a:latin typeface="Arial" charset="0"/>
              </a:rPr>
              <a:t>A</a:t>
            </a:r>
            <a:endParaRPr lang="es-ES" sz="1600">
              <a:latin typeface="Arial" charset="0"/>
            </a:endParaRPr>
          </a:p>
        </p:txBody>
      </p:sp>
      <p:sp>
        <p:nvSpPr>
          <p:cNvPr id="26670" name="Text Box 47"/>
          <p:cNvSpPr txBox="1">
            <a:spLocks noChangeArrowheads="1"/>
          </p:cNvSpPr>
          <p:nvPr/>
        </p:nvSpPr>
        <p:spPr bwMode="auto">
          <a:xfrm>
            <a:off x="8037513" y="2265363"/>
            <a:ext cx="571500" cy="349250"/>
          </a:xfrm>
          <a:prstGeom prst="rect">
            <a:avLst/>
          </a:prstGeom>
          <a:solidFill>
            <a:srgbClr val="FFFF00"/>
          </a:solidFill>
          <a:ln w="12700">
            <a:solidFill>
              <a:schemeClr val="tx1"/>
            </a:solidFill>
            <a:miter lim="800000"/>
            <a:headEnd/>
            <a:tailEnd/>
          </a:ln>
        </p:spPr>
        <p:txBody>
          <a:bodyPr>
            <a:spAutoFit/>
          </a:bodyPr>
          <a:lstStyle/>
          <a:p>
            <a:pPr algn="ctr" eaLnBrk="0" hangingPunct="0">
              <a:spcBef>
                <a:spcPct val="50000"/>
              </a:spcBef>
            </a:pPr>
            <a:r>
              <a:rPr lang="es-ES_tradnl" sz="1600">
                <a:latin typeface="Arial" charset="0"/>
              </a:rPr>
              <a:t>T</a:t>
            </a:r>
            <a:endParaRPr lang="es-ES" sz="1600">
              <a:latin typeface="Arial" charset="0"/>
            </a:endParaRPr>
          </a:p>
        </p:txBody>
      </p:sp>
      <p:sp>
        <p:nvSpPr>
          <p:cNvPr id="26671" name="Text Box 48"/>
          <p:cNvSpPr txBox="1">
            <a:spLocks noChangeArrowheads="1"/>
          </p:cNvSpPr>
          <p:nvPr/>
        </p:nvSpPr>
        <p:spPr bwMode="auto">
          <a:xfrm>
            <a:off x="8037513" y="3865563"/>
            <a:ext cx="571500" cy="349250"/>
          </a:xfrm>
          <a:prstGeom prst="rect">
            <a:avLst/>
          </a:prstGeom>
          <a:solidFill>
            <a:srgbClr val="FFFF00"/>
          </a:solidFill>
          <a:ln w="12700">
            <a:solidFill>
              <a:schemeClr val="tx1"/>
            </a:solidFill>
            <a:miter lim="800000"/>
            <a:headEnd/>
            <a:tailEnd/>
          </a:ln>
        </p:spPr>
        <p:txBody>
          <a:bodyPr>
            <a:spAutoFit/>
          </a:bodyPr>
          <a:lstStyle/>
          <a:p>
            <a:pPr algn="ctr" eaLnBrk="0" hangingPunct="0">
              <a:spcBef>
                <a:spcPct val="50000"/>
              </a:spcBef>
            </a:pPr>
            <a:r>
              <a:rPr lang="es-ES_tradnl" sz="1600">
                <a:latin typeface="Arial" charset="0"/>
              </a:rPr>
              <a:t>E</a:t>
            </a:r>
            <a:endParaRPr lang="es-ES" sz="1600">
              <a:latin typeface="Arial" charset="0"/>
            </a:endParaRPr>
          </a:p>
        </p:txBody>
      </p:sp>
      <p:sp>
        <p:nvSpPr>
          <p:cNvPr id="26672" name="Text Box 49"/>
          <p:cNvSpPr txBox="1">
            <a:spLocks noChangeArrowheads="1"/>
          </p:cNvSpPr>
          <p:nvPr/>
        </p:nvSpPr>
        <p:spPr bwMode="auto">
          <a:xfrm>
            <a:off x="8043863" y="3065463"/>
            <a:ext cx="571500" cy="349250"/>
          </a:xfrm>
          <a:prstGeom prst="rect">
            <a:avLst/>
          </a:prstGeom>
          <a:solidFill>
            <a:srgbClr val="FFFF00"/>
          </a:solidFill>
          <a:ln w="12700">
            <a:solidFill>
              <a:schemeClr val="tx1"/>
            </a:solidFill>
            <a:miter lim="800000"/>
            <a:headEnd/>
            <a:tailEnd/>
          </a:ln>
        </p:spPr>
        <p:txBody>
          <a:bodyPr>
            <a:spAutoFit/>
          </a:bodyPr>
          <a:lstStyle/>
          <a:p>
            <a:pPr algn="ctr" eaLnBrk="0" hangingPunct="0">
              <a:spcBef>
                <a:spcPct val="50000"/>
              </a:spcBef>
            </a:pPr>
            <a:r>
              <a:rPr lang="es-ES_tradnl" sz="1600">
                <a:latin typeface="Arial" charset="0"/>
              </a:rPr>
              <a:t>R</a:t>
            </a:r>
            <a:endParaRPr lang="es-ES" sz="1600">
              <a:latin typeface="Arial" charset="0"/>
            </a:endParaRPr>
          </a:p>
        </p:txBody>
      </p:sp>
      <p:sp>
        <p:nvSpPr>
          <p:cNvPr id="26673" name="Line 50"/>
          <p:cNvSpPr>
            <a:spLocks noChangeShapeType="1"/>
          </p:cNvSpPr>
          <p:nvPr/>
        </p:nvSpPr>
        <p:spPr bwMode="auto">
          <a:xfrm flipH="1">
            <a:off x="8318500" y="1865313"/>
            <a:ext cx="3175" cy="381000"/>
          </a:xfrm>
          <a:prstGeom prst="line">
            <a:avLst/>
          </a:prstGeom>
          <a:noFill/>
          <a:ln w="12700">
            <a:solidFill>
              <a:schemeClr val="tx1"/>
            </a:solidFill>
            <a:round/>
            <a:headEnd type="triangle" w="med" len="med"/>
            <a:tailEnd type="triangle" w="med" len="med"/>
          </a:ln>
        </p:spPr>
        <p:txBody>
          <a:bodyPr/>
          <a:lstStyle/>
          <a:p>
            <a:endParaRPr lang="es-ES"/>
          </a:p>
        </p:txBody>
      </p:sp>
      <p:sp>
        <p:nvSpPr>
          <p:cNvPr id="26674" name="Line 51"/>
          <p:cNvSpPr>
            <a:spLocks noChangeShapeType="1"/>
          </p:cNvSpPr>
          <p:nvPr/>
        </p:nvSpPr>
        <p:spPr bwMode="auto">
          <a:xfrm flipH="1">
            <a:off x="8318500" y="2652713"/>
            <a:ext cx="3175" cy="381000"/>
          </a:xfrm>
          <a:prstGeom prst="line">
            <a:avLst/>
          </a:prstGeom>
          <a:noFill/>
          <a:ln w="12700">
            <a:solidFill>
              <a:schemeClr val="tx1"/>
            </a:solidFill>
            <a:round/>
            <a:headEnd type="triangle" w="med" len="med"/>
            <a:tailEnd type="triangle" w="med" len="med"/>
          </a:ln>
        </p:spPr>
        <p:txBody>
          <a:bodyPr/>
          <a:lstStyle/>
          <a:p>
            <a:endParaRPr lang="es-ES"/>
          </a:p>
        </p:txBody>
      </p:sp>
      <p:sp>
        <p:nvSpPr>
          <p:cNvPr id="26675" name="Line 52"/>
          <p:cNvSpPr>
            <a:spLocks noChangeShapeType="1"/>
          </p:cNvSpPr>
          <p:nvPr/>
        </p:nvSpPr>
        <p:spPr bwMode="auto">
          <a:xfrm>
            <a:off x="8315325" y="3452813"/>
            <a:ext cx="3175" cy="381000"/>
          </a:xfrm>
          <a:prstGeom prst="line">
            <a:avLst/>
          </a:prstGeom>
          <a:noFill/>
          <a:ln w="12700">
            <a:solidFill>
              <a:schemeClr val="tx1"/>
            </a:solidFill>
            <a:round/>
            <a:headEnd type="triangle" w="med" len="med"/>
            <a:tailEnd type="triangle" w="med" len="med"/>
          </a:ln>
        </p:spPr>
        <p:txBody>
          <a:bodyPr/>
          <a:lstStyle/>
          <a:p>
            <a:endParaRPr lang="es-ES"/>
          </a:p>
        </p:txBody>
      </p:sp>
      <p:sp>
        <p:nvSpPr>
          <p:cNvPr id="26676" name="Text Box 53"/>
          <p:cNvSpPr txBox="1">
            <a:spLocks noChangeArrowheads="1"/>
          </p:cNvSpPr>
          <p:nvPr/>
        </p:nvSpPr>
        <p:spPr bwMode="auto">
          <a:xfrm>
            <a:off x="8031163" y="4678363"/>
            <a:ext cx="571500" cy="349250"/>
          </a:xfrm>
          <a:prstGeom prst="rect">
            <a:avLst/>
          </a:prstGeom>
          <a:solidFill>
            <a:srgbClr val="FFFF00"/>
          </a:solidFill>
          <a:ln w="12700">
            <a:solidFill>
              <a:schemeClr val="tx1"/>
            </a:solidFill>
            <a:miter lim="800000"/>
            <a:headEnd/>
            <a:tailEnd/>
          </a:ln>
        </p:spPr>
        <p:txBody>
          <a:bodyPr>
            <a:spAutoFit/>
          </a:bodyPr>
          <a:lstStyle/>
          <a:p>
            <a:pPr algn="ctr" eaLnBrk="0" hangingPunct="0">
              <a:spcBef>
                <a:spcPct val="50000"/>
              </a:spcBef>
            </a:pPr>
            <a:r>
              <a:rPr lang="es-ES_tradnl" sz="1600">
                <a:latin typeface="Arial" charset="0"/>
              </a:rPr>
              <a:t>F</a:t>
            </a:r>
            <a:endParaRPr lang="es-ES" sz="1600">
              <a:latin typeface="Arial" charset="0"/>
            </a:endParaRPr>
          </a:p>
        </p:txBody>
      </p:sp>
      <p:sp>
        <p:nvSpPr>
          <p:cNvPr id="26677" name="Line 54"/>
          <p:cNvSpPr>
            <a:spLocks noChangeShapeType="1"/>
          </p:cNvSpPr>
          <p:nvPr/>
        </p:nvSpPr>
        <p:spPr bwMode="auto">
          <a:xfrm flipH="1">
            <a:off x="8318500" y="4265613"/>
            <a:ext cx="3175" cy="381000"/>
          </a:xfrm>
          <a:prstGeom prst="line">
            <a:avLst/>
          </a:prstGeom>
          <a:noFill/>
          <a:ln w="12700">
            <a:solidFill>
              <a:schemeClr val="tx1"/>
            </a:solidFill>
            <a:round/>
            <a:headEnd type="triangle" w="med" len="med"/>
            <a:tailEnd type="triangle" w="med" len="med"/>
          </a:ln>
        </p:spPr>
        <p:txBody>
          <a:bodyPr/>
          <a:lstStyle/>
          <a:p>
            <a:endParaRPr lang="es-ES"/>
          </a:p>
        </p:txBody>
      </p:sp>
      <p:sp>
        <p:nvSpPr>
          <p:cNvPr id="26678" name="Text Box 55"/>
          <p:cNvSpPr txBox="1">
            <a:spLocks noChangeArrowheads="1"/>
          </p:cNvSpPr>
          <p:nvPr/>
        </p:nvSpPr>
        <p:spPr bwMode="auto">
          <a:xfrm>
            <a:off x="4938713" y="3868738"/>
            <a:ext cx="571500" cy="349250"/>
          </a:xfrm>
          <a:prstGeom prst="rect">
            <a:avLst/>
          </a:prstGeom>
          <a:solidFill>
            <a:srgbClr val="FFFF00"/>
          </a:solidFill>
          <a:ln w="12700">
            <a:solidFill>
              <a:schemeClr val="tx1"/>
            </a:solidFill>
            <a:miter lim="800000"/>
            <a:headEnd/>
            <a:tailEnd/>
          </a:ln>
        </p:spPr>
        <p:txBody>
          <a:bodyPr>
            <a:spAutoFit/>
          </a:bodyPr>
          <a:lstStyle/>
          <a:p>
            <a:pPr algn="ctr" eaLnBrk="0" hangingPunct="0">
              <a:spcBef>
                <a:spcPct val="50000"/>
              </a:spcBef>
            </a:pPr>
            <a:r>
              <a:rPr lang="es-ES_tradnl" sz="1600">
                <a:latin typeface="Arial" charset="0"/>
              </a:rPr>
              <a:t>E</a:t>
            </a:r>
            <a:endParaRPr lang="es-ES" sz="1600">
              <a:latin typeface="Arial" charset="0"/>
            </a:endParaRPr>
          </a:p>
        </p:txBody>
      </p:sp>
      <p:sp>
        <p:nvSpPr>
          <p:cNvPr id="26679" name="Text Box 56"/>
          <p:cNvSpPr txBox="1">
            <a:spLocks noChangeArrowheads="1"/>
          </p:cNvSpPr>
          <p:nvPr/>
        </p:nvSpPr>
        <p:spPr bwMode="auto">
          <a:xfrm>
            <a:off x="4945063" y="3068638"/>
            <a:ext cx="571500" cy="349250"/>
          </a:xfrm>
          <a:prstGeom prst="rect">
            <a:avLst/>
          </a:prstGeom>
          <a:solidFill>
            <a:srgbClr val="FFFF00"/>
          </a:solidFill>
          <a:ln w="12700">
            <a:solidFill>
              <a:schemeClr val="tx1"/>
            </a:solidFill>
            <a:miter lim="800000"/>
            <a:headEnd/>
            <a:tailEnd/>
          </a:ln>
        </p:spPr>
        <p:txBody>
          <a:bodyPr>
            <a:spAutoFit/>
          </a:bodyPr>
          <a:lstStyle/>
          <a:p>
            <a:pPr algn="ctr" eaLnBrk="0" hangingPunct="0">
              <a:spcBef>
                <a:spcPct val="50000"/>
              </a:spcBef>
            </a:pPr>
            <a:r>
              <a:rPr lang="es-ES_tradnl" sz="1600">
                <a:latin typeface="Arial" charset="0"/>
              </a:rPr>
              <a:t>R</a:t>
            </a:r>
            <a:endParaRPr lang="es-ES" sz="1600">
              <a:latin typeface="Arial" charset="0"/>
            </a:endParaRPr>
          </a:p>
        </p:txBody>
      </p:sp>
      <p:sp>
        <p:nvSpPr>
          <p:cNvPr id="26680" name="Line 57"/>
          <p:cNvSpPr>
            <a:spLocks noChangeShapeType="1"/>
          </p:cNvSpPr>
          <p:nvPr/>
        </p:nvSpPr>
        <p:spPr bwMode="auto">
          <a:xfrm>
            <a:off x="5216525" y="3455988"/>
            <a:ext cx="3175" cy="381000"/>
          </a:xfrm>
          <a:prstGeom prst="line">
            <a:avLst/>
          </a:prstGeom>
          <a:noFill/>
          <a:ln w="12700">
            <a:solidFill>
              <a:schemeClr val="tx1"/>
            </a:solidFill>
            <a:round/>
            <a:headEnd type="triangle" w="med" len="med"/>
            <a:tailEnd type="triangle" w="med" len="med"/>
          </a:ln>
        </p:spPr>
        <p:txBody>
          <a:bodyPr/>
          <a:lstStyle/>
          <a:p>
            <a:endParaRPr lang="es-ES"/>
          </a:p>
        </p:txBody>
      </p:sp>
      <p:sp>
        <p:nvSpPr>
          <p:cNvPr id="26681" name="Text Box 58"/>
          <p:cNvSpPr txBox="1">
            <a:spLocks noChangeArrowheads="1"/>
          </p:cNvSpPr>
          <p:nvPr/>
        </p:nvSpPr>
        <p:spPr bwMode="auto">
          <a:xfrm>
            <a:off x="4932363" y="4681538"/>
            <a:ext cx="571500" cy="349250"/>
          </a:xfrm>
          <a:prstGeom prst="rect">
            <a:avLst/>
          </a:prstGeom>
          <a:solidFill>
            <a:srgbClr val="FFFF00"/>
          </a:solidFill>
          <a:ln w="12700">
            <a:solidFill>
              <a:schemeClr val="tx1"/>
            </a:solidFill>
            <a:miter lim="800000"/>
            <a:headEnd/>
            <a:tailEnd/>
          </a:ln>
        </p:spPr>
        <p:txBody>
          <a:bodyPr>
            <a:spAutoFit/>
          </a:bodyPr>
          <a:lstStyle/>
          <a:p>
            <a:pPr algn="ctr" eaLnBrk="0" hangingPunct="0">
              <a:spcBef>
                <a:spcPct val="50000"/>
              </a:spcBef>
            </a:pPr>
            <a:r>
              <a:rPr lang="es-ES_tradnl" sz="1600">
                <a:latin typeface="Arial" charset="0"/>
              </a:rPr>
              <a:t>F</a:t>
            </a:r>
            <a:endParaRPr lang="es-ES" sz="1600">
              <a:latin typeface="Arial" charset="0"/>
            </a:endParaRPr>
          </a:p>
        </p:txBody>
      </p:sp>
      <p:sp>
        <p:nvSpPr>
          <p:cNvPr id="26682" name="Line 59"/>
          <p:cNvSpPr>
            <a:spLocks noChangeShapeType="1"/>
          </p:cNvSpPr>
          <p:nvPr/>
        </p:nvSpPr>
        <p:spPr bwMode="auto">
          <a:xfrm flipH="1">
            <a:off x="5219700" y="4268788"/>
            <a:ext cx="3175" cy="381000"/>
          </a:xfrm>
          <a:prstGeom prst="line">
            <a:avLst/>
          </a:prstGeom>
          <a:noFill/>
          <a:ln w="12700">
            <a:solidFill>
              <a:schemeClr val="tx1"/>
            </a:solidFill>
            <a:round/>
            <a:headEnd type="triangle" w="med" len="med"/>
            <a:tailEnd type="triangle" w="med" len="med"/>
          </a:ln>
        </p:spPr>
        <p:txBody>
          <a:bodyPr/>
          <a:lstStyle/>
          <a:p>
            <a:endParaRPr lang="es-ES"/>
          </a:p>
        </p:txBody>
      </p:sp>
      <p:sp>
        <p:nvSpPr>
          <p:cNvPr id="26683" name="Text Box 60"/>
          <p:cNvSpPr txBox="1">
            <a:spLocks noChangeArrowheads="1"/>
          </p:cNvSpPr>
          <p:nvPr/>
        </p:nvSpPr>
        <p:spPr bwMode="auto">
          <a:xfrm>
            <a:off x="3570288" y="3868738"/>
            <a:ext cx="571500" cy="349250"/>
          </a:xfrm>
          <a:prstGeom prst="rect">
            <a:avLst/>
          </a:prstGeom>
          <a:solidFill>
            <a:srgbClr val="FFFF00"/>
          </a:solidFill>
          <a:ln w="12700">
            <a:solidFill>
              <a:schemeClr val="tx1"/>
            </a:solidFill>
            <a:miter lim="800000"/>
            <a:headEnd/>
            <a:tailEnd/>
          </a:ln>
        </p:spPr>
        <p:txBody>
          <a:bodyPr>
            <a:spAutoFit/>
          </a:bodyPr>
          <a:lstStyle/>
          <a:p>
            <a:pPr algn="ctr" eaLnBrk="0" hangingPunct="0">
              <a:spcBef>
                <a:spcPct val="50000"/>
              </a:spcBef>
            </a:pPr>
            <a:r>
              <a:rPr lang="es-ES_tradnl" sz="1600">
                <a:latin typeface="Arial" charset="0"/>
              </a:rPr>
              <a:t>E</a:t>
            </a:r>
            <a:endParaRPr lang="es-ES" sz="1600">
              <a:latin typeface="Arial" charset="0"/>
            </a:endParaRPr>
          </a:p>
        </p:txBody>
      </p:sp>
      <p:sp>
        <p:nvSpPr>
          <p:cNvPr id="26684" name="Text Box 61"/>
          <p:cNvSpPr txBox="1">
            <a:spLocks noChangeArrowheads="1"/>
          </p:cNvSpPr>
          <p:nvPr/>
        </p:nvSpPr>
        <p:spPr bwMode="auto">
          <a:xfrm>
            <a:off x="3576638" y="3068638"/>
            <a:ext cx="571500" cy="349250"/>
          </a:xfrm>
          <a:prstGeom prst="rect">
            <a:avLst/>
          </a:prstGeom>
          <a:solidFill>
            <a:srgbClr val="FFFF00"/>
          </a:solidFill>
          <a:ln w="12700">
            <a:solidFill>
              <a:schemeClr val="tx1"/>
            </a:solidFill>
            <a:miter lim="800000"/>
            <a:headEnd/>
            <a:tailEnd/>
          </a:ln>
        </p:spPr>
        <p:txBody>
          <a:bodyPr>
            <a:spAutoFit/>
          </a:bodyPr>
          <a:lstStyle/>
          <a:p>
            <a:pPr algn="ctr" eaLnBrk="0" hangingPunct="0">
              <a:spcBef>
                <a:spcPct val="50000"/>
              </a:spcBef>
            </a:pPr>
            <a:r>
              <a:rPr lang="es-ES_tradnl" sz="1600">
                <a:latin typeface="Arial" charset="0"/>
              </a:rPr>
              <a:t>R</a:t>
            </a:r>
            <a:endParaRPr lang="es-ES" sz="1600">
              <a:latin typeface="Arial" charset="0"/>
            </a:endParaRPr>
          </a:p>
        </p:txBody>
      </p:sp>
      <p:sp>
        <p:nvSpPr>
          <p:cNvPr id="26685" name="Line 62"/>
          <p:cNvSpPr>
            <a:spLocks noChangeShapeType="1"/>
          </p:cNvSpPr>
          <p:nvPr/>
        </p:nvSpPr>
        <p:spPr bwMode="auto">
          <a:xfrm>
            <a:off x="3848100" y="3455988"/>
            <a:ext cx="3175" cy="381000"/>
          </a:xfrm>
          <a:prstGeom prst="line">
            <a:avLst/>
          </a:prstGeom>
          <a:noFill/>
          <a:ln w="12700">
            <a:solidFill>
              <a:schemeClr val="tx1"/>
            </a:solidFill>
            <a:round/>
            <a:headEnd type="triangle" w="med" len="med"/>
            <a:tailEnd type="triangle" w="med" len="med"/>
          </a:ln>
        </p:spPr>
        <p:txBody>
          <a:bodyPr/>
          <a:lstStyle/>
          <a:p>
            <a:endParaRPr lang="es-ES"/>
          </a:p>
        </p:txBody>
      </p:sp>
      <p:sp>
        <p:nvSpPr>
          <p:cNvPr id="26686" name="Text Box 63"/>
          <p:cNvSpPr txBox="1">
            <a:spLocks noChangeArrowheads="1"/>
          </p:cNvSpPr>
          <p:nvPr/>
        </p:nvSpPr>
        <p:spPr bwMode="auto">
          <a:xfrm>
            <a:off x="3563938" y="4681538"/>
            <a:ext cx="571500" cy="349250"/>
          </a:xfrm>
          <a:prstGeom prst="rect">
            <a:avLst/>
          </a:prstGeom>
          <a:solidFill>
            <a:srgbClr val="FFFF00"/>
          </a:solidFill>
          <a:ln w="12700">
            <a:solidFill>
              <a:schemeClr val="tx1"/>
            </a:solidFill>
            <a:miter lim="800000"/>
            <a:headEnd/>
            <a:tailEnd/>
          </a:ln>
        </p:spPr>
        <p:txBody>
          <a:bodyPr>
            <a:spAutoFit/>
          </a:bodyPr>
          <a:lstStyle/>
          <a:p>
            <a:pPr algn="ctr" eaLnBrk="0" hangingPunct="0">
              <a:spcBef>
                <a:spcPct val="50000"/>
              </a:spcBef>
            </a:pPr>
            <a:r>
              <a:rPr lang="es-ES_tradnl" sz="1600">
                <a:latin typeface="Arial" charset="0"/>
              </a:rPr>
              <a:t>F</a:t>
            </a:r>
            <a:endParaRPr lang="es-ES" sz="1600">
              <a:latin typeface="Arial" charset="0"/>
            </a:endParaRPr>
          </a:p>
        </p:txBody>
      </p:sp>
      <p:sp>
        <p:nvSpPr>
          <p:cNvPr id="26687" name="Line 64"/>
          <p:cNvSpPr>
            <a:spLocks noChangeShapeType="1"/>
          </p:cNvSpPr>
          <p:nvPr/>
        </p:nvSpPr>
        <p:spPr bwMode="auto">
          <a:xfrm flipH="1">
            <a:off x="3848100" y="4268788"/>
            <a:ext cx="3175" cy="381000"/>
          </a:xfrm>
          <a:prstGeom prst="line">
            <a:avLst/>
          </a:prstGeom>
          <a:noFill/>
          <a:ln w="12700">
            <a:solidFill>
              <a:schemeClr val="tx1"/>
            </a:solidFill>
            <a:round/>
            <a:headEnd type="triangle" w="med" len="med"/>
            <a:tailEnd type="triangle" w="med" len="med"/>
          </a:ln>
        </p:spPr>
        <p:txBody>
          <a:bodyPr/>
          <a:lstStyle/>
          <a:p>
            <a:endParaRPr lang="es-ES"/>
          </a:p>
        </p:txBody>
      </p:sp>
      <p:pic>
        <p:nvPicPr>
          <p:cNvPr id="26688" name="Picture 65" descr="AccessPoint"/>
          <p:cNvPicPr>
            <a:picLocks noChangeAspect="1" noChangeArrowheads="1"/>
          </p:cNvPicPr>
          <p:nvPr/>
        </p:nvPicPr>
        <p:blipFill>
          <a:blip r:embed="rId7" cstate="print"/>
          <a:srcRect/>
          <a:stretch>
            <a:fillRect/>
          </a:stretch>
        </p:blipFill>
        <p:spPr bwMode="auto">
          <a:xfrm>
            <a:off x="1827213" y="5373688"/>
            <a:ext cx="866775" cy="377825"/>
          </a:xfrm>
          <a:prstGeom prst="rect">
            <a:avLst/>
          </a:prstGeom>
          <a:noFill/>
          <a:ln w="9525">
            <a:noFill/>
            <a:miter lim="800000"/>
            <a:headEnd/>
            <a:tailEnd/>
          </a:ln>
        </p:spPr>
      </p:pic>
      <p:pic>
        <p:nvPicPr>
          <p:cNvPr id="26689" name="Picture 66"/>
          <p:cNvPicPr>
            <a:picLocks noChangeAspect="1" noChangeArrowheads="1"/>
          </p:cNvPicPr>
          <p:nvPr/>
        </p:nvPicPr>
        <p:blipFill>
          <a:blip r:embed="rId8" cstate="print"/>
          <a:srcRect/>
          <a:stretch>
            <a:fillRect/>
          </a:stretch>
        </p:blipFill>
        <p:spPr bwMode="auto">
          <a:xfrm>
            <a:off x="6388100" y="5346700"/>
            <a:ext cx="735013" cy="314325"/>
          </a:xfrm>
          <a:prstGeom prst="rect">
            <a:avLst/>
          </a:prstGeom>
          <a:noFill/>
          <a:ln w="9525">
            <a:noFill/>
            <a:miter lim="800000"/>
            <a:headEnd/>
            <a:tailEnd/>
          </a:ln>
        </p:spPr>
      </p:pic>
      <p:sp>
        <p:nvSpPr>
          <p:cNvPr id="26690" name="Text Box 67"/>
          <p:cNvSpPr txBox="1">
            <a:spLocks noChangeArrowheads="1"/>
          </p:cNvSpPr>
          <p:nvPr/>
        </p:nvSpPr>
        <p:spPr bwMode="auto">
          <a:xfrm>
            <a:off x="1973263" y="3860800"/>
            <a:ext cx="571500" cy="349250"/>
          </a:xfrm>
          <a:prstGeom prst="rect">
            <a:avLst/>
          </a:prstGeom>
          <a:solidFill>
            <a:srgbClr val="FFFF00"/>
          </a:solidFill>
          <a:ln w="12700">
            <a:solidFill>
              <a:schemeClr val="tx1"/>
            </a:solidFill>
            <a:miter lim="800000"/>
            <a:headEnd/>
            <a:tailEnd/>
          </a:ln>
        </p:spPr>
        <p:txBody>
          <a:bodyPr>
            <a:spAutoFit/>
          </a:bodyPr>
          <a:lstStyle/>
          <a:p>
            <a:pPr algn="ctr" eaLnBrk="0" hangingPunct="0">
              <a:spcBef>
                <a:spcPct val="50000"/>
              </a:spcBef>
            </a:pPr>
            <a:r>
              <a:rPr lang="es-ES_tradnl" sz="1600">
                <a:latin typeface="Arial" charset="0"/>
              </a:rPr>
              <a:t>E</a:t>
            </a:r>
            <a:endParaRPr lang="es-ES" sz="1600">
              <a:latin typeface="Arial" charset="0"/>
            </a:endParaRPr>
          </a:p>
        </p:txBody>
      </p:sp>
      <p:sp>
        <p:nvSpPr>
          <p:cNvPr id="26691" name="Text Box 68"/>
          <p:cNvSpPr txBox="1">
            <a:spLocks noChangeArrowheads="1"/>
          </p:cNvSpPr>
          <p:nvPr/>
        </p:nvSpPr>
        <p:spPr bwMode="auto">
          <a:xfrm>
            <a:off x="1966913" y="4673600"/>
            <a:ext cx="571500" cy="349250"/>
          </a:xfrm>
          <a:prstGeom prst="rect">
            <a:avLst/>
          </a:prstGeom>
          <a:solidFill>
            <a:srgbClr val="FFFF00"/>
          </a:solidFill>
          <a:ln w="12700">
            <a:solidFill>
              <a:schemeClr val="tx1"/>
            </a:solidFill>
            <a:miter lim="800000"/>
            <a:headEnd/>
            <a:tailEnd/>
          </a:ln>
        </p:spPr>
        <p:txBody>
          <a:bodyPr>
            <a:spAutoFit/>
          </a:bodyPr>
          <a:lstStyle/>
          <a:p>
            <a:pPr algn="ctr" eaLnBrk="0" hangingPunct="0">
              <a:spcBef>
                <a:spcPct val="50000"/>
              </a:spcBef>
            </a:pPr>
            <a:r>
              <a:rPr lang="es-ES_tradnl" sz="1600">
                <a:latin typeface="Arial" charset="0"/>
              </a:rPr>
              <a:t>F</a:t>
            </a:r>
            <a:endParaRPr lang="es-ES" sz="1600">
              <a:latin typeface="Arial" charset="0"/>
            </a:endParaRPr>
          </a:p>
        </p:txBody>
      </p:sp>
      <p:sp>
        <p:nvSpPr>
          <p:cNvPr id="26692" name="Line 69"/>
          <p:cNvSpPr>
            <a:spLocks noChangeShapeType="1"/>
          </p:cNvSpPr>
          <p:nvPr/>
        </p:nvSpPr>
        <p:spPr bwMode="auto">
          <a:xfrm flipH="1">
            <a:off x="2254250" y="4260850"/>
            <a:ext cx="3175" cy="381000"/>
          </a:xfrm>
          <a:prstGeom prst="line">
            <a:avLst/>
          </a:prstGeom>
          <a:noFill/>
          <a:ln w="12700">
            <a:solidFill>
              <a:schemeClr val="tx1"/>
            </a:solidFill>
            <a:round/>
            <a:headEnd type="triangle" w="med" len="med"/>
            <a:tailEnd type="triangle" w="med" len="med"/>
          </a:ln>
        </p:spPr>
        <p:txBody>
          <a:bodyPr/>
          <a:lstStyle/>
          <a:p>
            <a:endParaRPr lang="es-ES"/>
          </a:p>
        </p:txBody>
      </p:sp>
      <p:sp>
        <p:nvSpPr>
          <p:cNvPr id="26693" name="Text Box 70"/>
          <p:cNvSpPr txBox="1">
            <a:spLocks noChangeArrowheads="1"/>
          </p:cNvSpPr>
          <p:nvPr/>
        </p:nvSpPr>
        <p:spPr bwMode="auto">
          <a:xfrm>
            <a:off x="6467475" y="3860800"/>
            <a:ext cx="571500" cy="349250"/>
          </a:xfrm>
          <a:prstGeom prst="rect">
            <a:avLst/>
          </a:prstGeom>
          <a:solidFill>
            <a:srgbClr val="FFFF00"/>
          </a:solidFill>
          <a:ln w="12700">
            <a:solidFill>
              <a:schemeClr val="tx1"/>
            </a:solidFill>
            <a:miter lim="800000"/>
            <a:headEnd/>
            <a:tailEnd/>
          </a:ln>
        </p:spPr>
        <p:txBody>
          <a:bodyPr>
            <a:spAutoFit/>
          </a:bodyPr>
          <a:lstStyle/>
          <a:p>
            <a:pPr algn="ctr" eaLnBrk="0" hangingPunct="0">
              <a:spcBef>
                <a:spcPct val="50000"/>
              </a:spcBef>
            </a:pPr>
            <a:r>
              <a:rPr lang="es-ES_tradnl" sz="1600">
                <a:latin typeface="Arial" charset="0"/>
              </a:rPr>
              <a:t>E</a:t>
            </a:r>
            <a:endParaRPr lang="es-ES" sz="1600">
              <a:latin typeface="Arial" charset="0"/>
            </a:endParaRPr>
          </a:p>
        </p:txBody>
      </p:sp>
      <p:sp>
        <p:nvSpPr>
          <p:cNvPr id="26694" name="Text Box 71"/>
          <p:cNvSpPr txBox="1">
            <a:spLocks noChangeArrowheads="1"/>
          </p:cNvSpPr>
          <p:nvPr/>
        </p:nvSpPr>
        <p:spPr bwMode="auto">
          <a:xfrm>
            <a:off x="6461125" y="4673600"/>
            <a:ext cx="571500" cy="349250"/>
          </a:xfrm>
          <a:prstGeom prst="rect">
            <a:avLst/>
          </a:prstGeom>
          <a:solidFill>
            <a:srgbClr val="FFFF00"/>
          </a:solidFill>
          <a:ln w="12700">
            <a:solidFill>
              <a:schemeClr val="tx1"/>
            </a:solidFill>
            <a:miter lim="800000"/>
            <a:headEnd/>
            <a:tailEnd/>
          </a:ln>
        </p:spPr>
        <p:txBody>
          <a:bodyPr>
            <a:spAutoFit/>
          </a:bodyPr>
          <a:lstStyle/>
          <a:p>
            <a:pPr algn="ctr" eaLnBrk="0" hangingPunct="0">
              <a:spcBef>
                <a:spcPct val="50000"/>
              </a:spcBef>
            </a:pPr>
            <a:r>
              <a:rPr lang="es-ES_tradnl" sz="1600">
                <a:latin typeface="Arial" charset="0"/>
              </a:rPr>
              <a:t>F</a:t>
            </a:r>
            <a:endParaRPr lang="es-ES" sz="1600">
              <a:latin typeface="Arial" charset="0"/>
            </a:endParaRPr>
          </a:p>
        </p:txBody>
      </p:sp>
      <p:sp>
        <p:nvSpPr>
          <p:cNvPr id="26695" name="Line 72"/>
          <p:cNvSpPr>
            <a:spLocks noChangeShapeType="1"/>
          </p:cNvSpPr>
          <p:nvPr/>
        </p:nvSpPr>
        <p:spPr bwMode="auto">
          <a:xfrm flipH="1">
            <a:off x="6748463" y="4260850"/>
            <a:ext cx="3175" cy="381000"/>
          </a:xfrm>
          <a:prstGeom prst="line">
            <a:avLst/>
          </a:prstGeom>
          <a:noFill/>
          <a:ln w="12700">
            <a:solidFill>
              <a:schemeClr val="tx1"/>
            </a:solidFill>
            <a:round/>
            <a:headEnd type="triangle" w="med" len="med"/>
            <a:tailEnd type="triangle" w="med" len="med"/>
          </a:ln>
        </p:spPr>
        <p:txBody>
          <a:bodyPr/>
          <a:lstStyle/>
          <a:p>
            <a:endParaRPr lang="es-ES"/>
          </a:p>
        </p:txBody>
      </p:sp>
      <p:sp>
        <p:nvSpPr>
          <p:cNvPr id="26696" name="Text Box 73"/>
          <p:cNvSpPr txBox="1">
            <a:spLocks noChangeArrowheads="1"/>
          </p:cNvSpPr>
          <p:nvPr/>
        </p:nvSpPr>
        <p:spPr bwMode="auto">
          <a:xfrm>
            <a:off x="7115175" y="5495925"/>
            <a:ext cx="549275" cy="304800"/>
          </a:xfrm>
          <a:prstGeom prst="rect">
            <a:avLst/>
          </a:prstGeom>
          <a:noFill/>
          <a:ln w="9525">
            <a:noFill/>
            <a:miter lim="800000"/>
            <a:headEnd/>
            <a:tailEnd/>
          </a:ln>
        </p:spPr>
        <p:txBody>
          <a:bodyPr wrap="none">
            <a:spAutoFit/>
          </a:bodyPr>
          <a:lstStyle/>
          <a:p>
            <a:pPr algn="ctr" eaLnBrk="0" hangingPunct="0"/>
            <a:r>
              <a:rPr lang="es-ES_tradnl" sz="1400">
                <a:latin typeface="Arial" charset="0"/>
              </a:rPr>
              <a:t>Enet</a:t>
            </a:r>
            <a:endParaRPr lang="es-ES" sz="1400">
              <a:latin typeface="Arial" charset="0"/>
            </a:endParaRPr>
          </a:p>
        </p:txBody>
      </p:sp>
      <p:sp>
        <p:nvSpPr>
          <p:cNvPr id="26697" name="Text Box 74"/>
          <p:cNvSpPr txBox="1">
            <a:spLocks noChangeArrowheads="1"/>
          </p:cNvSpPr>
          <p:nvPr/>
        </p:nvSpPr>
        <p:spPr bwMode="auto">
          <a:xfrm>
            <a:off x="2822575" y="5661025"/>
            <a:ext cx="549275" cy="304800"/>
          </a:xfrm>
          <a:prstGeom prst="rect">
            <a:avLst/>
          </a:prstGeom>
          <a:noFill/>
          <a:ln w="9525">
            <a:noFill/>
            <a:miter lim="800000"/>
            <a:headEnd/>
            <a:tailEnd/>
          </a:ln>
        </p:spPr>
        <p:txBody>
          <a:bodyPr wrap="none">
            <a:spAutoFit/>
          </a:bodyPr>
          <a:lstStyle/>
          <a:p>
            <a:pPr algn="ctr" eaLnBrk="0" hangingPunct="0"/>
            <a:r>
              <a:rPr lang="es-ES_tradnl" sz="1400">
                <a:latin typeface="Arial" charset="0"/>
              </a:rPr>
              <a:t>Enet</a:t>
            </a:r>
            <a:endParaRPr lang="es-ES" sz="1400">
              <a:latin typeface="Arial" charset="0"/>
            </a:endParaRPr>
          </a:p>
        </p:txBody>
      </p:sp>
      <p:sp>
        <p:nvSpPr>
          <p:cNvPr id="26698" name="Line 75"/>
          <p:cNvSpPr>
            <a:spLocks noChangeShapeType="1"/>
          </p:cNvSpPr>
          <p:nvPr/>
        </p:nvSpPr>
        <p:spPr bwMode="auto">
          <a:xfrm>
            <a:off x="2500313" y="4864100"/>
            <a:ext cx="1063625" cy="4763"/>
          </a:xfrm>
          <a:prstGeom prst="line">
            <a:avLst/>
          </a:prstGeom>
          <a:noFill/>
          <a:ln w="12700">
            <a:solidFill>
              <a:schemeClr val="tx1"/>
            </a:solidFill>
            <a:round/>
            <a:headEnd type="triangle" w="med" len="med"/>
            <a:tailEnd type="triangle" w="med" len="med"/>
          </a:ln>
        </p:spPr>
        <p:txBody>
          <a:bodyPr/>
          <a:lstStyle/>
          <a:p>
            <a:endParaRPr lang="es-ES"/>
          </a:p>
        </p:txBody>
      </p:sp>
      <p:sp>
        <p:nvSpPr>
          <p:cNvPr id="26699" name="Line 76"/>
          <p:cNvSpPr>
            <a:spLocks noChangeShapeType="1"/>
          </p:cNvSpPr>
          <p:nvPr/>
        </p:nvSpPr>
        <p:spPr bwMode="auto">
          <a:xfrm flipV="1">
            <a:off x="5508625" y="4860925"/>
            <a:ext cx="962025" cy="7938"/>
          </a:xfrm>
          <a:prstGeom prst="line">
            <a:avLst/>
          </a:prstGeom>
          <a:noFill/>
          <a:ln w="12700">
            <a:solidFill>
              <a:schemeClr val="tx1"/>
            </a:solidFill>
            <a:round/>
            <a:headEnd type="triangle" w="med" len="med"/>
            <a:tailEnd type="triangle" w="med" len="med"/>
          </a:ln>
        </p:spPr>
        <p:txBody>
          <a:bodyPr/>
          <a:lstStyle/>
          <a:p>
            <a:endParaRPr lang="es-ES"/>
          </a:p>
        </p:txBody>
      </p:sp>
      <p:sp>
        <p:nvSpPr>
          <p:cNvPr id="26700" name="Text Box 77"/>
          <p:cNvSpPr txBox="1">
            <a:spLocks noChangeArrowheads="1"/>
          </p:cNvSpPr>
          <p:nvPr/>
        </p:nvSpPr>
        <p:spPr bwMode="auto">
          <a:xfrm>
            <a:off x="5435600" y="4267200"/>
            <a:ext cx="1063625" cy="530225"/>
          </a:xfrm>
          <a:prstGeom prst="rect">
            <a:avLst/>
          </a:prstGeom>
          <a:solidFill>
            <a:schemeClr val="accent1"/>
          </a:solidFill>
          <a:ln w="12700">
            <a:solidFill>
              <a:schemeClr val="tx1"/>
            </a:solidFill>
            <a:miter lim="800000"/>
            <a:headEnd/>
            <a:tailEnd/>
          </a:ln>
        </p:spPr>
        <p:txBody>
          <a:bodyPr>
            <a:spAutoFit/>
          </a:bodyPr>
          <a:lstStyle/>
          <a:p>
            <a:pPr algn="ctr" eaLnBrk="0" hangingPunct="0"/>
            <a:r>
              <a:rPr lang="es-ES_tradnl" sz="1400" b="1">
                <a:latin typeface="Arial" charset="0"/>
              </a:rPr>
              <a:t>Enet</a:t>
            </a:r>
          </a:p>
          <a:p>
            <a:pPr algn="ctr" eaLnBrk="0" hangingPunct="0"/>
            <a:r>
              <a:rPr lang="es-ES_tradnl" sz="1400" b="1">
                <a:latin typeface="Arial" charset="0"/>
              </a:rPr>
              <a:t>100 Mbps</a:t>
            </a:r>
            <a:endParaRPr lang="es-ES" sz="1400" b="1">
              <a:latin typeface="Arial" charset="0"/>
            </a:endParaRPr>
          </a:p>
        </p:txBody>
      </p:sp>
      <p:sp>
        <p:nvSpPr>
          <p:cNvPr id="26701" name="Line 78"/>
          <p:cNvSpPr>
            <a:spLocks noChangeShapeType="1"/>
          </p:cNvSpPr>
          <p:nvPr/>
        </p:nvSpPr>
        <p:spPr bwMode="auto">
          <a:xfrm flipV="1">
            <a:off x="5553075" y="4046538"/>
            <a:ext cx="890588" cy="6350"/>
          </a:xfrm>
          <a:prstGeom prst="line">
            <a:avLst/>
          </a:prstGeom>
          <a:noFill/>
          <a:ln w="12700">
            <a:solidFill>
              <a:schemeClr val="tx1"/>
            </a:solidFill>
            <a:prstDash val="sysDot"/>
            <a:round/>
            <a:headEnd type="triangle" w="med" len="med"/>
            <a:tailEnd type="triangle" w="med" len="med"/>
          </a:ln>
        </p:spPr>
        <p:txBody>
          <a:bodyPr/>
          <a:lstStyle/>
          <a:p>
            <a:endParaRPr lang="es-ES"/>
          </a:p>
        </p:txBody>
      </p:sp>
      <p:sp>
        <p:nvSpPr>
          <p:cNvPr id="26702" name="Line 79"/>
          <p:cNvSpPr>
            <a:spLocks noChangeShapeType="1"/>
          </p:cNvSpPr>
          <p:nvPr/>
        </p:nvSpPr>
        <p:spPr bwMode="auto">
          <a:xfrm>
            <a:off x="2582863" y="4076700"/>
            <a:ext cx="950912" cy="0"/>
          </a:xfrm>
          <a:prstGeom prst="line">
            <a:avLst/>
          </a:prstGeom>
          <a:noFill/>
          <a:ln w="12700">
            <a:solidFill>
              <a:schemeClr val="tx1"/>
            </a:solidFill>
            <a:prstDash val="sysDot"/>
            <a:round/>
            <a:headEnd type="triangle" w="med" len="med"/>
            <a:tailEnd type="triangle" w="med" len="med"/>
          </a:ln>
        </p:spPr>
        <p:txBody>
          <a:bodyPr/>
          <a:lstStyle/>
          <a:p>
            <a:endParaRPr lang="es-ES"/>
          </a:p>
        </p:txBody>
      </p:sp>
      <p:sp>
        <p:nvSpPr>
          <p:cNvPr id="26703" name="Text Box 80"/>
          <p:cNvSpPr txBox="1">
            <a:spLocks noChangeArrowheads="1"/>
          </p:cNvSpPr>
          <p:nvPr/>
        </p:nvSpPr>
        <p:spPr bwMode="auto">
          <a:xfrm>
            <a:off x="2535238" y="4267200"/>
            <a:ext cx="1008062" cy="530225"/>
          </a:xfrm>
          <a:prstGeom prst="rect">
            <a:avLst/>
          </a:prstGeom>
          <a:solidFill>
            <a:schemeClr val="accent1"/>
          </a:solidFill>
          <a:ln w="12700">
            <a:solidFill>
              <a:schemeClr val="tx1"/>
            </a:solidFill>
            <a:miter lim="800000"/>
            <a:headEnd/>
            <a:tailEnd/>
          </a:ln>
        </p:spPr>
        <p:txBody>
          <a:bodyPr>
            <a:spAutoFit/>
          </a:bodyPr>
          <a:lstStyle/>
          <a:p>
            <a:pPr algn="ctr" eaLnBrk="0" hangingPunct="0"/>
            <a:r>
              <a:rPr lang="es-ES_tradnl" sz="1400" b="1">
                <a:latin typeface="Arial" charset="0"/>
              </a:rPr>
              <a:t>Enet</a:t>
            </a:r>
          </a:p>
          <a:p>
            <a:pPr algn="ctr" eaLnBrk="0" hangingPunct="0"/>
            <a:r>
              <a:rPr lang="es-ES_tradnl" sz="1400" b="1">
                <a:latin typeface="Arial" charset="0"/>
              </a:rPr>
              <a:t>10 Mbps</a:t>
            </a:r>
            <a:endParaRPr lang="es-ES" sz="1400" b="1">
              <a:latin typeface="Arial" charset="0"/>
            </a:endParaRPr>
          </a:p>
        </p:txBody>
      </p:sp>
      <p:sp>
        <p:nvSpPr>
          <p:cNvPr id="26704" name="Text Box 81"/>
          <p:cNvSpPr txBox="1">
            <a:spLocks noChangeArrowheads="1"/>
          </p:cNvSpPr>
          <p:nvPr/>
        </p:nvSpPr>
        <p:spPr bwMode="auto">
          <a:xfrm>
            <a:off x="5735638" y="3644900"/>
            <a:ext cx="581025" cy="317500"/>
          </a:xfrm>
          <a:prstGeom prst="rect">
            <a:avLst/>
          </a:prstGeom>
          <a:solidFill>
            <a:schemeClr val="accent1"/>
          </a:solidFill>
          <a:ln w="12700">
            <a:solidFill>
              <a:schemeClr val="tx1"/>
            </a:solidFill>
            <a:miter lim="800000"/>
            <a:headEnd/>
            <a:tailEnd/>
          </a:ln>
        </p:spPr>
        <p:txBody>
          <a:bodyPr wrap="none">
            <a:spAutoFit/>
          </a:bodyPr>
          <a:lstStyle/>
          <a:p>
            <a:pPr algn="ctr" eaLnBrk="0" hangingPunct="0"/>
            <a:r>
              <a:rPr lang="es-ES_tradnl" sz="1400" b="1">
                <a:latin typeface="Arial" charset="0"/>
              </a:rPr>
              <a:t>Enet</a:t>
            </a:r>
            <a:endParaRPr lang="es-ES" sz="1400" b="1">
              <a:latin typeface="Arial" charset="0"/>
            </a:endParaRPr>
          </a:p>
        </p:txBody>
      </p:sp>
      <p:sp>
        <p:nvSpPr>
          <p:cNvPr id="26705" name="Text Box 82"/>
          <p:cNvSpPr txBox="1">
            <a:spLocks noChangeArrowheads="1"/>
          </p:cNvSpPr>
          <p:nvPr/>
        </p:nvSpPr>
        <p:spPr bwMode="auto">
          <a:xfrm>
            <a:off x="2746375" y="3644900"/>
            <a:ext cx="581025" cy="317500"/>
          </a:xfrm>
          <a:prstGeom prst="rect">
            <a:avLst/>
          </a:prstGeom>
          <a:solidFill>
            <a:schemeClr val="accent1"/>
          </a:solidFill>
          <a:ln w="12700">
            <a:solidFill>
              <a:schemeClr val="tx1"/>
            </a:solidFill>
            <a:miter lim="800000"/>
            <a:headEnd/>
            <a:tailEnd/>
          </a:ln>
        </p:spPr>
        <p:txBody>
          <a:bodyPr wrap="none">
            <a:spAutoFit/>
          </a:bodyPr>
          <a:lstStyle/>
          <a:p>
            <a:pPr algn="ctr" eaLnBrk="0" hangingPunct="0"/>
            <a:r>
              <a:rPr lang="es-ES_tradnl" sz="1400" b="1">
                <a:latin typeface="Arial" charset="0"/>
              </a:rPr>
              <a:t>Enet</a:t>
            </a:r>
            <a:endParaRPr lang="es-ES" sz="1400" b="1">
              <a:latin typeface="Arial" charset="0"/>
            </a:endParaRPr>
          </a:p>
        </p:txBody>
      </p:sp>
      <p:sp>
        <p:nvSpPr>
          <p:cNvPr id="26706" name="Line 83"/>
          <p:cNvSpPr>
            <a:spLocks noChangeShapeType="1"/>
          </p:cNvSpPr>
          <p:nvPr/>
        </p:nvSpPr>
        <p:spPr bwMode="auto">
          <a:xfrm>
            <a:off x="1201738" y="1619250"/>
            <a:ext cx="6794500" cy="9525"/>
          </a:xfrm>
          <a:prstGeom prst="line">
            <a:avLst/>
          </a:prstGeom>
          <a:noFill/>
          <a:ln w="12700">
            <a:solidFill>
              <a:schemeClr val="tx1"/>
            </a:solidFill>
            <a:prstDash val="sysDot"/>
            <a:round/>
            <a:headEnd type="triangle" w="med" len="med"/>
            <a:tailEnd type="triangle" w="med" len="med"/>
          </a:ln>
        </p:spPr>
        <p:txBody>
          <a:bodyPr/>
          <a:lstStyle/>
          <a:p>
            <a:endParaRPr lang="es-ES"/>
          </a:p>
        </p:txBody>
      </p:sp>
      <p:sp>
        <p:nvSpPr>
          <p:cNvPr id="26707" name="Text Box 84"/>
          <p:cNvSpPr txBox="1">
            <a:spLocks noChangeArrowheads="1"/>
          </p:cNvSpPr>
          <p:nvPr/>
        </p:nvSpPr>
        <p:spPr bwMode="auto">
          <a:xfrm>
            <a:off x="6259513" y="5761038"/>
            <a:ext cx="1238250" cy="517525"/>
          </a:xfrm>
          <a:prstGeom prst="rect">
            <a:avLst/>
          </a:prstGeom>
          <a:noFill/>
          <a:ln w="12700">
            <a:noFill/>
            <a:miter lim="800000"/>
            <a:headEnd/>
            <a:tailEnd/>
          </a:ln>
        </p:spPr>
        <p:txBody>
          <a:bodyPr wrap="none">
            <a:spAutoFit/>
          </a:bodyPr>
          <a:lstStyle/>
          <a:p>
            <a:pPr algn="ctr" eaLnBrk="0" hangingPunct="0"/>
            <a:r>
              <a:rPr lang="es-ES_tradnl" sz="1400" b="1">
                <a:latin typeface="Arial" charset="0"/>
              </a:rPr>
              <a:t>Conmutador</a:t>
            </a:r>
          </a:p>
          <a:p>
            <a:pPr algn="ctr" eaLnBrk="0" hangingPunct="0"/>
            <a:r>
              <a:rPr lang="es-ES_tradnl" sz="1400" b="1">
                <a:latin typeface="Arial" charset="0"/>
              </a:rPr>
              <a:t>LAN</a:t>
            </a:r>
            <a:endParaRPr lang="es-ES" sz="1400" b="1">
              <a:latin typeface="Arial" charset="0"/>
            </a:endParaRPr>
          </a:p>
        </p:txBody>
      </p:sp>
      <p:sp>
        <p:nvSpPr>
          <p:cNvPr id="26708" name="Text Box 85"/>
          <p:cNvSpPr txBox="1">
            <a:spLocks noChangeArrowheads="1"/>
          </p:cNvSpPr>
          <p:nvPr/>
        </p:nvSpPr>
        <p:spPr bwMode="auto">
          <a:xfrm>
            <a:off x="1712913" y="5761038"/>
            <a:ext cx="1238250" cy="517525"/>
          </a:xfrm>
          <a:prstGeom prst="rect">
            <a:avLst/>
          </a:prstGeom>
          <a:noFill/>
          <a:ln w="12700">
            <a:noFill/>
            <a:miter lim="800000"/>
            <a:headEnd/>
            <a:tailEnd/>
          </a:ln>
        </p:spPr>
        <p:txBody>
          <a:bodyPr wrap="none">
            <a:spAutoFit/>
          </a:bodyPr>
          <a:lstStyle/>
          <a:p>
            <a:pPr algn="ctr" eaLnBrk="0" hangingPunct="0"/>
            <a:r>
              <a:rPr lang="es-ES_tradnl" sz="1400" b="1">
                <a:latin typeface="Arial" charset="0"/>
              </a:rPr>
              <a:t>Punto de</a:t>
            </a:r>
          </a:p>
          <a:p>
            <a:pPr algn="ctr" eaLnBrk="0" hangingPunct="0"/>
            <a:r>
              <a:rPr lang="es-ES_tradnl" sz="1400" b="1">
                <a:latin typeface="Arial" charset="0"/>
              </a:rPr>
              <a:t>Acceso WiFi</a:t>
            </a:r>
            <a:endParaRPr lang="es-ES" sz="1400" b="1">
              <a:latin typeface="Arial" charset="0"/>
            </a:endParaRPr>
          </a:p>
        </p:txBody>
      </p:sp>
      <p:sp>
        <p:nvSpPr>
          <p:cNvPr id="26709" name="Text Box 86"/>
          <p:cNvSpPr txBox="1">
            <a:spLocks noChangeArrowheads="1"/>
          </p:cNvSpPr>
          <p:nvPr/>
        </p:nvSpPr>
        <p:spPr bwMode="auto">
          <a:xfrm>
            <a:off x="5003800" y="5903913"/>
            <a:ext cx="755650" cy="304800"/>
          </a:xfrm>
          <a:prstGeom prst="rect">
            <a:avLst/>
          </a:prstGeom>
          <a:noFill/>
          <a:ln w="12700">
            <a:noFill/>
            <a:miter lim="800000"/>
            <a:headEnd/>
            <a:tailEnd/>
          </a:ln>
        </p:spPr>
        <p:txBody>
          <a:bodyPr wrap="none">
            <a:spAutoFit/>
          </a:bodyPr>
          <a:lstStyle/>
          <a:p>
            <a:pPr eaLnBrk="0" hangingPunct="0"/>
            <a:r>
              <a:rPr lang="es-ES_tradnl" sz="1400" b="1">
                <a:latin typeface="Arial" charset="0"/>
              </a:rPr>
              <a:t>Router</a:t>
            </a:r>
            <a:endParaRPr lang="es-ES" sz="1400" b="1">
              <a:latin typeface="Arial" charset="0"/>
            </a:endParaRPr>
          </a:p>
        </p:txBody>
      </p:sp>
      <p:sp>
        <p:nvSpPr>
          <p:cNvPr id="26710" name="Text Box 87"/>
          <p:cNvSpPr txBox="1">
            <a:spLocks noChangeArrowheads="1"/>
          </p:cNvSpPr>
          <p:nvPr/>
        </p:nvSpPr>
        <p:spPr bwMode="auto">
          <a:xfrm>
            <a:off x="3419475" y="5903913"/>
            <a:ext cx="755650" cy="304800"/>
          </a:xfrm>
          <a:prstGeom prst="rect">
            <a:avLst/>
          </a:prstGeom>
          <a:noFill/>
          <a:ln w="12700">
            <a:noFill/>
            <a:miter lim="800000"/>
            <a:headEnd/>
            <a:tailEnd/>
          </a:ln>
        </p:spPr>
        <p:txBody>
          <a:bodyPr wrap="none">
            <a:spAutoFit/>
          </a:bodyPr>
          <a:lstStyle/>
          <a:p>
            <a:pPr eaLnBrk="0" hangingPunct="0"/>
            <a:r>
              <a:rPr lang="es-ES_tradnl" sz="1400" b="1">
                <a:latin typeface="Arial" charset="0"/>
              </a:rPr>
              <a:t>Router</a:t>
            </a:r>
            <a:endParaRPr lang="es-ES" sz="1400" b="1">
              <a:latin typeface="Arial" charset="0"/>
            </a:endParaRPr>
          </a:p>
        </p:txBody>
      </p:sp>
    </p:spTree>
  </p:cSld>
  <p:clrMapOvr>
    <a:masterClrMapping/>
  </p:clrMapOvr>
  <p:transition spd="med">
    <p:pull dir="ru"/>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2"/>
          <p:cNvSpPr>
            <a:spLocks noGrp="1" noChangeArrowheads="1"/>
          </p:cNvSpPr>
          <p:nvPr>
            <p:ph type="title"/>
          </p:nvPr>
        </p:nvSpPr>
        <p:spPr>
          <a:xfrm>
            <a:off x="468313" y="260350"/>
            <a:ext cx="8208962" cy="647700"/>
          </a:xfrm>
        </p:spPr>
        <p:txBody>
          <a:bodyPr/>
          <a:lstStyle/>
          <a:p>
            <a:pPr eaLnBrk="1" hangingPunct="1"/>
            <a:r>
              <a:rPr lang="es-ES" sz="3200" smtClean="0">
                <a:latin typeface="Arial" charset="0"/>
              </a:rPr>
              <a:t>ipconfig/all en un ordenador multihomed</a:t>
            </a:r>
          </a:p>
        </p:txBody>
      </p:sp>
      <p:sp>
        <p:nvSpPr>
          <p:cNvPr id="131074" name="Text Box 3"/>
          <p:cNvSpPr txBox="1">
            <a:spLocks noChangeArrowheads="1"/>
          </p:cNvSpPr>
          <p:nvPr/>
        </p:nvSpPr>
        <p:spPr bwMode="auto">
          <a:xfrm rot="-5400000">
            <a:off x="-126205" y="3225006"/>
            <a:ext cx="1325562" cy="581025"/>
          </a:xfrm>
          <a:prstGeom prst="rect">
            <a:avLst/>
          </a:prstGeom>
          <a:noFill/>
          <a:ln w="9525">
            <a:noFill/>
            <a:miter lim="800000"/>
            <a:headEnd/>
            <a:tailEnd/>
          </a:ln>
        </p:spPr>
        <p:txBody>
          <a:bodyPr wrap="none">
            <a:spAutoFit/>
          </a:bodyPr>
          <a:lstStyle/>
          <a:p>
            <a:pPr algn="ctr" eaLnBrk="0" hangingPunct="0"/>
            <a:r>
              <a:rPr lang="es-ES" sz="1600">
                <a:latin typeface="Arial" charset="0"/>
              </a:rPr>
              <a:t>Interfaz WiFi</a:t>
            </a:r>
          </a:p>
          <a:p>
            <a:pPr algn="ctr" eaLnBrk="0" hangingPunct="0"/>
            <a:r>
              <a:rPr lang="es-ES" sz="1600">
                <a:latin typeface="Arial" charset="0"/>
              </a:rPr>
              <a:t>(802.11)</a:t>
            </a:r>
          </a:p>
        </p:txBody>
      </p:sp>
      <p:sp>
        <p:nvSpPr>
          <p:cNvPr id="131075" name="Text Box 4"/>
          <p:cNvSpPr txBox="1">
            <a:spLocks noChangeArrowheads="1"/>
          </p:cNvSpPr>
          <p:nvPr/>
        </p:nvSpPr>
        <p:spPr bwMode="auto">
          <a:xfrm rot="-5400000">
            <a:off x="-307974" y="5246687"/>
            <a:ext cx="1689100" cy="581025"/>
          </a:xfrm>
          <a:prstGeom prst="rect">
            <a:avLst/>
          </a:prstGeom>
          <a:noFill/>
          <a:ln w="9525">
            <a:noFill/>
            <a:miter lim="800000"/>
            <a:headEnd/>
            <a:tailEnd/>
          </a:ln>
        </p:spPr>
        <p:txBody>
          <a:bodyPr wrap="none">
            <a:spAutoFit/>
          </a:bodyPr>
          <a:lstStyle/>
          <a:p>
            <a:pPr algn="ctr" eaLnBrk="0" hangingPunct="0"/>
            <a:r>
              <a:rPr lang="es-ES" sz="1600">
                <a:latin typeface="Arial" charset="0"/>
              </a:rPr>
              <a:t>Interfaz Ethernet</a:t>
            </a:r>
          </a:p>
          <a:p>
            <a:pPr algn="ctr" eaLnBrk="0" hangingPunct="0"/>
            <a:r>
              <a:rPr lang="es-ES" sz="1600">
                <a:latin typeface="Arial" charset="0"/>
              </a:rPr>
              <a:t>(802.3)</a:t>
            </a:r>
          </a:p>
        </p:txBody>
      </p:sp>
      <p:pic>
        <p:nvPicPr>
          <p:cNvPr id="131076" name="Picture 5"/>
          <p:cNvPicPr>
            <a:picLocks noChangeAspect="1" noChangeArrowheads="1"/>
          </p:cNvPicPr>
          <p:nvPr/>
        </p:nvPicPr>
        <p:blipFill>
          <a:blip r:embed="rId3" cstate="print"/>
          <a:srcRect/>
          <a:stretch>
            <a:fillRect/>
          </a:stretch>
        </p:blipFill>
        <p:spPr bwMode="auto">
          <a:xfrm>
            <a:off x="4860925" y="1196975"/>
            <a:ext cx="719138" cy="198438"/>
          </a:xfrm>
          <a:prstGeom prst="rect">
            <a:avLst/>
          </a:prstGeom>
          <a:noFill/>
          <a:ln w="9525">
            <a:noFill/>
            <a:miter lim="800000"/>
            <a:headEnd/>
            <a:tailEnd/>
          </a:ln>
        </p:spPr>
      </p:pic>
      <p:sp>
        <p:nvSpPr>
          <p:cNvPr id="131077" name="Line 6"/>
          <p:cNvSpPr>
            <a:spLocks noChangeShapeType="1"/>
          </p:cNvSpPr>
          <p:nvPr/>
        </p:nvSpPr>
        <p:spPr bwMode="auto">
          <a:xfrm>
            <a:off x="6300788" y="1054100"/>
            <a:ext cx="0" cy="647700"/>
          </a:xfrm>
          <a:prstGeom prst="line">
            <a:avLst/>
          </a:prstGeom>
          <a:noFill/>
          <a:ln w="25400">
            <a:solidFill>
              <a:schemeClr val="accent2"/>
            </a:solidFill>
            <a:round/>
            <a:headEnd/>
            <a:tailEnd/>
          </a:ln>
        </p:spPr>
        <p:txBody>
          <a:bodyPr/>
          <a:lstStyle/>
          <a:p>
            <a:endParaRPr lang="es-ES"/>
          </a:p>
        </p:txBody>
      </p:sp>
      <p:sp>
        <p:nvSpPr>
          <p:cNvPr id="131078" name="Line 7"/>
          <p:cNvSpPr>
            <a:spLocks noChangeShapeType="1"/>
          </p:cNvSpPr>
          <p:nvPr/>
        </p:nvSpPr>
        <p:spPr bwMode="auto">
          <a:xfrm>
            <a:off x="6300788" y="1630363"/>
            <a:ext cx="215900" cy="0"/>
          </a:xfrm>
          <a:prstGeom prst="line">
            <a:avLst/>
          </a:prstGeom>
          <a:noFill/>
          <a:ln w="19050">
            <a:solidFill>
              <a:schemeClr val="accent2"/>
            </a:solidFill>
            <a:round/>
            <a:headEnd/>
            <a:tailEnd/>
          </a:ln>
        </p:spPr>
        <p:txBody>
          <a:bodyPr/>
          <a:lstStyle/>
          <a:p>
            <a:endParaRPr lang="es-ES"/>
          </a:p>
        </p:txBody>
      </p:sp>
      <p:sp>
        <p:nvSpPr>
          <p:cNvPr id="131079" name="Line 8"/>
          <p:cNvSpPr>
            <a:spLocks noChangeShapeType="1"/>
          </p:cNvSpPr>
          <p:nvPr/>
        </p:nvSpPr>
        <p:spPr bwMode="auto">
          <a:xfrm>
            <a:off x="6084888" y="1412875"/>
            <a:ext cx="215900" cy="0"/>
          </a:xfrm>
          <a:prstGeom prst="line">
            <a:avLst/>
          </a:prstGeom>
          <a:noFill/>
          <a:ln w="19050">
            <a:solidFill>
              <a:schemeClr val="accent2"/>
            </a:solidFill>
            <a:round/>
            <a:headEnd/>
            <a:tailEnd/>
          </a:ln>
        </p:spPr>
        <p:txBody>
          <a:bodyPr/>
          <a:lstStyle/>
          <a:p>
            <a:endParaRPr lang="es-ES"/>
          </a:p>
        </p:txBody>
      </p:sp>
      <p:sp>
        <p:nvSpPr>
          <p:cNvPr id="131080" name="Text Box 9"/>
          <p:cNvSpPr txBox="1">
            <a:spLocks noChangeArrowheads="1"/>
          </p:cNvSpPr>
          <p:nvPr/>
        </p:nvSpPr>
        <p:spPr bwMode="auto">
          <a:xfrm>
            <a:off x="3348038" y="917575"/>
            <a:ext cx="1466850" cy="639763"/>
          </a:xfrm>
          <a:prstGeom prst="rect">
            <a:avLst/>
          </a:prstGeom>
          <a:noFill/>
          <a:ln w="9525">
            <a:noFill/>
            <a:miter lim="800000"/>
            <a:headEnd/>
            <a:tailEnd/>
          </a:ln>
        </p:spPr>
        <p:txBody>
          <a:bodyPr wrap="none">
            <a:spAutoFit/>
          </a:bodyPr>
          <a:lstStyle/>
          <a:p>
            <a:pPr algn="ctr"/>
            <a:r>
              <a:rPr lang="es-ES" sz="1200" b="1">
                <a:latin typeface="Arial" charset="0"/>
              </a:rPr>
              <a:t>WiFi 54 Mb/s</a:t>
            </a:r>
          </a:p>
          <a:p>
            <a:pPr algn="ctr"/>
            <a:r>
              <a:rPr lang="es-ES" sz="1200" b="1">
                <a:latin typeface="Arial" charset="0"/>
              </a:rPr>
              <a:t>147.156.248.19/22</a:t>
            </a:r>
          </a:p>
          <a:p>
            <a:pPr algn="ctr"/>
            <a:r>
              <a:rPr lang="es-ES" sz="1200" b="1">
                <a:latin typeface="Arial" charset="0"/>
              </a:rPr>
              <a:t>Rtr: 147.156.248.1</a:t>
            </a:r>
          </a:p>
        </p:txBody>
      </p:sp>
      <p:sp>
        <p:nvSpPr>
          <p:cNvPr id="131081" name="Text Box 10"/>
          <p:cNvSpPr txBox="1">
            <a:spLocks noChangeArrowheads="1"/>
          </p:cNvSpPr>
          <p:nvPr/>
        </p:nvSpPr>
        <p:spPr bwMode="auto">
          <a:xfrm>
            <a:off x="6469063" y="1052513"/>
            <a:ext cx="1487487" cy="639762"/>
          </a:xfrm>
          <a:prstGeom prst="rect">
            <a:avLst/>
          </a:prstGeom>
          <a:noFill/>
          <a:ln w="9525">
            <a:noFill/>
            <a:miter lim="800000"/>
            <a:headEnd/>
            <a:tailEnd/>
          </a:ln>
        </p:spPr>
        <p:txBody>
          <a:bodyPr wrap="none">
            <a:spAutoFit/>
          </a:bodyPr>
          <a:lstStyle/>
          <a:p>
            <a:pPr algn="ctr"/>
            <a:r>
              <a:rPr lang="es-ES" sz="1200" b="1">
                <a:latin typeface="Arial" charset="0"/>
              </a:rPr>
              <a:t>Ethernet 100 Mb/s</a:t>
            </a:r>
          </a:p>
          <a:p>
            <a:pPr algn="ctr"/>
            <a:r>
              <a:rPr lang="es-ES" sz="1200" b="1">
                <a:latin typeface="Arial" charset="0"/>
              </a:rPr>
              <a:t>147.156.135.22/24</a:t>
            </a:r>
          </a:p>
          <a:p>
            <a:pPr algn="ctr"/>
            <a:r>
              <a:rPr lang="es-ES" sz="1200" b="1">
                <a:latin typeface="Arial" charset="0"/>
              </a:rPr>
              <a:t>Rtr: 147.156.135.1</a:t>
            </a:r>
          </a:p>
        </p:txBody>
      </p:sp>
      <p:pic>
        <p:nvPicPr>
          <p:cNvPr id="1265675" name="Picture 11"/>
          <p:cNvPicPr>
            <a:picLocks noChangeArrowheads="1"/>
          </p:cNvPicPr>
          <p:nvPr/>
        </p:nvPicPr>
        <p:blipFill>
          <a:blip r:embed="rId4" cstate="print"/>
          <a:srcRect/>
          <a:stretch>
            <a:fillRect/>
          </a:stretch>
        </p:blipFill>
        <p:spPr bwMode="auto">
          <a:xfrm>
            <a:off x="5313363" y="981075"/>
            <a:ext cx="842962" cy="741363"/>
          </a:xfrm>
          <a:prstGeom prst="rect">
            <a:avLst/>
          </a:prstGeom>
          <a:noFill/>
          <a:ln w="9525">
            <a:noFill/>
            <a:miter lim="800000"/>
            <a:headEnd/>
            <a:tailEnd/>
          </a:ln>
        </p:spPr>
      </p:pic>
      <p:sp>
        <p:nvSpPr>
          <p:cNvPr id="131083" name="Text Box 12"/>
          <p:cNvSpPr txBox="1">
            <a:spLocks noChangeArrowheads="1"/>
          </p:cNvSpPr>
          <p:nvPr/>
        </p:nvSpPr>
        <p:spPr bwMode="auto">
          <a:xfrm>
            <a:off x="827088" y="1557338"/>
            <a:ext cx="8655050" cy="5386387"/>
          </a:xfrm>
          <a:prstGeom prst="rect">
            <a:avLst/>
          </a:prstGeom>
          <a:noFill/>
          <a:ln w="9525">
            <a:noFill/>
            <a:miter lim="800000"/>
            <a:headEnd/>
            <a:tailEnd/>
          </a:ln>
        </p:spPr>
        <p:txBody>
          <a:bodyPr wrap="none">
            <a:spAutoFit/>
          </a:bodyPr>
          <a:lstStyle/>
          <a:p>
            <a:r>
              <a:rPr lang="en-GB" sz="1200">
                <a:latin typeface="Lucida Console" pitchFamily="49" charset="0"/>
              </a:rPr>
              <a:t>C:\&gt;</a:t>
            </a:r>
            <a:r>
              <a:rPr lang="en-GB" sz="1200" b="1">
                <a:latin typeface="Lucida Console" pitchFamily="49" charset="0"/>
              </a:rPr>
              <a:t>ipconfig/all</a:t>
            </a:r>
            <a:endParaRPr lang="es-ES" sz="1200" b="1">
              <a:latin typeface="Lucida Console" pitchFamily="49" charset="0"/>
            </a:endParaRPr>
          </a:p>
          <a:p>
            <a:r>
              <a:rPr lang="es-ES" sz="1200">
                <a:latin typeface="Lucida Console" pitchFamily="49" charset="0"/>
              </a:rPr>
              <a:t>Configuración IP de Windows</a:t>
            </a:r>
          </a:p>
          <a:p>
            <a:r>
              <a:rPr lang="es-ES" sz="1200">
                <a:latin typeface="Lucida Console" pitchFamily="49" charset="0"/>
              </a:rPr>
              <a:t>        Nombre del host . . . . . . . . . : marcello</a:t>
            </a:r>
          </a:p>
          <a:p>
            <a:r>
              <a:rPr lang="es-ES" sz="1200">
                <a:latin typeface="Lucida Console" pitchFamily="49" charset="0"/>
              </a:rPr>
              <a:t>        .. .. .. .. .. (resto omitido) .. .. .. .. ..</a:t>
            </a:r>
          </a:p>
          <a:p>
            <a:endParaRPr lang="es-ES" sz="1200">
              <a:latin typeface="Lucida Console" pitchFamily="49" charset="0"/>
            </a:endParaRPr>
          </a:p>
          <a:p>
            <a:r>
              <a:rPr lang="es-ES" sz="1200">
                <a:latin typeface="Lucida Console" pitchFamily="49" charset="0"/>
              </a:rPr>
              <a:t>Adaptador Ethernet Conexiones de red inalámbricas          :</a:t>
            </a:r>
          </a:p>
          <a:p>
            <a:r>
              <a:rPr lang="es-ES" sz="1200">
                <a:latin typeface="Lucida Console" pitchFamily="49" charset="0"/>
              </a:rPr>
              <a:t>        Sufijo de conexión específica DNS : uv.es</a:t>
            </a:r>
          </a:p>
          <a:p>
            <a:r>
              <a:rPr lang="es-ES" sz="1200">
                <a:latin typeface="Lucida Console" pitchFamily="49" charset="0"/>
              </a:rPr>
              <a:t>        </a:t>
            </a:r>
            <a:r>
              <a:rPr lang="en-GB" sz="1200">
                <a:latin typeface="Lucida Console" pitchFamily="49" charset="0"/>
              </a:rPr>
              <a:t>Descripción. . . . . . . . . . .  : Intel(R) PRO/Wireless 3945ABG Network Connection</a:t>
            </a:r>
          </a:p>
          <a:p>
            <a:r>
              <a:rPr lang="en-GB" sz="1200">
                <a:latin typeface="Lucida Console" pitchFamily="49" charset="0"/>
              </a:rPr>
              <a:t>        </a:t>
            </a:r>
            <a:r>
              <a:rPr lang="es-ES" sz="1200">
                <a:latin typeface="Lucida Console" pitchFamily="49" charset="0"/>
              </a:rPr>
              <a:t>Dirección física. . . . . . . . . : 00-13-02-29-86-F8</a:t>
            </a:r>
          </a:p>
          <a:p>
            <a:r>
              <a:rPr lang="es-ES" sz="1200">
                <a:latin typeface="Lucida Console" pitchFamily="49" charset="0"/>
              </a:rPr>
              <a:t>        DHCP habilitado. . . . . . . . .  : No</a:t>
            </a:r>
          </a:p>
          <a:p>
            <a:r>
              <a:rPr lang="es-ES" sz="1200">
                <a:latin typeface="Lucida Console" pitchFamily="49" charset="0"/>
              </a:rPr>
              <a:t>        Autoconfiguración habilitada. . . : Sí</a:t>
            </a:r>
          </a:p>
          <a:p>
            <a:r>
              <a:rPr lang="es-ES" sz="1200">
                <a:latin typeface="Lucida Console" pitchFamily="49" charset="0"/>
              </a:rPr>
              <a:t>        Dirección IP. . . . . . . . . . . : 147.156.248.19</a:t>
            </a:r>
          </a:p>
          <a:p>
            <a:r>
              <a:rPr lang="es-ES" sz="1200">
                <a:latin typeface="Lucida Console" pitchFamily="49" charset="0"/>
              </a:rPr>
              <a:t>        Máscara de subred . . . . . . . . : 255.255.252.0</a:t>
            </a:r>
          </a:p>
          <a:p>
            <a:r>
              <a:rPr lang="es-ES" sz="1200">
                <a:latin typeface="Lucida Console" pitchFamily="49" charset="0"/>
              </a:rPr>
              <a:t>        Puerta de enlace predeterminada   : 147.156.248.1</a:t>
            </a:r>
          </a:p>
          <a:p>
            <a:r>
              <a:rPr lang="es-ES" sz="1200">
                <a:latin typeface="Lucida Console" pitchFamily="49" charset="0"/>
              </a:rPr>
              <a:t>        .. .. .. .. .. (resto omitido) .. .. .. .. ..</a:t>
            </a:r>
          </a:p>
          <a:p>
            <a:endParaRPr lang="es-ES" sz="1200">
              <a:latin typeface="Lucida Console" pitchFamily="49" charset="0"/>
            </a:endParaRPr>
          </a:p>
          <a:p>
            <a:r>
              <a:rPr lang="es-ES" sz="1200">
                <a:latin typeface="Lucida Console" pitchFamily="49" charset="0"/>
              </a:rPr>
              <a:t>Adaptador Ethernet Conexión de área local          :</a:t>
            </a:r>
          </a:p>
          <a:p>
            <a:r>
              <a:rPr lang="es-ES" sz="1200">
                <a:latin typeface="Lucida Console" pitchFamily="49" charset="0"/>
              </a:rPr>
              <a:t>        Sufijo de conexión específica DNS :</a:t>
            </a:r>
          </a:p>
          <a:p>
            <a:r>
              <a:rPr lang="es-ES" sz="1200">
                <a:latin typeface="Lucida Console" pitchFamily="49" charset="0"/>
              </a:rPr>
              <a:t>        Descripción. . . . . . . . . . .  : Broadcom NetXtreme Gigabit Ethernet</a:t>
            </a:r>
          </a:p>
          <a:p>
            <a:r>
              <a:rPr lang="es-ES" sz="1200">
                <a:latin typeface="Lucida Console" pitchFamily="49" charset="0"/>
              </a:rPr>
              <a:t>        Dirección física. . . . . . . . . : 00-0F-B0-FA-00-63</a:t>
            </a:r>
          </a:p>
          <a:p>
            <a:r>
              <a:rPr lang="es-ES" sz="1200">
                <a:latin typeface="Lucida Console" pitchFamily="49" charset="0"/>
              </a:rPr>
              <a:t>        DHCP habilitado. . . . . . . . .  : No</a:t>
            </a:r>
          </a:p>
          <a:p>
            <a:r>
              <a:rPr lang="es-ES" sz="1200">
                <a:latin typeface="Lucida Console" pitchFamily="49" charset="0"/>
              </a:rPr>
              <a:t>        Dirección IP. . . . . . . . . . . : 147.156.135.22</a:t>
            </a:r>
          </a:p>
          <a:p>
            <a:r>
              <a:rPr lang="es-ES" sz="1200">
                <a:latin typeface="Lucida Console" pitchFamily="49" charset="0"/>
              </a:rPr>
              <a:t>        Máscara de subred . . . . . . . . : 255.255.255.0</a:t>
            </a:r>
          </a:p>
          <a:p>
            <a:r>
              <a:rPr lang="es-ES" sz="1200">
                <a:latin typeface="Lucida Console" pitchFamily="49" charset="0"/>
              </a:rPr>
              <a:t>        Puerta de enlace predeterminada   : 147.156.135.1</a:t>
            </a:r>
          </a:p>
          <a:p>
            <a:r>
              <a:rPr lang="es-ES" sz="1200">
                <a:latin typeface="Lucida Console" pitchFamily="49" charset="0"/>
              </a:rPr>
              <a:t>        Servidores DNS . . . . . . . . . .: 147.156.1.1</a:t>
            </a:r>
          </a:p>
          <a:p>
            <a:r>
              <a:rPr lang="es-ES" sz="1200">
                <a:latin typeface="Lucida Console" pitchFamily="49" charset="0"/>
              </a:rPr>
              <a:t>                                            147.156.1.3</a:t>
            </a:r>
            <a:endParaRPr lang="en-GB" sz="1200">
              <a:latin typeface="Lucida Console" pitchFamily="49" charset="0"/>
            </a:endParaRPr>
          </a:p>
          <a:p>
            <a:r>
              <a:rPr lang="en-GB" sz="1200">
                <a:latin typeface="Lucida Console" pitchFamily="49" charset="0"/>
              </a:rPr>
              <a:t>        </a:t>
            </a:r>
            <a:r>
              <a:rPr lang="es-ES" sz="1200">
                <a:latin typeface="Lucida Console" pitchFamily="49" charset="0"/>
              </a:rPr>
              <a:t>.. .. .. .. .. (resto omitido) .. .. .. .. ..</a:t>
            </a:r>
          </a:p>
          <a:p>
            <a:endParaRPr lang="en-GB" sz="1200">
              <a:latin typeface="Lucida Console" pitchFamily="49" charset="0"/>
            </a:endParaRPr>
          </a:p>
          <a:p>
            <a:r>
              <a:rPr lang="en-GB" sz="1200">
                <a:latin typeface="Lucida Console" pitchFamily="49" charset="0"/>
              </a:rPr>
              <a:t>C:\&gt;</a:t>
            </a:r>
            <a:endParaRPr lang="es-ES" sz="1200">
              <a:latin typeface="Lucida Console" pitchFamily="49" charset="0"/>
            </a:endParaRPr>
          </a:p>
        </p:txBody>
      </p:sp>
      <p:sp>
        <p:nvSpPr>
          <p:cNvPr id="131084" name="Rectangle 13"/>
          <p:cNvSpPr>
            <a:spLocks noChangeArrowheads="1"/>
          </p:cNvSpPr>
          <p:nvPr/>
        </p:nvSpPr>
        <p:spPr bwMode="auto">
          <a:xfrm>
            <a:off x="827088" y="2517775"/>
            <a:ext cx="7632700" cy="1847850"/>
          </a:xfrm>
          <a:prstGeom prst="rect">
            <a:avLst/>
          </a:prstGeom>
          <a:noFill/>
          <a:ln w="9525">
            <a:solidFill>
              <a:schemeClr val="tx1"/>
            </a:solidFill>
            <a:prstDash val="sysDot"/>
            <a:miter lim="800000"/>
            <a:headEnd/>
            <a:tailEnd/>
          </a:ln>
        </p:spPr>
        <p:txBody>
          <a:bodyPr wrap="none" anchor="ctr"/>
          <a:lstStyle/>
          <a:p>
            <a:endParaRPr lang="es-ES"/>
          </a:p>
        </p:txBody>
      </p:sp>
      <p:sp>
        <p:nvSpPr>
          <p:cNvPr id="131085" name="Rectangle 14"/>
          <p:cNvSpPr>
            <a:spLocks noChangeArrowheads="1"/>
          </p:cNvSpPr>
          <p:nvPr/>
        </p:nvSpPr>
        <p:spPr bwMode="auto">
          <a:xfrm>
            <a:off x="827088" y="4543425"/>
            <a:ext cx="7632700" cy="2016125"/>
          </a:xfrm>
          <a:prstGeom prst="rect">
            <a:avLst/>
          </a:prstGeom>
          <a:noFill/>
          <a:ln w="9525">
            <a:solidFill>
              <a:schemeClr val="tx1"/>
            </a:solidFill>
            <a:prstDash val="sysDot"/>
            <a:miter lim="800000"/>
            <a:headEnd/>
            <a:tailEnd/>
          </a:ln>
        </p:spPr>
        <p:txBody>
          <a:bodyPr wrap="none" anchor="ctr"/>
          <a:lstStyle/>
          <a:p>
            <a:endParaRPr lang="es-ES"/>
          </a:p>
        </p:txBody>
      </p:sp>
      <p:sp>
        <p:nvSpPr>
          <p:cNvPr id="131086" name="Line 15"/>
          <p:cNvSpPr>
            <a:spLocks noChangeShapeType="1"/>
          </p:cNvSpPr>
          <p:nvPr/>
        </p:nvSpPr>
        <p:spPr bwMode="auto">
          <a:xfrm>
            <a:off x="6300788" y="1196975"/>
            <a:ext cx="215900" cy="0"/>
          </a:xfrm>
          <a:prstGeom prst="line">
            <a:avLst/>
          </a:prstGeom>
          <a:noFill/>
          <a:ln w="19050">
            <a:solidFill>
              <a:schemeClr val="accent2"/>
            </a:solidFill>
            <a:round/>
            <a:headEnd/>
            <a:tailEnd/>
          </a:ln>
        </p:spPr>
        <p:txBody>
          <a:bodyPr/>
          <a:lstStyle/>
          <a:p>
            <a:endParaRPr lang="es-ES"/>
          </a:p>
        </p:txBody>
      </p:sp>
    </p:spTree>
  </p:cSld>
  <p:clrMapOvr>
    <a:masterClrMapping/>
  </p:clrMapOvr>
  <p:transition spd="med">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656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2"/>
          <p:cNvSpPr>
            <a:spLocks noGrp="1" noChangeArrowheads="1"/>
          </p:cNvSpPr>
          <p:nvPr>
            <p:ph type="title"/>
          </p:nvPr>
        </p:nvSpPr>
        <p:spPr>
          <a:xfrm>
            <a:off x="684213" y="44450"/>
            <a:ext cx="8208962" cy="647700"/>
          </a:xfrm>
        </p:spPr>
        <p:txBody>
          <a:bodyPr/>
          <a:lstStyle/>
          <a:p>
            <a:pPr eaLnBrk="1" hangingPunct="1"/>
            <a:r>
              <a:rPr lang="es-ES" sz="3200" smtClean="0">
                <a:latin typeface="Arial" charset="0"/>
              </a:rPr>
              <a:t>Rutas en un ordenador multihomed</a:t>
            </a:r>
          </a:p>
        </p:txBody>
      </p:sp>
      <p:sp>
        <p:nvSpPr>
          <p:cNvPr id="133122" name="Text Box 3"/>
          <p:cNvSpPr txBox="1">
            <a:spLocks noChangeArrowheads="1"/>
          </p:cNvSpPr>
          <p:nvPr/>
        </p:nvSpPr>
        <p:spPr bwMode="auto">
          <a:xfrm>
            <a:off x="900113" y="765175"/>
            <a:ext cx="12096750" cy="5368925"/>
          </a:xfrm>
          <a:prstGeom prst="rect">
            <a:avLst/>
          </a:prstGeom>
          <a:noFill/>
          <a:ln w="9525">
            <a:noFill/>
            <a:miter lim="800000"/>
            <a:headEnd/>
            <a:tailEnd/>
          </a:ln>
        </p:spPr>
        <p:txBody>
          <a:bodyPr>
            <a:spAutoFit/>
          </a:bodyPr>
          <a:lstStyle/>
          <a:p>
            <a:pPr eaLnBrk="0" hangingPunct="0">
              <a:lnSpc>
                <a:spcPct val="90000"/>
              </a:lnSpc>
            </a:pPr>
            <a:r>
              <a:rPr lang="en-GB" sz="1200">
                <a:latin typeface="Lucida Console" pitchFamily="49" charset="0"/>
              </a:rPr>
              <a:t>C:\&gt;</a:t>
            </a:r>
            <a:r>
              <a:rPr lang="en-GB" sz="1200" b="1">
                <a:latin typeface="Lucida Console" pitchFamily="49" charset="0"/>
              </a:rPr>
              <a:t>route print</a:t>
            </a:r>
          </a:p>
          <a:p>
            <a:r>
              <a:rPr lang="en-GB" sz="1200">
                <a:latin typeface="Lucida Console" pitchFamily="49" charset="0"/>
              </a:rPr>
              <a:t>===========================================================================</a:t>
            </a:r>
          </a:p>
          <a:p>
            <a:r>
              <a:rPr lang="en-GB" sz="1200">
                <a:latin typeface="Lucida Console" pitchFamily="49" charset="0"/>
              </a:rPr>
              <a:t>ILista de interfaces</a:t>
            </a:r>
          </a:p>
          <a:p>
            <a:r>
              <a:rPr lang="en-GB" sz="1200">
                <a:latin typeface="Lucida Console" pitchFamily="49" charset="0"/>
              </a:rPr>
              <a:t>0x1 ........................... MS TCP Loopback interface</a:t>
            </a:r>
          </a:p>
          <a:p>
            <a:r>
              <a:rPr lang="en-GB" sz="1200">
                <a:latin typeface="Lucida Console" pitchFamily="49" charset="0"/>
              </a:rPr>
              <a:t>0x2 ...00 13 02 29 86 f8 ...... Intel(R) PRO/Wireless 3945ABG Network Connection </a:t>
            </a:r>
            <a:r>
              <a:rPr lang="es-ES" sz="1200">
                <a:latin typeface="Lucida Console" pitchFamily="49" charset="0"/>
              </a:rPr>
              <a:t>- Minipuerto del</a:t>
            </a:r>
          </a:p>
          <a:p>
            <a:r>
              <a:rPr lang="es-ES" sz="1200">
                <a:latin typeface="Lucida Console" pitchFamily="49" charset="0"/>
              </a:rPr>
              <a:t>0x70003 ...00 0f b0 fa 00 63 ...... Broadcom NetXtreme Gigabit Ethernet - Minipuerto del administrador</a:t>
            </a:r>
          </a:p>
          <a:p>
            <a:r>
              <a:rPr lang="es-ES" sz="1200">
                <a:latin typeface="Lucida Console" pitchFamily="49" charset="0"/>
              </a:rPr>
              <a:t>===========================================================================</a:t>
            </a:r>
          </a:p>
          <a:p>
            <a:r>
              <a:rPr lang="es-ES" sz="1200">
                <a:latin typeface="Lucida Console" pitchFamily="49" charset="0"/>
              </a:rPr>
              <a:t>===========================================================================</a:t>
            </a:r>
          </a:p>
          <a:p>
            <a:r>
              <a:rPr lang="es-ES" sz="1200">
                <a:latin typeface="Lucida Console" pitchFamily="49" charset="0"/>
              </a:rPr>
              <a:t>Rutas activas:</a:t>
            </a:r>
          </a:p>
          <a:p>
            <a:r>
              <a:rPr lang="es-ES" sz="1200">
                <a:latin typeface="Lucida Console" pitchFamily="49" charset="0"/>
              </a:rPr>
              <a:t>Destino de red        Máscara de red   Puerta de acceso   Interfaz  Métrica</a:t>
            </a:r>
          </a:p>
          <a:p>
            <a:r>
              <a:rPr lang="es-ES" sz="1200">
                <a:latin typeface="Lucida Console" pitchFamily="49" charset="0"/>
              </a:rPr>
              <a:t>          0.0.0.0          0.0.0.0    147.156.135.1  147.156.135.22       20</a:t>
            </a:r>
          </a:p>
          <a:p>
            <a:r>
              <a:rPr lang="es-ES" sz="1200">
                <a:latin typeface="Lucida Console" pitchFamily="49" charset="0"/>
              </a:rPr>
              <a:t>          0.0.0.0          0.0.0.0    147.156.248.1  147.156.248.19       25</a:t>
            </a:r>
          </a:p>
          <a:p>
            <a:r>
              <a:rPr lang="es-ES" sz="1200">
                <a:latin typeface="Lucida Console" pitchFamily="49" charset="0"/>
              </a:rPr>
              <a:t>        127.0.0.0        255.0.0.0        127.0.0.1       127.0.0.1       1</a:t>
            </a:r>
          </a:p>
          <a:p>
            <a:r>
              <a:rPr lang="es-ES" sz="1200">
                <a:latin typeface="Lucida Console" pitchFamily="49" charset="0"/>
              </a:rPr>
              <a:t>    147.156.135.0    255.255.255.0   147.156.135.22  147.156.135.22       20</a:t>
            </a:r>
          </a:p>
          <a:p>
            <a:r>
              <a:rPr lang="es-ES" sz="1200">
                <a:latin typeface="Lucida Console" pitchFamily="49" charset="0"/>
              </a:rPr>
              <a:t>   147.156.135.22  255.255.255.255        127.0.0.1       127.0.0.1       20</a:t>
            </a:r>
          </a:p>
          <a:p>
            <a:r>
              <a:rPr lang="es-ES" sz="1200">
                <a:latin typeface="Lucida Console" pitchFamily="49" charset="0"/>
              </a:rPr>
              <a:t>    147.156.248.0    255.255.252.0   147.156.248.19  147.156.248.19       25</a:t>
            </a:r>
          </a:p>
          <a:p>
            <a:r>
              <a:rPr lang="es-ES" sz="1200">
                <a:latin typeface="Lucida Console" pitchFamily="49" charset="0"/>
              </a:rPr>
              <a:t>   147.156.248.19  255.255.255.255        127.0.0.1       127.0.0.1       25</a:t>
            </a:r>
          </a:p>
          <a:p>
            <a:r>
              <a:rPr lang="es-ES" sz="1200">
                <a:latin typeface="Lucida Console" pitchFamily="49" charset="0"/>
              </a:rPr>
              <a:t>  147.156.255.255  255.255.255.255   147.156.135.22  147.156.135.22       20</a:t>
            </a:r>
          </a:p>
          <a:p>
            <a:r>
              <a:rPr lang="es-ES" sz="1200">
                <a:latin typeface="Lucida Console" pitchFamily="49" charset="0"/>
              </a:rPr>
              <a:t>  147.156.255.255  255.255.255.255   147.156.248.19  147.156.248.19       25</a:t>
            </a:r>
          </a:p>
          <a:p>
            <a:r>
              <a:rPr lang="es-ES" sz="1200">
                <a:latin typeface="Lucida Console" pitchFamily="49" charset="0"/>
              </a:rPr>
              <a:t>      169.254.0.0      255.255.0.0   147.156.248.19  147.156.135.22       30</a:t>
            </a:r>
          </a:p>
          <a:p>
            <a:r>
              <a:rPr lang="es-ES" sz="1200">
                <a:latin typeface="Lucida Console" pitchFamily="49" charset="0"/>
              </a:rPr>
              <a:t>        224.0.0.0        240.0.0.0   147.156.135.22  147.156.135.22       20</a:t>
            </a:r>
          </a:p>
          <a:p>
            <a:r>
              <a:rPr lang="es-ES" sz="1200">
                <a:latin typeface="Lucida Console" pitchFamily="49" charset="0"/>
              </a:rPr>
              <a:t>        224.0.0.0        240.0.0.0   147.156.248.19  147.156.248.19       25</a:t>
            </a:r>
          </a:p>
          <a:p>
            <a:r>
              <a:rPr lang="es-ES" sz="1200">
                <a:latin typeface="Lucida Console" pitchFamily="49" charset="0"/>
              </a:rPr>
              <a:t>  255.255.255.255  255.255.255.255   147.156.135.22  147.156.135.22       1</a:t>
            </a:r>
          </a:p>
          <a:p>
            <a:r>
              <a:rPr lang="es-ES" sz="1200">
                <a:latin typeface="Lucida Console" pitchFamily="49" charset="0"/>
              </a:rPr>
              <a:t>  255.255.255.255  255.255.255.255   147.156.248.19  147.156.248.19       1</a:t>
            </a:r>
          </a:p>
          <a:p>
            <a:r>
              <a:rPr lang="es-ES" sz="1200">
                <a:latin typeface="Lucida Console" pitchFamily="49" charset="0"/>
              </a:rPr>
              <a:t>Puerta de enlace predeterminada:     147.156.135.1</a:t>
            </a:r>
          </a:p>
          <a:p>
            <a:r>
              <a:rPr lang="es-ES" sz="1200">
                <a:latin typeface="Lucida Console" pitchFamily="49" charset="0"/>
              </a:rPr>
              <a:t>===========================================================================</a:t>
            </a:r>
          </a:p>
          <a:p>
            <a:r>
              <a:rPr lang="es-ES" sz="1200">
                <a:latin typeface="Lucida Console" pitchFamily="49" charset="0"/>
              </a:rPr>
              <a:t>Rutas persistentes:</a:t>
            </a:r>
          </a:p>
          <a:p>
            <a:r>
              <a:rPr lang="es-ES" sz="1200">
                <a:latin typeface="Lucida Console" pitchFamily="49" charset="0"/>
              </a:rPr>
              <a:t>  </a:t>
            </a:r>
            <a:r>
              <a:rPr lang="en-GB" sz="1200">
                <a:latin typeface="Lucida Console" pitchFamily="49" charset="0"/>
              </a:rPr>
              <a:t>ninguno</a:t>
            </a:r>
          </a:p>
          <a:p>
            <a:r>
              <a:rPr lang="en-GB" sz="1200">
                <a:latin typeface="Lucida Console" pitchFamily="49" charset="0"/>
              </a:rPr>
              <a:t>C:\&gt;</a:t>
            </a:r>
            <a:endParaRPr lang="es-ES" sz="1200">
              <a:latin typeface="Lucida Console" pitchFamily="49" charset="0"/>
            </a:endParaRPr>
          </a:p>
        </p:txBody>
      </p:sp>
      <p:sp>
        <p:nvSpPr>
          <p:cNvPr id="1267716" name="Rectangle 4"/>
          <p:cNvSpPr>
            <a:spLocks noChangeArrowheads="1"/>
          </p:cNvSpPr>
          <p:nvPr/>
        </p:nvSpPr>
        <p:spPr bwMode="auto">
          <a:xfrm>
            <a:off x="1836738" y="2638425"/>
            <a:ext cx="6189662" cy="338138"/>
          </a:xfrm>
          <a:prstGeom prst="rect">
            <a:avLst/>
          </a:prstGeom>
          <a:noFill/>
          <a:ln w="9525">
            <a:solidFill>
              <a:schemeClr val="tx1"/>
            </a:solidFill>
            <a:prstDash val="sysDot"/>
            <a:miter lim="800000"/>
            <a:headEnd/>
            <a:tailEnd/>
          </a:ln>
        </p:spPr>
        <p:txBody>
          <a:bodyPr wrap="none" anchor="ctr"/>
          <a:lstStyle/>
          <a:p>
            <a:endParaRPr lang="es-ES"/>
          </a:p>
        </p:txBody>
      </p:sp>
      <p:sp>
        <p:nvSpPr>
          <p:cNvPr id="1267717" name="Line 5"/>
          <p:cNvSpPr>
            <a:spLocks noChangeShapeType="1"/>
          </p:cNvSpPr>
          <p:nvPr/>
        </p:nvSpPr>
        <p:spPr bwMode="auto">
          <a:xfrm flipH="1">
            <a:off x="8101013" y="4508500"/>
            <a:ext cx="215900" cy="0"/>
          </a:xfrm>
          <a:prstGeom prst="line">
            <a:avLst/>
          </a:prstGeom>
          <a:noFill/>
          <a:ln w="9525">
            <a:solidFill>
              <a:schemeClr val="tx1"/>
            </a:solidFill>
            <a:round/>
            <a:headEnd/>
            <a:tailEnd type="triangle" w="med" len="med"/>
          </a:ln>
        </p:spPr>
        <p:txBody>
          <a:bodyPr/>
          <a:lstStyle/>
          <a:p>
            <a:endParaRPr lang="es-ES"/>
          </a:p>
        </p:txBody>
      </p:sp>
      <p:sp>
        <p:nvSpPr>
          <p:cNvPr id="1267718" name="Line 6"/>
          <p:cNvSpPr>
            <a:spLocks noChangeShapeType="1"/>
          </p:cNvSpPr>
          <p:nvPr/>
        </p:nvSpPr>
        <p:spPr bwMode="auto">
          <a:xfrm flipH="1">
            <a:off x="8101013" y="4005263"/>
            <a:ext cx="215900" cy="0"/>
          </a:xfrm>
          <a:prstGeom prst="line">
            <a:avLst/>
          </a:prstGeom>
          <a:noFill/>
          <a:ln w="9525">
            <a:solidFill>
              <a:schemeClr val="tx1"/>
            </a:solidFill>
            <a:round/>
            <a:headEnd/>
            <a:tailEnd type="triangle" w="med" len="med"/>
          </a:ln>
        </p:spPr>
        <p:txBody>
          <a:bodyPr/>
          <a:lstStyle/>
          <a:p>
            <a:endParaRPr lang="es-ES"/>
          </a:p>
        </p:txBody>
      </p:sp>
      <p:sp>
        <p:nvSpPr>
          <p:cNvPr id="1267719" name="Line 7"/>
          <p:cNvSpPr>
            <a:spLocks noChangeShapeType="1"/>
          </p:cNvSpPr>
          <p:nvPr/>
        </p:nvSpPr>
        <p:spPr bwMode="auto">
          <a:xfrm flipH="1">
            <a:off x="8101013" y="3429000"/>
            <a:ext cx="215900" cy="0"/>
          </a:xfrm>
          <a:prstGeom prst="line">
            <a:avLst/>
          </a:prstGeom>
          <a:noFill/>
          <a:ln w="9525">
            <a:solidFill>
              <a:schemeClr val="tx1"/>
            </a:solidFill>
            <a:round/>
            <a:headEnd/>
            <a:tailEnd type="triangle" w="med" len="med"/>
          </a:ln>
        </p:spPr>
        <p:txBody>
          <a:bodyPr/>
          <a:lstStyle/>
          <a:p>
            <a:endParaRPr lang="es-ES"/>
          </a:p>
        </p:txBody>
      </p:sp>
      <p:sp>
        <p:nvSpPr>
          <p:cNvPr id="1267720" name="Line 8"/>
          <p:cNvSpPr>
            <a:spLocks noChangeShapeType="1"/>
          </p:cNvSpPr>
          <p:nvPr/>
        </p:nvSpPr>
        <p:spPr bwMode="auto">
          <a:xfrm flipH="1">
            <a:off x="8101013" y="3284538"/>
            <a:ext cx="215900" cy="0"/>
          </a:xfrm>
          <a:prstGeom prst="line">
            <a:avLst/>
          </a:prstGeom>
          <a:noFill/>
          <a:ln w="9525">
            <a:solidFill>
              <a:schemeClr val="tx1"/>
            </a:solidFill>
            <a:round/>
            <a:headEnd/>
            <a:tailEnd type="triangle" w="med" len="med"/>
          </a:ln>
        </p:spPr>
        <p:txBody>
          <a:bodyPr/>
          <a:lstStyle/>
          <a:p>
            <a:endParaRPr lang="es-ES"/>
          </a:p>
        </p:txBody>
      </p:sp>
      <p:sp>
        <p:nvSpPr>
          <p:cNvPr id="1267721" name="Line 9"/>
          <p:cNvSpPr>
            <a:spLocks noChangeShapeType="1"/>
          </p:cNvSpPr>
          <p:nvPr/>
        </p:nvSpPr>
        <p:spPr bwMode="auto">
          <a:xfrm flipH="1">
            <a:off x="8101013" y="2708275"/>
            <a:ext cx="215900" cy="0"/>
          </a:xfrm>
          <a:prstGeom prst="line">
            <a:avLst/>
          </a:prstGeom>
          <a:noFill/>
          <a:ln w="9525">
            <a:solidFill>
              <a:schemeClr val="tx1"/>
            </a:solidFill>
            <a:round/>
            <a:headEnd/>
            <a:tailEnd type="triangle" w="med" len="med"/>
          </a:ln>
        </p:spPr>
        <p:txBody>
          <a:bodyPr/>
          <a:lstStyle/>
          <a:p>
            <a:endParaRPr lang="es-ES"/>
          </a:p>
        </p:txBody>
      </p:sp>
      <p:sp>
        <p:nvSpPr>
          <p:cNvPr id="1267722" name="Line 10"/>
          <p:cNvSpPr>
            <a:spLocks noChangeShapeType="1"/>
          </p:cNvSpPr>
          <p:nvPr/>
        </p:nvSpPr>
        <p:spPr bwMode="auto">
          <a:xfrm>
            <a:off x="8316913" y="2708275"/>
            <a:ext cx="0" cy="2881313"/>
          </a:xfrm>
          <a:prstGeom prst="line">
            <a:avLst/>
          </a:prstGeom>
          <a:noFill/>
          <a:ln w="9525">
            <a:solidFill>
              <a:schemeClr val="tx1"/>
            </a:solidFill>
            <a:round/>
            <a:headEnd/>
            <a:tailEnd/>
          </a:ln>
        </p:spPr>
        <p:txBody>
          <a:bodyPr/>
          <a:lstStyle/>
          <a:p>
            <a:endParaRPr lang="es-ES"/>
          </a:p>
        </p:txBody>
      </p:sp>
      <p:sp>
        <p:nvSpPr>
          <p:cNvPr id="1267723" name="Text Box 11"/>
          <p:cNvSpPr txBox="1">
            <a:spLocks noChangeArrowheads="1"/>
          </p:cNvSpPr>
          <p:nvPr/>
        </p:nvSpPr>
        <p:spPr bwMode="auto">
          <a:xfrm>
            <a:off x="6215063" y="5445125"/>
            <a:ext cx="1885950" cy="274638"/>
          </a:xfrm>
          <a:prstGeom prst="rect">
            <a:avLst/>
          </a:prstGeom>
          <a:noFill/>
          <a:ln w="9525">
            <a:noFill/>
            <a:miter lim="800000"/>
            <a:headEnd/>
            <a:tailEnd/>
          </a:ln>
        </p:spPr>
        <p:txBody>
          <a:bodyPr wrap="none">
            <a:spAutoFit/>
          </a:bodyPr>
          <a:lstStyle/>
          <a:p>
            <a:r>
              <a:rPr lang="es-ES" sz="1200" b="1">
                <a:latin typeface="Arial" charset="0"/>
              </a:rPr>
              <a:t>Interfaz Enet (100 Mb/s)</a:t>
            </a:r>
          </a:p>
        </p:txBody>
      </p:sp>
      <p:sp>
        <p:nvSpPr>
          <p:cNvPr id="1267724" name="Line 12"/>
          <p:cNvSpPr>
            <a:spLocks noChangeShapeType="1"/>
          </p:cNvSpPr>
          <p:nvPr/>
        </p:nvSpPr>
        <p:spPr bwMode="auto">
          <a:xfrm flipH="1">
            <a:off x="8101013" y="5589588"/>
            <a:ext cx="215900" cy="0"/>
          </a:xfrm>
          <a:prstGeom prst="line">
            <a:avLst/>
          </a:prstGeom>
          <a:noFill/>
          <a:ln w="9525">
            <a:solidFill>
              <a:schemeClr val="tx1"/>
            </a:solidFill>
            <a:round/>
            <a:headEnd/>
            <a:tailEnd/>
          </a:ln>
        </p:spPr>
        <p:txBody>
          <a:bodyPr/>
          <a:lstStyle/>
          <a:p>
            <a:endParaRPr lang="es-ES"/>
          </a:p>
        </p:txBody>
      </p:sp>
      <p:sp>
        <p:nvSpPr>
          <p:cNvPr id="1267725" name="Line 13"/>
          <p:cNvSpPr>
            <a:spLocks noChangeShapeType="1"/>
          </p:cNvSpPr>
          <p:nvPr/>
        </p:nvSpPr>
        <p:spPr bwMode="auto">
          <a:xfrm flipH="1">
            <a:off x="8101013" y="2867025"/>
            <a:ext cx="431800" cy="0"/>
          </a:xfrm>
          <a:prstGeom prst="line">
            <a:avLst/>
          </a:prstGeom>
          <a:noFill/>
          <a:ln w="9525">
            <a:solidFill>
              <a:schemeClr val="tx1"/>
            </a:solidFill>
            <a:round/>
            <a:headEnd/>
            <a:tailEnd type="triangle" w="med" len="med"/>
          </a:ln>
        </p:spPr>
        <p:txBody>
          <a:bodyPr/>
          <a:lstStyle/>
          <a:p>
            <a:endParaRPr lang="es-ES"/>
          </a:p>
        </p:txBody>
      </p:sp>
      <p:sp>
        <p:nvSpPr>
          <p:cNvPr id="1267726" name="Line 14"/>
          <p:cNvSpPr>
            <a:spLocks noChangeShapeType="1"/>
          </p:cNvSpPr>
          <p:nvPr/>
        </p:nvSpPr>
        <p:spPr bwMode="auto">
          <a:xfrm flipH="1">
            <a:off x="8101013" y="3622675"/>
            <a:ext cx="431800" cy="0"/>
          </a:xfrm>
          <a:prstGeom prst="line">
            <a:avLst/>
          </a:prstGeom>
          <a:noFill/>
          <a:ln w="9525">
            <a:solidFill>
              <a:schemeClr val="tx1"/>
            </a:solidFill>
            <a:round/>
            <a:headEnd/>
            <a:tailEnd type="triangle" w="med" len="med"/>
          </a:ln>
        </p:spPr>
        <p:txBody>
          <a:bodyPr/>
          <a:lstStyle/>
          <a:p>
            <a:endParaRPr lang="es-ES"/>
          </a:p>
        </p:txBody>
      </p:sp>
      <p:sp>
        <p:nvSpPr>
          <p:cNvPr id="1267727" name="Line 15"/>
          <p:cNvSpPr>
            <a:spLocks noChangeShapeType="1"/>
          </p:cNvSpPr>
          <p:nvPr/>
        </p:nvSpPr>
        <p:spPr bwMode="auto">
          <a:xfrm flipH="1">
            <a:off x="8097838" y="3794125"/>
            <a:ext cx="431800" cy="0"/>
          </a:xfrm>
          <a:prstGeom prst="line">
            <a:avLst/>
          </a:prstGeom>
          <a:noFill/>
          <a:ln w="9525">
            <a:solidFill>
              <a:schemeClr val="tx1"/>
            </a:solidFill>
            <a:round/>
            <a:headEnd/>
            <a:tailEnd type="triangle" w="med" len="med"/>
          </a:ln>
        </p:spPr>
        <p:txBody>
          <a:bodyPr/>
          <a:lstStyle/>
          <a:p>
            <a:endParaRPr lang="es-ES"/>
          </a:p>
        </p:txBody>
      </p:sp>
      <p:sp>
        <p:nvSpPr>
          <p:cNvPr id="1267728" name="Line 16"/>
          <p:cNvSpPr>
            <a:spLocks noChangeShapeType="1"/>
          </p:cNvSpPr>
          <p:nvPr/>
        </p:nvSpPr>
        <p:spPr bwMode="auto">
          <a:xfrm flipH="1">
            <a:off x="8101013" y="4149725"/>
            <a:ext cx="431800" cy="0"/>
          </a:xfrm>
          <a:prstGeom prst="line">
            <a:avLst/>
          </a:prstGeom>
          <a:noFill/>
          <a:ln w="9525">
            <a:solidFill>
              <a:schemeClr val="tx1"/>
            </a:solidFill>
            <a:round/>
            <a:headEnd/>
            <a:tailEnd type="triangle" w="med" len="med"/>
          </a:ln>
        </p:spPr>
        <p:txBody>
          <a:bodyPr/>
          <a:lstStyle/>
          <a:p>
            <a:endParaRPr lang="es-ES"/>
          </a:p>
        </p:txBody>
      </p:sp>
      <p:sp>
        <p:nvSpPr>
          <p:cNvPr id="1267729" name="Line 17"/>
          <p:cNvSpPr>
            <a:spLocks noChangeShapeType="1"/>
          </p:cNvSpPr>
          <p:nvPr/>
        </p:nvSpPr>
        <p:spPr bwMode="auto">
          <a:xfrm flipH="1">
            <a:off x="8101013" y="4724400"/>
            <a:ext cx="431800" cy="0"/>
          </a:xfrm>
          <a:prstGeom prst="line">
            <a:avLst/>
          </a:prstGeom>
          <a:noFill/>
          <a:ln w="9525">
            <a:solidFill>
              <a:schemeClr val="tx1"/>
            </a:solidFill>
            <a:round/>
            <a:headEnd/>
            <a:tailEnd type="triangle" w="med" len="med"/>
          </a:ln>
        </p:spPr>
        <p:txBody>
          <a:bodyPr/>
          <a:lstStyle/>
          <a:p>
            <a:endParaRPr lang="es-ES"/>
          </a:p>
        </p:txBody>
      </p:sp>
      <p:sp>
        <p:nvSpPr>
          <p:cNvPr id="1267730" name="Line 18"/>
          <p:cNvSpPr>
            <a:spLocks noChangeShapeType="1"/>
          </p:cNvSpPr>
          <p:nvPr/>
        </p:nvSpPr>
        <p:spPr bwMode="auto">
          <a:xfrm>
            <a:off x="8532813" y="2867025"/>
            <a:ext cx="0" cy="2938463"/>
          </a:xfrm>
          <a:prstGeom prst="line">
            <a:avLst/>
          </a:prstGeom>
          <a:noFill/>
          <a:ln w="9525">
            <a:solidFill>
              <a:schemeClr val="tx1"/>
            </a:solidFill>
            <a:round/>
            <a:headEnd/>
            <a:tailEnd/>
          </a:ln>
        </p:spPr>
        <p:txBody>
          <a:bodyPr/>
          <a:lstStyle/>
          <a:p>
            <a:endParaRPr lang="es-ES"/>
          </a:p>
        </p:txBody>
      </p:sp>
      <p:sp>
        <p:nvSpPr>
          <p:cNvPr id="1267731" name="Text Box 19"/>
          <p:cNvSpPr txBox="1">
            <a:spLocks noChangeArrowheads="1"/>
          </p:cNvSpPr>
          <p:nvPr/>
        </p:nvSpPr>
        <p:spPr bwMode="auto">
          <a:xfrm>
            <a:off x="6521450" y="5661025"/>
            <a:ext cx="1795463" cy="274638"/>
          </a:xfrm>
          <a:prstGeom prst="rect">
            <a:avLst/>
          </a:prstGeom>
          <a:noFill/>
          <a:ln w="9525">
            <a:noFill/>
            <a:miter lim="800000"/>
            <a:headEnd/>
            <a:tailEnd/>
          </a:ln>
        </p:spPr>
        <p:txBody>
          <a:bodyPr wrap="none">
            <a:spAutoFit/>
          </a:bodyPr>
          <a:lstStyle/>
          <a:p>
            <a:r>
              <a:rPr lang="es-ES" sz="1200" b="1">
                <a:latin typeface="Arial" charset="0"/>
              </a:rPr>
              <a:t>Interfaz WiFi (54 Mb/s)</a:t>
            </a:r>
          </a:p>
        </p:txBody>
      </p:sp>
      <p:sp>
        <p:nvSpPr>
          <p:cNvPr id="1267732" name="Line 20"/>
          <p:cNvSpPr>
            <a:spLocks noChangeShapeType="1"/>
          </p:cNvSpPr>
          <p:nvPr/>
        </p:nvSpPr>
        <p:spPr bwMode="auto">
          <a:xfrm flipH="1">
            <a:off x="8316913" y="5805488"/>
            <a:ext cx="215900" cy="0"/>
          </a:xfrm>
          <a:prstGeom prst="line">
            <a:avLst/>
          </a:prstGeom>
          <a:noFill/>
          <a:ln w="9525">
            <a:solidFill>
              <a:schemeClr val="tx1"/>
            </a:solidFill>
            <a:round/>
            <a:headEnd/>
            <a:tailEnd/>
          </a:ln>
        </p:spPr>
        <p:txBody>
          <a:bodyPr/>
          <a:lstStyle/>
          <a:p>
            <a:endParaRPr lang="es-ES"/>
          </a:p>
        </p:txBody>
      </p:sp>
      <p:sp>
        <p:nvSpPr>
          <p:cNvPr id="1267733" name="Line 21"/>
          <p:cNvSpPr>
            <a:spLocks noChangeShapeType="1"/>
          </p:cNvSpPr>
          <p:nvPr/>
        </p:nvSpPr>
        <p:spPr bwMode="auto">
          <a:xfrm flipH="1">
            <a:off x="8101013" y="3068638"/>
            <a:ext cx="647700" cy="0"/>
          </a:xfrm>
          <a:prstGeom prst="line">
            <a:avLst/>
          </a:prstGeom>
          <a:noFill/>
          <a:ln w="9525">
            <a:solidFill>
              <a:schemeClr val="tx1"/>
            </a:solidFill>
            <a:round/>
            <a:headEnd/>
            <a:tailEnd type="triangle" w="med" len="med"/>
          </a:ln>
        </p:spPr>
        <p:txBody>
          <a:bodyPr/>
          <a:lstStyle/>
          <a:p>
            <a:endParaRPr lang="es-ES"/>
          </a:p>
        </p:txBody>
      </p:sp>
      <p:sp>
        <p:nvSpPr>
          <p:cNvPr id="1267734" name="Line 22"/>
          <p:cNvSpPr>
            <a:spLocks noChangeShapeType="1"/>
          </p:cNvSpPr>
          <p:nvPr/>
        </p:nvSpPr>
        <p:spPr bwMode="auto">
          <a:xfrm>
            <a:off x="8748713" y="3068638"/>
            <a:ext cx="0" cy="2938462"/>
          </a:xfrm>
          <a:prstGeom prst="line">
            <a:avLst/>
          </a:prstGeom>
          <a:noFill/>
          <a:ln w="9525">
            <a:solidFill>
              <a:schemeClr val="tx1"/>
            </a:solidFill>
            <a:round/>
            <a:headEnd/>
            <a:tailEnd/>
          </a:ln>
        </p:spPr>
        <p:txBody>
          <a:bodyPr/>
          <a:lstStyle/>
          <a:p>
            <a:endParaRPr lang="es-ES"/>
          </a:p>
        </p:txBody>
      </p:sp>
      <p:sp>
        <p:nvSpPr>
          <p:cNvPr id="1267735" name="Line 23"/>
          <p:cNvSpPr>
            <a:spLocks noChangeShapeType="1"/>
          </p:cNvSpPr>
          <p:nvPr/>
        </p:nvSpPr>
        <p:spPr bwMode="auto">
          <a:xfrm flipH="1">
            <a:off x="8532813" y="6021388"/>
            <a:ext cx="215900" cy="0"/>
          </a:xfrm>
          <a:prstGeom prst="line">
            <a:avLst/>
          </a:prstGeom>
          <a:noFill/>
          <a:ln w="9525">
            <a:solidFill>
              <a:schemeClr val="tx1"/>
            </a:solidFill>
            <a:round/>
            <a:headEnd/>
            <a:tailEnd/>
          </a:ln>
        </p:spPr>
        <p:txBody>
          <a:bodyPr/>
          <a:lstStyle/>
          <a:p>
            <a:endParaRPr lang="es-ES"/>
          </a:p>
        </p:txBody>
      </p:sp>
      <p:sp>
        <p:nvSpPr>
          <p:cNvPr id="1267736" name="Text Box 24"/>
          <p:cNvSpPr txBox="1">
            <a:spLocks noChangeArrowheads="1"/>
          </p:cNvSpPr>
          <p:nvPr/>
        </p:nvSpPr>
        <p:spPr bwMode="auto">
          <a:xfrm>
            <a:off x="6513513" y="5876925"/>
            <a:ext cx="2090737" cy="274638"/>
          </a:xfrm>
          <a:prstGeom prst="rect">
            <a:avLst/>
          </a:prstGeom>
          <a:noFill/>
          <a:ln w="9525">
            <a:noFill/>
            <a:miter lim="800000"/>
            <a:headEnd/>
            <a:tailEnd/>
          </a:ln>
        </p:spPr>
        <p:txBody>
          <a:bodyPr wrap="none">
            <a:spAutoFit/>
          </a:bodyPr>
          <a:lstStyle/>
          <a:p>
            <a:r>
              <a:rPr lang="es-ES" sz="1200" b="1">
                <a:latin typeface="Arial" charset="0"/>
              </a:rPr>
              <a:t>Interfaz Loopback (virtual)</a:t>
            </a:r>
          </a:p>
        </p:txBody>
      </p:sp>
      <p:sp>
        <p:nvSpPr>
          <p:cNvPr id="1267737" name="Text Box 25"/>
          <p:cNvSpPr txBox="1">
            <a:spLocks noChangeArrowheads="1"/>
          </p:cNvSpPr>
          <p:nvPr/>
        </p:nvSpPr>
        <p:spPr bwMode="auto">
          <a:xfrm>
            <a:off x="3729038" y="5445125"/>
            <a:ext cx="2355850" cy="1187450"/>
          </a:xfrm>
          <a:prstGeom prst="rect">
            <a:avLst/>
          </a:prstGeom>
          <a:noFill/>
          <a:ln w="9525">
            <a:noFill/>
            <a:miter lim="800000"/>
            <a:headEnd/>
            <a:tailEnd/>
          </a:ln>
        </p:spPr>
        <p:txBody>
          <a:bodyPr wrap="none">
            <a:spAutoFit/>
          </a:bodyPr>
          <a:lstStyle/>
          <a:p>
            <a:r>
              <a:rPr lang="es-ES" sz="1200" b="1">
                <a:latin typeface="Arial" charset="0"/>
              </a:rPr>
              <a:t>                    M &gt; 200 Mb/s = 10</a:t>
            </a:r>
          </a:p>
          <a:p>
            <a:r>
              <a:rPr lang="es-ES" sz="1200" b="1">
                <a:latin typeface="Arial" charset="0"/>
              </a:rPr>
              <a:t> 200 Mb/s </a:t>
            </a:r>
            <a:r>
              <a:rPr lang="es-ES" sz="1200" b="1">
                <a:latin typeface="Arial" charset="0"/>
                <a:cs typeface="Arial" charset="0"/>
              </a:rPr>
              <a:t>≥ M &gt;   80 Mb/s</a:t>
            </a:r>
            <a:r>
              <a:rPr lang="es-ES" sz="1200" b="1">
                <a:latin typeface="Arial" charset="0"/>
              </a:rPr>
              <a:t> = 20</a:t>
            </a:r>
          </a:p>
          <a:p>
            <a:r>
              <a:rPr lang="es-ES" sz="1200" b="1">
                <a:latin typeface="Arial" charset="0"/>
              </a:rPr>
              <a:t>   80 Mb/s ≥ M &gt;   20 Mb/s = 25</a:t>
            </a:r>
          </a:p>
          <a:p>
            <a:r>
              <a:rPr lang="es-ES" sz="1200" b="1">
                <a:latin typeface="Arial" charset="0"/>
              </a:rPr>
              <a:t>   20 Mb/s ≥ M &gt;     4 Mb/s = 30</a:t>
            </a:r>
          </a:p>
          <a:p>
            <a:r>
              <a:rPr lang="es-ES" sz="1200" b="1">
                <a:latin typeface="Arial" charset="0"/>
              </a:rPr>
              <a:t>     4 Mb/s ≥ M &gt;  500 Kb/s = 40</a:t>
            </a:r>
          </a:p>
          <a:p>
            <a:r>
              <a:rPr lang="es-ES" sz="1200" b="1">
                <a:latin typeface="Arial" charset="0"/>
              </a:rPr>
              <a:t> 500 Kb/s &gt; M                     = 50</a:t>
            </a:r>
          </a:p>
        </p:txBody>
      </p:sp>
      <p:sp>
        <p:nvSpPr>
          <p:cNvPr id="1267738" name="Line 26"/>
          <p:cNvSpPr>
            <a:spLocks noChangeShapeType="1"/>
          </p:cNvSpPr>
          <p:nvPr/>
        </p:nvSpPr>
        <p:spPr bwMode="auto">
          <a:xfrm flipH="1">
            <a:off x="7169150" y="2717800"/>
            <a:ext cx="576263" cy="0"/>
          </a:xfrm>
          <a:prstGeom prst="line">
            <a:avLst/>
          </a:prstGeom>
          <a:noFill/>
          <a:ln w="9525">
            <a:solidFill>
              <a:schemeClr val="tx1"/>
            </a:solidFill>
            <a:round/>
            <a:headEnd/>
            <a:tailEnd type="triangle" w="med" len="med"/>
          </a:ln>
        </p:spPr>
        <p:txBody>
          <a:bodyPr/>
          <a:lstStyle/>
          <a:p>
            <a:endParaRPr lang="es-ES"/>
          </a:p>
        </p:txBody>
      </p:sp>
      <p:sp>
        <p:nvSpPr>
          <p:cNvPr id="1267739" name="Line 27"/>
          <p:cNvSpPr>
            <a:spLocks noChangeShapeType="1"/>
          </p:cNvSpPr>
          <p:nvPr/>
        </p:nvSpPr>
        <p:spPr bwMode="auto">
          <a:xfrm flipH="1">
            <a:off x="7185025" y="3257550"/>
            <a:ext cx="576263" cy="0"/>
          </a:xfrm>
          <a:prstGeom prst="line">
            <a:avLst/>
          </a:prstGeom>
          <a:noFill/>
          <a:ln w="9525">
            <a:solidFill>
              <a:schemeClr val="tx1"/>
            </a:solidFill>
            <a:round/>
            <a:headEnd/>
            <a:tailEnd type="triangle" w="med" len="med"/>
          </a:ln>
        </p:spPr>
        <p:txBody>
          <a:bodyPr/>
          <a:lstStyle/>
          <a:p>
            <a:endParaRPr lang="es-ES"/>
          </a:p>
        </p:txBody>
      </p:sp>
      <p:sp>
        <p:nvSpPr>
          <p:cNvPr id="1267740" name="Line 28"/>
          <p:cNvSpPr>
            <a:spLocks noChangeShapeType="1"/>
          </p:cNvSpPr>
          <p:nvPr/>
        </p:nvSpPr>
        <p:spPr bwMode="auto">
          <a:xfrm flipH="1">
            <a:off x="7199313" y="3427413"/>
            <a:ext cx="576262" cy="0"/>
          </a:xfrm>
          <a:prstGeom prst="line">
            <a:avLst/>
          </a:prstGeom>
          <a:noFill/>
          <a:ln w="9525">
            <a:solidFill>
              <a:schemeClr val="tx1"/>
            </a:solidFill>
            <a:round/>
            <a:headEnd/>
            <a:tailEnd type="triangle" w="med" len="med"/>
          </a:ln>
        </p:spPr>
        <p:txBody>
          <a:bodyPr/>
          <a:lstStyle/>
          <a:p>
            <a:endParaRPr lang="es-ES"/>
          </a:p>
        </p:txBody>
      </p:sp>
      <p:sp>
        <p:nvSpPr>
          <p:cNvPr id="1267741" name="Line 29"/>
          <p:cNvSpPr>
            <a:spLocks noChangeShapeType="1"/>
          </p:cNvSpPr>
          <p:nvPr/>
        </p:nvSpPr>
        <p:spPr bwMode="auto">
          <a:xfrm flipH="1">
            <a:off x="7219950" y="3989388"/>
            <a:ext cx="576263" cy="0"/>
          </a:xfrm>
          <a:prstGeom prst="line">
            <a:avLst/>
          </a:prstGeom>
          <a:noFill/>
          <a:ln w="9525">
            <a:solidFill>
              <a:schemeClr val="tx1"/>
            </a:solidFill>
            <a:round/>
            <a:headEnd/>
            <a:tailEnd type="triangle" w="med" len="med"/>
          </a:ln>
        </p:spPr>
        <p:txBody>
          <a:bodyPr/>
          <a:lstStyle/>
          <a:p>
            <a:endParaRPr lang="es-ES"/>
          </a:p>
        </p:txBody>
      </p:sp>
      <p:sp>
        <p:nvSpPr>
          <p:cNvPr id="1267742" name="Line 30"/>
          <p:cNvSpPr>
            <a:spLocks noChangeShapeType="1"/>
          </p:cNvSpPr>
          <p:nvPr/>
        </p:nvSpPr>
        <p:spPr bwMode="auto">
          <a:xfrm flipH="1">
            <a:off x="7208838" y="4533900"/>
            <a:ext cx="576262" cy="0"/>
          </a:xfrm>
          <a:prstGeom prst="line">
            <a:avLst/>
          </a:prstGeom>
          <a:noFill/>
          <a:ln w="9525">
            <a:solidFill>
              <a:schemeClr val="tx1"/>
            </a:solidFill>
            <a:round/>
            <a:headEnd/>
            <a:tailEnd type="triangle" w="med" len="med"/>
          </a:ln>
        </p:spPr>
        <p:txBody>
          <a:bodyPr/>
          <a:lstStyle/>
          <a:p>
            <a:endParaRPr lang="es-ES"/>
          </a:p>
        </p:txBody>
      </p:sp>
      <p:sp>
        <p:nvSpPr>
          <p:cNvPr id="1267743" name="Line 31"/>
          <p:cNvSpPr>
            <a:spLocks noChangeShapeType="1"/>
          </p:cNvSpPr>
          <p:nvPr/>
        </p:nvSpPr>
        <p:spPr bwMode="auto">
          <a:xfrm flipH="1">
            <a:off x="7191375" y="2882900"/>
            <a:ext cx="576263" cy="0"/>
          </a:xfrm>
          <a:prstGeom prst="line">
            <a:avLst/>
          </a:prstGeom>
          <a:noFill/>
          <a:ln w="9525">
            <a:solidFill>
              <a:schemeClr val="tx1"/>
            </a:solidFill>
            <a:round/>
            <a:headEnd/>
            <a:tailEnd type="triangle" w="med" len="med"/>
          </a:ln>
        </p:spPr>
        <p:txBody>
          <a:bodyPr/>
          <a:lstStyle/>
          <a:p>
            <a:endParaRPr lang="es-ES"/>
          </a:p>
        </p:txBody>
      </p:sp>
      <p:sp>
        <p:nvSpPr>
          <p:cNvPr id="1267744" name="Line 32"/>
          <p:cNvSpPr>
            <a:spLocks noChangeShapeType="1"/>
          </p:cNvSpPr>
          <p:nvPr/>
        </p:nvSpPr>
        <p:spPr bwMode="auto">
          <a:xfrm flipH="1">
            <a:off x="7188200" y="3062288"/>
            <a:ext cx="576263" cy="0"/>
          </a:xfrm>
          <a:prstGeom prst="line">
            <a:avLst/>
          </a:prstGeom>
          <a:noFill/>
          <a:ln w="9525">
            <a:solidFill>
              <a:schemeClr val="tx1"/>
            </a:solidFill>
            <a:round/>
            <a:headEnd/>
            <a:tailEnd type="triangle" w="med" len="med"/>
          </a:ln>
        </p:spPr>
        <p:txBody>
          <a:bodyPr/>
          <a:lstStyle/>
          <a:p>
            <a:endParaRPr lang="es-ES"/>
          </a:p>
        </p:txBody>
      </p:sp>
      <p:sp>
        <p:nvSpPr>
          <p:cNvPr id="1267745" name="Line 33"/>
          <p:cNvSpPr>
            <a:spLocks noChangeShapeType="1"/>
          </p:cNvSpPr>
          <p:nvPr/>
        </p:nvSpPr>
        <p:spPr bwMode="auto">
          <a:xfrm flipH="1">
            <a:off x="7200900" y="3616325"/>
            <a:ext cx="576263" cy="0"/>
          </a:xfrm>
          <a:prstGeom prst="line">
            <a:avLst/>
          </a:prstGeom>
          <a:noFill/>
          <a:ln w="9525">
            <a:solidFill>
              <a:schemeClr val="tx1"/>
            </a:solidFill>
            <a:round/>
            <a:headEnd/>
            <a:tailEnd type="triangle" w="med" len="med"/>
          </a:ln>
        </p:spPr>
        <p:txBody>
          <a:bodyPr/>
          <a:lstStyle/>
          <a:p>
            <a:endParaRPr lang="es-ES"/>
          </a:p>
        </p:txBody>
      </p:sp>
      <p:sp>
        <p:nvSpPr>
          <p:cNvPr id="1267746" name="Line 34"/>
          <p:cNvSpPr>
            <a:spLocks noChangeShapeType="1"/>
          </p:cNvSpPr>
          <p:nvPr/>
        </p:nvSpPr>
        <p:spPr bwMode="auto">
          <a:xfrm flipH="1">
            <a:off x="7216775" y="3795713"/>
            <a:ext cx="576263" cy="0"/>
          </a:xfrm>
          <a:prstGeom prst="line">
            <a:avLst/>
          </a:prstGeom>
          <a:noFill/>
          <a:ln w="9525">
            <a:solidFill>
              <a:schemeClr val="tx1"/>
            </a:solidFill>
            <a:round/>
            <a:headEnd/>
            <a:tailEnd type="triangle" w="med" len="med"/>
          </a:ln>
        </p:spPr>
        <p:txBody>
          <a:bodyPr/>
          <a:lstStyle/>
          <a:p>
            <a:endParaRPr lang="es-ES"/>
          </a:p>
        </p:txBody>
      </p:sp>
      <p:sp>
        <p:nvSpPr>
          <p:cNvPr id="1267747" name="Line 35"/>
          <p:cNvSpPr>
            <a:spLocks noChangeShapeType="1"/>
          </p:cNvSpPr>
          <p:nvPr/>
        </p:nvSpPr>
        <p:spPr bwMode="auto">
          <a:xfrm flipH="1">
            <a:off x="7218363" y="4164013"/>
            <a:ext cx="576262" cy="0"/>
          </a:xfrm>
          <a:prstGeom prst="line">
            <a:avLst/>
          </a:prstGeom>
          <a:noFill/>
          <a:ln w="9525">
            <a:solidFill>
              <a:schemeClr val="tx1"/>
            </a:solidFill>
            <a:round/>
            <a:headEnd/>
            <a:tailEnd type="triangle" w="med" len="med"/>
          </a:ln>
        </p:spPr>
        <p:txBody>
          <a:bodyPr/>
          <a:lstStyle/>
          <a:p>
            <a:endParaRPr lang="es-ES"/>
          </a:p>
        </p:txBody>
      </p:sp>
      <p:sp>
        <p:nvSpPr>
          <p:cNvPr id="1267748" name="Line 36"/>
          <p:cNvSpPr>
            <a:spLocks noChangeShapeType="1"/>
          </p:cNvSpPr>
          <p:nvPr/>
        </p:nvSpPr>
        <p:spPr bwMode="auto">
          <a:xfrm flipH="1">
            <a:off x="7212013" y="4714875"/>
            <a:ext cx="576262" cy="0"/>
          </a:xfrm>
          <a:prstGeom prst="line">
            <a:avLst/>
          </a:prstGeom>
          <a:noFill/>
          <a:ln w="9525">
            <a:solidFill>
              <a:schemeClr val="tx1"/>
            </a:solidFill>
            <a:round/>
            <a:headEnd/>
            <a:tailEnd type="triangle" w="med" len="med"/>
          </a:ln>
        </p:spPr>
        <p:txBody>
          <a:bodyPr/>
          <a:lstStyle/>
          <a:p>
            <a:endParaRPr lang="es-ES"/>
          </a:p>
        </p:txBody>
      </p:sp>
      <p:sp>
        <p:nvSpPr>
          <p:cNvPr id="1267749" name="Text Box 37"/>
          <p:cNvSpPr txBox="1">
            <a:spLocks noChangeArrowheads="1"/>
          </p:cNvSpPr>
          <p:nvPr/>
        </p:nvSpPr>
        <p:spPr bwMode="auto">
          <a:xfrm>
            <a:off x="795338" y="2540000"/>
            <a:ext cx="895350" cy="457200"/>
          </a:xfrm>
          <a:prstGeom prst="rect">
            <a:avLst/>
          </a:prstGeom>
          <a:noFill/>
          <a:ln w="9525">
            <a:noFill/>
            <a:miter lim="800000"/>
            <a:headEnd/>
            <a:tailEnd/>
          </a:ln>
        </p:spPr>
        <p:txBody>
          <a:bodyPr wrap="none">
            <a:spAutoFit/>
          </a:bodyPr>
          <a:lstStyle/>
          <a:p>
            <a:pPr algn="ctr"/>
            <a:r>
              <a:rPr lang="es-ES" sz="1200" b="1">
                <a:latin typeface="Arial" charset="0"/>
              </a:rPr>
              <a:t>Rutas por</a:t>
            </a:r>
          </a:p>
          <a:p>
            <a:pPr algn="ctr"/>
            <a:r>
              <a:rPr lang="es-ES" sz="1200" b="1">
                <a:latin typeface="Arial" charset="0"/>
              </a:rPr>
              <a:t>defecto</a:t>
            </a:r>
          </a:p>
        </p:txBody>
      </p:sp>
      <p:sp>
        <p:nvSpPr>
          <p:cNvPr id="1267750" name="Rectangle 38"/>
          <p:cNvSpPr>
            <a:spLocks noChangeArrowheads="1"/>
          </p:cNvSpPr>
          <p:nvPr/>
        </p:nvSpPr>
        <p:spPr bwMode="auto">
          <a:xfrm>
            <a:off x="1709738" y="2981325"/>
            <a:ext cx="6316662" cy="176213"/>
          </a:xfrm>
          <a:prstGeom prst="rect">
            <a:avLst/>
          </a:prstGeom>
          <a:noFill/>
          <a:ln w="9525">
            <a:solidFill>
              <a:schemeClr val="tx1"/>
            </a:solidFill>
            <a:prstDash val="sysDot"/>
            <a:miter lim="800000"/>
            <a:headEnd/>
            <a:tailEnd/>
          </a:ln>
        </p:spPr>
        <p:txBody>
          <a:bodyPr wrap="none" anchor="ctr"/>
          <a:lstStyle/>
          <a:p>
            <a:endParaRPr lang="es-ES"/>
          </a:p>
        </p:txBody>
      </p:sp>
      <p:sp>
        <p:nvSpPr>
          <p:cNvPr id="1267751" name="Text Box 39"/>
          <p:cNvSpPr txBox="1">
            <a:spLocks noChangeArrowheads="1"/>
          </p:cNvSpPr>
          <p:nvPr/>
        </p:nvSpPr>
        <p:spPr bwMode="auto">
          <a:xfrm>
            <a:off x="34925" y="2565400"/>
            <a:ext cx="854075" cy="457200"/>
          </a:xfrm>
          <a:prstGeom prst="rect">
            <a:avLst/>
          </a:prstGeom>
          <a:noFill/>
          <a:ln w="9525">
            <a:noFill/>
            <a:miter lim="800000"/>
            <a:headEnd/>
            <a:tailEnd/>
          </a:ln>
        </p:spPr>
        <p:txBody>
          <a:bodyPr wrap="none">
            <a:spAutoFit/>
          </a:bodyPr>
          <a:lstStyle/>
          <a:p>
            <a:pPr algn="ctr"/>
            <a:r>
              <a:rPr lang="es-ES" sz="1200" b="1">
                <a:latin typeface="Arial" charset="0"/>
              </a:rPr>
              <a:t>Ruta</a:t>
            </a:r>
          </a:p>
          <a:p>
            <a:pPr algn="ctr"/>
            <a:r>
              <a:rPr lang="es-ES" sz="1200" b="1">
                <a:latin typeface="Arial" charset="0"/>
              </a:rPr>
              <a:t>loopback</a:t>
            </a:r>
          </a:p>
        </p:txBody>
      </p:sp>
      <p:sp>
        <p:nvSpPr>
          <p:cNvPr id="1267752" name="Rectangle 40"/>
          <p:cNvSpPr>
            <a:spLocks noChangeArrowheads="1"/>
          </p:cNvSpPr>
          <p:nvPr/>
        </p:nvSpPr>
        <p:spPr bwMode="auto">
          <a:xfrm>
            <a:off x="1244600" y="3346450"/>
            <a:ext cx="6780213" cy="185738"/>
          </a:xfrm>
          <a:prstGeom prst="rect">
            <a:avLst/>
          </a:prstGeom>
          <a:noFill/>
          <a:ln w="9525">
            <a:solidFill>
              <a:schemeClr val="tx1"/>
            </a:solidFill>
            <a:prstDash val="sysDot"/>
            <a:miter lim="800000"/>
            <a:headEnd/>
            <a:tailEnd/>
          </a:ln>
        </p:spPr>
        <p:txBody>
          <a:bodyPr wrap="none" anchor="ctr"/>
          <a:lstStyle/>
          <a:p>
            <a:endParaRPr lang="es-ES"/>
          </a:p>
        </p:txBody>
      </p:sp>
      <p:sp>
        <p:nvSpPr>
          <p:cNvPr id="1267753" name="Rectangle 41"/>
          <p:cNvSpPr>
            <a:spLocks noChangeArrowheads="1"/>
          </p:cNvSpPr>
          <p:nvPr/>
        </p:nvSpPr>
        <p:spPr bwMode="auto">
          <a:xfrm>
            <a:off x="1241425" y="3714750"/>
            <a:ext cx="6783388" cy="176213"/>
          </a:xfrm>
          <a:prstGeom prst="rect">
            <a:avLst/>
          </a:prstGeom>
          <a:noFill/>
          <a:ln w="9525">
            <a:solidFill>
              <a:schemeClr val="tx1"/>
            </a:solidFill>
            <a:prstDash val="sysDot"/>
            <a:miter lim="800000"/>
            <a:headEnd/>
            <a:tailEnd/>
          </a:ln>
        </p:spPr>
        <p:txBody>
          <a:bodyPr wrap="none" anchor="ctr"/>
          <a:lstStyle/>
          <a:p>
            <a:endParaRPr lang="es-ES"/>
          </a:p>
        </p:txBody>
      </p:sp>
      <p:sp>
        <p:nvSpPr>
          <p:cNvPr id="1267754" name="Line 42"/>
          <p:cNvSpPr>
            <a:spLocks noChangeShapeType="1"/>
          </p:cNvSpPr>
          <p:nvPr/>
        </p:nvSpPr>
        <p:spPr bwMode="auto">
          <a:xfrm>
            <a:off x="1593850" y="2790825"/>
            <a:ext cx="215900" cy="0"/>
          </a:xfrm>
          <a:prstGeom prst="line">
            <a:avLst/>
          </a:prstGeom>
          <a:noFill/>
          <a:ln w="9525">
            <a:solidFill>
              <a:schemeClr val="tx1"/>
            </a:solidFill>
            <a:round/>
            <a:headEnd/>
            <a:tailEnd type="triangle" w="med" len="med"/>
          </a:ln>
        </p:spPr>
        <p:txBody>
          <a:bodyPr/>
          <a:lstStyle/>
          <a:p>
            <a:endParaRPr lang="es-ES"/>
          </a:p>
        </p:txBody>
      </p:sp>
      <p:sp>
        <p:nvSpPr>
          <p:cNvPr id="1267755" name="Line 43"/>
          <p:cNvSpPr>
            <a:spLocks noChangeShapeType="1"/>
          </p:cNvSpPr>
          <p:nvPr/>
        </p:nvSpPr>
        <p:spPr bwMode="auto">
          <a:xfrm>
            <a:off x="827088" y="2924175"/>
            <a:ext cx="820737" cy="144463"/>
          </a:xfrm>
          <a:prstGeom prst="line">
            <a:avLst/>
          </a:prstGeom>
          <a:noFill/>
          <a:ln w="9525">
            <a:solidFill>
              <a:schemeClr val="tx1"/>
            </a:solidFill>
            <a:round/>
            <a:headEnd/>
            <a:tailEnd type="triangle" w="med" len="med"/>
          </a:ln>
        </p:spPr>
        <p:txBody>
          <a:bodyPr/>
          <a:lstStyle/>
          <a:p>
            <a:endParaRPr lang="es-ES"/>
          </a:p>
        </p:txBody>
      </p:sp>
      <p:sp>
        <p:nvSpPr>
          <p:cNvPr id="1267756" name="Line 44"/>
          <p:cNvSpPr>
            <a:spLocks noChangeShapeType="1"/>
          </p:cNvSpPr>
          <p:nvPr/>
        </p:nvSpPr>
        <p:spPr bwMode="auto">
          <a:xfrm>
            <a:off x="611188" y="3429000"/>
            <a:ext cx="576262" cy="0"/>
          </a:xfrm>
          <a:prstGeom prst="line">
            <a:avLst/>
          </a:prstGeom>
          <a:noFill/>
          <a:ln w="9525">
            <a:solidFill>
              <a:schemeClr val="tx1"/>
            </a:solidFill>
            <a:round/>
            <a:headEnd/>
            <a:tailEnd type="triangle" w="med" len="med"/>
          </a:ln>
        </p:spPr>
        <p:txBody>
          <a:bodyPr/>
          <a:lstStyle/>
          <a:p>
            <a:endParaRPr lang="es-ES"/>
          </a:p>
        </p:txBody>
      </p:sp>
      <p:sp>
        <p:nvSpPr>
          <p:cNvPr id="1267757" name="Line 45"/>
          <p:cNvSpPr>
            <a:spLocks noChangeShapeType="1"/>
          </p:cNvSpPr>
          <p:nvPr/>
        </p:nvSpPr>
        <p:spPr bwMode="auto">
          <a:xfrm flipV="1">
            <a:off x="168275" y="3802063"/>
            <a:ext cx="1050925" cy="1587"/>
          </a:xfrm>
          <a:prstGeom prst="line">
            <a:avLst/>
          </a:prstGeom>
          <a:noFill/>
          <a:ln w="9525">
            <a:solidFill>
              <a:schemeClr val="tx1"/>
            </a:solidFill>
            <a:round/>
            <a:headEnd/>
            <a:tailEnd type="triangle" w="med" len="med"/>
          </a:ln>
        </p:spPr>
        <p:txBody>
          <a:bodyPr/>
          <a:lstStyle/>
          <a:p>
            <a:endParaRPr lang="es-ES"/>
          </a:p>
        </p:txBody>
      </p:sp>
      <p:sp>
        <p:nvSpPr>
          <p:cNvPr id="1267758" name="Line 46"/>
          <p:cNvSpPr>
            <a:spLocks noChangeShapeType="1"/>
          </p:cNvSpPr>
          <p:nvPr/>
        </p:nvSpPr>
        <p:spPr bwMode="auto">
          <a:xfrm flipV="1">
            <a:off x="611188" y="3284538"/>
            <a:ext cx="0" cy="144462"/>
          </a:xfrm>
          <a:prstGeom prst="line">
            <a:avLst/>
          </a:prstGeom>
          <a:noFill/>
          <a:ln w="9525">
            <a:solidFill>
              <a:schemeClr val="tx1"/>
            </a:solidFill>
            <a:round/>
            <a:headEnd/>
            <a:tailEnd/>
          </a:ln>
        </p:spPr>
        <p:txBody>
          <a:bodyPr/>
          <a:lstStyle/>
          <a:p>
            <a:endParaRPr lang="es-ES"/>
          </a:p>
        </p:txBody>
      </p:sp>
      <p:sp>
        <p:nvSpPr>
          <p:cNvPr id="1267759" name="Line 47"/>
          <p:cNvSpPr>
            <a:spLocks noChangeShapeType="1"/>
          </p:cNvSpPr>
          <p:nvPr/>
        </p:nvSpPr>
        <p:spPr bwMode="auto">
          <a:xfrm flipV="1">
            <a:off x="171450" y="3284538"/>
            <a:ext cx="7938" cy="519112"/>
          </a:xfrm>
          <a:prstGeom prst="line">
            <a:avLst/>
          </a:prstGeom>
          <a:noFill/>
          <a:ln w="9525">
            <a:solidFill>
              <a:schemeClr val="tx1"/>
            </a:solidFill>
            <a:round/>
            <a:headEnd/>
            <a:tailEnd/>
          </a:ln>
        </p:spPr>
        <p:txBody>
          <a:bodyPr/>
          <a:lstStyle/>
          <a:p>
            <a:endParaRPr lang="es-ES"/>
          </a:p>
        </p:txBody>
      </p:sp>
      <p:sp>
        <p:nvSpPr>
          <p:cNvPr id="1267760" name="Rectangle 48"/>
          <p:cNvSpPr>
            <a:spLocks noChangeArrowheads="1"/>
          </p:cNvSpPr>
          <p:nvPr/>
        </p:nvSpPr>
        <p:spPr bwMode="auto">
          <a:xfrm>
            <a:off x="1241425" y="3157538"/>
            <a:ext cx="6783388" cy="188912"/>
          </a:xfrm>
          <a:prstGeom prst="rect">
            <a:avLst/>
          </a:prstGeom>
          <a:noFill/>
          <a:ln w="9525">
            <a:solidFill>
              <a:schemeClr val="tx1"/>
            </a:solidFill>
            <a:prstDash val="sysDot"/>
            <a:miter lim="800000"/>
            <a:headEnd/>
            <a:tailEnd/>
          </a:ln>
        </p:spPr>
        <p:txBody>
          <a:bodyPr wrap="none" anchor="ctr"/>
          <a:lstStyle/>
          <a:p>
            <a:endParaRPr lang="es-ES"/>
          </a:p>
        </p:txBody>
      </p:sp>
      <p:sp>
        <p:nvSpPr>
          <p:cNvPr id="1267761" name="Text Box 49"/>
          <p:cNvSpPr txBox="1">
            <a:spLocks noChangeArrowheads="1"/>
          </p:cNvSpPr>
          <p:nvPr/>
        </p:nvSpPr>
        <p:spPr bwMode="auto">
          <a:xfrm>
            <a:off x="-68263" y="2060575"/>
            <a:ext cx="1065213" cy="457200"/>
          </a:xfrm>
          <a:prstGeom prst="rect">
            <a:avLst/>
          </a:prstGeom>
          <a:noFill/>
          <a:ln w="9525">
            <a:noFill/>
            <a:miter lim="800000"/>
            <a:headEnd/>
            <a:tailEnd/>
          </a:ln>
        </p:spPr>
        <p:txBody>
          <a:bodyPr wrap="none">
            <a:spAutoFit/>
          </a:bodyPr>
          <a:lstStyle/>
          <a:p>
            <a:pPr algn="ctr"/>
            <a:r>
              <a:rPr lang="es-ES" sz="1200" b="1">
                <a:latin typeface="Arial" charset="0"/>
              </a:rPr>
              <a:t>Ruta</a:t>
            </a:r>
          </a:p>
          <a:p>
            <a:pPr algn="ctr"/>
            <a:r>
              <a:rPr lang="es-ES" sz="1200" b="1">
                <a:latin typeface="Arial" charset="0"/>
              </a:rPr>
              <a:t>subred Enet</a:t>
            </a:r>
          </a:p>
        </p:txBody>
      </p:sp>
      <p:sp>
        <p:nvSpPr>
          <p:cNvPr id="1267762" name="Line 50"/>
          <p:cNvSpPr>
            <a:spLocks noChangeShapeType="1"/>
          </p:cNvSpPr>
          <p:nvPr/>
        </p:nvSpPr>
        <p:spPr bwMode="auto">
          <a:xfrm>
            <a:off x="461963" y="2476500"/>
            <a:ext cx="755650" cy="765175"/>
          </a:xfrm>
          <a:prstGeom prst="line">
            <a:avLst/>
          </a:prstGeom>
          <a:noFill/>
          <a:ln w="9525">
            <a:solidFill>
              <a:schemeClr val="tx1"/>
            </a:solidFill>
            <a:round/>
            <a:headEnd/>
            <a:tailEnd type="triangle" w="med" len="med"/>
          </a:ln>
        </p:spPr>
        <p:txBody>
          <a:bodyPr/>
          <a:lstStyle/>
          <a:p>
            <a:endParaRPr lang="es-ES"/>
          </a:p>
        </p:txBody>
      </p:sp>
      <p:sp>
        <p:nvSpPr>
          <p:cNvPr id="1267763" name="Text Box 51"/>
          <p:cNvSpPr txBox="1">
            <a:spLocks noChangeArrowheads="1"/>
          </p:cNvSpPr>
          <p:nvPr/>
        </p:nvSpPr>
        <p:spPr bwMode="auto">
          <a:xfrm>
            <a:off x="128588" y="3395663"/>
            <a:ext cx="1058862" cy="457200"/>
          </a:xfrm>
          <a:prstGeom prst="rect">
            <a:avLst/>
          </a:prstGeom>
          <a:noFill/>
          <a:ln w="9525">
            <a:noFill/>
            <a:miter lim="800000"/>
            <a:headEnd/>
            <a:tailEnd/>
          </a:ln>
        </p:spPr>
        <p:txBody>
          <a:bodyPr wrap="none">
            <a:spAutoFit/>
          </a:bodyPr>
          <a:lstStyle/>
          <a:p>
            <a:pPr algn="ctr"/>
            <a:r>
              <a:rPr lang="es-ES" sz="1200" b="1">
                <a:latin typeface="Arial" charset="0"/>
              </a:rPr>
              <a:t>Ruta</a:t>
            </a:r>
          </a:p>
          <a:p>
            <a:pPr algn="ctr"/>
            <a:r>
              <a:rPr lang="es-ES" sz="1200" b="1">
                <a:latin typeface="Arial" charset="0"/>
              </a:rPr>
              <a:t>subred WiFi</a:t>
            </a:r>
          </a:p>
        </p:txBody>
      </p:sp>
      <p:sp>
        <p:nvSpPr>
          <p:cNvPr id="1267764" name="Rectangle 52"/>
          <p:cNvSpPr>
            <a:spLocks noChangeArrowheads="1"/>
          </p:cNvSpPr>
          <p:nvPr/>
        </p:nvSpPr>
        <p:spPr bwMode="auto">
          <a:xfrm>
            <a:off x="1238250" y="3538538"/>
            <a:ext cx="6786563" cy="176212"/>
          </a:xfrm>
          <a:prstGeom prst="rect">
            <a:avLst/>
          </a:prstGeom>
          <a:noFill/>
          <a:ln w="9525">
            <a:solidFill>
              <a:schemeClr val="tx1"/>
            </a:solidFill>
            <a:prstDash val="sysDot"/>
            <a:miter lim="800000"/>
            <a:headEnd/>
            <a:tailEnd/>
          </a:ln>
        </p:spPr>
        <p:txBody>
          <a:bodyPr wrap="none" anchor="ctr"/>
          <a:lstStyle/>
          <a:p>
            <a:endParaRPr lang="es-ES"/>
          </a:p>
        </p:txBody>
      </p:sp>
      <p:sp>
        <p:nvSpPr>
          <p:cNvPr id="1267765" name="Line 53"/>
          <p:cNvSpPr>
            <a:spLocks noChangeShapeType="1"/>
          </p:cNvSpPr>
          <p:nvPr/>
        </p:nvSpPr>
        <p:spPr bwMode="auto">
          <a:xfrm>
            <a:off x="819150" y="3629025"/>
            <a:ext cx="395288" cy="0"/>
          </a:xfrm>
          <a:prstGeom prst="line">
            <a:avLst/>
          </a:prstGeom>
          <a:noFill/>
          <a:ln w="9525">
            <a:solidFill>
              <a:schemeClr val="tx1"/>
            </a:solidFill>
            <a:round/>
            <a:headEnd/>
            <a:tailEnd type="triangle" w="med" len="med"/>
          </a:ln>
        </p:spPr>
        <p:txBody>
          <a:bodyPr/>
          <a:lstStyle/>
          <a:p>
            <a:endParaRPr lang="es-ES"/>
          </a:p>
        </p:txBody>
      </p:sp>
      <p:sp>
        <p:nvSpPr>
          <p:cNvPr id="1267766" name="Rectangle 54"/>
          <p:cNvSpPr>
            <a:spLocks noChangeArrowheads="1"/>
          </p:cNvSpPr>
          <p:nvPr/>
        </p:nvSpPr>
        <p:spPr bwMode="auto">
          <a:xfrm>
            <a:off x="1162050" y="3890963"/>
            <a:ext cx="6861175" cy="366712"/>
          </a:xfrm>
          <a:prstGeom prst="rect">
            <a:avLst/>
          </a:prstGeom>
          <a:noFill/>
          <a:ln w="9525">
            <a:solidFill>
              <a:schemeClr val="tx1"/>
            </a:solidFill>
            <a:prstDash val="sysDot"/>
            <a:miter lim="800000"/>
            <a:headEnd/>
            <a:tailEnd/>
          </a:ln>
        </p:spPr>
        <p:txBody>
          <a:bodyPr wrap="none" anchor="ctr"/>
          <a:lstStyle/>
          <a:p>
            <a:endParaRPr lang="es-ES"/>
          </a:p>
        </p:txBody>
      </p:sp>
      <p:sp>
        <p:nvSpPr>
          <p:cNvPr id="1267767" name="Text Box 55"/>
          <p:cNvSpPr txBox="1">
            <a:spLocks noChangeArrowheads="1"/>
          </p:cNvSpPr>
          <p:nvPr/>
        </p:nvSpPr>
        <p:spPr bwMode="auto">
          <a:xfrm>
            <a:off x="107950" y="4700588"/>
            <a:ext cx="852488" cy="457200"/>
          </a:xfrm>
          <a:prstGeom prst="rect">
            <a:avLst/>
          </a:prstGeom>
          <a:noFill/>
          <a:ln w="9525">
            <a:noFill/>
            <a:miter lim="800000"/>
            <a:headEnd/>
            <a:tailEnd/>
          </a:ln>
        </p:spPr>
        <p:txBody>
          <a:bodyPr wrap="none">
            <a:spAutoFit/>
          </a:bodyPr>
          <a:lstStyle/>
          <a:p>
            <a:pPr algn="ctr"/>
            <a:r>
              <a:rPr lang="es-ES" sz="1200" b="1">
                <a:latin typeface="Arial" charset="0"/>
              </a:rPr>
              <a:t>Rutas</a:t>
            </a:r>
          </a:p>
          <a:p>
            <a:pPr algn="ctr"/>
            <a:r>
              <a:rPr lang="es-ES" sz="1200" b="1">
                <a:latin typeface="Arial" charset="0"/>
              </a:rPr>
              <a:t>multicast</a:t>
            </a:r>
          </a:p>
        </p:txBody>
      </p:sp>
      <p:sp>
        <p:nvSpPr>
          <p:cNvPr id="1267768" name="Line 56"/>
          <p:cNvSpPr>
            <a:spLocks noChangeShapeType="1"/>
          </p:cNvSpPr>
          <p:nvPr/>
        </p:nvSpPr>
        <p:spPr bwMode="auto">
          <a:xfrm flipV="1">
            <a:off x="788988" y="4603750"/>
            <a:ext cx="828675" cy="280988"/>
          </a:xfrm>
          <a:prstGeom prst="line">
            <a:avLst/>
          </a:prstGeom>
          <a:noFill/>
          <a:ln w="9525">
            <a:solidFill>
              <a:schemeClr val="tx1"/>
            </a:solidFill>
            <a:round/>
            <a:headEnd/>
            <a:tailEnd type="triangle" w="med" len="med"/>
          </a:ln>
        </p:spPr>
        <p:txBody>
          <a:bodyPr/>
          <a:lstStyle/>
          <a:p>
            <a:endParaRPr lang="es-ES"/>
          </a:p>
        </p:txBody>
      </p:sp>
      <p:sp>
        <p:nvSpPr>
          <p:cNvPr id="1267769" name="Rectangle 57"/>
          <p:cNvSpPr>
            <a:spLocks noChangeArrowheads="1"/>
          </p:cNvSpPr>
          <p:nvPr/>
        </p:nvSpPr>
        <p:spPr bwMode="auto">
          <a:xfrm>
            <a:off x="1677988" y="4435475"/>
            <a:ext cx="6345237" cy="366713"/>
          </a:xfrm>
          <a:prstGeom prst="rect">
            <a:avLst/>
          </a:prstGeom>
          <a:noFill/>
          <a:ln w="9525">
            <a:solidFill>
              <a:schemeClr val="tx1"/>
            </a:solidFill>
            <a:prstDash val="sysDot"/>
            <a:miter lim="800000"/>
            <a:headEnd/>
            <a:tailEnd/>
          </a:ln>
        </p:spPr>
        <p:txBody>
          <a:bodyPr wrap="none" anchor="ctr"/>
          <a:lstStyle/>
          <a:p>
            <a:endParaRPr lang="es-ES"/>
          </a:p>
        </p:txBody>
      </p:sp>
      <p:sp>
        <p:nvSpPr>
          <p:cNvPr id="1267770" name="Text Box 58"/>
          <p:cNvSpPr txBox="1">
            <a:spLocks noChangeArrowheads="1"/>
          </p:cNvSpPr>
          <p:nvPr/>
        </p:nvSpPr>
        <p:spPr bwMode="auto">
          <a:xfrm>
            <a:off x="0" y="3860800"/>
            <a:ext cx="1116013" cy="457200"/>
          </a:xfrm>
          <a:prstGeom prst="rect">
            <a:avLst/>
          </a:prstGeom>
          <a:noFill/>
          <a:ln w="9525">
            <a:noFill/>
            <a:miter lim="800000"/>
            <a:headEnd/>
            <a:tailEnd/>
          </a:ln>
        </p:spPr>
        <p:txBody>
          <a:bodyPr>
            <a:spAutoFit/>
          </a:bodyPr>
          <a:lstStyle/>
          <a:p>
            <a:pPr algn="ctr"/>
            <a:r>
              <a:rPr lang="es-ES" sz="1200" b="1">
                <a:latin typeface="Arial" charset="0"/>
              </a:rPr>
              <a:t>Broadcast</a:t>
            </a:r>
          </a:p>
          <a:p>
            <a:pPr algn="ctr"/>
            <a:r>
              <a:rPr lang="es-ES" sz="1200" b="1">
                <a:latin typeface="Arial" charset="0"/>
              </a:rPr>
              <a:t>Red UV</a:t>
            </a:r>
          </a:p>
        </p:txBody>
      </p:sp>
      <p:sp>
        <p:nvSpPr>
          <p:cNvPr id="1267771" name="Line 59"/>
          <p:cNvSpPr>
            <a:spLocks noChangeShapeType="1"/>
          </p:cNvSpPr>
          <p:nvPr/>
        </p:nvSpPr>
        <p:spPr bwMode="auto">
          <a:xfrm flipV="1">
            <a:off x="755650" y="4076700"/>
            <a:ext cx="360363" cy="0"/>
          </a:xfrm>
          <a:prstGeom prst="line">
            <a:avLst/>
          </a:prstGeom>
          <a:noFill/>
          <a:ln w="9525">
            <a:solidFill>
              <a:schemeClr val="tx1"/>
            </a:solidFill>
            <a:round/>
            <a:headEnd/>
            <a:tailEnd type="triangle" w="med" len="med"/>
          </a:ln>
        </p:spPr>
        <p:txBody>
          <a:bodyPr/>
          <a:lstStyle/>
          <a:p>
            <a:endParaRPr lang="es-ES"/>
          </a:p>
        </p:txBody>
      </p:sp>
      <p:sp>
        <p:nvSpPr>
          <p:cNvPr id="1267772" name="Rectangle 60"/>
          <p:cNvSpPr>
            <a:spLocks noChangeArrowheads="1"/>
          </p:cNvSpPr>
          <p:nvPr/>
        </p:nvSpPr>
        <p:spPr bwMode="auto">
          <a:xfrm>
            <a:off x="1135063" y="4797425"/>
            <a:ext cx="6888162" cy="366713"/>
          </a:xfrm>
          <a:prstGeom prst="rect">
            <a:avLst/>
          </a:prstGeom>
          <a:noFill/>
          <a:ln w="9525">
            <a:solidFill>
              <a:schemeClr val="tx1"/>
            </a:solidFill>
            <a:prstDash val="sysDot"/>
            <a:miter lim="800000"/>
            <a:headEnd/>
            <a:tailEnd/>
          </a:ln>
        </p:spPr>
        <p:txBody>
          <a:bodyPr wrap="none" anchor="ctr"/>
          <a:lstStyle/>
          <a:p>
            <a:endParaRPr lang="es-ES"/>
          </a:p>
        </p:txBody>
      </p:sp>
      <p:sp>
        <p:nvSpPr>
          <p:cNvPr id="1267773" name="Text Box 61"/>
          <p:cNvSpPr txBox="1">
            <a:spLocks noChangeArrowheads="1"/>
          </p:cNvSpPr>
          <p:nvPr/>
        </p:nvSpPr>
        <p:spPr bwMode="auto">
          <a:xfrm>
            <a:off x="-11113" y="5157788"/>
            <a:ext cx="911226" cy="457200"/>
          </a:xfrm>
          <a:prstGeom prst="rect">
            <a:avLst/>
          </a:prstGeom>
          <a:noFill/>
          <a:ln w="9525">
            <a:noFill/>
            <a:miter lim="800000"/>
            <a:headEnd/>
            <a:tailEnd/>
          </a:ln>
        </p:spPr>
        <p:txBody>
          <a:bodyPr wrap="none">
            <a:spAutoFit/>
          </a:bodyPr>
          <a:lstStyle/>
          <a:p>
            <a:pPr algn="ctr"/>
            <a:r>
              <a:rPr lang="es-ES" sz="1200" b="1">
                <a:latin typeface="Arial" charset="0"/>
              </a:rPr>
              <a:t>Rutas</a:t>
            </a:r>
          </a:p>
          <a:p>
            <a:pPr algn="ctr"/>
            <a:r>
              <a:rPr lang="es-ES" sz="1200" b="1">
                <a:latin typeface="Arial" charset="0"/>
              </a:rPr>
              <a:t>broadcast</a:t>
            </a:r>
          </a:p>
        </p:txBody>
      </p:sp>
      <p:sp>
        <p:nvSpPr>
          <p:cNvPr id="1267774" name="Line 62"/>
          <p:cNvSpPr>
            <a:spLocks noChangeShapeType="1"/>
          </p:cNvSpPr>
          <p:nvPr/>
        </p:nvSpPr>
        <p:spPr bwMode="auto">
          <a:xfrm flipV="1">
            <a:off x="688975" y="4976813"/>
            <a:ext cx="415925" cy="327025"/>
          </a:xfrm>
          <a:prstGeom prst="line">
            <a:avLst/>
          </a:prstGeom>
          <a:noFill/>
          <a:ln w="9525">
            <a:solidFill>
              <a:schemeClr val="tx1"/>
            </a:solidFill>
            <a:round/>
            <a:headEnd/>
            <a:tailEnd type="triangle" w="med" len="med"/>
          </a:ln>
        </p:spPr>
        <p:txBody>
          <a:bodyPr/>
          <a:lstStyle/>
          <a:p>
            <a:endParaRPr lang="es-ES"/>
          </a:p>
        </p:txBody>
      </p:sp>
      <p:sp>
        <p:nvSpPr>
          <p:cNvPr id="1267775" name="Text Box 63"/>
          <p:cNvSpPr txBox="1">
            <a:spLocks noChangeArrowheads="1"/>
          </p:cNvSpPr>
          <p:nvPr/>
        </p:nvSpPr>
        <p:spPr bwMode="auto">
          <a:xfrm>
            <a:off x="107950" y="4292600"/>
            <a:ext cx="971550" cy="457200"/>
          </a:xfrm>
          <a:prstGeom prst="rect">
            <a:avLst/>
          </a:prstGeom>
          <a:noFill/>
          <a:ln w="9525">
            <a:noFill/>
            <a:miter lim="800000"/>
            <a:headEnd/>
            <a:tailEnd/>
          </a:ln>
        </p:spPr>
        <p:txBody>
          <a:bodyPr wrap="none">
            <a:spAutoFit/>
          </a:bodyPr>
          <a:lstStyle/>
          <a:p>
            <a:pPr algn="ctr"/>
            <a:r>
              <a:rPr lang="es-ES" sz="1200" b="1">
                <a:latin typeface="Arial" charset="0"/>
              </a:rPr>
              <a:t>Ruta direc.</a:t>
            </a:r>
          </a:p>
          <a:p>
            <a:pPr algn="ctr"/>
            <a:r>
              <a:rPr lang="es-ES" sz="1200" b="1">
                <a:latin typeface="Arial" charset="0"/>
              </a:rPr>
              <a:t>locales</a:t>
            </a:r>
          </a:p>
        </p:txBody>
      </p:sp>
      <p:sp>
        <p:nvSpPr>
          <p:cNvPr id="1267776" name="Line 64"/>
          <p:cNvSpPr>
            <a:spLocks noChangeShapeType="1"/>
          </p:cNvSpPr>
          <p:nvPr/>
        </p:nvSpPr>
        <p:spPr bwMode="auto">
          <a:xfrm flipV="1">
            <a:off x="1042988" y="4365625"/>
            <a:ext cx="433387" cy="71438"/>
          </a:xfrm>
          <a:prstGeom prst="line">
            <a:avLst/>
          </a:prstGeom>
          <a:noFill/>
          <a:ln w="9525">
            <a:solidFill>
              <a:schemeClr val="tx1"/>
            </a:solidFill>
            <a:round/>
            <a:headEnd/>
            <a:tailEnd type="triangle" w="med" len="med"/>
          </a:ln>
        </p:spPr>
        <p:txBody>
          <a:bodyPr/>
          <a:lstStyle/>
          <a:p>
            <a:endParaRPr lang="es-ES"/>
          </a:p>
        </p:txBody>
      </p:sp>
      <p:sp>
        <p:nvSpPr>
          <p:cNvPr id="1267777" name="Rectangle 65"/>
          <p:cNvSpPr>
            <a:spLocks noChangeArrowheads="1"/>
          </p:cNvSpPr>
          <p:nvPr/>
        </p:nvSpPr>
        <p:spPr bwMode="auto">
          <a:xfrm>
            <a:off x="1519238" y="4260850"/>
            <a:ext cx="6503987" cy="176213"/>
          </a:xfrm>
          <a:prstGeom prst="rect">
            <a:avLst/>
          </a:prstGeom>
          <a:noFill/>
          <a:ln w="9525">
            <a:solidFill>
              <a:schemeClr val="tx1"/>
            </a:solidFill>
            <a:prstDash val="sysDot"/>
            <a:miter lim="800000"/>
            <a:headEnd/>
            <a:tailEnd/>
          </a:ln>
        </p:spPr>
        <p:txBody>
          <a:bodyPr wrap="none" anchor="ctr"/>
          <a:lstStyle/>
          <a:p>
            <a:endParaRPr lang="es-ES"/>
          </a:p>
        </p:txBody>
      </p:sp>
      <p:sp>
        <p:nvSpPr>
          <p:cNvPr id="1267778" name="Text Box 66"/>
          <p:cNvSpPr txBox="1">
            <a:spLocks noChangeArrowheads="1"/>
          </p:cNvSpPr>
          <p:nvPr/>
        </p:nvSpPr>
        <p:spPr bwMode="auto">
          <a:xfrm>
            <a:off x="-36513" y="3068638"/>
            <a:ext cx="1200151" cy="274637"/>
          </a:xfrm>
          <a:prstGeom prst="rect">
            <a:avLst/>
          </a:prstGeom>
          <a:noFill/>
          <a:ln w="9525">
            <a:noFill/>
            <a:miter lim="800000"/>
            <a:headEnd/>
            <a:tailEnd/>
          </a:ln>
        </p:spPr>
        <p:txBody>
          <a:bodyPr wrap="none">
            <a:spAutoFit/>
          </a:bodyPr>
          <a:lstStyle/>
          <a:p>
            <a:r>
              <a:rPr lang="es-ES" sz="1200" b="1">
                <a:latin typeface="Arial" charset="0"/>
              </a:rPr>
              <a:t>Rutas propias</a:t>
            </a:r>
          </a:p>
        </p:txBody>
      </p:sp>
      <p:sp>
        <p:nvSpPr>
          <p:cNvPr id="1267779" name="Text Box 67"/>
          <p:cNvSpPr txBox="1">
            <a:spLocks noChangeArrowheads="1"/>
          </p:cNvSpPr>
          <p:nvPr/>
        </p:nvSpPr>
        <p:spPr bwMode="auto">
          <a:xfrm>
            <a:off x="1978025" y="5805488"/>
            <a:ext cx="1730375" cy="457200"/>
          </a:xfrm>
          <a:prstGeom prst="rect">
            <a:avLst/>
          </a:prstGeom>
          <a:noFill/>
          <a:ln w="9525">
            <a:noFill/>
            <a:miter lim="800000"/>
            <a:headEnd/>
            <a:tailEnd/>
          </a:ln>
        </p:spPr>
        <p:txBody>
          <a:bodyPr wrap="none">
            <a:spAutoFit/>
          </a:bodyPr>
          <a:lstStyle/>
          <a:p>
            <a:r>
              <a:rPr lang="es-ES" sz="1200" b="1">
                <a:latin typeface="Arial" charset="0"/>
              </a:rPr>
              <a:t>Métricas automáticas</a:t>
            </a:r>
          </a:p>
          <a:p>
            <a:r>
              <a:rPr lang="es-ES" sz="1200" b="1">
                <a:latin typeface="Arial" charset="0"/>
              </a:rPr>
              <a:t>en Windows XP SP2:</a:t>
            </a:r>
          </a:p>
        </p:txBody>
      </p:sp>
    </p:spTree>
  </p:cSld>
  <p:clrMapOvr>
    <a:masterClrMapping/>
  </p:clrMapOvr>
  <p:transition spd="med">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677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677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677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677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677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677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677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grpId="0" nodeType="clickEffect">
                                  <p:stCondLst>
                                    <p:cond delay="0"/>
                                  </p:stCondLst>
                                  <p:childTnLst>
                                    <p:set>
                                      <p:cBhvr>
                                        <p:cTn id="22" dur="1" fill="hold">
                                          <p:stCondLst>
                                            <p:cond delay="0"/>
                                          </p:stCondLst>
                                        </p:cTn>
                                        <p:tgtEl>
                                          <p:spTgt spid="1267738"/>
                                        </p:tgtEl>
                                        <p:attrNameLst>
                                          <p:attrName>style.visibility</p:attrName>
                                        </p:attrNameLst>
                                      </p:cBhvr>
                                      <p:to>
                                        <p:strVal val="visible"/>
                                      </p:to>
                                    </p:set>
                                    <p:animEffect transition="in" filter="wipe(right)">
                                      <p:cBhvr>
                                        <p:cTn id="23" dur="500"/>
                                        <p:tgtEl>
                                          <p:spTgt spid="1267738"/>
                                        </p:tgtEl>
                                      </p:cBhvr>
                                    </p:animEffect>
                                  </p:childTnLst>
                                </p:cTn>
                              </p:par>
                              <p:par>
                                <p:cTn id="24" presetID="22" presetClass="entr" presetSubtype="2" fill="hold" grpId="0" nodeType="withEffect">
                                  <p:stCondLst>
                                    <p:cond delay="0"/>
                                  </p:stCondLst>
                                  <p:childTnLst>
                                    <p:set>
                                      <p:cBhvr>
                                        <p:cTn id="25" dur="1" fill="hold">
                                          <p:stCondLst>
                                            <p:cond delay="0"/>
                                          </p:stCondLst>
                                        </p:cTn>
                                        <p:tgtEl>
                                          <p:spTgt spid="1267739"/>
                                        </p:tgtEl>
                                        <p:attrNameLst>
                                          <p:attrName>style.visibility</p:attrName>
                                        </p:attrNameLst>
                                      </p:cBhvr>
                                      <p:to>
                                        <p:strVal val="visible"/>
                                      </p:to>
                                    </p:set>
                                    <p:animEffect transition="in" filter="wipe(right)">
                                      <p:cBhvr>
                                        <p:cTn id="26" dur="500"/>
                                        <p:tgtEl>
                                          <p:spTgt spid="1267739"/>
                                        </p:tgtEl>
                                      </p:cBhvr>
                                    </p:animEffect>
                                  </p:childTnLst>
                                </p:cTn>
                              </p:par>
                              <p:par>
                                <p:cTn id="27" presetID="22" presetClass="entr" presetSubtype="2" fill="hold" grpId="0" nodeType="withEffect">
                                  <p:stCondLst>
                                    <p:cond delay="0"/>
                                  </p:stCondLst>
                                  <p:childTnLst>
                                    <p:set>
                                      <p:cBhvr>
                                        <p:cTn id="28" dur="1" fill="hold">
                                          <p:stCondLst>
                                            <p:cond delay="0"/>
                                          </p:stCondLst>
                                        </p:cTn>
                                        <p:tgtEl>
                                          <p:spTgt spid="1267740"/>
                                        </p:tgtEl>
                                        <p:attrNameLst>
                                          <p:attrName>style.visibility</p:attrName>
                                        </p:attrNameLst>
                                      </p:cBhvr>
                                      <p:to>
                                        <p:strVal val="visible"/>
                                      </p:to>
                                    </p:set>
                                    <p:animEffect transition="in" filter="wipe(right)">
                                      <p:cBhvr>
                                        <p:cTn id="29" dur="500"/>
                                        <p:tgtEl>
                                          <p:spTgt spid="1267740"/>
                                        </p:tgtEl>
                                      </p:cBhvr>
                                    </p:animEffect>
                                  </p:childTnLst>
                                </p:cTn>
                              </p:par>
                              <p:par>
                                <p:cTn id="30" presetID="22" presetClass="entr" presetSubtype="2" fill="hold" grpId="0" nodeType="withEffect">
                                  <p:stCondLst>
                                    <p:cond delay="0"/>
                                  </p:stCondLst>
                                  <p:childTnLst>
                                    <p:set>
                                      <p:cBhvr>
                                        <p:cTn id="31" dur="1" fill="hold">
                                          <p:stCondLst>
                                            <p:cond delay="0"/>
                                          </p:stCondLst>
                                        </p:cTn>
                                        <p:tgtEl>
                                          <p:spTgt spid="1267741"/>
                                        </p:tgtEl>
                                        <p:attrNameLst>
                                          <p:attrName>style.visibility</p:attrName>
                                        </p:attrNameLst>
                                      </p:cBhvr>
                                      <p:to>
                                        <p:strVal val="visible"/>
                                      </p:to>
                                    </p:set>
                                    <p:animEffect transition="in" filter="wipe(right)">
                                      <p:cBhvr>
                                        <p:cTn id="32" dur="500"/>
                                        <p:tgtEl>
                                          <p:spTgt spid="1267741"/>
                                        </p:tgtEl>
                                      </p:cBhvr>
                                    </p:animEffect>
                                  </p:childTnLst>
                                </p:cTn>
                              </p:par>
                              <p:par>
                                <p:cTn id="33" presetID="22" presetClass="entr" presetSubtype="2" fill="hold" grpId="0" nodeType="withEffect">
                                  <p:stCondLst>
                                    <p:cond delay="0"/>
                                  </p:stCondLst>
                                  <p:childTnLst>
                                    <p:set>
                                      <p:cBhvr>
                                        <p:cTn id="34" dur="1" fill="hold">
                                          <p:stCondLst>
                                            <p:cond delay="0"/>
                                          </p:stCondLst>
                                        </p:cTn>
                                        <p:tgtEl>
                                          <p:spTgt spid="1267742"/>
                                        </p:tgtEl>
                                        <p:attrNameLst>
                                          <p:attrName>style.visibility</p:attrName>
                                        </p:attrNameLst>
                                      </p:cBhvr>
                                      <p:to>
                                        <p:strVal val="visible"/>
                                      </p:to>
                                    </p:set>
                                    <p:animEffect transition="in" filter="wipe(right)">
                                      <p:cBhvr>
                                        <p:cTn id="35" dur="500"/>
                                        <p:tgtEl>
                                          <p:spTgt spid="1267742"/>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267723"/>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xit" presetSubtype="0" fill="hold" grpId="1" nodeType="clickEffect">
                                  <p:stCondLst>
                                    <p:cond delay="0"/>
                                  </p:stCondLst>
                                  <p:childTnLst>
                                    <p:set>
                                      <p:cBhvr>
                                        <p:cTn id="43" dur="1" fill="hold">
                                          <p:stCondLst>
                                            <p:cond delay="0"/>
                                          </p:stCondLst>
                                        </p:cTn>
                                        <p:tgtEl>
                                          <p:spTgt spid="1267738"/>
                                        </p:tgtEl>
                                        <p:attrNameLst>
                                          <p:attrName>style.visibility</p:attrName>
                                        </p:attrNameLst>
                                      </p:cBhvr>
                                      <p:to>
                                        <p:strVal val="hidden"/>
                                      </p:to>
                                    </p:set>
                                  </p:childTnLst>
                                </p:cTn>
                              </p:par>
                              <p:par>
                                <p:cTn id="44" presetID="1" presetClass="exit" presetSubtype="0" fill="hold" grpId="1" nodeType="withEffect">
                                  <p:stCondLst>
                                    <p:cond delay="0"/>
                                  </p:stCondLst>
                                  <p:childTnLst>
                                    <p:set>
                                      <p:cBhvr>
                                        <p:cTn id="45" dur="1" fill="hold">
                                          <p:stCondLst>
                                            <p:cond delay="0"/>
                                          </p:stCondLst>
                                        </p:cTn>
                                        <p:tgtEl>
                                          <p:spTgt spid="1267739"/>
                                        </p:tgtEl>
                                        <p:attrNameLst>
                                          <p:attrName>style.visibility</p:attrName>
                                        </p:attrNameLst>
                                      </p:cBhvr>
                                      <p:to>
                                        <p:strVal val="hidden"/>
                                      </p:to>
                                    </p:set>
                                  </p:childTnLst>
                                </p:cTn>
                              </p:par>
                              <p:par>
                                <p:cTn id="46" presetID="1" presetClass="exit" presetSubtype="0" fill="hold" grpId="1" nodeType="withEffect">
                                  <p:stCondLst>
                                    <p:cond delay="0"/>
                                  </p:stCondLst>
                                  <p:childTnLst>
                                    <p:set>
                                      <p:cBhvr>
                                        <p:cTn id="47" dur="1" fill="hold">
                                          <p:stCondLst>
                                            <p:cond delay="0"/>
                                          </p:stCondLst>
                                        </p:cTn>
                                        <p:tgtEl>
                                          <p:spTgt spid="1267740"/>
                                        </p:tgtEl>
                                        <p:attrNameLst>
                                          <p:attrName>style.visibility</p:attrName>
                                        </p:attrNameLst>
                                      </p:cBhvr>
                                      <p:to>
                                        <p:strVal val="hidden"/>
                                      </p:to>
                                    </p:set>
                                  </p:childTnLst>
                                </p:cTn>
                              </p:par>
                              <p:par>
                                <p:cTn id="48" presetID="1" presetClass="exit" presetSubtype="0" fill="hold" grpId="1" nodeType="withEffect">
                                  <p:stCondLst>
                                    <p:cond delay="0"/>
                                  </p:stCondLst>
                                  <p:childTnLst>
                                    <p:set>
                                      <p:cBhvr>
                                        <p:cTn id="49" dur="1" fill="hold">
                                          <p:stCondLst>
                                            <p:cond delay="0"/>
                                          </p:stCondLst>
                                        </p:cTn>
                                        <p:tgtEl>
                                          <p:spTgt spid="1267741"/>
                                        </p:tgtEl>
                                        <p:attrNameLst>
                                          <p:attrName>style.visibility</p:attrName>
                                        </p:attrNameLst>
                                      </p:cBhvr>
                                      <p:to>
                                        <p:strVal val="hidden"/>
                                      </p:to>
                                    </p:set>
                                  </p:childTnLst>
                                </p:cTn>
                              </p:par>
                              <p:par>
                                <p:cTn id="50" presetID="1" presetClass="exit" presetSubtype="0" fill="hold" grpId="1" nodeType="withEffect">
                                  <p:stCondLst>
                                    <p:cond delay="0"/>
                                  </p:stCondLst>
                                  <p:childTnLst>
                                    <p:set>
                                      <p:cBhvr>
                                        <p:cTn id="51" dur="1" fill="hold">
                                          <p:stCondLst>
                                            <p:cond delay="0"/>
                                          </p:stCondLst>
                                        </p:cTn>
                                        <p:tgtEl>
                                          <p:spTgt spid="1267742"/>
                                        </p:tgtEl>
                                        <p:attrNameLst>
                                          <p:attrName>style.visibility</p:attrName>
                                        </p:attrNameLst>
                                      </p:cBhvr>
                                      <p:to>
                                        <p:strVal val="hidden"/>
                                      </p:to>
                                    </p:set>
                                  </p:childTnLst>
                                </p:cTn>
                              </p:par>
                            </p:childTnLst>
                          </p:cTn>
                        </p:par>
                        <p:par>
                          <p:cTn id="52" fill="hold">
                            <p:stCondLst>
                              <p:cond delay="0"/>
                            </p:stCondLst>
                            <p:childTnLst>
                              <p:par>
                                <p:cTn id="53" presetID="1" presetClass="entr" presetSubtype="0" fill="hold" grpId="0" nodeType="afterEffect">
                                  <p:stCondLst>
                                    <p:cond delay="0"/>
                                  </p:stCondLst>
                                  <p:childTnLst>
                                    <p:set>
                                      <p:cBhvr>
                                        <p:cTn id="54" dur="1" fill="hold">
                                          <p:stCondLst>
                                            <p:cond delay="0"/>
                                          </p:stCondLst>
                                        </p:cTn>
                                        <p:tgtEl>
                                          <p:spTgt spid="126773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26772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26772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26772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26772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26772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26773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22" presetClass="entr" presetSubtype="2" fill="hold" grpId="0" nodeType="clickEffect">
                                  <p:stCondLst>
                                    <p:cond delay="0"/>
                                  </p:stCondLst>
                                  <p:childTnLst>
                                    <p:set>
                                      <p:cBhvr>
                                        <p:cTn id="70" dur="1" fill="hold">
                                          <p:stCondLst>
                                            <p:cond delay="0"/>
                                          </p:stCondLst>
                                        </p:cTn>
                                        <p:tgtEl>
                                          <p:spTgt spid="1267743"/>
                                        </p:tgtEl>
                                        <p:attrNameLst>
                                          <p:attrName>style.visibility</p:attrName>
                                        </p:attrNameLst>
                                      </p:cBhvr>
                                      <p:to>
                                        <p:strVal val="visible"/>
                                      </p:to>
                                    </p:set>
                                    <p:animEffect transition="in" filter="wipe(right)">
                                      <p:cBhvr>
                                        <p:cTn id="71" dur="500"/>
                                        <p:tgtEl>
                                          <p:spTgt spid="1267743"/>
                                        </p:tgtEl>
                                      </p:cBhvr>
                                    </p:animEffect>
                                  </p:childTnLst>
                                </p:cTn>
                              </p:par>
                              <p:par>
                                <p:cTn id="72" presetID="22" presetClass="entr" presetSubtype="2" fill="hold" grpId="0" nodeType="withEffect">
                                  <p:stCondLst>
                                    <p:cond delay="0"/>
                                  </p:stCondLst>
                                  <p:childTnLst>
                                    <p:set>
                                      <p:cBhvr>
                                        <p:cTn id="73" dur="1" fill="hold">
                                          <p:stCondLst>
                                            <p:cond delay="0"/>
                                          </p:stCondLst>
                                        </p:cTn>
                                        <p:tgtEl>
                                          <p:spTgt spid="1267745"/>
                                        </p:tgtEl>
                                        <p:attrNameLst>
                                          <p:attrName>style.visibility</p:attrName>
                                        </p:attrNameLst>
                                      </p:cBhvr>
                                      <p:to>
                                        <p:strVal val="visible"/>
                                      </p:to>
                                    </p:set>
                                    <p:animEffect transition="in" filter="wipe(right)">
                                      <p:cBhvr>
                                        <p:cTn id="74" dur="500"/>
                                        <p:tgtEl>
                                          <p:spTgt spid="1267745"/>
                                        </p:tgtEl>
                                      </p:cBhvr>
                                    </p:animEffect>
                                  </p:childTnLst>
                                </p:cTn>
                              </p:par>
                              <p:par>
                                <p:cTn id="75" presetID="22" presetClass="entr" presetSubtype="2" fill="hold" grpId="0" nodeType="withEffect">
                                  <p:stCondLst>
                                    <p:cond delay="0"/>
                                  </p:stCondLst>
                                  <p:childTnLst>
                                    <p:set>
                                      <p:cBhvr>
                                        <p:cTn id="76" dur="1" fill="hold">
                                          <p:stCondLst>
                                            <p:cond delay="0"/>
                                          </p:stCondLst>
                                        </p:cTn>
                                        <p:tgtEl>
                                          <p:spTgt spid="1267746"/>
                                        </p:tgtEl>
                                        <p:attrNameLst>
                                          <p:attrName>style.visibility</p:attrName>
                                        </p:attrNameLst>
                                      </p:cBhvr>
                                      <p:to>
                                        <p:strVal val="visible"/>
                                      </p:to>
                                    </p:set>
                                    <p:animEffect transition="in" filter="wipe(right)">
                                      <p:cBhvr>
                                        <p:cTn id="77" dur="500"/>
                                        <p:tgtEl>
                                          <p:spTgt spid="1267746"/>
                                        </p:tgtEl>
                                      </p:cBhvr>
                                    </p:animEffect>
                                  </p:childTnLst>
                                </p:cTn>
                              </p:par>
                              <p:par>
                                <p:cTn id="78" presetID="22" presetClass="entr" presetSubtype="2" fill="hold" grpId="0" nodeType="withEffect">
                                  <p:stCondLst>
                                    <p:cond delay="0"/>
                                  </p:stCondLst>
                                  <p:childTnLst>
                                    <p:set>
                                      <p:cBhvr>
                                        <p:cTn id="79" dur="1" fill="hold">
                                          <p:stCondLst>
                                            <p:cond delay="0"/>
                                          </p:stCondLst>
                                        </p:cTn>
                                        <p:tgtEl>
                                          <p:spTgt spid="1267747"/>
                                        </p:tgtEl>
                                        <p:attrNameLst>
                                          <p:attrName>style.visibility</p:attrName>
                                        </p:attrNameLst>
                                      </p:cBhvr>
                                      <p:to>
                                        <p:strVal val="visible"/>
                                      </p:to>
                                    </p:set>
                                    <p:animEffect transition="in" filter="wipe(right)">
                                      <p:cBhvr>
                                        <p:cTn id="80" dur="500"/>
                                        <p:tgtEl>
                                          <p:spTgt spid="1267747"/>
                                        </p:tgtEl>
                                      </p:cBhvr>
                                    </p:animEffect>
                                  </p:childTnLst>
                                </p:cTn>
                              </p:par>
                              <p:par>
                                <p:cTn id="81" presetID="22" presetClass="entr" presetSubtype="2" fill="hold" grpId="0" nodeType="withEffect">
                                  <p:stCondLst>
                                    <p:cond delay="0"/>
                                  </p:stCondLst>
                                  <p:childTnLst>
                                    <p:set>
                                      <p:cBhvr>
                                        <p:cTn id="82" dur="1" fill="hold">
                                          <p:stCondLst>
                                            <p:cond delay="0"/>
                                          </p:stCondLst>
                                        </p:cTn>
                                        <p:tgtEl>
                                          <p:spTgt spid="1267748"/>
                                        </p:tgtEl>
                                        <p:attrNameLst>
                                          <p:attrName>style.visibility</p:attrName>
                                        </p:attrNameLst>
                                      </p:cBhvr>
                                      <p:to>
                                        <p:strVal val="visible"/>
                                      </p:to>
                                    </p:set>
                                    <p:animEffect transition="in" filter="wipe(right)">
                                      <p:cBhvr>
                                        <p:cTn id="83" dur="500"/>
                                        <p:tgtEl>
                                          <p:spTgt spid="1267748"/>
                                        </p:tgtEl>
                                      </p:cBhvr>
                                    </p:animEffec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1267731"/>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xit" presetSubtype="0" fill="hold" grpId="1" nodeType="clickEffect">
                                  <p:stCondLst>
                                    <p:cond delay="0"/>
                                  </p:stCondLst>
                                  <p:childTnLst>
                                    <p:set>
                                      <p:cBhvr>
                                        <p:cTn id="91" dur="1" fill="hold">
                                          <p:stCondLst>
                                            <p:cond delay="0"/>
                                          </p:stCondLst>
                                        </p:cTn>
                                        <p:tgtEl>
                                          <p:spTgt spid="1267743"/>
                                        </p:tgtEl>
                                        <p:attrNameLst>
                                          <p:attrName>style.visibility</p:attrName>
                                        </p:attrNameLst>
                                      </p:cBhvr>
                                      <p:to>
                                        <p:strVal val="hidden"/>
                                      </p:to>
                                    </p:set>
                                  </p:childTnLst>
                                </p:cTn>
                              </p:par>
                              <p:par>
                                <p:cTn id="92" presetID="1" presetClass="exit" presetSubtype="0" fill="hold" grpId="1" nodeType="withEffect">
                                  <p:stCondLst>
                                    <p:cond delay="0"/>
                                  </p:stCondLst>
                                  <p:childTnLst>
                                    <p:set>
                                      <p:cBhvr>
                                        <p:cTn id="93" dur="1" fill="hold">
                                          <p:stCondLst>
                                            <p:cond delay="0"/>
                                          </p:stCondLst>
                                        </p:cTn>
                                        <p:tgtEl>
                                          <p:spTgt spid="1267745"/>
                                        </p:tgtEl>
                                        <p:attrNameLst>
                                          <p:attrName>style.visibility</p:attrName>
                                        </p:attrNameLst>
                                      </p:cBhvr>
                                      <p:to>
                                        <p:strVal val="hidden"/>
                                      </p:to>
                                    </p:set>
                                  </p:childTnLst>
                                </p:cTn>
                              </p:par>
                              <p:par>
                                <p:cTn id="94" presetID="1" presetClass="exit" presetSubtype="0" fill="hold" grpId="1" nodeType="withEffect">
                                  <p:stCondLst>
                                    <p:cond delay="0"/>
                                  </p:stCondLst>
                                  <p:childTnLst>
                                    <p:set>
                                      <p:cBhvr>
                                        <p:cTn id="95" dur="1" fill="hold">
                                          <p:stCondLst>
                                            <p:cond delay="0"/>
                                          </p:stCondLst>
                                        </p:cTn>
                                        <p:tgtEl>
                                          <p:spTgt spid="1267746"/>
                                        </p:tgtEl>
                                        <p:attrNameLst>
                                          <p:attrName>style.visibility</p:attrName>
                                        </p:attrNameLst>
                                      </p:cBhvr>
                                      <p:to>
                                        <p:strVal val="hidden"/>
                                      </p:to>
                                    </p:set>
                                  </p:childTnLst>
                                </p:cTn>
                              </p:par>
                              <p:par>
                                <p:cTn id="96" presetID="1" presetClass="exit" presetSubtype="0" fill="hold" grpId="1" nodeType="withEffect">
                                  <p:stCondLst>
                                    <p:cond delay="0"/>
                                  </p:stCondLst>
                                  <p:childTnLst>
                                    <p:set>
                                      <p:cBhvr>
                                        <p:cTn id="97" dur="1" fill="hold">
                                          <p:stCondLst>
                                            <p:cond delay="0"/>
                                          </p:stCondLst>
                                        </p:cTn>
                                        <p:tgtEl>
                                          <p:spTgt spid="1267747"/>
                                        </p:tgtEl>
                                        <p:attrNameLst>
                                          <p:attrName>style.visibility</p:attrName>
                                        </p:attrNameLst>
                                      </p:cBhvr>
                                      <p:to>
                                        <p:strVal val="hidden"/>
                                      </p:to>
                                    </p:set>
                                  </p:childTnLst>
                                </p:cTn>
                              </p:par>
                              <p:par>
                                <p:cTn id="98" presetID="1" presetClass="exit" presetSubtype="0" fill="hold" grpId="1" nodeType="withEffect">
                                  <p:stCondLst>
                                    <p:cond delay="0"/>
                                  </p:stCondLst>
                                  <p:childTnLst>
                                    <p:set>
                                      <p:cBhvr>
                                        <p:cTn id="99" dur="1" fill="hold">
                                          <p:stCondLst>
                                            <p:cond delay="0"/>
                                          </p:stCondLst>
                                        </p:cTn>
                                        <p:tgtEl>
                                          <p:spTgt spid="1267748"/>
                                        </p:tgtEl>
                                        <p:attrNameLst>
                                          <p:attrName>style.visibility</p:attrName>
                                        </p:attrNameLst>
                                      </p:cBhvr>
                                      <p:to>
                                        <p:strVal val="hidden"/>
                                      </p:to>
                                    </p:set>
                                  </p:childTnLst>
                                </p:cTn>
                              </p:par>
                            </p:childTnLst>
                          </p:cTn>
                        </p:par>
                        <p:par>
                          <p:cTn id="100" fill="hold">
                            <p:stCondLst>
                              <p:cond delay="0"/>
                            </p:stCondLst>
                            <p:childTnLst>
                              <p:par>
                                <p:cTn id="101" presetID="1" presetClass="entr" presetSubtype="0" fill="hold" grpId="0" nodeType="afterEffect">
                                  <p:stCondLst>
                                    <p:cond delay="0"/>
                                  </p:stCondLst>
                                  <p:childTnLst>
                                    <p:set>
                                      <p:cBhvr>
                                        <p:cTn id="102" dur="1" fill="hold">
                                          <p:stCondLst>
                                            <p:cond delay="0"/>
                                          </p:stCondLst>
                                        </p:cTn>
                                        <p:tgtEl>
                                          <p:spTgt spid="1267733"/>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267734"/>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1267735"/>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22" presetClass="entr" presetSubtype="2" fill="hold" grpId="0" nodeType="clickEffect">
                                  <p:stCondLst>
                                    <p:cond delay="0"/>
                                  </p:stCondLst>
                                  <p:childTnLst>
                                    <p:set>
                                      <p:cBhvr>
                                        <p:cTn id="110" dur="1" fill="hold">
                                          <p:stCondLst>
                                            <p:cond delay="0"/>
                                          </p:stCondLst>
                                        </p:cTn>
                                        <p:tgtEl>
                                          <p:spTgt spid="1267744"/>
                                        </p:tgtEl>
                                        <p:attrNameLst>
                                          <p:attrName>style.visibility</p:attrName>
                                        </p:attrNameLst>
                                      </p:cBhvr>
                                      <p:to>
                                        <p:strVal val="visible"/>
                                      </p:to>
                                    </p:set>
                                    <p:animEffect transition="in" filter="wipe(right)">
                                      <p:cBhvr>
                                        <p:cTn id="111" dur="500"/>
                                        <p:tgtEl>
                                          <p:spTgt spid="1267744"/>
                                        </p:tgtEl>
                                      </p:cBhvr>
                                    </p:animEffect>
                                  </p:childTnLst>
                                </p:cTn>
                              </p:par>
                            </p:childTnLst>
                          </p:cTn>
                        </p:par>
                      </p:childTnLst>
                    </p:cTn>
                  </p:par>
                  <p:par>
                    <p:cTn id="112" fill="hold">
                      <p:stCondLst>
                        <p:cond delay="indefinite"/>
                      </p:stCondLst>
                      <p:childTnLst>
                        <p:par>
                          <p:cTn id="113" fill="hold">
                            <p:stCondLst>
                              <p:cond delay="0"/>
                            </p:stCondLst>
                            <p:childTnLst>
                              <p:par>
                                <p:cTn id="114" presetID="1" presetClass="entr" presetSubtype="0" fill="hold" grpId="0" nodeType="clickEffect">
                                  <p:stCondLst>
                                    <p:cond delay="0"/>
                                  </p:stCondLst>
                                  <p:childTnLst>
                                    <p:set>
                                      <p:cBhvr>
                                        <p:cTn id="115" dur="1" fill="hold">
                                          <p:stCondLst>
                                            <p:cond delay="0"/>
                                          </p:stCondLst>
                                        </p:cTn>
                                        <p:tgtEl>
                                          <p:spTgt spid="1267736"/>
                                        </p:tgtEl>
                                        <p:attrNameLst>
                                          <p:attrName>style.visibility</p:attrName>
                                        </p:attrNameLst>
                                      </p:cBhvr>
                                      <p:to>
                                        <p:strVal val="visible"/>
                                      </p:to>
                                    </p:set>
                                  </p:childTnLst>
                                </p:cTn>
                              </p:par>
                            </p:childTnLst>
                          </p:cTn>
                        </p:par>
                      </p:childTnLst>
                    </p:cTn>
                  </p:par>
                  <p:par>
                    <p:cTn id="116" fill="hold">
                      <p:stCondLst>
                        <p:cond delay="indefinite"/>
                      </p:stCondLst>
                      <p:childTnLst>
                        <p:par>
                          <p:cTn id="117" fill="hold">
                            <p:stCondLst>
                              <p:cond delay="0"/>
                            </p:stCondLst>
                            <p:childTnLst>
                              <p:par>
                                <p:cTn id="118" presetID="1" presetClass="exit" presetSubtype="0" fill="hold" grpId="1" nodeType="clickEffect">
                                  <p:stCondLst>
                                    <p:cond delay="0"/>
                                  </p:stCondLst>
                                  <p:childTnLst>
                                    <p:set>
                                      <p:cBhvr>
                                        <p:cTn id="119" dur="1" fill="hold">
                                          <p:stCondLst>
                                            <p:cond delay="0"/>
                                          </p:stCondLst>
                                        </p:cTn>
                                        <p:tgtEl>
                                          <p:spTgt spid="1267744"/>
                                        </p:tgtEl>
                                        <p:attrNameLst>
                                          <p:attrName>style.visibility</p:attrName>
                                        </p:attrNameLst>
                                      </p:cBhvr>
                                      <p:to>
                                        <p:strVal val="hidden"/>
                                      </p:to>
                                    </p:set>
                                  </p:childTnLst>
                                </p:cTn>
                              </p:par>
                            </p:childTnLst>
                          </p:cTn>
                        </p:par>
                      </p:childTnLst>
                    </p:cTn>
                  </p:par>
                  <p:par>
                    <p:cTn id="120" fill="hold">
                      <p:stCondLst>
                        <p:cond delay="indefinite"/>
                      </p:stCondLst>
                      <p:childTnLst>
                        <p:par>
                          <p:cTn id="121" fill="hold">
                            <p:stCondLst>
                              <p:cond delay="0"/>
                            </p:stCondLst>
                            <p:childTnLst>
                              <p:par>
                                <p:cTn id="122" presetID="1" presetClass="entr" presetSubtype="0" fill="hold" grpId="0" nodeType="clickEffect">
                                  <p:stCondLst>
                                    <p:cond delay="0"/>
                                  </p:stCondLst>
                                  <p:childTnLst>
                                    <p:set>
                                      <p:cBhvr>
                                        <p:cTn id="123" dur="1" fill="hold">
                                          <p:stCondLst>
                                            <p:cond delay="0"/>
                                          </p:stCondLst>
                                        </p:cTn>
                                        <p:tgtEl>
                                          <p:spTgt spid="1267778"/>
                                        </p:tgtEl>
                                        <p:attrNameLst>
                                          <p:attrName>style.visibility</p:attrName>
                                        </p:attrNameLst>
                                      </p:cBhvr>
                                      <p:to>
                                        <p:strVal val="visible"/>
                                      </p:to>
                                    </p:set>
                                  </p:childTnLst>
                                </p:cTn>
                              </p:par>
                              <p:par>
                                <p:cTn id="124" presetID="1" presetClass="entr" presetSubtype="0" fill="hold" grpId="0" nodeType="withEffect">
                                  <p:stCondLst>
                                    <p:cond delay="0"/>
                                  </p:stCondLst>
                                  <p:childTnLst>
                                    <p:set>
                                      <p:cBhvr>
                                        <p:cTn id="125" dur="1" fill="hold">
                                          <p:stCondLst>
                                            <p:cond delay="0"/>
                                          </p:stCondLst>
                                        </p:cTn>
                                        <p:tgtEl>
                                          <p:spTgt spid="1267756"/>
                                        </p:tgtEl>
                                        <p:attrNameLst>
                                          <p:attrName>style.visibility</p:attrName>
                                        </p:attrNameLst>
                                      </p:cBhvr>
                                      <p:to>
                                        <p:strVal val="visible"/>
                                      </p:to>
                                    </p:set>
                                  </p:childTnLst>
                                </p:cTn>
                              </p:par>
                              <p:par>
                                <p:cTn id="126" presetID="1" presetClass="entr" presetSubtype="0" fill="hold" grpId="0" nodeType="withEffect">
                                  <p:stCondLst>
                                    <p:cond delay="0"/>
                                  </p:stCondLst>
                                  <p:childTnLst>
                                    <p:set>
                                      <p:cBhvr>
                                        <p:cTn id="127" dur="1" fill="hold">
                                          <p:stCondLst>
                                            <p:cond delay="0"/>
                                          </p:stCondLst>
                                        </p:cTn>
                                        <p:tgtEl>
                                          <p:spTgt spid="1267758"/>
                                        </p:tgtEl>
                                        <p:attrNameLst>
                                          <p:attrName>style.visibility</p:attrName>
                                        </p:attrNameLst>
                                      </p:cBhvr>
                                      <p:to>
                                        <p:strVal val="visible"/>
                                      </p:to>
                                    </p:set>
                                  </p:childTnLst>
                                </p:cTn>
                              </p:par>
                              <p:par>
                                <p:cTn id="128" presetID="1" presetClass="entr" presetSubtype="0" fill="hold" grpId="0" nodeType="withEffect">
                                  <p:stCondLst>
                                    <p:cond delay="0"/>
                                  </p:stCondLst>
                                  <p:childTnLst>
                                    <p:set>
                                      <p:cBhvr>
                                        <p:cTn id="129" dur="1" fill="hold">
                                          <p:stCondLst>
                                            <p:cond delay="0"/>
                                          </p:stCondLst>
                                        </p:cTn>
                                        <p:tgtEl>
                                          <p:spTgt spid="1267752"/>
                                        </p:tgtEl>
                                        <p:attrNameLst>
                                          <p:attrName>style.visibility</p:attrName>
                                        </p:attrNameLst>
                                      </p:cBhvr>
                                      <p:to>
                                        <p:strVal val="visible"/>
                                      </p:to>
                                    </p:set>
                                  </p:childTnLst>
                                </p:cTn>
                              </p:par>
                              <p:par>
                                <p:cTn id="130" presetID="1" presetClass="entr" presetSubtype="0" fill="hold" grpId="0" nodeType="withEffect">
                                  <p:stCondLst>
                                    <p:cond delay="0"/>
                                  </p:stCondLst>
                                  <p:childTnLst>
                                    <p:set>
                                      <p:cBhvr>
                                        <p:cTn id="131" dur="1" fill="hold">
                                          <p:stCondLst>
                                            <p:cond delay="0"/>
                                          </p:stCondLst>
                                        </p:cTn>
                                        <p:tgtEl>
                                          <p:spTgt spid="1267757"/>
                                        </p:tgtEl>
                                        <p:attrNameLst>
                                          <p:attrName>style.visibility</p:attrName>
                                        </p:attrNameLst>
                                      </p:cBhvr>
                                      <p:to>
                                        <p:strVal val="visible"/>
                                      </p:to>
                                    </p:set>
                                  </p:childTnLst>
                                </p:cTn>
                              </p:par>
                              <p:par>
                                <p:cTn id="132" presetID="1" presetClass="entr" presetSubtype="0" fill="hold" grpId="0" nodeType="withEffect">
                                  <p:stCondLst>
                                    <p:cond delay="0"/>
                                  </p:stCondLst>
                                  <p:childTnLst>
                                    <p:set>
                                      <p:cBhvr>
                                        <p:cTn id="133" dur="1" fill="hold">
                                          <p:stCondLst>
                                            <p:cond delay="0"/>
                                          </p:stCondLst>
                                        </p:cTn>
                                        <p:tgtEl>
                                          <p:spTgt spid="1267759"/>
                                        </p:tgtEl>
                                        <p:attrNameLst>
                                          <p:attrName>style.visibility</p:attrName>
                                        </p:attrNameLst>
                                      </p:cBhvr>
                                      <p:to>
                                        <p:strVal val="visible"/>
                                      </p:to>
                                    </p:set>
                                  </p:childTnLst>
                                </p:cTn>
                              </p:par>
                              <p:par>
                                <p:cTn id="134" presetID="1" presetClass="entr" presetSubtype="0" fill="hold" grpId="0" nodeType="withEffect">
                                  <p:stCondLst>
                                    <p:cond delay="0"/>
                                  </p:stCondLst>
                                  <p:childTnLst>
                                    <p:set>
                                      <p:cBhvr>
                                        <p:cTn id="135" dur="1" fill="hold">
                                          <p:stCondLst>
                                            <p:cond delay="0"/>
                                          </p:stCondLst>
                                        </p:cTn>
                                        <p:tgtEl>
                                          <p:spTgt spid="1267753"/>
                                        </p:tgtEl>
                                        <p:attrNameLst>
                                          <p:attrName>style.visibility</p:attrName>
                                        </p:attrNameLst>
                                      </p:cBhvr>
                                      <p:to>
                                        <p:strVal val="visible"/>
                                      </p:to>
                                    </p:set>
                                  </p:childTnLst>
                                </p:cTn>
                              </p:par>
                            </p:childTnLst>
                          </p:cTn>
                        </p:par>
                      </p:childTnLst>
                    </p:cTn>
                  </p:par>
                  <p:par>
                    <p:cTn id="136" fill="hold">
                      <p:stCondLst>
                        <p:cond delay="indefinite"/>
                      </p:stCondLst>
                      <p:childTnLst>
                        <p:par>
                          <p:cTn id="137" fill="hold">
                            <p:stCondLst>
                              <p:cond delay="0"/>
                            </p:stCondLst>
                            <p:childTnLst>
                              <p:par>
                                <p:cTn id="138" presetID="1" presetClass="exit" presetSubtype="0" fill="hold" grpId="1" nodeType="clickEffect">
                                  <p:stCondLst>
                                    <p:cond delay="0"/>
                                  </p:stCondLst>
                                  <p:childTnLst>
                                    <p:set>
                                      <p:cBhvr>
                                        <p:cTn id="139" dur="1" fill="hold">
                                          <p:stCondLst>
                                            <p:cond delay="0"/>
                                          </p:stCondLst>
                                        </p:cTn>
                                        <p:tgtEl>
                                          <p:spTgt spid="1267778"/>
                                        </p:tgtEl>
                                        <p:attrNameLst>
                                          <p:attrName>style.visibility</p:attrName>
                                        </p:attrNameLst>
                                      </p:cBhvr>
                                      <p:to>
                                        <p:strVal val="hidden"/>
                                      </p:to>
                                    </p:set>
                                  </p:childTnLst>
                                </p:cTn>
                              </p:par>
                              <p:par>
                                <p:cTn id="140" presetID="1" presetClass="exit" presetSubtype="0" fill="hold" grpId="1" nodeType="withEffect">
                                  <p:stCondLst>
                                    <p:cond delay="0"/>
                                  </p:stCondLst>
                                  <p:childTnLst>
                                    <p:set>
                                      <p:cBhvr>
                                        <p:cTn id="141" dur="1" fill="hold">
                                          <p:stCondLst>
                                            <p:cond delay="0"/>
                                          </p:stCondLst>
                                        </p:cTn>
                                        <p:tgtEl>
                                          <p:spTgt spid="1267756"/>
                                        </p:tgtEl>
                                        <p:attrNameLst>
                                          <p:attrName>style.visibility</p:attrName>
                                        </p:attrNameLst>
                                      </p:cBhvr>
                                      <p:to>
                                        <p:strVal val="hidden"/>
                                      </p:to>
                                    </p:set>
                                  </p:childTnLst>
                                </p:cTn>
                              </p:par>
                              <p:par>
                                <p:cTn id="142" presetID="1" presetClass="exit" presetSubtype="0" fill="hold" grpId="1" nodeType="withEffect">
                                  <p:stCondLst>
                                    <p:cond delay="0"/>
                                  </p:stCondLst>
                                  <p:childTnLst>
                                    <p:set>
                                      <p:cBhvr>
                                        <p:cTn id="143" dur="1" fill="hold">
                                          <p:stCondLst>
                                            <p:cond delay="0"/>
                                          </p:stCondLst>
                                        </p:cTn>
                                        <p:tgtEl>
                                          <p:spTgt spid="1267758"/>
                                        </p:tgtEl>
                                        <p:attrNameLst>
                                          <p:attrName>style.visibility</p:attrName>
                                        </p:attrNameLst>
                                      </p:cBhvr>
                                      <p:to>
                                        <p:strVal val="hidden"/>
                                      </p:to>
                                    </p:set>
                                  </p:childTnLst>
                                </p:cTn>
                              </p:par>
                              <p:par>
                                <p:cTn id="144" presetID="1" presetClass="exit" presetSubtype="0" fill="hold" grpId="1" nodeType="withEffect">
                                  <p:stCondLst>
                                    <p:cond delay="0"/>
                                  </p:stCondLst>
                                  <p:childTnLst>
                                    <p:set>
                                      <p:cBhvr>
                                        <p:cTn id="145" dur="1" fill="hold">
                                          <p:stCondLst>
                                            <p:cond delay="0"/>
                                          </p:stCondLst>
                                        </p:cTn>
                                        <p:tgtEl>
                                          <p:spTgt spid="1267752"/>
                                        </p:tgtEl>
                                        <p:attrNameLst>
                                          <p:attrName>style.visibility</p:attrName>
                                        </p:attrNameLst>
                                      </p:cBhvr>
                                      <p:to>
                                        <p:strVal val="hidden"/>
                                      </p:to>
                                    </p:set>
                                  </p:childTnLst>
                                </p:cTn>
                              </p:par>
                              <p:par>
                                <p:cTn id="146" presetID="1" presetClass="exit" presetSubtype="0" fill="hold" grpId="1" nodeType="withEffect">
                                  <p:stCondLst>
                                    <p:cond delay="0"/>
                                  </p:stCondLst>
                                  <p:childTnLst>
                                    <p:set>
                                      <p:cBhvr>
                                        <p:cTn id="147" dur="1" fill="hold">
                                          <p:stCondLst>
                                            <p:cond delay="0"/>
                                          </p:stCondLst>
                                        </p:cTn>
                                        <p:tgtEl>
                                          <p:spTgt spid="1267757"/>
                                        </p:tgtEl>
                                        <p:attrNameLst>
                                          <p:attrName>style.visibility</p:attrName>
                                        </p:attrNameLst>
                                      </p:cBhvr>
                                      <p:to>
                                        <p:strVal val="hidden"/>
                                      </p:to>
                                    </p:set>
                                  </p:childTnLst>
                                </p:cTn>
                              </p:par>
                              <p:par>
                                <p:cTn id="148" presetID="1" presetClass="exit" presetSubtype="0" fill="hold" grpId="1" nodeType="withEffect">
                                  <p:stCondLst>
                                    <p:cond delay="0"/>
                                  </p:stCondLst>
                                  <p:childTnLst>
                                    <p:set>
                                      <p:cBhvr>
                                        <p:cTn id="149" dur="1" fill="hold">
                                          <p:stCondLst>
                                            <p:cond delay="0"/>
                                          </p:stCondLst>
                                        </p:cTn>
                                        <p:tgtEl>
                                          <p:spTgt spid="1267759"/>
                                        </p:tgtEl>
                                        <p:attrNameLst>
                                          <p:attrName>style.visibility</p:attrName>
                                        </p:attrNameLst>
                                      </p:cBhvr>
                                      <p:to>
                                        <p:strVal val="hidden"/>
                                      </p:to>
                                    </p:set>
                                  </p:childTnLst>
                                </p:cTn>
                              </p:par>
                              <p:par>
                                <p:cTn id="150" presetID="1" presetClass="exit" presetSubtype="0" fill="hold" grpId="1" nodeType="withEffect">
                                  <p:stCondLst>
                                    <p:cond delay="0"/>
                                  </p:stCondLst>
                                  <p:childTnLst>
                                    <p:set>
                                      <p:cBhvr>
                                        <p:cTn id="151" dur="1" fill="hold">
                                          <p:stCondLst>
                                            <p:cond delay="0"/>
                                          </p:stCondLst>
                                        </p:cTn>
                                        <p:tgtEl>
                                          <p:spTgt spid="1267753"/>
                                        </p:tgtEl>
                                        <p:attrNameLst>
                                          <p:attrName>style.visibility</p:attrName>
                                        </p:attrNameLst>
                                      </p:cBhvr>
                                      <p:to>
                                        <p:strVal val="hidden"/>
                                      </p:to>
                                    </p:set>
                                  </p:childTnLst>
                                </p:cTn>
                              </p:par>
                            </p:childTnLst>
                          </p:cTn>
                        </p:par>
                      </p:childTnLst>
                    </p:cTn>
                  </p:par>
                  <p:par>
                    <p:cTn id="152" fill="hold">
                      <p:stCondLst>
                        <p:cond delay="indefinite"/>
                      </p:stCondLst>
                      <p:childTnLst>
                        <p:par>
                          <p:cTn id="153" fill="hold">
                            <p:stCondLst>
                              <p:cond delay="0"/>
                            </p:stCondLst>
                            <p:childTnLst>
                              <p:par>
                                <p:cTn id="154" presetID="1" presetClass="entr" presetSubtype="0" fill="hold" grpId="0" nodeType="clickEffect">
                                  <p:stCondLst>
                                    <p:cond delay="0"/>
                                  </p:stCondLst>
                                  <p:childTnLst>
                                    <p:set>
                                      <p:cBhvr>
                                        <p:cTn id="155" dur="1" fill="hold">
                                          <p:stCondLst>
                                            <p:cond delay="0"/>
                                          </p:stCondLst>
                                        </p:cTn>
                                        <p:tgtEl>
                                          <p:spTgt spid="1267766"/>
                                        </p:tgtEl>
                                        <p:attrNameLst>
                                          <p:attrName>style.visibility</p:attrName>
                                        </p:attrNameLst>
                                      </p:cBhvr>
                                      <p:to>
                                        <p:strVal val="visible"/>
                                      </p:to>
                                    </p:set>
                                  </p:childTnLst>
                                </p:cTn>
                              </p:par>
                              <p:par>
                                <p:cTn id="156" presetID="1" presetClass="entr" presetSubtype="0" fill="hold" grpId="0" nodeType="withEffect">
                                  <p:stCondLst>
                                    <p:cond delay="0"/>
                                  </p:stCondLst>
                                  <p:childTnLst>
                                    <p:set>
                                      <p:cBhvr>
                                        <p:cTn id="157" dur="1" fill="hold">
                                          <p:stCondLst>
                                            <p:cond delay="0"/>
                                          </p:stCondLst>
                                        </p:cTn>
                                        <p:tgtEl>
                                          <p:spTgt spid="1267770"/>
                                        </p:tgtEl>
                                        <p:attrNameLst>
                                          <p:attrName>style.visibility</p:attrName>
                                        </p:attrNameLst>
                                      </p:cBhvr>
                                      <p:to>
                                        <p:strVal val="visible"/>
                                      </p:to>
                                    </p:set>
                                  </p:childTnLst>
                                </p:cTn>
                              </p:par>
                              <p:par>
                                <p:cTn id="158" presetID="1" presetClass="entr" presetSubtype="0" fill="hold" grpId="0" nodeType="withEffect">
                                  <p:stCondLst>
                                    <p:cond delay="0"/>
                                  </p:stCondLst>
                                  <p:childTnLst>
                                    <p:set>
                                      <p:cBhvr>
                                        <p:cTn id="159" dur="1" fill="hold">
                                          <p:stCondLst>
                                            <p:cond delay="0"/>
                                          </p:stCondLst>
                                        </p:cTn>
                                        <p:tgtEl>
                                          <p:spTgt spid="1267771"/>
                                        </p:tgtEl>
                                        <p:attrNameLst>
                                          <p:attrName>style.visibility</p:attrName>
                                        </p:attrNameLst>
                                      </p:cBhvr>
                                      <p:to>
                                        <p:strVal val="visible"/>
                                      </p:to>
                                    </p:set>
                                  </p:childTnLst>
                                </p:cTn>
                              </p:par>
                            </p:childTnLst>
                          </p:cTn>
                        </p:par>
                      </p:childTnLst>
                    </p:cTn>
                  </p:par>
                  <p:par>
                    <p:cTn id="160" fill="hold">
                      <p:stCondLst>
                        <p:cond delay="indefinite"/>
                      </p:stCondLst>
                      <p:childTnLst>
                        <p:par>
                          <p:cTn id="161" fill="hold">
                            <p:stCondLst>
                              <p:cond delay="0"/>
                            </p:stCondLst>
                            <p:childTnLst>
                              <p:par>
                                <p:cTn id="162" presetID="1" presetClass="exit" presetSubtype="0" fill="hold" grpId="1" nodeType="clickEffect">
                                  <p:stCondLst>
                                    <p:cond delay="0"/>
                                  </p:stCondLst>
                                  <p:childTnLst>
                                    <p:set>
                                      <p:cBhvr>
                                        <p:cTn id="163" dur="1" fill="hold">
                                          <p:stCondLst>
                                            <p:cond delay="0"/>
                                          </p:stCondLst>
                                        </p:cTn>
                                        <p:tgtEl>
                                          <p:spTgt spid="1267770"/>
                                        </p:tgtEl>
                                        <p:attrNameLst>
                                          <p:attrName>style.visibility</p:attrName>
                                        </p:attrNameLst>
                                      </p:cBhvr>
                                      <p:to>
                                        <p:strVal val="hidden"/>
                                      </p:to>
                                    </p:set>
                                  </p:childTnLst>
                                </p:cTn>
                              </p:par>
                              <p:par>
                                <p:cTn id="164" presetID="1" presetClass="exit" presetSubtype="0" fill="hold" grpId="1" nodeType="withEffect">
                                  <p:stCondLst>
                                    <p:cond delay="0"/>
                                  </p:stCondLst>
                                  <p:childTnLst>
                                    <p:set>
                                      <p:cBhvr>
                                        <p:cTn id="165" dur="1" fill="hold">
                                          <p:stCondLst>
                                            <p:cond delay="0"/>
                                          </p:stCondLst>
                                        </p:cTn>
                                        <p:tgtEl>
                                          <p:spTgt spid="1267766"/>
                                        </p:tgtEl>
                                        <p:attrNameLst>
                                          <p:attrName>style.visibility</p:attrName>
                                        </p:attrNameLst>
                                      </p:cBhvr>
                                      <p:to>
                                        <p:strVal val="hidden"/>
                                      </p:to>
                                    </p:set>
                                  </p:childTnLst>
                                </p:cTn>
                              </p:par>
                              <p:par>
                                <p:cTn id="166" presetID="1" presetClass="exit" presetSubtype="0" fill="hold" grpId="1" nodeType="withEffect">
                                  <p:stCondLst>
                                    <p:cond delay="0"/>
                                  </p:stCondLst>
                                  <p:childTnLst>
                                    <p:set>
                                      <p:cBhvr>
                                        <p:cTn id="167" dur="1" fill="hold">
                                          <p:stCondLst>
                                            <p:cond delay="0"/>
                                          </p:stCondLst>
                                        </p:cTn>
                                        <p:tgtEl>
                                          <p:spTgt spid="1267771"/>
                                        </p:tgtEl>
                                        <p:attrNameLst>
                                          <p:attrName>style.visibility</p:attrName>
                                        </p:attrNameLst>
                                      </p:cBhvr>
                                      <p:to>
                                        <p:strVal val="hidden"/>
                                      </p:to>
                                    </p:set>
                                  </p:childTnLst>
                                </p:cTn>
                              </p:par>
                            </p:childTnLst>
                          </p:cTn>
                        </p:par>
                      </p:childTnLst>
                    </p:cTn>
                  </p:par>
                  <p:par>
                    <p:cTn id="168" fill="hold">
                      <p:stCondLst>
                        <p:cond delay="indefinite"/>
                      </p:stCondLst>
                      <p:childTnLst>
                        <p:par>
                          <p:cTn id="169" fill="hold">
                            <p:stCondLst>
                              <p:cond delay="0"/>
                            </p:stCondLst>
                            <p:childTnLst>
                              <p:par>
                                <p:cTn id="170" presetID="1" presetClass="entr" presetSubtype="0" fill="hold" grpId="0" nodeType="clickEffect">
                                  <p:stCondLst>
                                    <p:cond delay="0"/>
                                  </p:stCondLst>
                                  <p:childTnLst>
                                    <p:set>
                                      <p:cBhvr>
                                        <p:cTn id="171" dur="1" fill="hold">
                                          <p:stCondLst>
                                            <p:cond delay="0"/>
                                          </p:stCondLst>
                                        </p:cTn>
                                        <p:tgtEl>
                                          <p:spTgt spid="1267772"/>
                                        </p:tgtEl>
                                        <p:attrNameLst>
                                          <p:attrName>style.visibility</p:attrName>
                                        </p:attrNameLst>
                                      </p:cBhvr>
                                      <p:to>
                                        <p:strVal val="visible"/>
                                      </p:to>
                                    </p:set>
                                  </p:childTnLst>
                                </p:cTn>
                              </p:par>
                              <p:par>
                                <p:cTn id="172" presetID="1" presetClass="entr" presetSubtype="0" fill="hold" grpId="0" nodeType="withEffect">
                                  <p:stCondLst>
                                    <p:cond delay="0"/>
                                  </p:stCondLst>
                                  <p:childTnLst>
                                    <p:set>
                                      <p:cBhvr>
                                        <p:cTn id="173" dur="1" fill="hold">
                                          <p:stCondLst>
                                            <p:cond delay="0"/>
                                          </p:stCondLst>
                                        </p:cTn>
                                        <p:tgtEl>
                                          <p:spTgt spid="1267773"/>
                                        </p:tgtEl>
                                        <p:attrNameLst>
                                          <p:attrName>style.visibility</p:attrName>
                                        </p:attrNameLst>
                                      </p:cBhvr>
                                      <p:to>
                                        <p:strVal val="visible"/>
                                      </p:to>
                                    </p:set>
                                  </p:childTnLst>
                                </p:cTn>
                              </p:par>
                              <p:par>
                                <p:cTn id="174" presetID="1" presetClass="entr" presetSubtype="0" fill="hold" grpId="0" nodeType="withEffect">
                                  <p:stCondLst>
                                    <p:cond delay="0"/>
                                  </p:stCondLst>
                                  <p:childTnLst>
                                    <p:set>
                                      <p:cBhvr>
                                        <p:cTn id="175" dur="1" fill="hold">
                                          <p:stCondLst>
                                            <p:cond delay="0"/>
                                          </p:stCondLst>
                                        </p:cTn>
                                        <p:tgtEl>
                                          <p:spTgt spid="1267774"/>
                                        </p:tgtEl>
                                        <p:attrNameLst>
                                          <p:attrName>style.visibility</p:attrName>
                                        </p:attrNameLst>
                                      </p:cBhvr>
                                      <p:to>
                                        <p:strVal val="visible"/>
                                      </p:to>
                                    </p:set>
                                  </p:childTnLst>
                                </p:cTn>
                              </p:par>
                            </p:childTnLst>
                          </p:cTn>
                        </p:par>
                      </p:childTnLst>
                    </p:cTn>
                  </p:par>
                  <p:par>
                    <p:cTn id="176" fill="hold">
                      <p:stCondLst>
                        <p:cond delay="indefinite"/>
                      </p:stCondLst>
                      <p:childTnLst>
                        <p:par>
                          <p:cTn id="177" fill="hold">
                            <p:stCondLst>
                              <p:cond delay="0"/>
                            </p:stCondLst>
                            <p:childTnLst>
                              <p:par>
                                <p:cTn id="178" presetID="1" presetClass="exit" presetSubtype="0" fill="hold" grpId="1" nodeType="clickEffect">
                                  <p:stCondLst>
                                    <p:cond delay="0"/>
                                  </p:stCondLst>
                                  <p:childTnLst>
                                    <p:set>
                                      <p:cBhvr>
                                        <p:cTn id="179" dur="1" fill="hold">
                                          <p:stCondLst>
                                            <p:cond delay="0"/>
                                          </p:stCondLst>
                                        </p:cTn>
                                        <p:tgtEl>
                                          <p:spTgt spid="1267772"/>
                                        </p:tgtEl>
                                        <p:attrNameLst>
                                          <p:attrName>style.visibility</p:attrName>
                                        </p:attrNameLst>
                                      </p:cBhvr>
                                      <p:to>
                                        <p:strVal val="hidden"/>
                                      </p:to>
                                    </p:set>
                                  </p:childTnLst>
                                </p:cTn>
                              </p:par>
                              <p:par>
                                <p:cTn id="180" presetID="1" presetClass="exit" presetSubtype="0" fill="hold" grpId="1" nodeType="withEffect">
                                  <p:stCondLst>
                                    <p:cond delay="0"/>
                                  </p:stCondLst>
                                  <p:childTnLst>
                                    <p:set>
                                      <p:cBhvr>
                                        <p:cTn id="181" dur="1" fill="hold">
                                          <p:stCondLst>
                                            <p:cond delay="0"/>
                                          </p:stCondLst>
                                        </p:cTn>
                                        <p:tgtEl>
                                          <p:spTgt spid="1267773"/>
                                        </p:tgtEl>
                                        <p:attrNameLst>
                                          <p:attrName>style.visibility</p:attrName>
                                        </p:attrNameLst>
                                      </p:cBhvr>
                                      <p:to>
                                        <p:strVal val="hidden"/>
                                      </p:to>
                                    </p:set>
                                  </p:childTnLst>
                                </p:cTn>
                              </p:par>
                              <p:par>
                                <p:cTn id="182" presetID="1" presetClass="exit" presetSubtype="0" fill="hold" grpId="1" nodeType="withEffect">
                                  <p:stCondLst>
                                    <p:cond delay="0"/>
                                  </p:stCondLst>
                                  <p:childTnLst>
                                    <p:set>
                                      <p:cBhvr>
                                        <p:cTn id="183" dur="1" fill="hold">
                                          <p:stCondLst>
                                            <p:cond delay="0"/>
                                          </p:stCondLst>
                                        </p:cTn>
                                        <p:tgtEl>
                                          <p:spTgt spid="1267774"/>
                                        </p:tgtEl>
                                        <p:attrNameLst>
                                          <p:attrName>style.visibility</p:attrName>
                                        </p:attrNameLst>
                                      </p:cBhvr>
                                      <p:to>
                                        <p:strVal val="hidden"/>
                                      </p:to>
                                    </p:set>
                                  </p:childTnLst>
                                </p:cTn>
                              </p:par>
                            </p:childTnLst>
                          </p:cTn>
                        </p:par>
                      </p:childTnLst>
                    </p:cTn>
                  </p:par>
                  <p:par>
                    <p:cTn id="184" fill="hold">
                      <p:stCondLst>
                        <p:cond delay="indefinite"/>
                      </p:stCondLst>
                      <p:childTnLst>
                        <p:par>
                          <p:cTn id="185" fill="hold">
                            <p:stCondLst>
                              <p:cond delay="0"/>
                            </p:stCondLst>
                            <p:childTnLst>
                              <p:par>
                                <p:cTn id="186" presetID="1" presetClass="entr" presetSubtype="0" fill="hold" grpId="0" nodeType="clickEffect">
                                  <p:stCondLst>
                                    <p:cond delay="0"/>
                                  </p:stCondLst>
                                  <p:childTnLst>
                                    <p:set>
                                      <p:cBhvr>
                                        <p:cTn id="187" dur="1" fill="hold">
                                          <p:stCondLst>
                                            <p:cond delay="0"/>
                                          </p:stCondLst>
                                        </p:cTn>
                                        <p:tgtEl>
                                          <p:spTgt spid="1267762"/>
                                        </p:tgtEl>
                                        <p:attrNameLst>
                                          <p:attrName>style.visibility</p:attrName>
                                        </p:attrNameLst>
                                      </p:cBhvr>
                                      <p:to>
                                        <p:strVal val="visible"/>
                                      </p:to>
                                    </p:set>
                                  </p:childTnLst>
                                </p:cTn>
                              </p:par>
                              <p:par>
                                <p:cTn id="188" presetID="1" presetClass="entr" presetSubtype="0" fill="hold" grpId="0" nodeType="withEffect">
                                  <p:stCondLst>
                                    <p:cond delay="0"/>
                                  </p:stCondLst>
                                  <p:childTnLst>
                                    <p:set>
                                      <p:cBhvr>
                                        <p:cTn id="189" dur="1" fill="hold">
                                          <p:stCondLst>
                                            <p:cond delay="0"/>
                                          </p:stCondLst>
                                        </p:cTn>
                                        <p:tgtEl>
                                          <p:spTgt spid="1267761"/>
                                        </p:tgtEl>
                                        <p:attrNameLst>
                                          <p:attrName>style.visibility</p:attrName>
                                        </p:attrNameLst>
                                      </p:cBhvr>
                                      <p:to>
                                        <p:strVal val="visible"/>
                                      </p:to>
                                    </p:set>
                                  </p:childTnLst>
                                </p:cTn>
                              </p:par>
                              <p:par>
                                <p:cTn id="190" presetID="1" presetClass="entr" presetSubtype="0" fill="hold" grpId="0" nodeType="withEffect">
                                  <p:stCondLst>
                                    <p:cond delay="0"/>
                                  </p:stCondLst>
                                  <p:childTnLst>
                                    <p:set>
                                      <p:cBhvr>
                                        <p:cTn id="191" dur="1" fill="hold">
                                          <p:stCondLst>
                                            <p:cond delay="0"/>
                                          </p:stCondLst>
                                        </p:cTn>
                                        <p:tgtEl>
                                          <p:spTgt spid="1267760"/>
                                        </p:tgtEl>
                                        <p:attrNameLst>
                                          <p:attrName>style.visibility</p:attrName>
                                        </p:attrNameLst>
                                      </p:cBhvr>
                                      <p:to>
                                        <p:strVal val="visible"/>
                                      </p:to>
                                    </p:set>
                                  </p:childTnLst>
                                </p:cTn>
                              </p:par>
                            </p:childTnLst>
                          </p:cTn>
                        </p:par>
                      </p:childTnLst>
                    </p:cTn>
                  </p:par>
                  <p:par>
                    <p:cTn id="192" fill="hold">
                      <p:stCondLst>
                        <p:cond delay="indefinite"/>
                      </p:stCondLst>
                      <p:childTnLst>
                        <p:par>
                          <p:cTn id="193" fill="hold">
                            <p:stCondLst>
                              <p:cond delay="0"/>
                            </p:stCondLst>
                            <p:childTnLst>
                              <p:par>
                                <p:cTn id="194" presetID="1" presetClass="exit" presetSubtype="0" fill="hold" grpId="1" nodeType="clickEffect">
                                  <p:stCondLst>
                                    <p:cond delay="0"/>
                                  </p:stCondLst>
                                  <p:childTnLst>
                                    <p:set>
                                      <p:cBhvr>
                                        <p:cTn id="195" dur="1" fill="hold">
                                          <p:stCondLst>
                                            <p:cond delay="0"/>
                                          </p:stCondLst>
                                        </p:cTn>
                                        <p:tgtEl>
                                          <p:spTgt spid="1267762"/>
                                        </p:tgtEl>
                                        <p:attrNameLst>
                                          <p:attrName>style.visibility</p:attrName>
                                        </p:attrNameLst>
                                      </p:cBhvr>
                                      <p:to>
                                        <p:strVal val="hidden"/>
                                      </p:to>
                                    </p:set>
                                  </p:childTnLst>
                                </p:cTn>
                              </p:par>
                              <p:par>
                                <p:cTn id="196" presetID="1" presetClass="exit" presetSubtype="0" fill="hold" grpId="1" nodeType="withEffect">
                                  <p:stCondLst>
                                    <p:cond delay="0"/>
                                  </p:stCondLst>
                                  <p:childTnLst>
                                    <p:set>
                                      <p:cBhvr>
                                        <p:cTn id="197" dur="1" fill="hold">
                                          <p:stCondLst>
                                            <p:cond delay="0"/>
                                          </p:stCondLst>
                                        </p:cTn>
                                        <p:tgtEl>
                                          <p:spTgt spid="1267761"/>
                                        </p:tgtEl>
                                        <p:attrNameLst>
                                          <p:attrName>style.visibility</p:attrName>
                                        </p:attrNameLst>
                                      </p:cBhvr>
                                      <p:to>
                                        <p:strVal val="hidden"/>
                                      </p:to>
                                    </p:set>
                                  </p:childTnLst>
                                </p:cTn>
                              </p:par>
                              <p:par>
                                <p:cTn id="198" presetID="1" presetClass="exit" presetSubtype="0" fill="hold" grpId="1" nodeType="withEffect">
                                  <p:stCondLst>
                                    <p:cond delay="0"/>
                                  </p:stCondLst>
                                  <p:childTnLst>
                                    <p:set>
                                      <p:cBhvr>
                                        <p:cTn id="199" dur="1" fill="hold">
                                          <p:stCondLst>
                                            <p:cond delay="0"/>
                                          </p:stCondLst>
                                        </p:cTn>
                                        <p:tgtEl>
                                          <p:spTgt spid="1267760"/>
                                        </p:tgtEl>
                                        <p:attrNameLst>
                                          <p:attrName>style.visibility</p:attrName>
                                        </p:attrNameLst>
                                      </p:cBhvr>
                                      <p:to>
                                        <p:strVal val="hidden"/>
                                      </p:to>
                                    </p:set>
                                  </p:childTnLst>
                                </p:cTn>
                              </p:par>
                            </p:childTnLst>
                          </p:cTn>
                        </p:par>
                      </p:childTnLst>
                    </p:cTn>
                  </p:par>
                  <p:par>
                    <p:cTn id="200" fill="hold">
                      <p:stCondLst>
                        <p:cond delay="indefinite"/>
                      </p:stCondLst>
                      <p:childTnLst>
                        <p:par>
                          <p:cTn id="201" fill="hold">
                            <p:stCondLst>
                              <p:cond delay="0"/>
                            </p:stCondLst>
                            <p:childTnLst>
                              <p:par>
                                <p:cTn id="202" presetID="1" presetClass="entr" presetSubtype="0" fill="hold" grpId="0" nodeType="clickEffect">
                                  <p:stCondLst>
                                    <p:cond delay="0"/>
                                  </p:stCondLst>
                                  <p:childTnLst>
                                    <p:set>
                                      <p:cBhvr>
                                        <p:cTn id="203" dur="1" fill="hold">
                                          <p:stCondLst>
                                            <p:cond delay="0"/>
                                          </p:stCondLst>
                                        </p:cTn>
                                        <p:tgtEl>
                                          <p:spTgt spid="1267765"/>
                                        </p:tgtEl>
                                        <p:attrNameLst>
                                          <p:attrName>style.visibility</p:attrName>
                                        </p:attrNameLst>
                                      </p:cBhvr>
                                      <p:to>
                                        <p:strVal val="visible"/>
                                      </p:to>
                                    </p:set>
                                  </p:childTnLst>
                                </p:cTn>
                              </p:par>
                              <p:par>
                                <p:cTn id="204" presetID="1" presetClass="entr" presetSubtype="0" fill="hold" grpId="0" nodeType="withEffect">
                                  <p:stCondLst>
                                    <p:cond delay="0"/>
                                  </p:stCondLst>
                                  <p:childTnLst>
                                    <p:set>
                                      <p:cBhvr>
                                        <p:cTn id="205" dur="1" fill="hold">
                                          <p:stCondLst>
                                            <p:cond delay="0"/>
                                          </p:stCondLst>
                                        </p:cTn>
                                        <p:tgtEl>
                                          <p:spTgt spid="1267763"/>
                                        </p:tgtEl>
                                        <p:attrNameLst>
                                          <p:attrName>style.visibility</p:attrName>
                                        </p:attrNameLst>
                                      </p:cBhvr>
                                      <p:to>
                                        <p:strVal val="visible"/>
                                      </p:to>
                                    </p:set>
                                  </p:childTnLst>
                                </p:cTn>
                              </p:par>
                              <p:par>
                                <p:cTn id="206" presetID="1" presetClass="entr" presetSubtype="0" fill="hold" grpId="0" nodeType="withEffect">
                                  <p:stCondLst>
                                    <p:cond delay="0"/>
                                  </p:stCondLst>
                                  <p:childTnLst>
                                    <p:set>
                                      <p:cBhvr>
                                        <p:cTn id="207" dur="1" fill="hold">
                                          <p:stCondLst>
                                            <p:cond delay="0"/>
                                          </p:stCondLst>
                                        </p:cTn>
                                        <p:tgtEl>
                                          <p:spTgt spid="1267764"/>
                                        </p:tgtEl>
                                        <p:attrNameLst>
                                          <p:attrName>style.visibility</p:attrName>
                                        </p:attrNameLst>
                                      </p:cBhvr>
                                      <p:to>
                                        <p:strVal val="visible"/>
                                      </p:to>
                                    </p:set>
                                  </p:childTnLst>
                                </p:cTn>
                              </p:par>
                            </p:childTnLst>
                          </p:cTn>
                        </p:par>
                      </p:childTnLst>
                    </p:cTn>
                  </p:par>
                  <p:par>
                    <p:cTn id="208" fill="hold">
                      <p:stCondLst>
                        <p:cond delay="indefinite"/>
                      </p:stCondLst>
                      <p:childTnLst>
                        <p:par>
                          <p:cTn id="209" fill="hold">
                            <p:stCondLst>
                              <p:cond delay="0"/>
                            </p:stCondLst>
                            <p:childTnLst>
                              <p:par>
                                <p:cTn id="210" presetID="1" presetClass="exit" presetSubtype="0" fill="hold" grpId="1" nodeType="clickEffect">
                                  <p:stCondLst>
                                    <p:cond delay="0"/>
                                  </p:stCondLst>
                                  <p:childTnLst>
                                    <p:set>
                                      <p:cBhvr>
                                        <p:cTn id="211" dur="1" fill="hold">
                                          <p:stCondLst>
                                            <p:cond delay="0"/>
                                          </p:stCondLst>
                                        </p:cTn>
                                        <p:tgtEl>
                                          <p:spTgt spid="1267765"/>
                                        </p:tgtEl>
                                        <p:attrNameLst>
                                          <p:attrName>style.visibility</p:attrName>
                                        </p:attrNameLst>
                                      </p:cBhvr>
                                      <p:to>
                                        <p:strVal val="hidden"/>
                                      </p:to>
                                    </p:set>
                                  </p:childTnLst>
                                </p:cTn>
                              </p:par>
                              <p:par>
                                <p:cTn id="212" presetID="1" presetClass="exit" presetSubtype="0" fill="hold" grpId="1" nodeType="withEffect">
                                  <p:stCondLst>
                                    <p:cond delay="0"/>
                                  </p:stCondLst>
                                  <p:childTnLst>
                                    <p:set>
                                      <p:cBhvr>
                                        <p:cTn id="213" dur="1" fill="hold">
                                          <p:stCondLst>
                                            <p:cond delay="0"/>
                                          </p:stCondLst>
                                        </p:cTn>
                                        <p:tgtEl>
                                          <p:spTgt spid="1267763"/>
                                        </p:tgtEl>
                                        <p:attrNameLst>
                                          <p:attrName>style.visibility</p:attrName>
                                        </p:attrNameLst>
                                      </p:cBhvr>
                                      <p:to>
                                        <p:strVal val="hidden"/>
                                      </p:to>
                                    </p:set>
                                  </p:childTnLst>
                                </p:cTn>
                              </p:par>
                              <p:par>
                                <p:cTn id="214" presetID="1" presetClass="exit" presetSubtype="0" fill="hold" grpId="1" nodeType="withEffect">
                                  <p:stCondLst>
                                    <p:cond delay="0"/>
                                  </p:stCondLst>
                                  <p:childTnLst>
                                    <p:set>
                                      <p:cBhvr>
                                        <p:cTn id="215" dur="1" fill="hold">
                                          <p:stCondLst>
                                            <p:cond delay="0"/>
                                          </p:stCondLst>
                                        </p:cTn>
                                        <p:tgtEl>
                                          <p:spTgt spid="1267764"/>
                                        </p:tgtEl>
                                        <p:attrNameLst>
                                          <p:attrName>style.visibility</p:attrName>
                                        </p:attrNameLst>
                                      </p:cBhvr>
                                      <p:to>
                                        <p:strVal val="hidden"/>
                                      </p:to>
                                    </p:set>
                                  </p:childTnLst>
                                </p:cTn>
                              </p:par>
                            </p:childTnLst>
                          </p:cTn>
                        </p:par>
                      </p:childTnLst>
                    </p:cTn>
                  </p:par>
                  <p:par>
                    <p:cTn id="216" fill="hold">
                      <p:stCondLst>
                        <p:cond delay="indefinite"/>
                      </p:stCondLst>
                      <p:childTnLst>
                        <p:par>
                          <p:cTn id="217" fill="hold">
                            <p:stCondLst>
                              <p:cond delay="0"/>
                            </p:stCondLst>
                            <p:childTnLst>
                              <p:par>
                                <p:cTn id="218" presetID="1" presetClass="entr" presetSubtype="0" fill="hold" grpId="0" nodeType="clickEffect">
                                  <p:stCondLst>
                                    <p:cond delay="0"/>
                                  </p:stCondLst>
                                  <p:childTnLst>
                                    <p:set>
                                      <p:cBhvr>
                                        <p:cTn id="219" dur="1" fill="hold">
                                          <p:stCondLst>
                                            <p:cond delay="0"/>
                                          </p:stCondLst>
                                        </p:cTn>
                                        <p:tgtEl>
                                          <p:spTgt spid="1267775"/>
                                        </p:tgtEl>
                                        <p:attrNameLst>
                                          <p:attrName>style.visibility</p:attrName>
                                        </p:attrNameLst>
                                      </p:cBhvr>
                                      <p:to>
                                        <p:strVal val="visible"/>
                                      </p:to>
                                    </p:set>
                                  </p:childTnLst>
                                </p:cTn>
                              </p:par>
                              <p:par>
                                <p:cTn id="220" presetID="1" presetClass="entr" presetSubtype="0" fill="hold" grpId="0" nodeType="withEffect">
                                  <p:stCondLst>
                                    <p:cond delay="0"/>
                                  </p:stCondLst>
                                  <p:childTnLst>
                                    <p:set>
                                      <p:cBhvr>
                                        <p:cTn id="221" dur="1" fill="hold">
                                          <p:stCondLst>
                                            <p:cond delay="0"/>
                                          </p:stCondLst>
                                        </p:cTn>
                                        <p:tgtEl>
                                          <p:spTgt spid="1267776"/>
                                        </p:tgtEl>
                                        <p:attrNameLst>
                                          <p:attrName>style.visibility</p:attrName>
                                        </p:attrNameLst>
                                      </p:cBhvr>
                                      <p:to>
                                        <p:strVal val="visible"/>
                                      </p:to>
                                    </p:set>
                                  </p:childTnLst>
                                </p:cTn>
                              </p:par>
                              <p:par>
                                <p:cTn id="222" presetID="1" presetClass="entr" presetSubtype="0" fill="hold" grpId="0" nodeType="withEffect">
                                  <p:stCondLst>
                                    <p:cond delay="0"/>
                                  </p:stCondLst>
                                  <p:childTnLst>
                                    <p:set>
                                      <p:cBhvr>
                                        <p:cTn id="223" dur="1" fill="hold">
                                          <p:stCondLst>
                                            <p:cond delay="0"/>
                                          </p:stCondLst>
                                        </p:cTn>
                                        <p:tgtEl>
                                          <p:spTgt spid="1267777"/>
                                        </p:tgtEl>
                                        <p:attrNameLst>
                                          <p:attrName>style.visibility</p:attrName>
                                        </p:attrNameLst>
                                      </p:cBhvr>
                                      <p:to>
                                        <p:strVal val="visible"/>
                                      </p:to>
                                    </p:set>
                                  </p:childTnLst>
                                </p:cTn>
                              </p:par>
                            </p:childTnLst>
                          </p:cTn>
                        </p:par>
                      </p:childTnLst>
                    </p:cTn>
                  </p:par>
                  <p:par>
                    <p:cTn id="224" fill="hold">
                      <p:stCondLst>
                        <p:cond delay="indefinite"/>
                      </p:stCondLst>
                      <p:childTnLst>
                        <p:par>
                          <p:cTn id="225" fill="hold">
                            <p:stCondLst>
                              <p:cond delay="0"/>
                            </p:stCondLst>
                            <p:childTnLst>
                              <p:par>
                                <p:cTn id="226" presetID="1" presetClass="exit" presetSubtype="0" fill="hold" grpId="1" nodeType="clickEffect">
                                  <p:stCondLst>
                                    <p:cond delay="0"/>
                                  </p:stCondLst>
                                  <p:childTnLst>
                                    <p:set>
                                      <p:cBhvr>
                                        <p:cTn id="227" dur="1" fill="hold">
                                          <p:stCondLst>
                                            <p:cond delay="0"/>
                                          </p:stCondLst>
                                        </p:cTn>
                                        <p:tgtEl>
                                          <p:spTgt spid="1267775"/>
                                        </p:tgtEl>
                                        <p:attrNameLst>
                                          <p:attrName>style.visibility</p:attrName>
                                        </p:attrNameLst>
                                      </p:cBhvr>
                                      <p:to>
                                        <p:strVal val="hidden"/>
                                      </p:to>
                                    </p:set>
                                  </p:childTnLst>
                                </p:cTn>
                              </p:par>
                              <p:par>
                                <p:cTn id="228" presetID="1" presetClass="exit" presetSubtype="0" fill="hold" grpId="1" nodeType="withEffect">
                                  <p:stCondLst>
                                    <p:cond delay="0"/>
                                  </p:stCondLst>
                                  <p:childTnLst>
                                    <p:set>
                                      <p:cBhvr>
                                        <p:cTn id="229" dur="1" fill="hold">
                                          <p:stCondLst>
                                            <p:cond delay="0"/>
                                          </p:stCondLst>
                                        </p:cTn>
                                        <p:tgtEl>
                                          <p:spTgt spid="1267777"/>
                                        </p:tgtEl>
                                        <p:attrNameLst>
                                          <p:attrName>style.visibility</p:attrName>
                                        </p:attrNameLst>
                                      </p:cBhvr>
                                      <p:to>
                                        <p:strVal val="hidden"/>
                                      </p:to>
                                    </p:set>
                                  </p:childTnLst>
                                </p:cTn>
                              </p:par>
                              <p:par>
                                <p:cTn id="230" presetID="1" presetClass="exit" presetSubtype="0" fill="hold" grpId="1" nodeType="withEffect">
                                  <p:stCondLst>
                                    <p:cond delay="0"/>
                                  </p:stCondLst>
                                  <p:childTnLst>
                                    <p:set>
                                      <p:cBhvr>
                                        <p:cTn id="231" dur="1" fill="hold">
                                          <p:stCondLst>
                                            <p:cond delay="0"/>
                                          </p:stCondLst>
                                        </p:cTn>
                                        <p:tgtEl>
                                          <p:spTgt spid="1267776"/>
                                        </p:tgtEl>
                                        <p:attrNameLst>
                                          <p:attrName>style.visibility</p:attrName>
                                        </p:attrNameLst>
                                      </p:cBhvr>
                                      <p:to>
                                        <p:strVal val="hidden"/>
                                      </p:to>
                                    </p:set>
                                  </p:childTnLst>
                                </p:cTn>
                              </p:par>
                            </p:childTnLst>
                          </p:cTn>
                        </p:par>
                      </p:childTnLst>
                    </p:cTn>
                  </p:par>
                  <p:par>
                    <p:cTn id="232" fill="hold">
                      <p:stCondLst>
                        <p:cond delay="indefinite"/>
                      </p:stCondLst>
                      <p:childTnLst>
                        <p:par>
                          <p:cTn id="233" fill="hold">
                            <p:stCondLst>
                              <p:cond delay="0"/>
                            </p:stCondLst>
                            <p:childTnLst>
                              <p:par>
                                <p:cTn id="234" presetID="1" presetClass="entr" presetSubtype="0" fill="hold" grpId="0" nodeType="clickEffect">
                                  <p:stCondLst>
                                    <p:cond delay="0"/>
                                  </p:stCondLst>
                                  <p:childTnLst>
                                    <p:set>
                                      <p:cBhvr>
                                        <p:cTn id="235" dur="1" fill="hold">
                                          <p:stCondLst>
                                            <p:cond delay="0"/>
                                          </p:stCondLst>
                                        </p:cTn>
                                        <p:tgtEl>
                                          <p:spTgt spid="1267755"/>
                                        </p:tgtEl>
                                        <p:attrNameLst>
                                          <p:attrName>style.visibility</p:attrName>
                                        </p:attrNameLst>
                                      </p:cBhvr>
                                      <p:to>
                                        <p:strVal val="visible"/>
                                      </p:to>
                                    </p:set>
                                  </p:childTnLst>
                                </p:cTn>
                              </p:par>
                              <p:par>
                                <p:cTn id="236" presetID="1" presetClass="entr" presetSubtype="0" fill="hold" grpId="0" nodeType="withEffect">
                                  <p:stCondLst>
                                    <p:cond delay="0"/>
                                  </p:stCondLst>
                                  <p:childTnLst>
                                    <p:set>
                                      <p:cBhvr>
                                        <p:cTn id="237" dur="1" fill="hold">
                                          <p:stCondLst>
                                            <p:cond delay="0"/>
                                          </p:stCondLst>
                                        </p:cTn>
                                        <p:tgtEl>
                                          <p:spTgt spid="1267751"/>
                                        </p:tgtEl>
                                        <p:attrNameLst>
                                          <p:attrName>style.visibility</p:attrName>
                                        </p:attrNameLst>
                                      </p:cBhvr>
                                      <p:to>
                                        <p:strVal val="visible"/>
                                      </p:to>
                                    </p:set>
                                  </p:childTnLst>
                                </p:cTn>
                              </p:par>
                              <p:par>
                                <p:cTn id="238" presetID="1" presetClass="entr" presetSubtype="0" fill="hold" grpId="0" nodeType="withEffect">
                                  <p:stCondLst>
                                    <p:cond delay="0"/>
                                  </p:stCondLst>
                                  <p:childTnLst>
                                    <p:set>
                                      <p:cBhvr>
                                        <p:cTn id="239" dur="1" fill="hold">
                                          <p:stCondLst>
                                            <p:cond delay="0"/>
                                          </p:stCondLst>
                                        </p:cTn>
                                        <p:tgtEl>
                                          <p:spTgt spid="1267750"/>
                                        </p:tgtEl>
                                        <p:attrNameLst>
                                          <p:attrName>style.visibility</p:attrName>
                                        </p:attrNameLst>
                                      </p:cBhvr>
                                      <p:to>
                                        <p:strVal val="visible"/>
                                      </p:to>
                                    </p:set>
                                  </p:childTnLst>
                                </p:cTn>
                              </p:par>
                            </p:childTnLst>
                          </p:cTn>
                        </p:par>
                      </p:childTnLst>
                    </p:cTn>
                  </p:par>
                  <p:par>
                    <p:cTn id="240" fill="hold">
                      <p:stCondLst>
                        <p:cond delay="indefinite"/>
                      </p:stCondLst>
                      <p:childTnLst>
                        <p:par>
                          <p:cTn id="241" fill="hold">
                            <p:stCondLst>
                              <p:cond delay="0"/>
                            </p:stCondLst>
                            <p:childTnLst>
                              <p:par>
                                <p:cTn id="242" presetID="1" presetClass="exit" presetSubtype="0" fill="hold" grpId="1" nodeType="clickEffect">
                                  <p:stCondLst>
                                    <p:cond delay="0"/>
                                  </p:stCondLst>
                                  <p:childTnLst>
                                    <p:set>
                                      <p:cBhvr>
                                        <p:cTn id="243" dur="1" fill="hold">
                                          <p:stCondLst>
                                            <p:cond delay="0"/>
                                          </p:stCondLst>
                                        </p:cTn>
                                        <p:tgtEl>
                                          <p:spTgt spid="1267751"/>
                                        </p:tgtEl>
                                        <p:attrNameLst>
                                          <p:attrName>style.visibility</p:attrName>
                                        </p:attrNameLst>
                                      </p:cBhvr>
                                      <p:to>
                                        <p:strVal val="hidden"/>
                                      </p:to>
                                    </p:set>
                                  </p:childTnLst>
                                </p:cTn>
                              </p:par>
                              <p:par>
                                <p:cTn id="244" presetID="1" presetClass="exit" presetSubtype="0" fill="hold" grpId="1" nodeType="withEffect">
                                  <p:stCondLst>
                                    <p:cond delay="0"/>
                                  </p:stCondLst>
                                  <p:childTnLst>
                                    <p:set>
                                      <p:cBhvr>
                                        <p:cTn id="245" dur="1" fill="hold">
                                          <p:stCondLst>
                                            <p:cond delay="0"/>
                                          </p:stCondLst>
                                        </p:cTn>
                                        <p:tgtEl>
                                          <p:spTgt spid="1267755"/>
                                        </p:tgtEl>
                                        <p:attrNameLst>
                                          <p:attrName>style.visibility</p:attrName>
                                        </p:attrNameLst>
                                      </p:cBhvr>
                                      <p:to>
                                        <p:strVal val="hidden"/>
                                      </p:to>
                                    </p:set>
                                  </p:childTnLst>
                                </p:cTn>
                              </p:par>
                              <p:par>
                                <p:cTn id="246" presetID="1" presetClass="exit" presetSubtype="0" fill="hold" grpId="1" nodeType="withEffect">
                                  <p:stCondLst>
                                    <p:cond delay="0"/>
                                  </p:stCondLst>
                                  <p:childTnLst>
                                    <p:set>
                                      <p:cBhvr>
                                        <p:cTn id="247" dur="1" fill="hold">
                                          <p:stCondLst>
                                            <p:cond delay="0"/>
                                          </p:stCondLst>
                                        </p:cTn>
                                        <p:tgtEl>
                                          <p:spTgt spid="1267750"/>
                                        </p:tgtEl>
                                        <p:attrNameLst>
                                          <p:attrName>style.visibility</p:attrName>
                                        </p:attrNameLst>
                                      </p:cBhvr>
                                      <p:to>
                                        <p:strVal val="hidden"/>
                                      </p:to>
                                    </p:set>
                                  </p:childTnLst>
                                </p:cTn>
                              </p:par>
                            </p:childTnLst>
                          </p:cTn>
                        </p:par>
                      </p:childTnLst>
                    </p:cTn>
                  </p:par>
                  <p:par>
                    <p:cTn id="248" fill="hold">
                      <p:stCondLst>
                        <p:cond delay="indefinite"/>
                      </p:stCondLst>
                      <p:childTnLst>
                        <p:par>
                          <p:cTn id="249" fill="hold">
                            <p:stCondLst>
                              <p:cond delay="0"/>
                            </p:stCondLst>
                            <p:childTnLst>
                              <p:par>
                                <p:cTn id="250" presetID="1" presetClass="entr" presetSubtype="0" fill="hold" grpId="0" nodeType="clickEffect">
                                  <p:stCondLst>
                                    <p:cond delay="0"/>
                                  </p:stCondLst>
                                  <p:childTnLst>
                                    <p:set>
                                      <p:cBhvr>
                                        <p:cTn id="251" dur="1" fill="hold">
                                          <p:stCondLst>
                                            <p:cond delay="0"/>
                                          </p:stCondLst>
                                        </p:cTn>
                                        <p:tgtEl>
                                          <p:spTgt spid="1267767"/>
                                        </p:tgtEl>
                                        <p:attrNameLst>
                                          <p:attrName>style.visibility</p:attrName>
                                        </p:attrNameLst>
                                      </p:cBhvr>
                                      <p:to>
                                        <p:strVal val="visible"/>
                                      </p:to>
                                    </p:set>
                                  </p:childTnLst>
                                </p:cTn>
                              </p:par>
                              <p:par>
                                <p:cTn id="252" presetID="1" presetClass="entr" presetSubtype="0" fill="hold" grpId="0" nodeType="withEffect">
                                  <p:stCondLst>
                                    <p:cond delay="0"/>
                                  </p:stCondLst>
                                  <p:childTnLst>
                                    <p:set>
                                      <p:cBhvr>
                                        <p:cTn id="253" dur="1" fill="hold">
                                          <p:stCondLst>
                                            <p:cond delay="0"/>
                                          </p:stCondLst>
                                        </p:cTn>
                                        <p:tgtEl>
                                          <p:spTgt spid="1267768"/>
                                        </p:tgtEl>
                                        <p:attrNameLst>
                                          <p:attrName>style.visibility</p:attrName>
                                        </p:attrNameLst>
                                      </p:cBhvr>
                                      <p:to>
                                        <p:strVal val="visible"/>
                                      </p:to>
                                    </p:set>
                                  </p:childTnLst>
                                </p:cTn>
                              </p:par>
                              <p:par>
                                <p:cTn id="254" presetID="1" presetClass="entr" presetSubtype="0" fill="hold" grpId="0" nodeType="withEffect">
                                  <p:stCondLst>
                                    <p:cond delay="0"/>
                                  </p:stCondLst>
                                  <p:childTnLst>
                                    <p:set>
                                      <p:cBhvr>
                                        <p:cTn id="255" dur="1" fill="hold">
                                          <p:stCondLst>
                                            <p:cond delay="0"/>
                                          </p:stCondLst>
                                        </p:cTn>
                                        <p:tgtEl>
                                          <p:spTgt spid="1267769"/>
                                        </p:tgtEl>
                                        <p:attrNameLst>
                                          <p:attrName>style.visibility</p:attrName>
                                        </p:attrNameLst>
                                      </p:cBhvr>
                                      <p:to>
                                        <p:strVal val="visible"/>
                                      </p:to>
                                    </p:set>
                                  </p:childTnLst>
                                </p:cTn>
                              </p:par>
                            </p:childTnLst>
                          </p:cTn>
                        </p:par>
                      </p:childTnLst>
                    </p:cTn>
                  </p:par>
                  <p:par>
                    <p:cTn id="256" fill="hold">
                      <p:stCondLst>
                        <p:cond delay="indefinite"/>
                      </p:stCondLst>
                      <p:childTnLst>
                        <p:par>
                          <p:cTn id="257" fill="hold">
                            <p:stCondLst>
                              <p:cond delay="0"/>
                            </p:stCondLst>
                            <p:childTnLst>
                              <p:par>
                                <p:cTn id="258" presetID="1" presetClass="exit" presetSubtype="0" fill="hold" grpId="1" nodeType="clickEffect">
                                  <p:stCondLst>
                                    <p:cond delay="0"/>
                                  </p:stCondLst>
                                  <p:childTnLst>
                                    <p:set>
                                      <p:cBhvr>
                                        <p:cTn id="259" dur="1" fill="hold">
                                          <p:stCondLst>
                                            <p:cond delay="0"/>
                                          </p:stCondLst>
                                        </p:cTn>
                                        <p:tgtEl>
                                          <p:spTgt spid="1267767"/>
                                        </p:tgtEl>
                                        <p:attrNameLst>
                                          <p:attrName>style.visibility</p:attrName>
                                        </p:attrNameLst>
                                      </p:cBhvr>
                                      <p:to>
                                        <p:strVal val="hidden"/>
                                      </p:to>
                                    </p:set>
                                  </p:childTnLst>
                                </p:cTn>
                              </p:par>
                              <p:par>
                                <p:cTn id="260" presetID="1" presetClass="exit" presetSubtype="0" fill="hold" grpId="1" nodeType="withEffect">
                                  <p:stCondLst>
                                    <p:cond delay="0"/>
                                  </p:stCondLst>
                                  <p:childTnLst>
                                    <p:set>
                                      <p:cBhvr>
                                        <p:cTn id="261" dur="1" fill="hold">
                                          <p:stCondLst>
                                            <p:cond delay="0"/>
                                          </p:stCondLst>
                                        </p:cTn>
                                        <p:tgtEl>
                                          <p:spTgt spid="1267768"/>
                                        </p:tgtEl>
                                        <p:attrNameLst>
                                          <p:attrName>style.visibility</p:attrName>
                                        </p:attrNameLst>
                                      </p:cBhvr>
                                      <p:to>
                                        <p:strVal val="hidden"/>
                                      </p:to>
                                    </p:set>
                                  </p:childTnLst>
                                </p:cTn>
                              </p:par>
                              <p:par>
                                <p:cTn id="262" presetID="1" presetClass="exit" presetSubtype="0" fill="hold" grpId="1" nodeType="withEffect">
                                  <p:stCondLst>
                                    <p:cond delay="0"/>
                                  </p:stCondLst>
                                  <p:childTnLst>
                                    <p:set>
                                      <p:cBhvr>
                                        <p:cTn id="263" dur="1" fill="hold">
                                          <p:stCondLst>
                                            <p:cond delay="0"/>
                                          </p:stCondLst>
                                        </p:cTn>
                                        <p:tgtEl>
                                          <p:spTgt spid="1267769"/>
                                        </p:tgtEl>
                                        <p:attrNameLst>
                                          <p:attrName>style.visibility</p:attrName>
                                        </p:attrNameLst>
                                      </p:cBhvr>
                                      <p:to>
                                        <p:strVal val="hidden"/>
                                      </p:to>
                                    </p:set>
                                  </p:childTnLst>
                                </p:cTn>
                              </p:par>
                            </p:childTnLst>
                          </p:cTn>
                        </p:par>
                      </p:childTnLst>
                    </p:cTn>
                  </p:par>
                  <p:par>
                    <p:cTn id="264" fill="hold">
                      <p:stCondLst>
                        <p:cond delay="indefinite"/>
                      </p:stCondLst>
                      <p:childTnLst>
                        <p:par>
                          <p:cTn id="265" fill="hold">
                            <p:stCondLst>
                              <p:cond delay="0"/>
                            </p:stCondLst>
                            <p:childTnLst>
                              <p:par>
                                <p:cTn id="266" presetID="1" presetClass="entr" presetSubtype="0" fill="hold" grpId="0" nodeType="clickEffect">
                                  <p:stCondLst>
                                    <p:cond delay="0"/>
                                  </p:stCondLst>
                                  <p:childTnLst>
                                    <p:set>
                                      <p:cBhvr>
                                        <p:cTn id="267" dur="1" fill="hold">
                                          <p:stCondLst>
                                            <p:cond delay="0"/>
                                          </p:stCondLst>
                                        </p:cTn>
                                        <p:tgtEl>
                                          <p:spTgt spid="1267749"/>
                                        </p:tgtEl>
                                        <p:attrNameLst>
                                          <p:attrName>style.visibility</p:attrName>
                                        </p:attrNameLst>
                                      </p:cBhvr>
                                      <p:to>
                                        <p:strVal val="visible"/>
                                      </p:to>
                                    </p:set>
                                  </p:childTnLst>
                                </p:cTn>
                              </p:par>
                              <p:par>
                                <p:cTn id="268" presetID="1" presetClass="entr" presetSubtype="0" fill="hold" grpId="0" nodeType="withEffect">
                                  <p:stCondLst>
                                    <p:cond delay="0"/>
                                  </p:stCondLst>
                                  <p:childTnLst>
                                    <p:set>
                                      <p:cBhvr>
                                        <p:cTn id="269" dur="1" fill="hold">
                                          <p:stCondLst>
                                            <p:cond delay="0"/>
                                          </p:stCondLst>
                                        </p:cTn>
                                        <p:tgtEl>
                                          <p:spTgt spid="1267754"/>
                                        </p:tgtEl>
                                        <p:attrNameLst>
                                          <p:attrName>style.visibility</p:attrName>
                                        </p:attrNameLst>
                                      </p:cBhvr>
                                      <p:to>
                                        <p:strVal val="visible"/>
                                      </p:to>
                                    </p:set>
                                  </p:childTnLst>
                                </p:cTn>
                              </p:par>
                              <p:par>
                                <p:cTn id="270" presetID="1" presetClass="entr" presetSubtype="0" fill="hold" grpId="0" nodeType="withEffect">
                                  <p:stCondLst>
                                    <p:cond delay="0"/>
                                  </p:stCondLst>
                                  <p:childTnLst>
                                    <p:set>
                                      <p:cBhvr>
                                        <p:cTn id="271" dur="1" fill="hold">
                                          <p:stCondLst>
                                            <p:cond delay="0"/>
                                          </p:stCondLst>
                                        </p:cTn>
                                        <p:tgtEl>
                                          <p:spTgt spid="1267716"/>
                                        </p:tgtEl>
                                        <p:attrNameLst>
                                          <p:attrName>style.visibility</p:attrName>
                                        </p:attrNameLst>
                                      </p:cBhvr>
                                      <p:to>
                                        <p:strVal val="visible"/>
                                      </p:to>
                                    </p:set>
                                  </p:childTnLst>
                                </p:cTn>
                              </p:par>
                            </p:childTnLst>
                          </p:cTn>
                        </p:par>
                      </p:childTnLst>
                    </p:cTn>
                  </p:par>
                  <p:par>
                    <p:cTn id="272" fill="hold">
                      <p:stCondLst>
                        <p:cond delay="indefinite"/>
                      </p:stCondLst>
                      <p:childTnLst>
                        <p:par>
                          <p:cTn id="273" fill="hold">
                            <p:stCondLst>
                              <p:cond delay="0"/>
                            </p:stCondLst>
                            <p:childTnLst>
                              <p:par>
                                <p:cTn id="274" presetID="1" presetClass="exit" presetSubtype="0" fill="hold" grpId="1" nodeType="clickEffect">
                                  <p:stCondLst>
                                    <p:cond delay="0"/>
                                  </p:stCondLst>
                                  <p:childTnLst>
                                    <p:set>
                                      <p:cBhvr>
                                        <p:cTn id="275" dur="1" fill="hold">
                                          <p:stCondLst>
                                            <p:cond delay="0"/>
                                          </p:stCondLst>
                                        </p:cTn>
                                        <p:tgtEl>
                                          <p:spTgt spid="1267749"/>
                                        </p:tgtEl>
                                        <p:attrNameLst>
                                          <p:attrName>style.visibility</p:attrName>
                                        </p:attrNameLst>
                                      </p:cBhvr>
                                      <p:to>
                                        <p:strVal val="hidden"/>
                                      </p:to>
                                    </p:set>
                                  </p:childTnLst>
                                </p:cTn>
                              </p:par>
                              <p:par>
                                <p:cTn id="276" presetID="1" presetClass="exit" presetSubtype="0" fill="hold" grpId="1" nodeType="withEffect">
                                  <p:stCondLst>
                                    <p:cond delay="0"/>
                                  </p:stCondLst>
                                  <p:childTnLst>
                                    <p:set>
                                      <p:cBhvr>
                                        <p:cTn id="277" dur="1" fill="hold">
                                          <p:stCondLst>
                                            <p:cond delay="0"/>
                                          </p:stCondLst>
                                        </p:cTn>
                                        <p:tgtEl>
                                          <p:spTgt spid="1267754"/>
                                        </p:tgtEl>
                                        <p:attrNameLst>
                                          <p:attrName>style.visibility</p:attrName>
                                        </p:attrNameLst>
                                      </p:cBhvr>
                                      <p:to>
                                        <p:strVal val="hidden"/>
                                      </p:to>
                                    </p:set>
                                  </p:childTnLst>
                                </p:cTn>
                              </p:par>
                              <p:par>
                                <p:cTn id="278" presetID="1" presetClass="exit" presetSubtype="0" fill="hold" grpId="1" nodeType="withEffect">
                                  <p:stCondLst>
                                    <p:cond delay="0"/>
                                  </p:stCondLst>
                                  <p:childTnLst>
                                    <p:set>
                                      <p:cBhvr>
                                        <p:cTn id="279" dur="1" fill="hold">
                                          <p:stCondLst>
                                            <p:cond delay="0"/>
                                          </p:stCondLst>
                                        </p:cTn>
                                        <p:tgtEl>
                                          <p:spTgt spid="1267716"/>
                                        </p:tgtEl>
                                        <p:attrNameLst>
                                          <p:attrName>style.visibility</p:attrName>
                                        </p:attrNameLst>
                                      </p:cBhvr>
                                      <p:to>
                                        <p:strVal val="hidden"/>
                                      </p:to>
                                    </p:set>
                                  </p:childTnLst>
                                </p:cTn>
                              </p:par>
                            </p:childTnLst>
                          </p:cTn>
                        </p:par>
                      </p:childTnLst>
                    </p:cTn>
                  </p:par>
                  <p:par>
                    <p:cTn id="280" fill="hold">
                      <p:stCondLst>
                        <p:cond delay="indefinite"/>
                      </p:stCondLst>
                      <p:childTnLst>
                        <p:par>
                          <p:cTn id="281" fill="hold">
                            <p:stCondLst>
                              <p:cond delay="0"/>
                            </p:stCondLst>
                            <p:childTnLst>
                              <p:par>
                                <p:cTn id="282" presetID="1" presetClass="entr" presetSubtype="0" fill="hold" grpId="0" nodeType="clickEffect">
                                  <p:stCondLst>
                                    <p:cond delay="0"/>
                                  </p:stCondLst>
                                  <p:childTnLst>
                                    <p:set>
                                      <p:cBhvr>
                                        <p:cTn id="283" dur="1" fill="hold">
                                          <p:stCondLst>
                                            <p:cond delay="0"/>
                                          </p:stCondLst>
                                        </p:cTn>
                                        <p:tgtEl>
                                          <p:spTgt spid="1267779"/>
                                        </p:tgtEl>
                                        <p:attrNameLst>
                                          <p:attrName>style.visibility</p:attrName>
                                        </p:attrNameLst>
                                      </p:cBhvr>
                                      <p:to>
                                        <p:strVal val="visible"/>
                                      </p:to>
                                    </p:set>
                                  </p:childTnLst>
                                </p:cTn>
                              </p:par>
                            </p:childTnLst>
                          </p:cTn>
                        </p:par>
                        <p:par>
                          <p:cTn id="284" fill="hold">
                            <p:stCondLst>
                              <p:cond delay="0"/>
                            </p:stCondLst>
                            <p:childTnLst>
                              <p:par>
                                <p:cTn id="285" presetID="1" presetClass="entr" presetSubtype="0" fill="hold" grpId="0" nodeType="afterEffect">
                                  <p:stCondLst>
                                    <p:cond delay="0"/>
                                  </p:stCondLst>
                                  <p:childTnLst>
                                    <p:set>
                                      <p:cBhvr>
                                        <p:cTn id="286" dur="1" fill="hold">
                                          <p:stCondLst>
                                            <p:cond delay="0"/>
                                          </p:stCondLst>
                                        </p:cTn>
                                        <p:tgtEl>
                                          <p:spTgt spid="12677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7716" grpId="0" animBg="1"/>
      <p:bldP spid="1267716" grpId="1" animBg="1"/>
      <p:bldP spid="1267717" grpId="0" animBg="1"/>
      <p:bldP spid="1267718" grpId="0" animBg="1"/>
      <p:bldP spid="1267719" grpId="0" animBg="1"/>
      <p:bldP spid="1267720" grpId="0" animBg="1"/>
      <p:bldP spid="1267721" grpId="0" animBg="1"/>
      <p:bldP spid="1267722" grpId="0" animBg="1"/>
      <p:bldP spid="1267723" grpId="0"/>
      <p:bldP spid="1267724" grpId="0" animBg="1"/>
      <p:bldP spid="1267725" grpId="0" animBg="1"/>
      <p:bldP spid="1267726" grpId="0" animBg="1"/>
      <p:bldP spid="1267727" grpId="0" animBg="1"/>
      <p:bldP spid="1267728" grpId="0" animBg="1"/>
      <p:bldP spid="1267729" grpId="0" animBg="1"/>
      <p:bldP spid="1267730" grpId="0" animBg="1"/>
      <p:bldP spid="1267731" grpId="0"/>
      <p:bldP spid="1267732" grpId="0" animBg="1"/>
      <p:bldP spid="1267733" grpId="0" animBg="1"/>
      <p:bldP spid="1267734" grpId="0" animBg="1"/>
      <p:bldP spid="1267735" grpId="0" animBg="1"/>
      <p:bldP spid="1267736" grpId="0"/>
      <p:bldP spid="1267737" grpId="0"/>
      <p:bldP spid="1267738" grpId="0" animBg="1"/>
      <p:bldP spid="1267738" grpId="1" animBg="1"/>
      <p:bldP spid="1267739" grpId="0" animBg="1"/>
      <p:bldP spid="1267739" grpId="1" animBg="1"/>
      <p:bldP spid="1267740" grpId="0" animBg="1"/>
      <p:bldP spid="1267740" grpId="1" animBg="1"/>
      <p:bldP spid="1267741" grpId="0" animBg="1"/>
      <p:bldP spid="1267741" grpId="1" animBg="1"/>
      <p:bldP spid="1267742" grpId="0" animBg="1"/>
      <p:bldP spid="1267742" grpId="1" animBg="1"/>
      <p:bldP spid="1267743" grpId="0" animBg="1"/>
      <p:bldP spid="1267743" grpId="1" animBg="1"/>
      <p:bldP spid="1267744" grpId="0" animBg="1"/>
      <p:bldP spid="1267744" grpId="1" animBg="1"/>
      <p:bldP spid="1267745" grpId="0" animBg="1"/>
      <p:bldP spid="1267745" grpId="1" animBg="1"/>
      <p:bldP spid="1267746" grpId="0" animBg="1"/>
      <p:bldP spid="1267746" grpId="1" animBg="1"/>
      <p:bldP spid="1267747" grpId="0" animBg="1"/>
      <p:bldP spid="1267747" grpId="1" animBg="1"/>
      <p:bldP spid="1267748" grpId="0" animBg="1"/>
      <p:bldP spid="1267748" grpId="1" animBg="1"/>
      <p:bldP spid="1267749" grpId="0"/>
      <p:bldP spid="1267749" grpId="1"/>
      <p:bldP spid="1267750" grpId="0" animBg="1"/>
      <p:bldP spid="1267750" grpId="1" animBg="1"/>
      <p:bldP spid="1267751" grpId="0"/>
      <p:bldP spid="1267751" grpId="1"/>
      <p:bldP spid="1267752" grpId="0" animBg="1"/>
      <p:bldP spid="1267752" grpId="1" animBg="1"/>
      <p:bldP spid="1267753" grpId="0" animBg="1"/>
      <p:bldP spid="1267753" grpId="1" animBg="1"/>
      <p:bldP spid="1267754" grpId="0" animBg="1"/>
      <p:bldP spid="1267754" grpId="1" animBg="1"/>
      <p:bldP spid="1267755" grpId="0" animBg="1"/>
      <p:bldP spid="1267755" grpId="1" animBg="1"/>
      <p:bldP spid="1267756" grpId="0" animBg="1"/>
      <p:bldP spid="1267756" grpId="1" animBg="1"/>
      <p:bldP spid="1267757" grpId="0" animBg="1"/>
      <p:bldP spid="1267757" grpId="1" animBg="1"/>
      <p:bldP spid="1267758" grpId="0" animBg="1"/>
      <p:bldP spid="1267758" grpId="1" animBg="1"/>
      <p:bldP spid="1267759" grpId="0" animBg="1"/>
      <p:bldP spid="1267759" grpId="1" animBg="1"/>
      <p:bldP spid="1267760" grpId="0" animBg="1"/>
      <p:bldP spid="1267760" grpId="1" animBg="1"/>
      <p:bldP spid="1267761" grpId="0"/>
      <p:bldP spid="1267761" grpId="1"/>
      <p:bldP spid="1267762" grpId="0" animBg="1"/>
      <p:bldP spid="1267762" grpId="1" animBg="1"/>
      <p:bldP spid="1267763" grpId="0"/>
      <p:bldP spid="1267763" grpId="1"/>
      <p:bldP spid="1267764" grpId="0" animBg="1"/>
      <p:bldP spid="1267764" grpId="1" animBg="1"/>
      <p:bldP spid="1267765" grpId="0" animBg="1"/>
      <p:bldP spid="1267765" grpId="1" animBg="1"/>
      <p:bldP spid="1267766" grpId="0" animBg="1"/>
      <p:bldP spid="1267766" grpId="1" animBg="1"/>
      <p:bldP spid="1267767" grpId="0"/>
      <p:bldP spid="1267767" grpId="1"/>
      <p:bldP spid="1267768" grpId="0" animBg="1"/>
      <p:bldP spid="1267768" grpId="1" animBg="1"/>
      <p:bldP spid="1267769" grpId="0" animBg="1"/>
      <p:bldP spid="1267769" grpId="1" animBg="1"/>
      <p:bldP spid="1267770" grpId="0"/>
      <p:bldP spid="1267770" grpId="1"/>
      <p:bldP spid="1267771" grpId="0" animBg="1"/>
      <p:bldP spid="1267771" grpId="1" animBg="1"/>
      <p:bldP spid="1267772" grpId="0" animBg="1"/>
      <p:bldP spid="1267772" grpId="1" animBg="1"/>
      <p:bldP spid="1267773" grpId="0"/>
      <p:bldP spid="1267773" grpId="1"/>
      <p:bldP spid="1267774" grpId="0" animBg="1"/>
      <p:bldP spid="1267774" grpId="1" animBg="1"/>
      <p:bldP spid="1267775" grpId="0"/>
      <p:bldP spid="1267775" grpId="1"/>
      <p:bldP spid="1267776" grpId="0" animBg="1"/>
      <p:bldP spid="1267776" grpId="1" animBg="1"/>
      <p:bldP spid="1267777" grpId="0" animBg="1"/>
      <p:bldP spid="1267777" grpId="1" animBg="1"/>
      <p:bldP spid="1267778" grpId="0"/>
      <p:bldP spid="1267778" grpId="1"/>
      <p:bldP spid="1267779"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1" name="Rectangle 2"/>
          <p:cNvSpPr>
            <a:spLocks noGrp="1" noChangeArrowheads="1"/>
          </p:cNvSpPr>
          <p:nvPr>
            <p:ph type="title"/>
          </p:nvPr>
        </p:nvSpPr>
        <p:spPr>
          <a:xfrm>
            <a:off x="609600" y="-71462"/>
            <a:ext cx="7772400" cy="1143001"/>
          </a:xfrm>
        </p:spPr>
        <p:txBody>
          <a:bodyPr/>
          <a:lstStyle/>
          <a:p>
            <a:pPr eaLnBrk="1" hangingPunct="1"/>
            <a:r>
              <a:rPr lang="es-ES" sz="3600" dirty="0" smtClean="0">
                <a:latin typeface="Arial" pitchFamily="34" charset="0"/>
                <a:cs typeface="Arial" pitchFamily="34" charset="0"/>
              </a:rPr>
              <a:t>Ejercicio 11</a:t>
            </a:r>
          </a:p>
        </p:txBody>
      </p:sp>
      <p:sp>
        <p:nvSpPr>
          <p:cNvPr id="194562" name="Freeform 3"/>
          <p:cNvSpPr>
            <a:spLocks/>
          </p:cNvSpPr>
          <p:nvPr/>
        </p:nvSpPr>
        <p:spPr bwMode="auto">
          <a:xfrm rot="2100000">
            <a:off x="5022850" y="4041782"/>
            <a:ext cx="2733675" cy="174625"/>
          </a:xfrm>
          <a:custGeom>
            <a:avLst/>
            <a:gdLst>
              <a:gd name="T0" fmla="*/ 0 w 1452"/>
              <a:gd name="T1" fmla="*/ 0 h 45"/>
              <a:gd name="T2" fmla="*/ 2147483647 w 1452"/>
              <a:gd name="T3" fmla="*/ 0 h 45"/>
              <a:gd name="T4" fmla="*/ 2147483647 w 1452"/>
              <a:gd name="T5" fmla="*/ 662581596 h 45"/>
              <a:gd name="T6" fmla="*/ 2147483647 w 1452"/>
              <a:gd name="T7" fmla="*/ 662581596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sp>
        <p:nvSpPr>
          <p:cNvPr id="194563" name="Freeform 4"/>
          <p:cNvSpPr>
            <a:spLocks/>
          </p:cNvSpPr>
          <p:nvPr/>
        </p:nvSpPr>
        <p:spPr bwMode="auto">
          <a:xfrm rot="-2100000">
            <a:off x="5265738" y="2570169"/>
            <a:ext cx="2574925" cy="152400"/>
          </a:xfrm>
          <a:custGeom>
            <a:avLst/>
            <a:gdLst>
              <a:gd name="T0" fmla="*/ 0 w 1452"/>
              <a:gd name="T1" fmla="*/ 0 h 45"/>
              <a:gd name="T2" fmla="*/ 2147483647 w 1452"/>
              <a:gd name="T3" fmla="*/ 0 h 45"/>
              <a:gd name="T4" fmla="*/ 2088161504 w 1452"/>
              <a:gd name="T5" fmla="*/ 504657401 h 45"/>
              <a:gd name="T6" fmla="*/ 2147483647 w 1452"/>
              <a:gd name="T7" fmla="*/ 504657401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sp>
        <p:nvSpPr>
          <p:cNvPr id="194564" name="Line 5"/>
          <p:cNvSpPr>
            <a:spLocks noChangeShapeType="1"/>
          </p:cNvSpPr>
          <p:nvPr/>
        </p:nvSpPr>
        <p:spPr bwMode="auto">
          <a:xfrm rot="-2700000">
            <a:off x="3069278" y="2221541"/>
            <a:ext cx="1548783" cy="0"/>
          </a:xfrm>
          <a:prstGeom prst="line">
            <a:avLst/>
          </a:prstGeom>
          <a:noFill/>
          <a:ln w="25400">
            <a:solidFill>
              <a:schemeClr val="accent2"/>
            </a:solidFill>
            <a:round/>
            <a:headEnd/>
            <a:tailEnd/>
          </a:ln>
        </p:spPr>
        <p:txBody>
          <a:bodyPr/>
          <a:lstStyle/>
          <a:p>
            <a:endParaRPr lang="es-ES"/>
          </a:p>
        </p:txBody>
      </p:sp>
      <p:sp>
        <p:nvSpPr>
          <p:cNvPr id="194565" name="Line 6"/>
          <p:cNvSpPr>
            <a:spLocks noChangeShapeType="1"/>
          </p:cNvSpPr>
          <p:nvPr/>
        </p:nvSpPr>
        <p:spPr bwMode="auto">
          <a:xfrm rot="2700000">
            <a:off x="3429000" y="4181482"/>
            <a:ext cx="1371600" cy="0"/>
          </a:xfrm>
          <a:prstGeom prst="line">
            <a:avLst/>
          </a:prstGeom>
          <a:noFill/>
          <a:ln w="25400">
            <a:solidFill>
              <a:schemeClr val="accent2"/>
            </a:solidFill>
            <a:round/>
            <a:headEnd/>
            <a:tailEnd/>
          </a:ln>
        </p:spPr>
        <p:txBody>
          <a:bodyPr/>
          <a:lstStyle/>
          <a:p>
            <a:endParaRPr lang="es-ES"/>
          </a:p>
        </p:txBody>
      </p:sp>
      <p:sp>
        <p:nvSpPr>
          <p:cNvPr id="194566" name="Line 7"/>
          <p:cNvSpPr>
            <a:spLocks noChangeShapeType="1"/>
          </p:cNvSpPr>
          <p:nvPr/>
        </p:nvSpPr>
        <p:spPr bwMode="auto">
          <a:xfrm rot="-2700000">
            <a:off x="3998913" y="3735394"/>
            <a:ext cx="1639887" cy="0"/>
          </a:xfrm>
          <a:prstGeom prst="line">
            <a:avLst/>
          </a:prstGeom>
          <a:noFill/>
          <a:ln w="25400">
            <a:solidFill>
              <a:schemeClr val="accent2"/>
            </a:solidFill>
            <a:round/>
            <a:headEnd/>
            <a:tailEnd/>
          </a:ln>
        </p:spPr>
        <p:txBody>
          <a:bodyPr/>
          <a:lstStyle/>
          <a:p>
            <a:endParaRPr lang="es-ES"/>
          </a:p>
        </p:txBody>
      </p:sp>
      <p:sp>
        <p:nvSpPr>
          <p:cNvPr id="194567" name="Line 8"/>
          <p:cNvSpPr>
            <a:spLocks noChangeShapeType="1"/>
          </p:cNvSpPr>
          <p:nvPr/>
        </p:nvSpPr>
        <p:spPr bwMode="auto">
          <a:xfrm rot="2700000">
            <a:off x="3791744" y="2639226"/>
            <a:ext cx="1792287" cy="0"/>
          </a:xfrm>
          <a:prstGeom prst="line">
            <a:avLst/>
          </a:prstGeom>
          <a:noFill/>
          <a:ln w="25400">
            <a:solidFill>
              <a:schemeClr val="accent2"/>
            </a:solidFill>
            <a:round/>
            <a:headEnd/>
            <a:tailEnd/>
          </a:ln>
        </p:spPr>
        <p:txBody>
          <a:bodyPr/>
          <a:lstStyle/>
          <a:p>
            <a:endParaRPr lang="es-ES"/>
          </a:p>
        </p:txBody>
      </p:sp>
      <p:pic>
        <p:nvPicPr>
          <p:cNvPr id="194568" name="Picture 9"/>
          <p:cNvPicPr>
            <a:picLocks noChangeArrowheads="1"/>
          </p:cNvPicPr>
          <p:nvPr/>
        </p:nvPicPr>
        <p:blipFill>
          <a:blip r:embed="rId3" cstate="print"/>
          <a:srcRect/>
          <a:stretch>
            <a:fillRect/>
          </a:stretch>
        </p:blipFill>
        <p:spPr bwMode="auto">
          <a:xfrm>
            <a:off x="4810125" y="2974982"/>
            <a:ext cx="1285875" cy="901700"/>
          </a:xfrm>
          <a:prstGeom prst="rect">
            <a:avLst/>
          </a:prstGeom>
          <a:noFill/>
          <a:ln w="12700">
            <a:noFill/>
            <a:miter lim="800000"/>
            <a:headEnd/>
            <a:tailEnd/>
          </a:ln>
        </p:spPr>
      </p:pic>
      <p:sp>
        <p:nvSpPr>
          <p:cNvPr id="194569" name="Text Box 10"/>
          <p:cNvSpPr txBox="1">
            <a:spLocks noChangeArrowheads="1"/>
          </p:cNvSpPr>
          <p:nvPr/>
        </p:nvSpPr>
        <p:spPr bwMode="auto">
          <a:xfrm>
            <a:off x="3413125" y="2886082"/>
            <a:ext cx="1463675" cy="304800"/>
          </a:xfrm>
          <a:prstGeom prst="rect">
            <a:avLst/>
          </a:prstGeom>
          <a:noFill/>
          <a:ln w="9525">
            <a:noFill/>
            <a:miter lim="800000"/>
            <a:headEnd/>
            <a:tailEnd/>
          </a:ln>
        </p:spPr>
        <p:txBody>
          <a:bodyPr wrap="none">
            <a:spAutoFit/>
          </a:bodyPr>
          <a:lstStyle/>
          <a:p>
            <a:r>
              <a:rPr lang="es-ES" sz="1400" b="1">
                <a:solidFill>
                  <a:srgbClr val="FF0000"/>
                </a:solidFill>
                <a:latin typeface="Arial" charset="0"/>
              </a:rPr>
              <a:t>194.125.1.63/26</a:t>
            </a:r>
          </a:p>
        </p:txBody>
      </p:sp>
      <p:sp>
        <p:nvSpPr>
          <p:cNvPr id="194570" name="Text Box 11"/>
          <p:cNvSpPr txBox="1">
            <a:spLocks noChangeArrowheads="1"/>
          </p:cNvSpPr>
          <p:nvPr/>
        </p:nvSpPr>
        <p:spPr bwMode="auto">
          <a:xfrm>
            <a:off x="4475163" y="2657482"/>
            <a:ext cx="401637" cy="304800"/>
          </a:xfrm>
          <a:prstGeom prst="rect">
            <a:avLst/>
          </a:prstGeom>
          <a:noFill/>
          <a:ln w="9525">
            <a:noFill/>
            <a:miter lim="800000"/>
            <a:headEnd/>
            <a:tailEnd/>
          </a:ln>
        </p:spPr>
        <p:txBody>
          <a:bodyPr wrap="none">
            <a:spAutoFit/>
          </a:bodyPr>
          <a:lstStyle/>
          <a:p>
            <a:r>
              <a:rPr lang="es-ES" sz="1400" b="1">
                <a:latin typeface="Arial" charset="0"/>
              </a:rPr>
              <a:t>E0</a:t>
            </a:r>
          </a:p>
        </p:txBody>
      </p:sp>
      <p:sp>
        <p:nvSpPr>
          <p:cNvPr id="194571" name="Text Box 12"/>
          <p:cNvSpPr txBox="1">
            <a:spLocks noChangeArrowheads="1"/>
          </p:cNvSpPr>
          <p:nvPr/>
        </p:nvSpPr>
        <p:spPr bwMode="auto">
          <a:xfrm>
            <a:off x="4322763" y="3648082"/>
            <a:ext cx="401637" cy="304800"/>
          </a:xfrm>
          <a:prstGeom prst="rect">
            <a:avLst/>
          </a:prstGeom>
          <a:noFill/>
          <a:ln w="9525">
            <a:noFill/>
            <a:miter lim="800000"/>
            <a:headEnd/>
            <a:tailEnd/>
          </a:ln>
        </p:spPr>
        <p:txBody>
          <a:bodyPr wrap="none">
            <a:spAutoFit/>
          </a:bodyPr>
          <a:lstStyle/>
          <a:p>
            <a:r>
              <a:rPr lang="es-ES" sz="1400" b="1">
                <a:latin typeface="Arial" charset="0"/>
              </a:rPr>
              <a:t>E1</a:t>
            </a:r>
          </a:p>
        </p:txBody>
      </p:sp>
      <p:sp>
        <p:nvSpPr>
          <p:cNvPr id="194572" name="Text Box 13"/>
          <p:cNvSpPr txBox="1">
            <a:spLocks noChangeArrowheads="1"/>
          </p:cNvSpPr>
          <p:nvPr/>
        </p:nvSpPr>
        <p:spPr bwMode="auto">
          <a:xfrm>
            <a:off x="5846763" y="2581282"/>
            <a:ext cx="401637" cy="304800"/>
          </a:xfrm>
          <a:prstGeom prst="rect">
            <a:avLst/>
          </a:prstGeom>
          <a:noFill/>
          <a:ln w="9525">
            <a:noFill/>
            <a:miter lim="800000"/>
            <a:headEnd/>
            <a:tailEnd/>
          </a:ln>
        </p:spPr>
        <p:txBody>
          <a:bodyPr wrap="none">
            <a:spAutoFit/>
          </a:bodyPr>
          <a:lstStyle/>
          <a:p>
            <a:r>
              <a:rPr lang="es-ES" sz="1400" b="1">
                <a:latin typeface="Arial" charset="0"/>
              </a:rPr>
              <a:t>S0</a:t>
            </a:r>
          </a:p>
        </p:txBody>
      </p:sp>
      <p:sp>
        <p:nvSpPr>
          <p:cNvPr id="194573" name="Text Box 14"/>
          <p:cNvSpPr txBox="1">
            <a:spLocks noChangeArrowheads="1"/>
          </p:cNvSpPr>
          <p:nvPr/>
        </p:nvSpPr>
        <p:spPr bwMode="auto">
          <a:xfrm>
            <a:off x="5999163" y="3495682"/>
            <a:ext cx="401637" cy="304800"/>
          </a:xfrm>
          <a:prstGeom prst="rect">
            <a:avLst/>
          </a:prstGeom>
          <a:noFill/>
          <a:ln w="9525">
            <a:noFill/>
            <a:miter lim="800000"/>
            <a:headEnd/>
            <a:tailEnd/>
          </a:ln>
        </p:spPr>
        <p:txBody>
          <a:bodyPr wrap="none">
            <a:spAutoFit/>
          </a:bodyPr>
          <a:lstStyle/>
          <a:p>
            <a:r>
              <a:rPr lang="es-ES" sz="1400" b="1">
                <a:latin typeface="Arial" charset="0"/>
              </a:rPr>
              <a:t>S1</a:t>
            </a:r>
          </a:p>
        </p:txBody>
      </p:sp>
      <p:sp>
        <p:nvSpPr>
          <p:cNvPr id="194574" name="Text Box 15"/>
          <p:cNvSpPr txBox="1">
            <a:spLocks noChangeArrowheads="1"/>
          </p:cNvSpPr>
          <p:nvPr/>
        </p:nvSpPr>
        <p:spPr bwMode="auto">
          <a:xfrm>
            <a:off x="3352800" y="3419482"/>
            <a:ext cx="1365250" cy="304800"/>
          </a:xfrm>
          <a:prstGeom prst="rect">
            <a:avLst/>
          </a:prstGeom>
          <a:noFill/>
          <a:ln w="9525">
            <a:noFill/>
            <a:miter lim="800000"/>
            <a:headEnd/>
            <a:tailEnd/>
          </a:ln>
        </p:spPr>
        <p:txBody>
          <a:bodyPr wrap="none">
            <a:spAutoFit/>
          </a:bodyPr>
          <a:lstStyle/>
          <a:p>
            <a:r>
              <a:rPr lang="es-ES" sz="1400" b="1">
                <a:latin typeface="Arial" charset="0"/>
              </a:rPr>
              <a:t>195.0.0.195/25</a:t>
            </a:r>
          </a:p>
        </p:txBody>
      </p:sp>
      <p:sp>
        <p:nvSpPr>
          <p:cNvPr id="194575" name="Text Box 16"/>
          <p:cNvSpPr txBox="1">
            <a:spLocks noChangeArrowheads="1"/>
          </p:cNvSpPr>
          <p:nvPr/>
        </p:nvSpPr>
        <p:spPr bwMode="auto">
          <a:xfrm>
            <a:off x="2619372" y="4186246"/>
            <a:ext cx="1473200" cy="304800"/>
          </a:xfrm>
          <a:prstGeom prst="rect">
            <a:avLst/>
          </a:prstGeom>
          <a:noFill/>
          <a:ln w="9525">
            <a:noFill/>
            <a:miter lim="800000"/>
            <a:headEnd/>
            <a:tailEnd/>
          </a:ln>
        </p:spPr>
        <p:txBody>
          <a:bodyPr wrap="none">
            <a:spAutoFit/>
          </a:bodyPr>
          <a:lstStyle/>
          <a:p>
            <a:r>
              <a:rPr lang="es-ES" sz="1400" b="1">
                <a:latin typeface="Arial" charset="0"/>
              </a:rPr>
              <a:t>195.0.0.128-255</a:t>
            </a:r>
          </a:p>
        </p:txBody>
      </p:sp>
      <p:sp>
        <p:nvSpPr>
          <p:cNvPr id="194576" name="Text Box 17"/>
          <p:cNvSpPr txBox="1">
            <a:spLocks noChangeArrowheads="1"/>
          </p:cNvSpPr>
          <p:nvPr/>
        </p:nvSpPr>
        <p:spPr bwMode="auto">
          <a:xfrm>
            <a:off x="2362200" y="1971682"/>
            <a:ext cx="1374775" cy="304800"/>
          </a:xfrm>
          <a:prstGeom prst="rect">
            <a:avLst/>
          </a:prstGeom>
          <a:noFill/>
          <a:ln w="9525">
            <a:noFill/>
            <a:miter lim="800000"/>
            <a:headEnd/>
            <a:tailEnd/>
          </a:ln>
        </p:spPr>
        <p:txBody>
          <a:bodyPr wrap="none">
            <a:spAutoFit/>
          </a:bodyPr>
          <a:lstStyle/>
          <a:p>
            <a:r>
              <a:rPr lang="es-ES" sz="1400" b="1" dirty="0">
                <a:latin typeface="Arial" charset="0"/>
              </a:rPr>
              <a:t>194.125.1.0-63</a:t>
            </a:r>
          </a:p>
        </p:txBody>
      </p:sp>
      <p:grpSp>
        <p:nvGrpSpPr>
          <p:cNvPr id="2" name="Group 18"/>
          <p:cNvGrpSpPr>
            <a:grpSpLocks/>
          </p:cNvGrpSpPr>
          <p:nvPr/>
        </p:nvGrpSpPr>
        <p:grpSpPr bwMode="auto">
          <a:xfrm>
            <a:off x="762000" y="2765432"/>
            <a:ext cx="2667000" cy="517525"/>
            <a:chOff x="96" y="1892"/>
            <a:chExt cx="1680" cy="326"/>
          </a:xfrm>
        </p:grpSpPr>
        <p:sp>
          <p:nvSpPr>
            <p:cNvPr id="194597" name="Text Box 19"/>
            <p:cNvSpPr txBox="1">
              <a:spLocks noChangeArrowheads="1"/>
            </p:cNvSpPr>
            <p:nvPr/>
          </p:nvSpPr>
          <p:spPr bwMode="auto">
            <a:xfrm>
              <a:off x="96" y="1892"/>
              <a:ext cx="1498" cy="326"/>
            </a:xfrm>
            <a:prstGeom prst="rect">
              <a:avLst/>
            </a:prstGeom>
            <a:noFill/>
            <a:ln w="9525">
              <a:noFill/>
              <a:miter lim="800000"/>
              <a:headEnd/>
              <a:tailEnd/>
            </a:ln>
          </p:spPr>
          <p:txBody>
            <a:bodyPr wrap="none">
              <a:spAutoFit/>
            </a:bodyPr>
            <a:lstStyle/>
            <a:p>
              <a:pPr algn="ctr"/>
              <a:r>
                <a:rPr lang="es-ES" sz="1400" b="1">
                  <a:solidFill>
                    <a:srgbClr val="FF0000"/>
                  </a:solidFill>
                  <a:latin typeface="Arial" charset="0"/>
                </a:rPr>
                <a:t>Dirección de host inválida</a:t>
              </a:r>
            </a:p>
            <a:p>
              <a:pPr algn="ctr"/>
              <a:r>
                <a:rPr lang="es-ES" sz="1400" b="1">
                  <a:solidFill>
                    <a:srgbClr val="FF0000"/>
                  </a:solidFill>
                  <a:latin typeface="Arial" charset="0"/>
                </a:rPr>
                <a:t>(Broadcast de la subred)</a:t>
              </a:r>
            </a:p>
          </p:txBody>
        </p:sp>
        <p:sp>
          <p:nvSpPr>
            <p:cNvPr id="194598" name="Line 20"/>
            <p:cNvSpPr>
              <a:spLocks noChangeShapeType="1"/>
            </p:cNvSpPr>
            <p:nvPr/>
          </p:nvSpPr>
          <p:spPr bwMode="auto">
            <a:xfrm>
              <a:off x="1536" y="2064"/>
              <a:ext cx="240" cy="0"/>
            </a:xfrm>
            <a:prstGeom prst="line">
              <a:avLst/>
            </a:prstGeom>
            <a:noFill/>
            <a:ln w="9525">
              <a:solidFill>
                <a:schemeClr val="tx1"/>
              </a:solidFill>
              <a:round/>
              <a:headEnd/>
              <a:tailEnd type="triangle" w="med" len="med"/>
            </a:ln>
          </p:spPr>
          <p:txBody>
            <a:bodyPr/>
            <a:lstStyle/>
            <a:p>
              <a:endParaRPr lang="es-ES"/>
            </a:p>
          </p:txBody>
        </p:sp>
      </p:grpSp>
      <p:sp>
        <p:nvSpPr>
          <p:cNvPr id="194578" name="Text Box 21"/>
          <p:cNvSpPr txBox="1">
            <a:spLocks noChangeArrowheads="1"/>
          </p:cNvSpPr>
          <p:nvPr/>
        </p:nvSpPr>
        <p:spPr bwMode="auto">
          <a:xfrm>
            <a:off x="5949950" y="2886082"/>
            <a:ext cx="1365250" cy="304800"/>
          </a:xfrm>
          <a:prstGeom prst="rect">
            <a:avLst/>
          </a:prstGeom>
          <a:noFill/>
          <a:ln w="9525">
            <a:noFill/>
            <a:miter lim="800000"/>
            <a:headEnd/>
            <a:tailEnd/>
          </a:ln>
        </p:spPr>
        <p:txBody>
          <a:bodyPr wrap="none">
            <a:spAutoFit/>
          </a:bodyPr>
          <a:lstStyle/>
          <a:p>
            <a:r>
              <a:rPr lang="es-ES" sz="1400" b="1">
                <a:latin typeface="Arial" charset="0"/>
              </a:rPr>
              <a:t>195.100.1.2/30</a:t>
            </a:r>
          </a:p>
        </p:txBody>
      </p:sp>
      <p:sp>
        <p:nvSpPr>
          <p:cNvPr id="194579" name="Text Box 22"/>
          <p:cNvSpPr txBox="1">
            <a:spLocks noChangeArrowheads="1"/>
          </p:cNvSpPr>
          <p:nvPr/>
        </p:nvSpPr>
        <p:spPr bwMode="auto">
          <a:xfrm>
            <a:off x="6092825" y="1895482"/>
            <a:ext cx="1276350" cy="304800"/>
          </a:xfrm>
          <a:prstGeom prst="rect">
            <a:avLst/>
          </a:prstGeom>
          <a:noFill/>
          <a:ln w="9525">
            <a:noFill/>
            <a:miter lim="800000"/>
            <a:headEnd/>
            <a:tailEnd/>
          </a:ln>
        </p:spPr>
        <p:txBody>
          <a:bodyPr wrap="none">
            <a:spAutoFit/>
          </a:bodyPr>
          <a:lstStyle/>
          <a:p>
            <a:r>
              <a:rPr lang="es-ES" sz="1400" b="1">
                <a:latin typeface="Arial" charset="0"/>
              </a:rPr>
              <a:t>195.100.1.0-3</a:t>
            </a:r>
          </a:p>
        </p:txBody>
      </p:sp>
      <p:sp>
        <p:nvSpPr>
          <p:cNvPr id="194580" name="Text Box 23"/>
          <p:cNvSpPr txBox="1">
            <a:spLocks noChangeArrowheads="1"/>
          </p:cNvSpPr>
          <p:nvPr/>
        </p:nvSpPr>
        <p:spPr bwMode="auto">
          <a:xfrm>
            <a:off x="6254750" y="3724282"/>
            <a:ext cx="1365250" cy="304800"/>
          </a:xfrm>
          <a:prstGeom prst="rect">
            <a:avLst/>
          </a:prstGeom>
          <a:noFill/>
          <a:ln w="9525">
            <a:noFill/>
            <a:miter lim="800000"/>
            <a:headEnd/>
            <a:tailEnd/>
          </a:ln>
        </p:spPr>
        <p:txBody>
          <a:bodyPr wrap="none">
            <a:spAutoFit/>
          </a:bodyPr>
          <a:lstStyle/>
          <a:p>
            <a:r>
              <a:rPr lang="es-ES" sz="1400" b="1">
                <a:latin typeface="Arial" charset="0"/>
              </a:rPr>
              <a:t>197.160.1.1/30</a:t>
            </a:r>
          </a:p>
        </p:txBody>
      </p:sp>
      <p:sp>
        <p:nvSpPr>
          <p:cNvPr id="194581" name="Text Box 24"/>
          <p:cNvSpPr txBox="1">
            <a:spLocks noChangeArrowheads="1"/>
          </p:cNvSpPr>
          <p:nvPr/>
        </p:nvSpPr>
        <p:spPr bwMode="auto">
          <a:xfrm>
            <a:off x="6572250" y="4181482"/>
            <a:ext cx="1276350" cy="304800"/>
          </a:xfrm>
          <a:prstGeom prst="rect">
            <a:avLst/>
          </a:prstGeom>
          <a:noFill/>
          <a:ln w="9525">
            <a:noFill/>
            <a:miter lim="800000"/>
            <a:headEnd/>
            <a:tailEnd/>
          </a:ln>
        </p:spPr>
        <p:txBody>
          <a:bodyPr wrap="none">
            <a:spAutoFit/>
          </a:bodyPr>
          <a:lstStyle/>
          <a:p>
            <a:r>
              <a:rPr lang="es-ES" sz="1400" b="1">
                <a:latin typeface="Arial" charset="0"/>
              </a:rPr>
              <a:t>197.160.1.0-3</a:t>
            </a:r>
          </a:p>
        </p:txBody>
      </p:sp>
      <p:sp>
        <p:nvSpPr>
          <p:cNvPr id="194582" name="Oval 25"/>
          <p:cNvSpPr>
            <a:spLocks noChangeArrowheads="1"/>
          </p:cNvSpPr>
          <p:nvPr/>
        </p:nvSpPr>
        <p:spPr bwMode="auto">
          <a:xfrm>
            <a:off x="2390772" y="4110046"/>
            <a:ext cx="1752600" cy="381000"/>
          </a:xfrm>
          <a:prstGeom prst="ellipse">
            <a:avLst/>
          </a:prstGeom>
          <a:noFill/>
          <a:ln w="9525">
            <a:solidFill>
              <a:schemeClr val="tx1"/>
            </a:solidFill>
            <a:round/>
            <a:headEnd/>
            <a:tailEnd/>
          </a:ln>
        </p:spPr>
        <p:txBody>
          <a:bodyPr wrap="none" anchor="ctr"/>
          <a:lstStyle/>
          <a:p>
            <a:endParaRPr lang="es-ES"/>
          </a:p>
        </p:txBody>
      </p:sp>
      <p:sp>
        <p:nvSpPr>
          <p:cNvPr id="194583" name="Oval 26"/>
          <p:cNvSpPr>
            <a:spLocks noChangeArrowheads="1"/>
          </p:cNvSpPr>
          <p:nvPr/>
        </p:nvSpPr>
        <p:spPr bwMode="auto">
          <a:xfrm>
            <a:off x="2209800" y="1895482"/>
            <a:ext cx="1752600" cy="381000"/>
          </a:xfrm>
          <a:prstGeom prst="ellipse">
            <a:avLst/>
          </a:prstGeom>
          <a:noFill/>
          <a:ln w="9525">
            <a:solidFill>
              <a:schemeClr val="tx1"/>
            </a:solidFill>
            <a:round/>
            <a:headEnd/>
            <a:tailEnd/>
          </a:ln>
        </p:spPr>
        <p:txBody>
          <a:bodyPr wrap="none" anchor="ctr"/>
          <a:lstStyle/>
          <a:p>
            <a:endParaRPr lang="es-ES"/>
          </a:p>
        </p:txBody>
      </p:sp>
      <p:sp>
        <p:nvSpPr>
          <p:cNvPr id="194584" name="Oval 27"/>
          <p:cNvSpPr>
            <a:spLocks noChangeArrowheads="1"/>
          </p:cNvSpPr>
          <p:nvPr/>
        </p:nvSpPr>
        <p:spPr bwMode="auto">
          <a:xfrm>
            <a:off x="6477000" y="4105282"/>
            <a:ext cx="1752600" cy="381000"/>
          </a:xfrm>
          <a:prstGeom prst="ellipse">
            <a:avLst/>
          </a:prstGeom>
          <a:noFill/>
          <a:ln w="9525">
            <a:solidFill>
              <a:schemeClr val="tx1"/>
            </a:solidFill>
            <a:round/>
            <a:headEnd/>
            <a:tailEnd/>
          </a:ln>
        </p:spPr>
        <p:txBody>
          <a:bodyPr wrap="none" anchor="ctr"/>
          <a:lstStyle/>
          <a:p>
            <a:endParaRPr lang="es-ES"/>
          </a:p>
        </p:txBody>
      </p:sp>
      <p:sp>
        <p:nvSpPr>
          <p:cNvPr id="194585" name="Oval 28"/>
          <p:cNvSpPr>
            <a:spLocks noChangeArrowheads="1"/>
          </p:cNvSpPr>
          <p:nvPr/>
        </p:nvSpPr>
        <p:spPr bwMode="auto">
          <a:xfrm>
            <a:off x="5715000" y="1819282"/>
            <a:ext cx="1752600" cy="381000"/>
          </a:xfrm>
          <a:prstGeom prst="ellipse">
            <a:avLst/>
          </a:prstGeom>
          <a:noFill/>
          <a:ln w="9525">
            <a:solidFill>
              <a:schemeClr val="tx1"/>
            </a:solidFill>
            <a:round/>
            <a:headEnd/>
            <a:tailEnd/>
          </a:ln>
        </p:spPr>
        <p:txBody>
          <a:bodyPr wrap="none" anchor="ctr"/>
          <a:lstStyle/>
          <a:p>
            <a:endParaRPr lang="es-ES"/>
          </a:p>
        </p:txBody>
      </p:sp>
      <p:sp>
        <p:nvSpPr>
          <p:cNvPr id="194586" name="Text Box 29"/>
          <p:cNvSpPr txBox="1">
            <a:spLocks noChangeArrowheads="1"/>
          </p:cNvSpPr>
          <p:nvPr/>
        </p:nvSpPr>
        <p:spPr bwMode="auto">
          <a:xfrm>
            <a:off x="4138613" y="4824426"/>
            <a:ext cx="2871787" cy="952500"/>
          </a:xfrm>
          <a:prstGeom prst="rect">
            <a:avLst/>
          </a:prstGeom>
          <a:noFill/>
          <a:ln w="9525">
            <a:solidFill>
              <a:schemeClr val="tx1"/>
            </a:solidFill>
            <a:miter lim="800000"/>
            <a:headEnd/>
            <a:tailEnd/>
          </a:ln>
        </p:spPr>
        <p:txBody>
          <a:bodyPr wrap="none">
            <a:spAutoFit/>
          </a:bodyPr>
          <a:lstStyle/>
          <a:p>
            <a:r>
              <a:rPr lang="es-ES" sz="1400" b="1" dirty="0">
                <a:latin typeface="Arial" charset="0"/>
              </a:rPr>
              <a:t>A 157.34.33.0/32 por 195.0.0.199</a:t>
            </a:r>
          </a:p>
          <a:p>
            <a:r>
              <a:rPr lang="es-ES" sz="1400" b="1" dirty="0">
                <a:solidFill>
                  <a:srgbClr val="FF0000"/>
                </a:solidFill>
                <a:latin typeface="Arial" charset="0"/>
              </a:rPr>
              <a:t>A 160.87.34.0/21 por 195.100.1.1</a:t>
            </a:r>
          </a:p>
          <a:p>
            <a:r>
              <a:rPr lang="es-ES" sz="1400" b="1" dirty="0">
                <a:latin typeface="Arial" charset="0"/>
              </a:rPr>
              <a:t>A </a:t>
            </a:r>
            <a:r>
              <a:rPr lang="es-ES" sz="1400" b="1" dirty="0" smtClean="0">
                <a:latin typeface="Arial" charset="0"/>
              </a:rPr>
              <a:t>48.0.0.0/15 </a:t>
            </a:r>
            <a:r>
              <a:rPr lang="es-ES" sz="1400" b="1" dirty="0">
                <a:latin typeface="Arial" charset="0"/>
              </a:rPr>
              <a:t>por 197.160.1.2</a:t>
            </a:r>
          </a:p>
          <a:p>
            <a:r>
              <a:rPr lang="es-ES" sz="1400" b="1" dirty="0">
                <a:latin typeface="Arial" charset="0"/>
              </a:rPr>
              <a:t>A 0.0.0.0/0 por 195.100.1.1</a:t>
            </a:r>
          </a:p>
        </p:txBody>
      </p:sp>
      <p:grpSp>
        <p:nvGrpSpPr>
          <p:cNvPr id="3" name="Group 32"/>
          <p:cNvGrpSpPr>
            <a:grpSpLocks/>
          </p:cNvGrpSpPr>
          <p:nvPr/>
        </p:nvGrpSpPr>
        <p:grpSpPr bwMode="auto">
          <a:xfrm>
            <a:off x="1676400" y="4862526"/>
            <a:ext cx="2514600" cy="517525"/>
            <a:chOff x="672" y="3312"/>
            <a:chExt cx="1584" cy="326"/>
          </a:xfrm>
        </p:grpSpPr>
        <p:sp>
          <p:nvSpPr>
            <p:cNvPr id="194595" name="Line 33"/>
            <p:cNvSpPr>
              <a:spLocks noChangeShapeType="1"/>
            </p:cNvSpPr>
            <p:nvPr/>
          </p:nvSpPr>
          <p:spPr bwMode="auto">
            <a:xfrm rot="10800000" flipH="1">
              <a:off x="1968" y="3504"/>
              <a:ext cx="288" cy="0"/>
            </a:xfrm>
            <a:prstGeom prst="line">
              <a:avLst/>
            </a:prstGeom>
            <a:noFill/>
            <a:ln w="9525">
              <a:solidFill>
                <a:schemeClr val="tx1"/>
              </a:solidFill>
              <a:round/>
              <a:headEnd/>
              <a:tailEnd type="triangle" w="med" len="med"/>
            </a:ln>
          </p:spPr>
          <p:txBody>
            <a:bodyPr/>
            <a:lstStyle/>
            <a:p>
              <a:endParaRPr lang="es-ES"/>
            </a:p>
          </p:txBody>
        </p:sp>
        <p:sp>
          <p:nvSpPr>
            <p:cNvPr id="194596" name="Text Box 34"/>
            <p:cNvSpPr txBox="1">
              <a:spLocks noChangeArrowheads="1"/>
            </p:cNvSpPr>
            <p:nvPr/>
          </p:nvSpPr>
          <p:spPr bwMode="auto">
            <a:xfrm>
              <a:off x="672" y="3312"/>
              <a:ext cx="1437" cy="326"/>
            </a:xfrm>
            <a:prstGeom prst="rect">
              <a:avLst/>
            </a:prstGeom>
            <a:noFill/>
            <a:ln w="9525">
              <a:noFill/>
              <a:miter lim="800000"/>
              <a:headEnd/>
              <a:tailEnd/>
            </a:ln>
          </p:spPr>
          <p:txBody>
            <a:bodyPr wrap="none">
              <a:spAutoFit/>
            </a:bodyPr>
            <a:lstStyle/>
            <a:p>
              <a:pPr algn="ctr"/>
              <a:r>
                <a:rPr lang="es-ES" sz="1400" b="1">
                  <a:solidFill>
                    <a:srgbClr val="FF0000"/>
                  </a:solidFill>
                  <a:latin typeface="Arial" charset="0"/>
                </a:rPr>
                <a:t>Dirección de red inválida</a:t>
              </a:r>
            </a:p>
            <a:p>
              <a:pPr algn="ctr"/>
              <a:r>
                <a:rPr lang="es-ES" sz="1400" b="1">
                  <a:solidFill>
                    <a:srgbClr val="FF0000"/>
                  </a:solidFill>
                  <a:latin typeface="Arial" charset="0"/>
                </a:rPr>
                <a:t>(parte host </a:t>
              </a:r>
              <a:r>
                <a:rPr lang="es-ES" sz="1400" b="1">
                  <a:solidFill>
                    <a:srgbClr val="FF0000"/>
                  </a:solidFill>
                  <a:latin typeface="Arial" charset="0"/>
                  <a:sym typeface="Symbol" pitchFamily="18" charset="2"/>
                </a:rPr>
                <a:t></a:t>
              </a:r>
              <a:r>
                <a:rPr lang="es-ES" sz="1400" b="1">
                  <a:solidFill>
                    <a:srgbClr val="FF0000"/>
                  </a:solidFill>
                  <a:latin typeface="Arial" charset="0"/>
                </a:rPr>
                <a:t> 0)</a:t>
              </a:r>
            </a:p>
          </p:txBody>
        </p:sp>
      </p:grpSp>
      <p:grpSp>
        <p:nvGrpSpPr>
          <p:cNvPr id="4" name="Group 35"/>
          <p:cNvGrpSpPr>
            <a:grpSpLocks/>
          </p:cNvGrpSpPr>
          <p:nvPr/>
        </p:nvGrpSpPr>
        <p:grpSpPr bwMode="auto">
          <a:xfrm>
            <a:off x="2214546" y="5967434"/>
            <a:ext cx="4524375" cy="533400"/>
            <a:chOff x="1710" y="3840"/>
            <a:chExt cx="2850" cy="336"/>
          </a:xfrm>
        </p:grpSpPr>
        <p:sp>
          <p:nvSpPr>
            <p:cNvPr id="194593" name="Text Box 36"/>
            <p:cNvSpPr txBox="1">
              <a:spLocks noChangeArrowheads="1"/>
            </p:cNvSpPr>
            <p:nvPr/>
          </p:nvSpPr>
          <p:spPr bwMode="auto">
            <a:xfrm>
              <a:off x="1710" y="3850"/>
              <a:ext cx="2850" cy="326"/>
            </a:xfrm>
            <a:prstGeom prst="rect">
              <a:avLst/>
            </a:prstGeom>
            <a:noFill/>
            <a:ln w="9525">
              <a:noFill/>
              <a:miter lim="800000"/>
              <a:headEnd/>
              <a:tailEnd/>
            </a:ln>
          </p:spPr>
          <p:txBody>
            <a:bodyPr wrap="none">
              <a:spAutoFit/>
            </a:bodyPr>
            <a:lstStyle/>
            <a:p>
              <a:pPr algn="r"/>
              <a:r>
                <a:rPr lang="es-ES" sz="1400" b="1">
                  <a:solidFill>
                    <a:srgbClr val="FF0000"/>
                  </a:solidFill>
                  <a:latin typeface="Arial" charset="0"/>
                </a:rPr>
                <a:t>160.87.34.0: 10100000.01010111.00100010.00000000</a:t>
              </a:r>
            </a:p>
            <a:p>
              <a:pPr algn="r"/>
              <a:r>
                <a:rPr lang="es-ES" sz="1400" b="1">
                  <a:solidFill>
                    <a:srgbClr val="FF0000"/>
                  </a:solidFill>
                  <a:latin typeface="Arial" charset="0"/>
                </a:rPr>
                <a:t>Máscara: 11111111.11111111.11111000.00000000</a:t>
              </a:r>
            </a:p>
          </p:txBody>
        </p:sp>
        <p:sp>
          <p:nvSpPr>
            <p:cNvPr id="194594" name="Rectangle 37"/>
            <p:cNvSpPr>
              <a:spLocks noChangeArrowheads="1"/>
            </p:cNvSpPr>
            <p:nvPr/>
          </p:nvSpPr>
          <p:spPr bwMode="auto">
            <a:xfrm>
              <a:off x="3792" y="3840"/>
              <a:ext cx="768" cy="336"/>
            </a:xfrm>
            <a:prstGeom prst="rect">
              <a:avLst/>
            </a:prstGeom>
            <a:noFill/>
            <a:ln w="9525">
              <a:solidFill>
                <a:schemeClr val="tx1"/>
              </a:solidFill>
              <a:miter lim="800000"/>
              <a:headEnd/>
              <a:tailEnd/>
            </a:ln>
          </p:spPr>
          <p:txBody>
            <a:bodyPr wrap="none" anchor="ctr"/>
            <a:lstStyle/>
            <a:p>
              <a:endParaRPr lang="es-ES"/>
            </a:p>
          </p:txBody>
        </p:sp>
      </p:grpSp>
      <p:sp>
        <p:nvSpPr>
          <p:cNvPr id="194591" name="Line 38"/>
          <p:cNvSpPr>
            <a:spLocks noChangeShapeType="1"/>
          </p:cNvSpPr>
          <p:nvPr/>
        </p:nvSpPr>
        <p:spPr bwMode="auto">
          <a:xfrm flipV="1">
            <a:off x="5486400" y="3876682"/>
            <a:ext cx="0" cy="954000"/>
          </a:xfrm>
          <a:prstGeom prst="line">
            <a:avLst/>
          </a:prstGeom>
          <a:noFill/>
          <a:ln w="9525">
            <a:solidFill>
              <a:schemeClr val="tx1"/>
            </a:solidFill>
            <a:round/>
            <a:headEnd/>
            <a:tailEnd type="triangle" w="med" len="med"/>
          </a:ln>
        </p:spPr>
        <p:txBody>
          <a:bodyPr/>
          <a:lstStyle/>
          <a:p>
            <a:endParaRPr lang="es-ES"/>
          </a:p>
        </p:txBody>
      </p:sp>
      <p:sp>
        <p:nvSpPr>
          <p:cNvPr id="194592" name="Text Box 39"/>
          <p:cNvSpPr txBox="1">
            <a:spLocks noChangeArrowheads="1"/>
          </p:cNvSpPr>
          <p:nvPr/>
        </p:nvSpPr>
        <p:spPr bwMode="auto">
          <a:xfrm>
            <a:off x="228600" y="3419482"/>
            <a:ext cx="2847975" cy="517525"/>
          </a:xfrm>
          <a:prstGeom prst="rect">
            <a:avLst/>
          </a:prstGeom>
          <a:noFill/>
          <a:ln w="9525">
            <a:noFill/>
            <a:miter lim="800000"/>
            <a:headEnd/>
            <a:tailEnd/>
          </a:ln>
        </p:spPr>
        <p:txBody>
          <a:bodyPr wrap="none">
            <a:spAutoFit/>
          </a:bodyPr>
          <a:lstStyle/>
          <a:p>
            <a:r>
              <a:rPr lang="es-ES" sz="1400" b="1">
                <a:solidFill>
                  <a:srgbClr val="FF0000"/>
                </a:solidFill>
                <a:latin typeface="Arial" charset="0"/>
              </a:rPr>
              <a:t>194.125.1.63: ---.----.---.00111111</a:t>
            </a:r>
          </a:p>
          <a:p>
            <a:r>
              <a:rPr lang="es-ES" sz="1400" b="1">
                <a:solidFill>
                  <a:srgbClr val="FF0000"/>
                </a:solidFill>
                <a:latin typeface="Arial" charset="0"/>
              </a:rPr>
              <a:t>Máscara: 255.255.255.11000000</a:t>
            </a:r>
          </a:p>
        </p:txBody>
      </p:sp>
      <p:sp>
        <p:nvSpPr>
          <p:cNvPr id="40" name="Text Box 17"/>
          <p:cNvSpPr txBox="1">
            <a:spLocks noChangeArrowheads="1"/>
          </p:cNvSpPr>
          <p:nvPr/>
        </p:nvSpPr>
        <p:spPr bwMode="auto">
          <a:xfrm>
            <a:off x="785786" y="857232"/>
            <a:ext cx="7143800" cy="738664"/>
          </a:xfrm>
          <a:prstGeom prst="rect">
            <a:avLst/>
          </a:prstGeom>
          <a:noFill/>
          <a:ln w="9525">
            <a:noFill/>
            <a:miter lim="800000"/>
            <a:headEnd/>
            <a:tailEnd/>
          </a:ln>
        </p:spPr>
        <p:txBody>
          <a:bodyPr wrap="square">
            <a:spAutoFit/>
          </a:bodyPr>
          <a:lstStyle/>
          <a:p>
            <a:pPr algn="ctr"/>
            <a:r>
              <a:rPr lang="es-ES" sz="1400" b="1" dirty="0" smtClean="0">
                <a:latin typeface="Arial" charset="0"/>
              </a:rPr>
              <a:t>En esta figura aparece la configuración de un </a:t>
            </a:r>
            <a:r>
              <a:rPr lang="es-ES" sz="1400" b="1" dirty="0" err="1" smtClean="0">
                <a:latin typeface="Arial" charset="0"/>
              </a:rPr>
              <a:t>router</a:t>
            </a:r>
            <a:r>
              <a:rPr lang="es-ES" sz="1400" b="1" dirty="0" smtClean="0">
                <a:latin typeface="Arial" charset="0"/>
              </a:rPr>
              <a:t> hipotético, con las direcciones de sus interfaces y la tabla de rutas. En dicha configuración hay dos errores en las líneas marcadas en rojo. Explique en que consisten</a:t>
            </a:r>
            <a:endParaRPr lang="es-ES" sz="1400" b="1" dirty="0">
              <a:latin typeface="Arial" charset="0"/>
            </a:endParaRPr>
          </a:p>
        </p:txBody>
      </p:sp>
    </p:spTree>
  </p:cSld>
  <p:clrMapOvr>
    <a:masterClrMapping/>
  </p:clrMapOvr>
  <p:transition spd="med">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09" name="Text Box 2"/>
          <p:cNvSpPr txBox="1">
            <a:spLocks noChangeArrowheads="1"/>
          </p:cNvSpPr>
          <p:nvPr/>
        </p:nvSpPr>
        <p:spPr bwMode="auto">
          <a:xfrm>
            <a:off x="3254374" y="285750"/>
            <a:ext cx="3175013" cy="646331"/>
          </a:xfrm>
          <a:prstGeom prst="rect">
            <a:avLst/>
          </a:prstGeom>
          <a:noFill/>
          <a:ln w="9525">
            <a:noFill/>
            <a:miter lim="800000"/>
            <a:headEnd/>
            <a:tailEnd/>
          </a:ln>
        </p:spPr>
        <p:txBody>
          <a:bodyPr wrap="square">
            <a:spAutoFit/>
          </a:bodyPr>
          <a:lstStyle/>
          <a:p>
            <a:pPr>
              <a:spcBef>
                <a:spcPct val="50000"/>
              </a:spcBef>
            </a:pPr>
            <a:r>
              <a:rPr lang="es-ES_tradnl" sz="3600" dirty="0">
                <a:latin typeface="Arial" pitchFamily="34" charset="0"/>
                <a:cs typeface="Arial" pitchFamily="34" charset="0"/>
              </a:rPr>
              <a:t>Ejercicio </a:t>
            </a:r>
            <a:r>
              <a:rPr lang="es-ES_tradnl" sz="3600" dirty="0" smtClean="0">
                <a:latin typeface="Arial" pitchFamily="34" charset="0"/>
                <a:cs typeface="Arial" pitchFamily="34" charset="0"/>
              </a:rPr>
              <a:t>12 (I)</a:t>
            </a:r>
            <a:endParaRPr lang="es-ES" sz="3600" dirty="0">
              <a:latin typeface="Arial" pitchFamily="34" charset="0"/>
              <a:cs typeface="Arial" pitchFamily="34" charset="0"/>
            </a:endParaRPr>
          </a:p>
        </p:txBody>
      </p:sp>
      <p:pic>
        <p:nvPicPr>
          <p:cNvPr id="196610" name="Picture 3"/>
          <p:cNvPicPr>
            <a:picLocks noChangeArrowheads="1"/>
          </p:cNvPicPr>
          <p:nvPr/>
        </p:nvPicPr>
        <p:blipFill>
          <a:blip r:embed="rId3" cstate="print"/>
          <a:srcRect/>
          <a:stretch>
            <a:fillRect/>
          </a:stretch>
        </p:blipFill>
        <p:spPr bwMode="auto">
          <a:xfrm>
            <a:off x="1273175" y="3028950"/>
            <a:ext cx="990600" cy="685800"/>
          </a:xfrm>
          <a:prstGeom prst="rect">
            <a:avLst/>
          </a:prstGeom>
          <a:noFill/>
          <a:ln w="12700">
            <a:noFill/>
            <a:miter lim="800000"/>
            <a:headEnd/>
            <a:tailEnd/>
          </a:ln>
        </p:spPr>
      </p:pic>
      <p:sp>
        <p:nvSpPr>
          <p:cNvPr id="196611" name="Line 4"/>
          <p:cNvSpPr>
            <a:spLocks noChangeShapeType="1"/>
          </p:cNvSpPr>
          <p:nvPr/>
        </p:nvSpPr>
        <p:spPr bwMode="auto">
          <a:xfrm flipV="1">
            <a:off x="4244975" y="2800350"/>
            <a:ext cx="1301750" cy="0"/>
          </a:xfrm>
          <a:prstGeom prst="line">
            <a:avLst/>
          </a:prstGeom>
          <a:noFill/>
          <a:ln w="25400">
            <a:solidFill>
              <a:schemeClr val="accent2"/>
            </a:solidFill>
            <a:round/>
            <a:headEnd/>
            <a:tailEnd/>
          </a:ln>
        </p:spPr>
        <p:txBody>
          <a:bodyPr/>
          <a:lstStyle/>
          <a:p>
            <a:endParaRPr lang="es-ES">
              <a:latin typeface="Arial" pitchFamily="34" charset="0"/>
              <a:cs typeface="Arial" pitchFamily="34" charset="0"/>
            </a:endParaRPr>
          </a:p>
        </p:txBody>
      </p:sp>
      <p:pic>
        <p:nvPicPr>
          <p:cNvPr id="196612" name="Picture 5"/>
          <p:cNvPicPr>
            <a:picLocks noChangeArrowheads="1"/>
          </p:cNvPicPr>
          <p:nvPr/>
        </p:nvPicPr>
        <p:blipFill>
          <a:blip r:embed="rId4" cstate="print"/>
          <a:srcRect/>
          <a:stretch>
            <a:fillRect/>
          </a:stretch>
        </p:blipFill>
        <p:spPr bwMode="auto">
          <a:xfrm>
            <a:off x="849313" y="438150"/>
            <a:ext cx="1566862" cy="1077913"/>
          </a:xfrm>
          <a:prstGeom prst="rect">
            <a:avLst/>
          </a:prstGeom>
          <a:noFill/>
          <a:ln w="12700">
            <a:noFill/>
            <a:miter lim="800000"/>
            <a:headEnd/>
            <a:tailEnd/>
          </a:ln>
        </p:spPr>
      </p:pic>
      <p:pic>
        <p:nvPicPr>
          <p:cNvPr id="196613" name="Picture 6"/>
          <p:cNvPicPr>
            <a:picLocks noChangeArrowheads="1"/>
          </p:cNvPicPr>
          <p:nvPr/>
        </p:nvPicPr>
        <p:blipFill>
          <a:blip r:embed="rId3" cstate="print"/>
          <a:srcRect/>
          <a:stretch>
            <a:fillRect/>
          </a:stretch>
        </p:blipFill>
        <p:spPr bwMode="auto">
          <a:xfrm>
            <a:off x="1273175" y="5314950"/>
            <a:ext cx="990600" cy="685800"/>
          </a:xfrm>
          <a:prstGeom prst="rect">
            <a:avLst/>
          </a:prstGeom>
          <a:noFill/>
          <a:ln w="12700">
            <a:noFill/>
            <a:miter lim="800000"/>
            <a:headEnd/>
            <a:tailEnd/>
          </a:ln>
        </p:spPr>
      </p:pic>
      <p:pic>
        <p:nvPicPr>
          <p:cNvPr id="196616" name="Picture 9"/>
          <p:cNvPicPr>
            <a:picLocks noChangeArrowheads="1"/>
          </p:cNvPicPr>
          <p:nvPr/>
        </p:nvPicPr>
        <p:blipFill>
          <a:blip r:embed="rId3" cstate="print"/>
          <a:srcRect/>
          <a:stretch>
            <a:fillRect/>
          </a:stretch>
        </p:blipFill>
        <p:spPr bwMode="auto">
          <a:xfrm>
            <a:off x="1273175" y="1047750"/>
            <a:ext cx="990600" cy="685800"/>
          </a:xfrm>
          <a:prstGeom prst="rect">
            <a:avLst/>
          </a:prstGeom>
          <a:noFill/>
          <a:ln w="12700">
            <a:noFill/>
            <a:miter lim="800000"/>
            <a:headEnd/>
            <a:tailEnd/>
          </a:ln>
        </p:spPr>
      </p:pic>
      <p:sp>
        <p:nvSpPr>
          <p:cNvPr id="196617" name="Text Box 10"/>
          <p:cNvSpPr txBox="1">
            <a:spLocks noChangeArrowheads="1"/>
          </p:cNvSpPr>
          <p:nvPr/>
        </p:nvSpPr>
        <p:spPr bwMode="auto">
          <a:xfrm>
            <a:off x="1120775" y="666750"/>
            <a:ext cx="1143000" cy="400110"/>
          </a:xfrm>
          <a:prstGeom prst="rect">
            <a:avLst/>
          </a:prstGeom>
          <a:noFill/>
          <a:ln w="9525">
            <a:noFill/>
            <a:miter lim="800000"/>
            <a:headEnd/>
            <a:tailEnd/>
          </a:ln>
        </p:spPr>
        <p:txBody>
          <a:bodyPr>
            <a:spAutoFit/>
          </a:bodyPr>
          <a:lstStyle/>
          <a:p>
            <a:pPr>
              <a:spcBef>
                <a:spcPct val="50000"/>
              </a:spcBef>
            </a:pPr>
            <a:r>
              <a:rPr lang="es-ES_tradnl" sz="2000" dirty="0">
                <a:latin typeface="Arial" pitchFamily="34" charset="0"/>
                <a:cs typeface="Arial" pitchFamily="34" charset="0"/>
              </a:rPr>
              <a:t>Internet</a:t>
            </a:r>
            <a:endParaRPr lang="es-ES" sz="2000" dirty="0">
              <a:latin typeface="Arial" pitchFamily="34" charset="0"/>
              <a:cs typeface="Arial" pitchFamily="34" charset="0"/>
            </a:endParaRPr>
          </a:p>
        </p:txBody>
      </p:sp>
      <p:sp>
        <p:nvSpPr>
          <p:cNvPr id="196618" name="Freeform 11"/>
          <p:cNvSpPr>
            <a:spLocks/>
          </p:cNvSpPr>
          <p:nvPr/>
        </p:nvSpPr>
        <p:spPr bwMode="auto">
          <a:xfrm>
            <a:off x="2111375" y="3330575"/>
            <a:ext cx="2270125" cy="79375"/>
          </a:xfrm>
          <a:custGeom>
            <a:avLst/>
            <a:gdLst>
              <a:gd name="T0" fmla="*/ 0 w 1452"/>
              <a:gd name="T1" fmla="*/ 0 h 45"/>
              <a:gd name="T2" fmla="*/ 1818609503 w 1452"/>
              <a:gd name="T3" fmla="*/ 0 h 45"/>
              <a:gd name="T4" fmla="*/ 1623059484 w 1452"/>
              <a:gd name="T5" fmla="*/ 136897189 h 45"/>
              <a:gd name="T6" fmla="*/ 2147483647 w 1452"/>
              <a:gd name="T7" fmla="*/ 136897189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latin typeface="Arial" pitchFamily="34" charset="0"/>
              <a:cs typeface="Arial" pitchFamily="34" charset="0"/>
            </a:endParaRPr>
          </a:p>
        </p:txBody>
      </p:sp>
      <p:sp>
        <p:nvSpPr>
          <p:cNvPr id="196619" name="Freeform 12"/>
          <p:cNvSpPr>
            <a:spLocks/>
          </p:cNvSpPr>
          <p:nvPr/>
        </p:nvSpPr>
        <p:spPr bwMode="auto">
          <a:xfrm>
            <a:off x="5235575" y="3333750"/>
            <a:ext cx="2270125" cy="79375"/>
          </a:xfrm>
          <a:custGeom>
            <a:avLst/>
            <a:gdLst>
              <a:gd name="T0" fmla="*/ 0 w 1452"/>
              <a:gd name="T1" fmla="*/ 0 h 45"/>
              <a:gd name="T2" fmla="*/ 1818609503 w 1452"/>
              <a:gd name="T3" fmla="*/ 0 h 45"/>
              <a:gd name="T4" fmla="*/ 1623059484 w 1452"/>
              <a:gd name="T5" fmla="*/ 136897189 h 45"/>
              <a:gd name="T6" fmla="*/ 2147483647 w 1452"/>
              <a:gd name="T7" fmla="*/ 136897189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latin typeface="Arial" pitchFamily="34" charset="0"/>
              <a:cs typeface="Arial" pitchFamily="34" charset="0"/>
            </a:endParaRPr>
          </a:p>
        </p:txBody>
      </p:sp>
      <p:sp>
        <p:nvSpPr>
          <p:cNvPr id="196620" name="Freeform 13"/>
          <p:cNvSpPr>
            <a:spLocks/>
          </p:cNvSpPr>
          <p:nvPr/>
        </p:nvSpPr>
        <p:spPr bwMode="auto">
          <a:xfrm rot="16200000" flipH="1">
            <a:off x="786606" y="4431507"/>
            <a:ext cx="1812925" cy="74612"/>
          </a:xfrm>
          <a:custGeom>
            <a:avLst/>
            <a:gdLst>
              <a:gd name="T0" fmla="*/ 0 w 1452"/>
              <a:gd name="T1" fmla="*/ 0 h 45"/>
              <a:gd name="T2" fmla="*/ 1159843662 w 1452"/>
              <a:gd name="T3" fmla="*/ 0 h 45"/>
              <a:gd name="T4" fmla="*/ 1035128948 w 1452"/>
              <a:gd name="T5" fmla="*/ 120960985 h 45"/>
              <a:gd name="T6" fmla="*/ 2147483647 w 1452"/>
              <a:gd name="T7" fmla="*/ 120960985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latin typeface="Arial" pitchFamily="34" charset="0"/>
              <a:cs typeface="Arial" pitchFamily="34" charset="0"/>
            </a:endParaRPr>
          </a:p>
        </p:txBody>
      </p:sp>
      <p:sp>
        <p:nvSpPr>
          <p:cNvPr id="196621" name="Freeform 14"/>
          <p:cNvSpPr>
            <a:spLocks/>
          </p:cNvSpPr>
          <p:nvPr/>
        </p:nvSpPr>
        <p:spPr bwMode="auto">
          <a:xfrm rot="5400000">
            <a:off x="968375" y="2343150"/>
            <a:ext cx="1447800" cy="76200"/>
          </a:xfrm>
          <a:custGeom>
            <a:avLst/>
            <a:gdLst>
              <a:gd name="T0" fmla="*/ 0 w 1452"/>
              <a:gd name="T1" fmla="*/ 0 h 45"/>
              <a:gd name="T2" fmla="*/ 739702159 w 1452"/>
              <a:gd name="T3" fmla="*/ 0 h 45"/>
              <a:gd name="T4" fmla="*/ 660163923 w 1452"/>
              <a:gd name="T5" fmla="*/ 126165197 h 45"/>
              <a:gd name="T6" fmla="*/ 1442618046 w 1452"/>
              <a:gd name="T7" fmla="*/ 126165197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latin typeface="Arial" pitchFamily="34" charset="0"/>
              <a:cs typeface="Arial" pitchFamily="34" charset="0"/>
            </a:endParaRPr>
          </a:p>
        </p:txBody>
      </p:sp>
      <p:sp>
        <p:nvSpPr>
          <p:cNvPr id="196622" name="Text Box 15"/>
          <p:cNvSpPr txBox="1">
            <a:spLocks noChangeArrowheads="1"/>
          </p:cNvSpPr>
          <p:nvPr/>
        </p:nvSpPr>
        <p:spPr bwMode="auto">
          <a:xfrm>
            <a:off x="1654175" y="3546475"/>
            <a:ext cx="1295400" cy="369332"/>
          </a:xfrm>
          <a:prstGeom prst="rect">
            <a:avLst/>
          </a:prstGeom>
          <a:noFill/>
          <a:ln w="9525">
            <a:noFill/>
            <a:miter lim="800000"/>
            <a:headEnd/>
            <a:tailEnd/>
          </a:ln>
        </p:spPr>
        <p:txBody>
          <a:bodyPr>
            <a:spAutoFit/>
          </a:bodyPr>
          <a:lstStyle/>
          <a:p>
            <a:pPr>
              <a:spcBef>
                <a:spcPct val="50000"/>
              </a:spcBef>
            </a:pPr>
            <a:r>
              <a:rPr lang="es-ES_tradnl" sz="1800" dirty="0">
                <a:latin typeface="Arial" pitchFamily="34" charset="0"/>
                <a:cs typeface="Arial" pitchFamily="34" charset="0"/>
              </a:rPr>
              <a:t>Madrid</a:t>
            </a:r>
            <a:endParaRPr lang="es-ES" sz="1800" dirty="0">
              <a:latin typeface="Arial" pitchFamily="34" charset="0"/>
              <a:cs typeface="Arial" pitchFamily="34" charset="0"/>
            </a:endParaRPr>
          </a:p>
        </p:txBody>
      </p:sp>
      <p:sp>
        <p:nvSpPr>
          <p:cNvPr id="196623" name="Text Box 16"/>
          <p:cNvSpPr txBox="1">
            <a:spLocks noChangeArrowheads="1"/>
          </p:cNvSpPr>
          <p:nvPr/>
        </p:nvSpPr>
        <p:spPr bwMode="auto">
          <a:xfrm>
            <a:off x="4244975" y="3562350"/>
            <a:ext cx="1295400" cy="369332"/>
          </a:xfrm>
          <a:prstGeom prst="rect">
            <a:avLst/>
          </a:prstGeom>
          <a:noFill/>
          <a:ln w="9525">
            <a:noFill/>
            <a:miter lim="800000"/>
            <a:headEnd/>
            <a:tailEnd/>
          </a:ln>
        </p:spPr>
        <p:txBody>
          <a:bodyPr>
            <a:spAutoFit/>
          </a:bodyPr>
          <a:lstStyle/>
          <a:p>
            <a:pPr>
              <a:spcBef>
                <a:spcPct val="50000"/>
              </a:spcBef>
            </a:pPr>
            <a:r>
              <a:rPr lang="es-ES_tradnl" sz="1800">
                <a:latin typeface="Arial" pitchFamily="34" charset="0"/>
                <a:cs typeface="Arial" pitchFamily="34" charset="0"/>
              </a:rPr>
              <a:t>Barcelona</a:t>
            </a:r>
            <a:endParaRPr lang="es-ES" sz="1800">
              <a:latin typeface="Arial" pitchFamily="34" charset="0"/>
              <a:cs typeface="Arial" pitchFamily="34" charset="0"/>
            </a:endParaRPr>
          </a:p>
        </p:txBody>
      </p:sp>
      <p:sp>
        <p:nvSpPr>
          <p:cNvPr id="196624" name="Text Box 17"/>
          <p:cNvSpPr txBox="1">
            <a:spLocks noChangeArrowheads="1"/>
          </p:cNvSpPr>
          <p:nvPr/>
        </p:nvSpPr>
        <p:spPr bwMode="auto">
          <a:xfrm>
            <a:off x="1349375" y="5848350"/>
            <a:ext cx="1295400" cy="369332"/>
          </a:xfrm>
          <a:prstGeom prst="rect">
            <a:avLst/>
          </a:prstGeom>
          <a:noFill/>
          <a:ln w="9525">
            <a:noFill/>
            <a:miter lim="800000"/>
            <a:headEnd/>
            <a:tailEnd/>
          </a:ln>
        </p:spPr>
        <p:txBody>
          <a:bodyPr>
            <a:spAutoFit/>
          </a:bodyPr>
          <a:lstStyle/>
          <a:p>
            <a:pPr>
              <a:spcBef>
                <a:spcPct val="50000"/>
              </a:spcBef>
            </a:pPr>
            <a:r>
              <a:rPr lang="es-ES_tradnl" sz="1800" dirty="0">
                <a:latin typeface="Arial" pitchFamily="34" charset="0"/>
                <a:cs typeface="Arial" pitchFamily="34" charset="0"/>
              </a:rPr>
              <a:t>Sevilla</a:t>
            </a:r>
            <a:endParaRPr lang="es-ES" sz="1800" dirty="0">
              <a:latin typeface="Arial" pitchFamily="34" charset="0"/>
              <a:cs typeface="Arial" pitchFamily="34" charset="0"/>
            </a:endParaRPr>
          </a:p>
        </p:txBody>
      </p:sp>
      <p:sp>
        <p:nvSpPr>
          <p:cNvPr id="196625" name="Text Box 18"/>
          <p:cNvSpPr txBox="1">
            <a:spLocks noChangeArrowheads="1"/>
          </p:cNvSpPr>
          <p:nvPr/>
        </p:nvSpPr>
        <p:spPr bwMode="auto">
          <a:xfrm>
            <a:off x="7521575" y="3562350"/>
            <a:ext cx="1295400" cy="369332"/>
          </a:xfrm>
          <a:prstGeom prst="rect">
            <a:avLst/>
          </a:prstGeom>
          <a:noFill/>
          <a:ln w="9525">
            <a:noFill/>
            <a:miter lim="800000"/>
            <a:headEnd/>
            <a:tailEnd/>
          </a:ln>
        </p:spPr>
        <p:txBody>
          <a:bodyPr>
            <a:spAutoFit/>
          </a:bodyPr>
          <a:lstStyle/>
          <a:p>
            <a:pPr>
              <a:spcBef>
                <a:spcPct val="50000"/>
              </a:spcBef>
            </a:pPr>
            <a:r>
              <a:rPr lang="es-ES_tradnl" sz="1800">
                <a:latin typeface="Arial" pitchFamily="34" charset="0"/>
                <a:cs typeface="Arial" pitchFamily="34" charset="0"/>
              </a:rPr>
              <a:t>Bilbao</a:t>
            </a:r>
            <a:endParaRPr lang="es-ES" sz="1800">
              <a:latin typeface="Arial" pitchFamily="34" charset="0"/>
              <a:cs typeface="Arial" pitchFamily="34" charset="0"/>
            </a:endParaRPr>
          </a:p>
        </p:txBody>
      </p:sp>
      <p:sp>
        <p:nvSpPr>
          <p:cNvPr id="196626" name="Text Box 19"/>
          <p:cNvSpPr txBox="1">
            <a:spLocks noChangeArrowheads="1"/>
          </p:cNvSpPr>
          <p:nvPr/>
        </p:nvSpPr>
        <p:spPr bwMode="auto">
          <a:xfrm>
            <a:off x="1654175" y="2038350"/>
            <a:ext cx="1219200" cy="338554"/>
          </a:xfrm>
          <a:prstGeom prst="rect">
            <a:avLst/>
          </a:prstGeom>
          <a:noFill/>
          <a:ln w="9525">
            <a:noFill/>
            <a:miter lim="800000"/>
            <a:headEnd/>
            <a:tailEnd/>
          </a:ln>
        </p:spPr>
        <p:txBody>
          <a:bodyPr>
            <a:spAutoFit/>
          </a:bodyPr>
          <a:lstStyle/>
          <a:p>
            <a:pPr>
              <a:spcBef>
                <a:spcPct val="50000"/>
              </a:spcBef>
            </a:pPr>
            <a:r>
              <a:rPr lang="es-ES_tradnl" sz="1600" b="1">
                <a:latin typeface="Arial" pitchFamily="34" charset="0"/>
                <a:cs typeface="Arial" pitchFamily="34" charset="0"/>
              </a:rPr>
              <a:t>128 Kb/s</a:t>
            </a:r>
            <a:endParaRPr lang="es-ES" sz="1600" b="1">
              <a:latin typeface="Arial" pitchFamily="34" charset="0"/>
              <a:cs typeface="Arial" pitchFamily="34" charset="0"/>
            </a:endParaRPr>
          </a:p>
        </p:txBody>
      </p:sp>
      <p:sp>
        <p:nvSpPr>
          <p:cNvPr id="196627" name="Text Box 20"/>
          <p:cNvSpPr txBox="1">
            <a:spLocks noChangeArrowheads="1"/>
          </p:cNvSpPr>
          <p:nvPr/>
        </p:nvSpPr>
        <p:spPr bwMode="auto">
          <a:xfrm>
            <a:off x="2797175" y="3013075"/>
            <a:ext cx="1219200" cy="338554"/>
          </a:xfrm>
          <a:prstGeom prst="rect">
            <a:avLst/>
          </a:prstGeom>
          <a:noFill/>
          <a:ln w="9525">
            <a:noFill/>
            <a:miter lim="800000"/>
            <a:headEnd/>
            <a:tailEnd/>
          </a:ln>
        </p:spPr>
        <p:txBody>
          <a:bodyPr>
            <a:spAutoFit/>
          </a:bodyPr>
          <a:lstStyle/>
          <a:p>
            <a:pPr>
              <a:spcBef>
                <a:spcPct val="50000"/>
              </a:spcBef>
            </a:pPr>
            <a:r>
              <a:rPr lang="es-ES_tradnl" sz="1600" b="1">
                <a:latin typeface="Arial" pitchFamily="34" charset="0"/>
                <a:cs typeface="Arial" pitchFamily="34" charset="0"/>
              </a:rPr>
              <a:t>256 Kb/s</a:t>
            </a:r>
            <a:endParaRPr lang="es-ES" sz="1600" b="1">
              <a:latin typeface="Arial" pitchFamily="34" charset="0"/>
              <a:cs typeface="Arial" pitchFamily="34" charset="0"/>
            </a:endParaRPr>
          </a:p>
        </p:txBody>
      </p:sp>
      <p:sp>
        <p:nvSpPr>
          <p:cNvPr id="196628" name="Text Box 21"/>
          <p:cNvSpPr txBox="1">
            <a:spLocks noChangeArrowheads="1"/>
          </p:cNvSpPr>
          <p:nvPr/>
        </p:nvSpPr>
        <p:spPr bwMode="auto">
          <a:xfrm>
            <a:off x="5921375" y="3013075"/>
            <a:ext cx="1219200" cy="338554"/>
          </a:xfrm>
          <a:prstGeom prst="rect">
            <a:avLst/>
          </a:prstGeom>
          <a:noFill/>
          <a:ln w="9525">
            <a:noFill/>
            <a:miter lim="800000"/>
            <a:headEnd/>
            <a:tailEnd/>
          </a:ln>
        </p:spPr>
        <p:txBody>
          <a:bodyPr>
            <a:spAutoFit/>
          </a:bodyPr>
          <a:lstStyle/>
          <a:p>
            <a:pPr>
              <a:spcBef>
                <a:spcPct val="50000"/>
              </a:spcBef>
            </a:pPr>
            <a:r>
              <a:rPr lang="es-ES_tradnl" sz="1600" b="1">
                <a:latin typeface="Arial" pitchFamily="34" charset="0"/>
                <a:cs typeface="Arial" pitchFamily="34" charset="0"/>
              </a:rPr>
              <a:t>128 Kb/s</a:t>
            </a:r>
            <a:endParaRPr lang="es-ES" sz="1600" b="1">
              <a:latin typeface="Arial" pitchFamily="34" charset="0"/>
              <a:cs typeface="Arial" pitchFamily="34" charset="0"/>
            </a:endParaRPr>
          </a:p>
        </p:txBody>
      </p:sp>
      <p:sp>
        <p:nvSpPr>
          <p:cNvPr id="196629" name="Text Box 22"/>
          <p:cNvSpPr txBox="1">
            <a:spLocks noChangeArrowheads="1"/>
          </p:cNvSpPr>
          <p:nvPr/>
        </p:nvSpPr>
        <p:spPr bwMode="auto">
          <a:xfrm>
            <a:off x="1654175" y="4232275"/>
            <a:ext cx="1219200" cy="338554"/>
          </a:xfrm>
          <a:prstGeom prst="rect">
            <a:avLst/>
          </a:prstGeom>
          <a:noFill/>
          <a:ln w="9525">
            <a:noFill/>
            <a:miter lim="800000"/>
            <a:headEnd/>
            <a:tailEnd/>
          </a:ln>
        </p:spPr>
        <p:txBody>
          <a:bodyPr>
            <a:spAutoFit/>
          </a:bodyPr>
          <a:lstStyle/>
          <a:p>
            <a:pPr>
              <a:spcBef>
                <a:spcPct val="50000"/>
              </a:spcBef>
            </a:pPr>
            <a:r>
              <a:rPr lang="es-ES_tradnl" sz="1600" b="1" dirty="0">
                <a:latin typeface="Arial" pitchFamily="34" charset="0"/>
                <a:cs typeface="Arial" pitchFamily="34" charset="0"/>
              </a:rPr>
              <a:t>128 Kb/s</a:t>
            </a:r>
            <a:endParaRPr lang="es-ES" sz="1600" b="1" dirty="0">
              <a:latin typeface="Arial" pitchFamily="34" charset="0"/>
              <a:cs typeface="Arial" pitchFamily="34" charset="0"/>
            </a:endParaRPr>
          </a:p>
        </p:txBody>
      </p:sp>
      <p:sp>
        <p:nvSpPr>
          <p:cNvPr id="196630" name="Line 23"/>
          <p:cNvSpPr>
            <a:spLocks noChangeShapeType="1"/>
          </p:cNvSpPr>
          <p:nvPr/>
        </p:nvSpPr>
        <p:spPr bwMode="auto">
          <a:xfrm flipV="1">
            <a:off x="7286625" y="2800350"/>
            <a:ext cx="1301750" cy="0"/>
          </a:xfrm>
          <a:prstGeom prst="line">
            <a:avLst/>
          </a:prstGeom>
          <a:noFill/>
          <a:ln w="25400">
            <a:solidFill>
              <a:schemeClr val="accent2"/>
            </a:solidFill>
            <a:round/>
            <a:headEnd/>
            <a:tailEnd/>
          </a:ln>
        </p:spPr>
        <p:txBody>
          <a:bodyPr/>
          <a:lstStyle/>
          <a:p>
            <a:endParaRPr lang="es-ES">
              <a:latin typeface="Arial" pitchFamily="34" charset="0"/>
              <a:cs typeface="Arial" pitchFamily="34" charset="0"/>
            </a:endParaRPr>
          </a:p>
        </p:txBody>
      </p:sp>
      <p:sp>
        <p:nvSpPr>
          <p:cNvPr id="196631" name="Line 24"/>
          <p:cNvSpPr>
            <a:spLocks noChangeShapeType="1"/>
          </p:cNvSpPr>
          <p:nvPr/>
        </p:nvSpPr>
        <p:spPr bwMode="auto">
          <a:xfrm rot="5400000" flipV="1">
            <a:off x="317500" y="3368675"/>
            <a:ext cx="1301750" cy="0"/>
          </a:xfrm>
          <a:prstGeom prst="line">
            <a:avLst/>
          </a:prstGeom>
          <a:noFill/>
          <a:ln w="25400">
            <a:solidFill>
              <a:schemeClr val="accent2"/>
            </a:solidFill>
            <a:round/>
            <a:headEnd/>
            <a:tailEnd/>
          </a:ln>
        </p:spPr>
        <p:txBody>
          <a:bodyPr/>
          <a:lstStyle/>
          <a:p>
            <a:endParaRPr lang="es-ES">
              <a:latin typeface="Arial" pitchFamily="34" charset="0"/>
              <a:cs typeface="Arial" pitchFamily="34" charset="0"/>
            </a:endParaRPr>
          </a:p>
        </p:txBody>
      </p:sp>
      <p:sp>
        <p:nvSpPr>
          <p:cNvPr id="196632" name="Line 25"/>
          <p:cNvSpPr>
            <a:spLocks noChangeShapeType="1"/>
          </p:cNvSpPr>
          <p:nvPr/>
        </p:nvSpPr>
        <p:spPr bwMode="auto">
          <a:xfrm rot="5400000" flipV="1">
            <a:off x="317500" y="5580073"/>
            <a:ext cx="1301750" cy="0"/>
          </a:xfrm>
          <a:prstGeom prst="line">
            <a:avLst/>
          </a:prstGeom>
          <a:noFill/>
          <a:ln w="25400">
            <a:solidFill>
              <a:schemeClr val="accent2"/>
            </a:solidFill>
            <a:round/>
            <a:headEnd/>
            <a:tailEnd/>
          </a:ln>
        </p:spPr>
        <p:txBody>
          <a:bodyPr/>
          <a:lstStyle/>
          <a:p>
            <a:endParaRPr lang="es-ES">
              <a:latin typeface="Arial" pitchFamily="34" charset="0"/>
              <a:cs typeface="Arial" pitchFamily="34" charset="0"/>
            </a:endParaRPr>
          </a:p>
        </p:txBody>
      </p:sp>
      <p:sp>
        <p:nvSpPr>
          <p:cNvPr id="196633" name="Line 26"/>
          <p:cNvSpPr>
            <a:spLocks noChangeShapeType="1"/>
          </p:cNvSpPr>
          <p:nvPr/>
        </p:nvSpPr>
        <p:spPr bwMode="auto">
          <a:xfrm>
            <a:off x="968375" y="5619750"/>
            <a:ext cx="381000" cy="0"/>
          </a:xfrm>
          <a:prstGeom prst="line">
            <a:avLst/>
          </a:prstGeom>
          <a:noFill/>
          <a:ln w="9525">
            <a:solidFill>
              <a:schemeClr val="accent2"/>
            </a:solidFill>
            <a:round/>
            <a:headEnd/>
            <a:tailEnd/>
          </a:ln>
        </p:spPr>
        <p:txBody>
          <a:bodyPr/>
          <a:lstStyle/>
          <a:p>
            <a:endParaRPr lang="es-ES">
              <a:latin typeface="Arial" pitchFamily="34" charset="0"/>
              <a:cs typeface="Arial" pitchFamily="34" charset="0"/>
            </a:endParaRPr>
          </a:p>
        </p:txBody>
      </p:sp>
      <p:sp>
        <p:nvSpPr>
          <p:cNvPr id="196634" name="Line 27"/>
          <p:cNvSpPr>
            <a:spLocks noChangeShapeType="1"/>
          </p:cNvSpPr>
          <p:nvPr/>
        </p:nvSpPr>
        <p:spPr bwMode="auto">
          <a:xfrm>
            <a:off x="968375" y="3333750"/>
            <a:ext cx="381000" cy="0"/>
          </a:xfrm>
          <a:prstGeom prst="line">
            <a:avLst/>
          </a:prstGeom>
          <a:noFill/>
          <a:ln w="9525">
            <a:solidFill>
              <a:schemeClr val="accent2"/>
            </a:solidFill>
            <a:round/>
            <a:headEnd/>
            <a:tailEnd/>
          </a:ln>
        </p:spPr>
        <p:txBody>
          <a:bodyPr/>
          <a:lstStyle/>
          <a:p>
            <a:endParaRPr lang="es-ES">
              <a:latin typeface="Arial" pitchFamily="34" charset="0"/>
              <a:cs typeface="Arial" pitchFamily="34" charset="0"/>
            </a:endParaRPr>
          </a:p>
        </p:txBody>
      </p:sp>
      <p:sp>
        <p:nvSpPr>
          <p:cNvPr id="196635" name="Line 28"/>
          <p:cNvSpPr>
            <a:spLocks noChangeShapeType="1"/>
          </p:cNvSpPr>
          <p:nvPr/>
        </p:nvSpPr>
        <p:spPr bwMode="auto">
          <a:xfrm>
            <a:off x="4778375" y="2800350"/>
            <a:ext cx="0" cy="304800"/>
          </a:xfrm>
          <a:prstGeom prst="line">
            <a:avLst/>
          </a:prstGeom>
          <a:noFill/>
          <a:ln w="9525">
            <a:solidFill>
              <a:schemeClr val="tx1"/>
            </a:solidFill>
            <a:round/>
            <a:headEnd/>
            <a:tailEnd/>
          </a:ln>
        </p:spPr>
        <p:txBody>
          <a:bodyPr/>
          <a:lstStyle/>
          <a:p>
            <a:endParaRPr lang="es-ES">
              <a:latin typeface="Arial" pitchFamily="34" charset="0"/>
              <a:cs typeface="Arial" pitchFamily="34" charset="0"/>
            </a:endParaRPr>
          </a:p>
        </p:txBody>
      </p:sp>
      <p:sp>
        <p:nvSpPr>
          <p:cNvPr id="196636" name="Line 29"/>
          <p:cNvSpPr>
            <a:spLocks noChangeShapeType="1"/>
          </p:cNvSpPr>
          <p:nvPr/>
        </p:nvSpPr>
        <p:spPr bwMode="auto">
          <a:xfrm>
            <a:off x="7902575" y="2800350"/>
            <a:ext cx="0" cy="304800"/>
          </a:xfrm>
          <a:prstGeom prst="line">
            <a:avLst/>
          </a:prstGeom>
          <a:noFill/>
          <a:ln w="9525">
            <a:solidFill>
              <a:schemeClr val="tx1"/>
            </a:solidFill>
            <a:round/>
            <a:headEnd/>
            <a:tailEnd/>
          </a:ln>
        </p:spPr>
        <p:txBody>
          <a:bodyPr/>
          <a:lstStyle/>
          <a:p>
            <a:endParaRPr lang="es-ES">
              <a:latin typeface="Arial" pitchFamily="34" charset="0"/>
              <a:cs typeface="Arial" pitchFamily="34" charset="0"/>
            </a:endParaRPr>
          </a:p>
        </p:txBody>
      </p:sp>
      <p:pic>
        <p:nvPicPr>
          <p:cNvPr id="196639" name="Picture 32"/>
          <p:cNvPicPr>
            <a:picLocks noChangeArrowheads="1"/>
          </p:cNvPicPr>
          <p:nvPr/>
        </p:nvPicPr>
        <p:blipFill>
          <a:blip r:embed="rId5" cstate="print"/>
          <a:srcRect/>
          <a:stretch>
            <a:fillRect/>
          </a:stretch>
        </p:blipFill>
        <p:spPr bwMode="auto">
          <a:xfrm>
            <a:off x="206375" y="4933950"/>
            <a:ext cx="577850" cy="609600"/>
          </a:xfrm>
          <a:prstGeom prst="rect">
            <a:avLst/>
          </a:prstGeom>
          <a:noFill/>
          <a:ln w="12700">
            <a:noFill/>
            <a:miter lim="800000"/>
            <a:headEnd/>
            <a:tailEnd/>
          </a:ln>
        </p:spPr>
      </p:pic>
      <p:pic>
        <p:nvPicPr>
          <p:cNvPr id="196640" name="Picture 33"/>
          <p:cNvPicPr>
            <a:picLocks noChangeArrowheads="1"/>
          </p:cNvPicPr>
          <p:nvPr/>
        </p:nvPicPr>
        <p:blipFill>
          <a:blip r:embed="rId5" cstate="print"/>
          <a:srcRect/>
          <a:stretch>
            <a:fillRect/>
          </a:stretch>
        </p:blipFill>
        <p:spPr bwMode="auto">
          <a:xfrm>
            <a:off x="206375" y="2571750"/>
            <a:ext cx="577850" cy="609600"/>
          </a:xfrm>
          <a:prstGeom prst="rect">
            <a:avLst/>
          </a:prstGeom>
          <a:noFill/>
          <a:ln w="12700">
            <a:noFill/>
            <a:miter lim="800000"/>
            <a:headEnd/>
            <a:tailEnd/>
          </a:ln>
        </p:spPr>
      </p:pic>
      <p:sp>
        <p:nvSpPr>
          <p:cNvPr id="196641" name="Line 34"/>
          <p:cNvSpPr>
            <a:spLocks noChangeShapeType="1"/>
          </p:cNvSpPr>
          <p:nvPr/>
        </p:nvSpPr>
        <p:spPr bwMode="auto">
          <a:xfrm>
            <a:off x="739775" y="5391150"/>
            <a:ext cx="228600" cy="0"/>
          </a:xfrm>
          <a:prstGeom prst="line">
            <a:avLst/>
          </a:prstGeom>
          <a:noFill/>
          <a:ln w="9525">
            <a:solidFill>
              <a:schemeClr val="accent2"/>
            </a:solidFill>
            <a:round/>
            <a:headEnd/>
            <a:tailEnd/>
          </a:ln>
        </p:spPr>
        <p:txBody>
          <a:bodyPr/>
          <a:lstStyle/>
          <a:p>
            <a:endParaRPr lang="es-ES">
              <a:latin typeface="Arial" pitchFamily="34" charset="0"/>
              <a:cs typeface="Arial" pitchFamily="34" charset="0"/>
            </a:endParaRPr>
          </a:p>
        </p:txBody>
      </p:sp>
      <p:sp>
        <p:nvSpPr>
          <p:cNvPr id="196642" name="Line 35"/>
          <p:cNvSpPr>
            <a:spLocks noChangeShapeType="1"/>
          </p:cNvSpPr>
          <p:nvPr/>
        </p:nvSpPr>
        <p:spPr bwMode="auto">
          <a:xfrm>
            <a:off x="739775" y="3028950"/>
            <a:ext cx="228600" cy="0"/>
          </a:xfrm>
          <a:prstGeom prst="line">
            <a:avLst/>
          </a:prstGeom>
          <a:noFill/>
          <a:ln w="9525">
            <a:solidFill>
              <a:schemeClr val="accent2"/>
            </a:solidFill>
            <a:round/>
            <a:headEnd/>
            <a:tailEnd/>
          </a:ln>
        </p:spPr>
        <p:txBody>
          <a:bodyPr/>
          <a:lstStyle/>
          <a:p>
            <a:endParaRPr lang="es-ES">
              <a:latin typeface="Arial" pitchFamily="34" charset="0"/>
              <a:cs typeface="Arial" pitchFamily="34" charset="0"/>
            </a:endParaRPr>
          </a:p>
        </p:txBody>
      </p:sp>
      <p:sp>
        <p:nvSpPr>
          <p:cNvPr id="196643" name="Line 36"/>
          <p:cNvSpPr>
            <a:spLocks noChangeShapeType="1"/>
          </p:cNvSpPr>
          <p:nvPr/>
        </p:nvSpPr>
        <p:spPr bwMode="auto">
          <a:xfrm flipV="1">
            <a:off x="5006975" y="2419350"/>
            <a:ext cx="0" cy="381000"/>
          </a:xfrm>
          <a:prstGeom prst="line">
            <a:avLst/>
          </a:prstGeom>
          <a:noFill/>
          <a:ln w="9525">
            <a:solidFill>
              <a:schemeClr val="tx1"/>
            </a:solidFill>
            <a:round/>
            <a:headEnd/>
            <a:tailEnd/>
          </a:ln>
        </p:spPr>
        <p:txBody>
          <a:bodyPr/>
          <a:lstStyle/>
          <a:p>
            <a:endParaRPr lang="es-ES">
              <a:latin typeface="Arial" pitchFamily="34" charset="0"/>
              <a:cs typeface="Arial" pitchFamily="34" charset="0"/>
            </a:endParaRPr>
          </a:p>
        </p:txBody>
      </p:sp>
      <p:sp>
        <p:nvSpPr>
          <p:cNvPr id="196644" name="Line 37"/>
          <p:cNvSpPr>
            <a:spLocks noChangeShapeType="1"/>
          </p:cNvSpPr>
          <p:nvPr/>
        </p:nvSpPr>
        <p:spPr bwMode="auto">
          <a:xfrm flipV="1">
            <a:off x="8054975" y="2419350"/>
            <a:ext cx="0" cy="381000"/>
          </a:xfrm>
          <a:prstGeom prst="line">
            <a:avLst/>
          </a:prstGeom>
          <a:noFill/>
          <a:ln w="9525">
            <a:solidFill>
              <a:schemeClr val="tx1"/>
            </a:solidFill>
            <a:round/>
            <a:headEnd/>
            <a:tailEnd/>
          </a:ln>
        </p:spPr>
        <p:txBody>
          <a:bodyPr/>
          <a:lstStyle/>
          <a:p>
            <a:endParaRPr lang="es-ES">
              <a:latin typeface="Arial" pitchFamily="34" charset="0"/>
              <a:cs typeface="Arial" pitchFamily="34" charset="0"/>
            </a:endParaRPr>
          </a:p>
        </p:txBody>
      </p:sp>
      <p:sp>
        <p:nvSpPr>
          <p:cNvPr id="196645" name="Text Box 38"/>
          <p:cNvSpPr txBox="1">
            <a:spLocks noChangeArrowheads="1"/>
          </p:cNvSpPr>
          <p:nvPr/>
        </p:nvSpPr>
        <p:spPr bwMode="auto">
          <a:xfrm>
            <a:off x="206375" y="3181350"/>
            <a:ext cx="609600" cy="584775"/>
          </a:xfrm>
          <a:prstGeom prst="rect">
            <a:avLst/>
          </a:prstGeom>
          <a:noFill/>
          <a:ln w="9525">
            <a:noFill/>
            <a:miter lim="800000"/>
            <a:headEnd/>
            <a:tailEnd/>
          </a:ln>
        </p:spPr>
        <p:txBody>
          <a:bodyPr>
            <a:spAutoFit/>
          </a:bodyPr>
          <a:lstStyle/>
          <a:p>
            <a:pPr algn="ctr"/>
            <a:r>
              <a:rPr lang="es-ES_tradnl" sz="1600" dirty="0">
                <a:latin typeface="Arial" pitchFamily="34" charset="0"/>
                <a:cs typeface="Arial" pitchFamily="34" charset="0"/>
              </a:rPr>
              <a:t>100ord.</a:t>
            </a:r>
            <a:endParaRPr lang="es-ES" sz="1600" dirty="0">
              <a:latin typeface="Arial" pitchFamily="34" charset="0"/>
              <a:cs typeface="Arial" pitchFamily="34" charset="0"/>
            </a:endParaRPr>
          </a:p>
        </p:txBody>
      </p:sp>
      <p:sp>
        <p:nvSpPr>
          <p:cNvPr id="196646" name="Text Box 39"/>
          <p:cNvSpPr txBox="1">
            <a:spLocks noChangeArrowheads="1"/>
          </p:cNvSpPr>
          <p:nvPr/>
        </p:nvSpPr>
        <p:spPr bwMode="auto">
          <a:xfrm>
            <a:off x="282575" y="5511800"/>
            <a:ext cx="609600" cy="584775"/>
          </a:xfrm>
          <a:prstGeom prst="rect">
            <a:avLst/>
          </a:prstGeom>
          <a:noFill/>
          <a:ln w="9525">
            <a:noFill/>
            <a:miter lim="800000"/>
            <a:headEnd/>
            <a:tailEnd/>
          </a:ln>
        </p:spPr>
        <p:txBody>
          <a:bodyPr>
            <a:spAutoFit/>
          </a:bodyPr>
          <a:lstStyle/>
          <a:p>
            <a:pPr algn="ctr"/>
            <a:r>
              <a:rPr lang="es-ES_tradnl" sz="1600">
                <a:latin typeface="Arial" pitchFamily="34" charset="0"/>
                <a:cs typeface="Arial" pitchFamily="34" charset="0"/>
              </a:rPr>
              <a:t>20 ord.</a:t>
            </a:r>
            <a:endParaRPr lang="es-ES" sz="1600">
              <a:latin typeface="Arial" pitchFamily="34" charset="0"/>
              <a:cs typeface="Arial" pitchFamily="34" charset="0"/>
            </a:endParaRPr>
          </a:p>
        </p:txBody>
      </p:sp>
      <p:sp>
        <p:nvSpPr>
          <p:cNvPr id="196647" name="Text Box 40"/>
          <p:cNvSpPr txBox="1">
            <a:spLocks noChangeArrowheads="1"/>
          </p:cNvSpPr>
          <p:nvPr/>
        </p:nvSpPr>
        <p:spPr bwMode="auto">
          <a:xfrm>
            <a:off x="5159375" y="2038350"/>
            <a:ext cx="609600" cy="584775"/>
          </a:xfrm>
          <a:prstGeom prst="rect">
            <a:avLst/>
          </a:prstGeom>
          <a:noFill/>
          <a:ln w="9525">
            <a:noFill/>
            <a:miter lim="800000"/>
            <a:headEnd/>
            <a:tailEnd/>
          </a:ln>
        </p:spPr>
        <p:txBody>
          <a:bodyPr>
            <a:spAutoFit/>
          </a:bodyPr>
          <a:lstStyle/>
          <a:p>
            <a:pPr algn="ctr"/>
            <a:r>
              <a:rPr lang="es-ES_tradnl" sz="1600" dirty="0">
                <a:latin typeface="Arial" pitchFamily="34" charset="0"/>
                <a:cs typeface="Arial" pitchFamily="34" charset="0"/>
              </a:rPr>
              <a:t>50 </a:t>
            </a:r>
            <a:r>
              <a:rPr lang="es-ES_tradnl" sz="1600" dirty="0" err="1">
                <a:latin typeface="Arial" pitchFamily="34" charset="0"/>
                <a:cs typeface="Arial" pitchFamily="34" charset="0"/>
              </a:rPr>
              <a:t>ord</a:t>
            </a:r>
            <a:r>
              <a:rPr lang="es-ES_tradnl" sz="1600" dirty="0">
                <a:latin typeface="Arial" pitchFamily="34" charset="0"/>
                <a:cs typeface="Arial" pitchFamily="34" charset="0"/>
              </a:rPr>
              <a:t>.</a:t>
            </a:r>
            <a:endParaRPr lang="es-ES" sz="1600" dirty="0">
              <a:latin typeface="Arial" pitchFamily="34" charset="0"/>
              <a:cs typeface="Arial" pitchFamily="34" charset="0"/>
            </a:endParaRPr>
          </a:p>
        </p:txBody>
      </p:sp>
      <p:sp>
        <p:nvSpPr>
          <p:cNvPr id="196648" name="Text Box 41"/>
          <p:cNvSpPr txBox="1">
            <a:spLocks noChangeArrowheads="1"/>
          </p:cNvSpPr>
          <p:nvPr/>
        </p:nvSpPr>
        <p:spPr bwMode="auto">
          <a:xfrm>
            <a:off x="8283575" y="2006600"/>
            <a:ext cx="609600" cy="584775"/>
          </a:xfrm>
          <a:prstGeom prst="rect">
            <a:avLst/>
          </a:prstGeom>
          <a:noFill/>
          <a:ln w="9525">
            <a:noFill/>
            <a:miter lim="800000"/>
            <a:headEnd/>
            <a:tailEnd/>
          </a:ln>
        </p:spPr>
        <p:txBody>
          <a:bodyPr>
            <a:spAutoFit/>
          </a:bodyPr>
          <a:lstStyle/>
          <a:p>
            <a:pPr algn="ctr"/>
            <a:r>
              <a:rPr lang="es-ES_tradnl" sz="1600">
                <a:latin typeface="Arial" pitchFamily="34" charset="0"/>
                <a:cs typeface="Arial" pitchFamily="34" charset="0"/>
              </a:rPr>
              <a:t>25 ord.</a:t>
            </a:r>
            <a:endParaRPr lang="es-ES" sz="1600">
              <a:latin typeface="Arial" pitchFamily="34" charset="0"/>
              <a:cs typeface="Arial" pitchFamily="34" charset="0"/>
            </a:endParaRPr>
          </a:p>
        </p:txBody>
      </p:sp>
      <p:sp>
        <p:nvSpPr>
          <p:cNvPr id="196649" name="Text Box 42"/>
          <p:cNvSpPr txBox="1">
            <a:spLocks noChangeArrowheads="1"/>
          </p:cNvSpPr>
          <p:nvPr/>
        </p:nvSpPr>
        <p:spPr bwMode="auto">
          <a:xfrm>
            <a:off x="3428992" y="4143380"/>
            <a:ext cx="3048000" cy="400110"/>
          </a:xfrm>
          <a:prstGeom prst="rect">
            <a:avLst/>
          </a:prstGeom>
          <a:noFill/>
          <a:ln w="9525">
            <a:noFill/>
            <a:miter lim="800000"/>
            <a:headEnd/>
            <a:tailEnd/>
          </a:ln>
        </p:spPr>
        <p:txBody>
          <a:bodyPr>
            <a:spAutoFit/>
          </a:bodyPr>
          <a:lstStyle/>
          <a:p>
            <a:pPr>
              <a:spcBef>
                <a:spcPct val="50000"/>
              </a:spcBef>
            </a:pPr>
            <a:r>
              <a:rPr lang="es-ES_tradnl" sz="2000" dirty="0">
                <a:latin typeface="Arial" pitchFamily="34" charset="0"/>
                <a:cs typeface="Arial" pitchFamily="34" charset="0"/>
              </a:rPr>
              <a:t>Red 194.100.100.0/24</a:t>
            </a:r>
            <a:endParaRPr lang="es-ES" sz="2000" dirty="0">
              <a:latin typeface="Arial" pitchFamily="34" charset="0"/>
              <a:cs typeface="Arial" pitchFamily="34" charset="0"/>
            </a:endParaRPr>
          </a:p>
        </p:txBody>
      </p:sp>
      <p:sp>
        <p:nvSpPr>
          <p:cNvPr id="43" name="Text Box 15"/>
          <p:cNvSpPr txBox="1">
            <a:spLocks noChangeArrowheads="1"/>
          </p:cNvSpPr>
          <p:nvPr/>
        </p:nvSpPr>
        <p:spPr bwMode="auto">
          <a:xfrm>
            <a:off x="3062286" y="4917056"/>
            <a:ext cx="5653118" cy="1323439"/>
          </a:xfrm>
          <a:prstGeom prst="rect">
            <a:avLst/>
          </a:prstGeom>
          <a:noFill/>
          <a:ln w="9525">
            <a:noFill/>
            <a:miter lim="800000"/>
            <a:headEnd/>
            <a:tailEnd/>
          </a:ln>
        </p:spPr>
        <p:txBody>
          <a:bodyPr wrap="square">
            <a:spAutoFit/>
          </a:bodyPr>
          <a:lstStyle/>
          <a:p>
            <a:pPr>
              <a:spcBef>
                <a:spcPct val="50000"/>
              </a:spcBef>
            </a:pPr>
            <a:r>
              <a:rPr lang="es-ES_tradnl" sz="1600" dirty="0" smtClean="0">
                <a:latin typeface="Arial" pitchFamily="34" charset="0"/>
                <a:cs typeface="Arial" pitchFamily="34" charset="0"/>
              </a:rPr>
              <a:t>Se pide realizar una asignación adecuada de direcciones a las </a:t>
            </a:r>
            <a:r>
              <a:rPr lang="es-ES_tradnl" sz="1600" dirty="0" err="1" smtClean="0">
                <a:latin typeface="Arial" pitchFamily="34" charset="0"/>
                <a:cs typeface="Arial" pitchFamily="34" charset="0"/>
              </a:rPr>
              <a:t>LANs</a:t>
            </a:r>
            <a:r>
              <a:rPr lang="es-ES_tradnl" sz="1600" dirty="0" smtClean="0">
                <a:latin typeface="Arial" pitchFamily="34" charset="0"/>
                <a:cs typeface="Arial" pitchFamily="34" charset="0"/>
              </a:rPr>
              <a:t> usando la red 194.100.100.0/24. Para las líneas serie podemos emplear direcciones privadas. También debemos especificar la configuración completa del </a:t>
            </a:r>
            <a:r>
              <a:rPr lang="es-ES_tradnl" sz="1600" dirty="0" err="1" smtClean="0">
                <a:latin typeface="Arial" pitchFamily="34" charset="0"/>
                <a:cs typeface="Arial" pitchFamily="34" charset="0"/>
              </a:rPr>
              <a:t>router</a:t>
            </a:r>
            <a:r>
              <a:rPr lang="es-ES_tradnl" sz="1600" dirty="0" smtClean="0">
                <a:latin typeface="Arial" pitchFamily="34" charset="0"/>
                <a:cs typeface="Arial" pitchFamily="34" charset="0"/>
              </a:rPr>
              <a:t> de Madrid (interfaces y rutas).</a:t>
            </a:r>
            <a:endParaRPr lang="es-ES" sz="1600" dirty="0">
              <a:latin typeface="Arial" pitchFamily="34" charset="0"/>
              <a:cs typeface="Arial" pitchFamily="34" charset="0"/>
            </a:endParaRPr>
          </a:p>
        </p:txBody>
      </p:sp>
      <p:pic>
        <p:nvPicPr>
          <p:cNvPr id="196637" name="Picture 30"/>
          <p:cNvPicPr>
            <a:picLocks noChangeArrowheads="1"/>
          </p:cNvPicPr>
          <p:nvPr/>
        </p:nvPicPr>
        <p:blipFill>
          <a:blip r:embed="rId5" cstate="print"/>
          <a:srcRect/>
          <a:stretch>
            <a:fillRect/>
          </a:stretch>
        </p:blipFill>
        <p:spPr bwMode="auto">
          <a:xfrm>
            <a:off x="4625975" y="1962150"/>
            <a:ext cx="577850" cy="609600"/>
          </a:xfrm>
          <a:prstGeom prst="rect">
            <a:avLst/>
          </a:prstGeom>
          <a:noFill/>
          <a:ln w="12700">
            <a:noFill/>
            <a:miter lim="800000"/>
            <a:headEnd/>
            <a:tailEnd/>
          </a:ln>
        </p:spPr>
      </p:pic>
      <p:pic>
        <p:nvPicPr>
          <p:cNvPr id="196638" name="Picture 31"/>
          <p:cNvPicPr>
            <a:picLocks noChangeArrowheads="1"/>
          </p:cNvPicPr>
          <p:nvPr/>
        </p:nvPicPr>
        <p:blipFill>
          <a:blip r:embed="rId5" cstate="print"/>
          <a:srcRect/>
          <a:stretch>
            <a:fillRect/>
          </a:stretch>
        </p:blipFill>
        <p:spPr bwMode="auto">
          <a:xfrm>
            <a:off x="7750175" y="1962150"/>
            <a:ext cx="577850" cy="609600"/>
          </a:xfrm>
          <a:prstGeom prst="rect">
            <a:avLst/>
          </a:prstGeom>
          <a:noFill/>
          <a:ln w="12700">
            <a:noFill/>
            <a:miter lim="800000"/>
            <a:headEnd/>
            <a:tailEnd/>
          </a:ln>
        </p:spPr>
      </p:pic>
      <p:pic>
        <p:nvPicPr>
          <p:cNvPr id="196614" name="Picture 7"/>
          <p:cNvPicPr>
            <a:picLocks noChangeArrowheads="1"/>
          </p:cNvPicPr>
          <p:nvPr/>
        </p:nvPicPr>
        <p:blipFill>
          <a:blip r:embed="rId3" cstate="print"/>
          <a:srcRect/>
          <a:stretch>
            <a:fillRect/>
          </a:stretch>
        </p:blipFill>
        <p:spPr bwMode="auto">
          <a:xfrm>
            <a:off x="4321175" y="3028950"/>
            <a:ext cx="990600" cy="685800"/>
          </a:xfrm>
          <a:prstGeom prst="rect">
            <a:avLst/>
          </a:prstGeom>
          <a:noFill/>
          <a:ln w="12700">
            <a:noFill/>
            <a:miter lim="800000"/>
            <a:headEnd/>
            <a:tailEnd/>
          </a:ln>
        </p:spPr>
      </p:pic>
      <p:pic>
        <p:nvPicPr>
          <p:cNvPr id="196615" name="Picture 8"/>
          <p:cNvPicPr>
            <a:picLocks noChangeArrowheads="1"/>
          </p:cNvPicPr>
          <p:nvPr/>
        </p:nvPicPr>
        <p:blipFill>
          <a:blip r:embed="rId3" cstate="print"/>
          <a:srcRect/>
          <a:stretch>
            <a:fillRect/>
          </a:stretch>
        </p:blipFill>
        <p:spPr bwMode="auto">
          <a:xfrm>
            <a:off x="7445375" y="3028950"/>
            <a:ext cx="990600" cy="685800"/>
          </a:xfrm>
          <a:prstGeom prst="rect">
            <a:avLst/>
          </a:prstGeom>
          <a:noFill/>
          <a:ln w="12700">
            <a:noFill/>
            <a:miter lim="800000"/>
            <a:headEnd/>
            <a:tailEnd/>
          </a:ln>
        </p:spPr>
      </p:pic>
    </p:spTree>
  </p:cSld>
  <p:clrMapOvr>
    <a:masterClrMapping/>
  </p:clrMapOvr>
  <p:transition spd="med">
    <p:pull dir="ru"/>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7" name="Text Box 2050"/>
          <p:cNvSpPr txBox="1">
            <a:spLocks noChangeArrowheads="1"/>
          </p:cNvSpPr>
          <p:nvPr/>
        </p:nvSpPr>
        <p:spPr bwMode="auto">
          <a:xfrm>
            <a:off x="2714612" y="381000"/>
            <a:ext cx="3429024" cy="646331"/>
          </a:xfrm>
          <a:prstGeom prst="rect">
            <a:avLst/>
          </a:prstGeom>
          <a:noFill/>
          <a:ln w="9525">
            <a:noFill/>
            <a:miter lim="800000"/>
            <a:headEnd/>
            <a:tailEnd/>
          </a:ln>
        </p:spPr>
        <p:txBody>
          <a:bodyPr wrap="square">
            <a:spAutoFit/>
          </a:bodyPr>
          <a:lstStyle/>
          <a:p>
            <a:pPr algn="ctr">
              <a:spcBef>
                <a:spcPct val="50000"/>
              </a:spcBef>
            </a:pPr>
            <a:r>
              <a:rPr lang="es-ES_tradnl" sz="3600" dirty="0">
                <a:latin typeface="Arial" pitchFamily="34" charset="0"/>
                <a:cs typeface="Arial" pitchFamily="34" charset="0"/>
              </a:rPr>
              <a:t>Ejercicio </a:t>
            </a:r>
            <a:r>
              <a:rPr lang="es-ES_tradnl" sz="3600" dirty="0" smtClean="0">
                <a:latin typeface="Arial" pitchFamily="34" charset="0"/>
                <a:cs typeface="Arial" pitchFamily="34" charset="0"/>
              </a:rPr>
              <a:t>12 (II)</a:t>
            </a:r>
            <a:endParaRPr lang="es-ES" sz="3600" dirty="0">
              <a:latin typeface="Arial" pitchFamily="34" charset="0"/>
              <a:cs typeface="Arial" pitchFamily="34" charset="0"/>
            </a:endParaRPr>
          </a:p>
        </p:txBody>
      </p:sp>
      <p:graphicFrame>
        <p:nvGraphicFramePr>
          <p:cNvPr id="691242" name="Group 2090"/>
          <p:cNvGraphicFramePr>
            <a:graphicFrameLocks noGrp="1"/>
          </p:cNvGraphicFramePr>
          <p:nvPr/>
        </p:nvGraphicFramePr>
        <p:xfrm>
          <a:off x="304800" y="2430463"/>
          <a:ext cx="8621713" cy="3238120"/>
        </p:xfrm>
        <a:graphic>
          <a:graphicData uri="http://schemas.openxmlformats.org/drawingml/2006/table">
            <a:tbl>
              <a:tblPr/>
              <a:tblGrid>
                <a:gridCol w="1212850"/>
                <a:gridCol w="2222500"/>
                <a:gridCol w="1898650"/>
                <a:gridCol w="2363788"/>
                <a:gridCol w="923925"/>
              </a:tblGrid>
              <a:tr h="6651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dirty="0" smtClean="0">
                          <a:ln>
                            <a:noFill/>
                          </a:ln>
                          <a:solidFill>
                            <a:schemeClr val="tx1"/>
                          </a:solidFill>
                          <a:effectLst/>
                          <a:latin typeface="Arial" pitchFamily="34" charset="0"/>
                          <a:cs typeface="Arial" pitchFamily="34" charset="0"/>
                        </a:rPr>
                        <a:t>Oficina</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pitchFamily="34" charset="0"/>
                          <a:cs typeface="Arial" pitchFamily="34" charset="0"/>
                        </a:rPr>
                        <a:t>Subred</a:t>
                      </a:r>
                      <a:endParaRPr kumimoji="0" lang="es-E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pitchFamily="34" charset="0"/>
                          <a:cs typeface="Arial" pitchFamily="34" charset="0"/>
                        </a:rPr>
                        <a:t>Máscara</a:t>
                      </a:r>
                      <a:endParaRPr kumimoji="0" lang="es-E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pitchFamily="34" charset="0"/>
                          <a:cs typeface="Arial" pitchFamily="34" charset="0"/>
                        </a:rPr>
                        <a:t>Rango</a:t>
                      </a:r>
                      <a:endParaRPr kumimoji="0" lang="es-E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pitchFamily="34" charset="0"/>
                          <a:cs typeface="Arial" pitchFamily="34" charset="0"/>
                        </a:rPr>
                        <a:t>Direcc.</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pitchFamily="34" charset="0"/>
                          <a:cs typeface="Arial" pitchFamily="34" charset="0"/>
                        </a:rPr>
                        <a:t>útiles</a:t>
                      </a:r>
                      <a:endParaRPr kumimoji="0" lang="es-E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5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pitchFamily="34" charset="0"/>
                          <a:cs typeface="Arial" pitchFamily="34" charset="0"/>
                        </a:rPr>
                        <a:t>Madrid</a:t>
                      </a:r>
                      <a:endParaRPr kumimoji="0" lang="es-E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pitchFamily="34" charset="0"/>
                          <a:cs typeface="Arial" pitchFamily="34" charset="0"/>
                        </a:rPr>
                        <a:t>194.100.100.0/25</a:t>
                      </a:r>
                      <a:endParaRPr kumimoji="0" lang="es-E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pitchFamily="34" charset="0"/>
                          <a:cs typeface="Arial" pitchFamily="34" charset="0"/>
                        </a:rPr>
                        <a:t>255.255.255.128</a:t>
                      </a:r>
                      <a:endParaRPr kumimoji="0" lang="es-E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pitchFamily="34" charset="0"/>
                          <a:cs typeface="Arial" pitchFamily="34" charset="0"/>
                        </a:rPr>
                        <a:t>194.100.100.0-127</a:t>
                      </a:r>
                      <a:endParaRPr kumimoji="0" lang="es-E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pitchFamily="34" charset="0"/>
                          <a:cs typeface="Arial" pitchFamily="34" charset="0"/>
                        </a:rPr>
                        <a:t>126</a:t>
                      </a:r>
                      <a:endParaRPr kumimoji="0" lang="es-E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65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pitchFamily="34" charset="0"/>
                          <a:cs typeface="Arial" pitchFamily="34" charset="0"/>
                        </a:rPr>
                        <a:t>Barcelona</a:t>
                      </a:r>
                      <a:endParaRPr kumimoji="0" lang="es-E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pitchFamily="34" charset="0"/>
                          <a:cs typeface="Arial" pitchFamily="34" charset="0"/>
                        </a:rPr>
                        <a:t>194.100.100.128/26</a:t>
                      </a:r>
                      <a:endParaRPr kumimoji="0" lang="es-E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pitchFamily="34" charset="0"/>
                          <a:cs typeface="Arial" pitchFamily="34" charset="0"/>
                        </a:rPr>
                        <a:t>255.255.255.192</a:t>
                      </a:r>
                      <a:endParaRPr kumimoji="0" lang="es-E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pitchFamily="34" charset="0"/>
                          <a:cs typeface="Arial" pitchFamily="34" charset="0"/>
                        </a:rPr>
                        <a:t>194.100.100.128-191</a:t>
                      </a:r>
                      <a:endParaRPr kumimoji="0" lang="es-E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pitchFamily="34" charset="0"/>
                          <a:cs typeface="Arial" pitchFamily="34" charset="0"/>
                        </a:rPr>
                        <a:t>62</a:t>
                      </a:r>
                      <a:endParaRPr kumimoji="0" lang="es-E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5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pitchFamily="34" charset="0"/>
                          <a:cs typeface="Arial" pitchFamily="34" charset="0"/>
                        </a:rPr>
                        <a:t>Bilbao</a:t>
                      </a:r>
                      <a:endParaRPr kumimoji="0" lang="es-E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pitchFamily="34" charset="0"/>
                          <a:cs typeface="Arial" pitchFamily="34" charset="0"/>
                        </a:rPr>
                        <a:t>194.100.100.192/27</a:t>
                      </a:r>
                      <a:endParaRPr kumimoji="0" lang="es-E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pitchFamily="34" charset="0"/>
                          <a:cs typeface="Arial" pitchFamily="34" charset="0"/>
                        </a:rPr>
                        <a:t>255.255.255.224</a:t>
                      </a:r>
                      <a:endParaRPr kumimoji="0" lang="es-E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pitchFamily="34" charset="0"/>
                          <a:cs typeface="Arial" pitchFamily="34" charset="0"/>
                        </a:rPr>
                        <a:t>194.100.100.192-223</a:t>
                      </a:r>
                      <a:endParaRPr kumimoji="0" lang="es-E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pitchFamily="34" charset="0"/>
                          <a:cs typeface="Arial" pitchFamily="34" charset="0"/>
                        </a:rPr>
                        <a:t>30</a:t>
                      </a:r>
                      <a:endParaRPr kumimoji="0" lang="es-E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65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pitchFamily="34" charset="0"/>
                          <a:cs typeface="Arial" pitchFamily="34" charset="0"/>
                        </a:rPr>
                        <a:t>Sevilla</a:t>
                      </a:r>
                      <a:endParaRPr kumimoji="0" lang="es-E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pitchFamily="34" charset="0"/>
                          <a:cs typeface="Arial" pitchFamily="34" charset="0"/>
                        </a:rPr>
                        <a:t>194.100.100.224/27</a:t>
                      </a:r>
                      <a:endParaRPr kumimoji="0" lang="es-E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pitchFamily="34" charset="0"/>
                          <a:cs typeface="Arial" pitchFamily="34" charset="0"/>
                        </a:rPr>
                        <a:t>255.255.255.224</a:t>
                      </a:r>
                      <a:endParaRPr kumimoji="0" lang="es-E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pitchFamily="34" charset="0"/>
                          <a:cs typeface="Arial" pitchFamily="34" charset="0"/>
                        </a:rPr>
                        <a:t>194.100.100.224-255</a:t>
                      </a:r>
                      <a:endParaRPr kumimoji="0" lang="es-E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dirty="0" smtClean="0">
                          <a:ln>
                            <a:noFill/>
                          </a:ln>
                          <a:solidFill>
                            <a:schemeClr val="tx1"/>
                          </a:solidFill>
                          <a:effectLst/>
                          <a:latin typeface="Arial" pitchFamily="34" charset="0"/>
                          <a:cs typeface="Arial" pitchFamily="34" charset="0"/>
                        </a:rPr>
                        <a:t>30</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8696" name="Text Box 2089"/>
          <p:cNvSpPr txBox="1">
            <a:spLocks noChangeArrowheads="1"/>
          </p:cNvSpPr>
          <p:nvPr/>
        </p:nvSpPr>
        <p:spPr bwMode="auto">
          <a:xfrm>
            <a:off x="2000232" y="1447800"/>
            <a:ext cx="5334000" cy="457200"/>
          </a:xfrm>
          <a:prstGeom prst="rect">
            <a:avLst/>
          </a:prstGeom>
          <a:noFill/>
          <a:ln w="9525">
            <a:noFill/>
            <a:miter lim="800000"/>
            <a:headEnd/>
            <a:tailEnd/>
          </a:ln>
        </p:spPr>
        <p:txBody>
          <a:bodyPr>
            <a:spAutoFit/>
          </a:bodyPr>
          <a:lstStyle/>
          <a:p>
            <a:pPr algn="ctr">
              <a:spcBef>
                <a:spcPct val="50000"/>
              </a:spcBef>
            </a:pPr>
            <a:r>
              <a:rPr lang="es-ES_tradnl" dirty="0">
                <a:latin typeface="Arial" pitchFamily="34" charset="0"/>
                <a:cs typeface="Arial" pitchFamily="34" charset="0"/>
              </a:rPr>
              <a:t>Reparto de las </a:t>
            </a:r>
            <a:r>
              <a:rPr lang="es-ES_tradnl" dirty="0" smtClean="0">
                <a:latin typeface="Arial" pitchFamily="34" charset="0"/>
                <a:cs typeface="Arial" pitchFamily="34" charset="0"/>
              </a:rPr>
              <a:t>direcciones</a:t>
            </a:r>
            <a:endParaRPr lang="es-ES" dirty="0">
              <a:latin typeface="Arial" pitchFamily="34" charset="0"/>
              <a:cs typeface="Arial" pitchFamily="34" charset="0"/>
            </a:endParaRPr>
          </a:p>
        </p:txBody>
      </p:sp>
    </p:spTree>
  </p:cSld>
  <p:clrMapOvr>
    <a:masterClrMapping/>
  </p:clrMapOvr>
  <p:transition spd="med">
    <p:pull dir="ru"/>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5" name="Freeform 11"/>
          <p:cNvSpPr>
            <a:spLocks/>
          </p:cNvSpPr>
          <p:nvPr/>
        </p:nvSpPr>
        <p:spPr bwMode="auto">
          <a:xfrm>
            <a:off x="2836863" y="3308350"/>
            <a:ext cx="1828800" cy="79375"/>
          </a:xfrm>
          <a:custGeom>
            <a:avLst/>
            <a:gdLst>
              <a:gd name="T0" fmla="*/ 0 w 1452"/>
              <a:gd name="T1" fmla="*/ 0 h 45"/>
              <a:gd name="T2" fmla="*/ 1180244715 w 1452"/>
              <a:gd name="T3" fmla="*/ 0 h 45"/>
              <a:gd name="T4" fmla="*/ 1053337121 w 1452"/>
              <a:gd name="T5" fmla="*/ 136897189 h 45"/>
              <a:gd name="T6" fmla="*/ 2147483647 w 1452"/>
              <a:gd name="T7" fmla="*/ 136897189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latin typeface="Arial" pitchFamily="34" charset="0"/>
              <a:cs typeface="Arial" pitchFamily="34" charset="0"/>
            </a:endParaRPr>
          </a:p>
        </p:txBody>
      </p:sp>
      <p:sp>
        <p:nvSpPr>
          <p:cNvPr id="200706" name="Freeform 12"/>
          <p:cNvSpPr>
            <a:spLocks/>
          </p:cNvSpPr>
          <p:nvPr/>
        </p:nvSpPr>
        <p:spPr bwMode="auto">
          <a:xfrm>
            <a:off x="5503863" y="3308350"/>
            <a:ext cx="1676400" cy="76200"/>
          </a:xfrm>
          <a:custGeom>
            <a:avLst/>
            <a:gdLst>
              <a:gd name="T0" fmla="*/ 0 w 1452"/>
              <a:gd name="T1" fmla="*/ 0 h 45"/>
              <a:gd name="T2" fmla="*/ 991733719 w 1452"/>
              <a:gd name="T3" fmla="*/ 0 h 45"/>
              <a:gd name="T4" fmla="*/ 885095318 w 1452"/>
              <a:gd name="T5" fmla="*/ 126165197 h 45"/>
              <a:gd name="T6" fmla="*/ 1934146427 w 1452"/>
              <a:gd name="T7" fmla="*/ 126165197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latin typeface="Arial" pitchFamily="34" charset="0"/>
              <a:cs typeface="Arial" pitchFamily="34" charset="0"/>
            </a:endParaRPr>
          </a:p>
        </p:txBody>
      </p:sp>
      <p:sp>
        <p:nvSpPr>
          <p:cNvPr id="200707" name="Freeform 13"/>
          <p:cNvSpPr>
            <a:spLocks/>
          </p:cNvSpPr>
          <p:nvPr/>
        </p:nvSpPr>
        <p:spPr bwMode="auto">
          <a:xfrm rot="16200000" flipH="1">
            <a:off x="1435894" y="4406106"/>
            <a:ext cx="1812925" cy="74613"/>
          </a:xfrm>
          <a:custGeom>
            <a:avLst/>
            <a:gdLst>
              <a:gd name="T0" fmla="*/ 0 w 1452"/>
              <a:gd name="T1" fmla="*/ 0 h 45"/>
              <a:gd name="T2" fmla="*/ 1159843662 w 1452"/>
              <a:gd name="T3" fmla="*/ 0 h 45"/>
              <a:gd name="T4" fmla="*/ 1035128948 w 1452"/>
              <a:gd name="T5" fmla="*/ 120964264 h 45"/>
              <a:gd name="T6" fmla="*/ 2147483647 w 1452"/>
              <a:gd name="T7" fmla="*/ 12096426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latin typeface="Arial" pitchFamily="34" charset="0"/>
              <a:cs typeface="Arial" pitchFamily="34" charset="0"/>
            </a:endParaRPr>
          </a:p>
        </p:txBody>
      </p:sp>
      <p:sp>
        <p:nvSpPr>
          <p:cNvPr id="200708" name="Freeform 14"/>
          <p:cNvSpPr>
            <a:spLocks/>
          </p:cNvSpPr>
          <p:nvPr/>
        </p:nvSpPr>
        <p:spPr bwMode="auto">
          <a:xfrm rot="5400000">
            <a:off x="1617663" y="2317750"/>
            <a:ext cx="1447800" cy="76200"/>
          </a:xfrm>
          <a:custGeom>
            <a:avLst/>
            <a:gdLst>
              <a:gd name="T0" fmla="*/ 0 w 1452"/>
              <a:gd name="T1" fmla="*/ 0 h 45"/>
              <a:gd name="T2" fmla="*/ 739702159 w 1452"/>
              <a:gd name="T3" fmla="*/ 0 h 45"/>
              <a:gd name="T4" fmla="*/ 660163923 w 1452"/>
              <a:gd name="T5" fmla="*/ 126165197 h 45"/>
              <a:gd name="T6" fmla="*/ 1442618046 w 1452"/>
              <a:gd name="T7" fmla="*/ 126165197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latin typeface="Arial" pitchFamily="34" charset="0"/>
              <a:cs typeface="Arial" pitchFamily="34" charset="0"/>
            </a:endParaRPr>
          </a:p>
        </p:txBody>
      </p:sp>
      <p:sp>
        <p:nvSpPr>
          <p:cNvPr id="200709" name="Text Box 2"/>
          <p:cNvSpPr txBox="1">
            <a:spLocks noChangeArrowheads="1"/>
          </p:cNvSpPr>
          <p:nvPr/>
        </p:nvSpPr>
        <p:spPr bwMode="auto">
          <a:xfrm>
            <a:off x="3273424" y="260350"/>
            <a:ext cx="3727467" cy="646331"/>
          </a:xfrm>
          <a:prstGeom prst="rect">
            <a:avLst/>
          </a:prstGeom>
          <a:noFill/>
          <a:ln w="9525">
            <a:noFill/>
            <a:miter lim="800000"/>
            <a:headEnd/>
            <a:tailEnd/>
          </a:ln>
        </p:spPr>
        <p:txBody>
          <a:bodyPr wrap="square">
            <a:spAutoFit/>
          </a:bodyPr>
          <a:lstStyle/>
          <a:p>
            <a:pPr>
              <a:spcBef>
                <a:spcPct val="50000"/>
              </a:spcBef>
            </a:pPr>
            <a:r>
              <a:rPr lang="es-ES_tradnl" sz="3600" dirty="0">
                <a:latin typeface="Arial" pitchFamily="34" charset="0"/>
                <a:cs typeface="Arial" pitchFamily="34" charset="0"/>
              </a:rPr>
              <a:t>Ejercicio </a:t>
            </a:r>
            <a:r>
              <a:rPr lang="es-ES_tradnl" sz="3600" dirty="0" smtClean="0">
                <a:latin typeface="Arial" pitchFamily="34" charset="0"/>
                <a:cs typeface="Arial" pitchFamily="34" charset="0"/>
              </a:rPr>
              <a:t>12 (III)</a:t>
            </a:r>
            <a:endParaRPr lang="es-ES" sz="3600" dirty="0">
              <a:latin typeface="Arial" pitchFamily="34" charset="0"/>
              <a:cs typeface="Arial" pitchFamily="34" charset="0"/>
            </a:endParaRPr>
          </a:p>
        </p:txBody>
      </p:sp>
      <p:pic>
        <p:nvPicPr>
          <p:cNvPr id="200710" name="Picture 3"/>
          <p:cNvPicPr>
            <a:picLocks noChangeArrowheads="1"/>
          </p:cNvPicPr>
          <p:nvPr/>
        </p:nvPicPr>
        <p:blipFill>
          <a:blip r:embed="rId3" cstate="print"/>
          <a:srcRect/>
          <a:stretch>
            <a:fillRect/>
          </a:stretch>
        </p:blipFill>
        <p:spPr bwMode="auto">
          <a:xfrm>
            <a:off x="1922463" y="3003550"/>
            <a:ext cx="990600" cy="685800"/>
          </a:xfrm>
          <a:prstGeom prst="rect">
            <a:avLst/>
          </a:prstGeom>
          <a:noFill/>
          <a:ln w="12700">
            <a:noFill/>
            <a:miter lim="800000"/>
            <a:headEnd/>
            <a:tailEnd/>
          </a:ln>
        </p:spPr>
      </p:pic>
      <p:sp>
        <p:nvSpPr>
          <p:cNvPr id="200711" name="Line 4"/>
          <p:cNvSpPr>
            <a:spLocks noChangeShapeType="1"/>
          </p:cNvSpPr>
          <p:nvPr/>
        </p:nvSpPr>
        <p:spPr bwMode="auto">
          <a:xfrm flipV="1">
            <a:off x="4437063" y="2774950"/>
            <a:ext cx="1301750" cy="0"/>
          </a:xfrm>
          <a:prstGeom prst="line">
            <a:avLst/>
          </a:prstGeom>
          <a:noFill/>
          <a:ln w="25400">
            <a:solidFill>
              <a:schemeClr val="accent2"/>
            </a:solidFill>
            <a:round/>
            <a:headEnd/>
            <a:tailEnd/>
          </a:ln>
        </p:spPr>
        <p:txBody>
          <a:bodyPr/>
          <a:lstStyle/>
          <a:p>
            <a:endParaRPr lang="es-ES">
              <a:latin typeface="Arial" pitchFamily="34" charset="0"/>
              <a:cs typeface="Arial" pitchFamily="34" charset="0"/>
            </a:endParaRPr>
          </a:p>
        </p:txBody>
      </p:sp>
      <p:pic>
        <p:nvPicPr>
          <p:cNvPr id="200712" name="Picture 5"/>
          <p:cNvPicPr>
            <a:picLocks noChangeArrowheads="1"/>
          </p:cNvPicPr>
          <p:nvPr/>
        </p:nvPicPr>
        <p:blipFill>
          <a:blip r:embed="rId4" cstate="print"/>
          <a:srcRect/>
          <a:stretch>
            <a:fillRect/>
          </a:stretch>
        </p:blipFill>
        <p:spPr bwMode="auto">
          <a:xfrm>
            <a:off x="1498600" y="412750"/>
            <a:ext cx="1566863" cy="1077913"/>
          </a:xfrm>
          <a:prstGeom prst="rect">
            <a:avLst/>
          </a:prstGeom>
          <a:noFill/>
          <a:ln w="12700">
            <a:noFill/>
            <a:miter lim="800000"/>
            <a:headEnd/>
            <a:tailEnd/>
          </a:ln>
        </p:spPr>
      </p:pic>
      <p:pic>
        <p:nvPicPr>
          <p:cNvPr id="200713" name="Picture 6"/>
          <p:cNvPicPr>
            <a:picLocks noChangeArrowheads="1"/>
          </p:cNvPicPr>
          <p:nvPr/>
        </p:nvPicPr>
        <p:blipFill>
          <a:blip r:embed="rId3" cstate="print"/>
          <a:srcRect/>
          <a:stretch>
            <a:fillRect/>
          </a:stretch>
        </p:blipFill>
        <p:spPr bwMode="auto">
          <a:xfrm>
            <a:off x="1922463" y="5289550"/>
            <a:ext cx="990600" cy="685800"/>
          </a:xfrm>
          <a:prstGeom prst="rect">
            <a:avLst/>
          </a:prstGeom>
          <a:noFill/>
          <a:ln w="12700">
            <a:noFill/>
            <a:miter lim="800000"/>
            <a:headEnd/>
            <a:tailEnd/>
          </a:ln>
        </p:spPr>
      </p:pic>
      <p:pic>
        <p:nvPicPr>
          <p:cNvPr id="200714" name="Picture 7"/>
          <p:cNvPicPr>
            <a:picLocks noChangeArrowheads="1"/>
          </p:cNvPicPr>
          <p:nvPr/>
        </p:nvPicPr>
        <p:blipFill>
          <a:blip r:embed="rId3" cstate="print"/>
          <a:srcRect/>
          <a:stretch>
            <a:fillRect/>
          </a:stretch>
        </p:blipFill>
        <p:spPr bwMode="auto">
          <a:xfrm>
            <a:off x="4589463" y="3003550"/>
            <a:ext cx="990600" cy="685800"/>
          </a:xfrm>
          <a:prstGeom prst="rect">
            <a:avLst/>
          </a:prstGeom>
          <a:noFill/>
          <a:ln w="12700">
            <a:noFill/>
            <a:miter lim="800000"/>
            <a:headEnd/>
            <a:tailEnd/>
          </a:ln>
        </p:spPr>
      </p:pic>
      <p:pic>
        <p:nvPicPr>
          <p:cNvPr id="200715" name="Picture 8"/>
          <p:cNvPicPr>
            <a:picLocks noChangeArrowheads="1"/>
          </p:cNvPicPr>
          <p:nvPr/>
        </p:nvPicPr>
        <p:blipFill>
          <a:blip r:embed="rId3" cstate="print"/>
          <a:srcRect/>
          <a:stretch>
            <a:fillRect/>
          </a:stretch>
        </p:blipFill>
        <p:spPr bwMode="auto">
          <a:xfrm>
            <a:off x="7104063" y="3003550"/>
            <a:ext cx="990600" cy="685800"/>
          </a:xfrm>
          <a:prstGeom prst="rect">
            <a:avLst/>
          </a:prstGeom>
          <a:noFill/>
          <a:ln w="12700">
            <a:noFill/>
            <a:miter lim="800000"/>
            <a:headEnd/>
            <a:tailEnd/>
          </a:ln>
        </p:spPr>
      </p:pic>
      <p:pic>
        <p:nvPicPr>
          <p:cNvPr id="200716" name="Picture 9"/>
          <p:cNvPicPr>
            <a:picLocks noChangeArrowheads="1"/>
          </p:cNvPicPr>
          <p:nvPr/>
        </p:nvPicPr>
        <p:blipFill>
          <a:blip r:embed="rId3" cstate="print"/>
          <a:srcRect/>
          <a:stretch>
            <a:fillRect/>
          </a:stretch>
        </p:blipFill>
        <p:spPr bwMode="auto">
          <a:xfrm>
            <a:off x="1922463" y="1022350"/>
            <a:ext cx="990600" cy="685800"/>
          </a:xfrm>
          <a:prstGeom prst="rect">
            <a:avLst/>
          </a:prstGeom>
          <a:noFill/>
          <a:ln w="12700">
            <a:noFill/>
            <a:miter lim="800000"/>
            <a:headEnd/>
            <a:tailEnd/>
          </a:ln>
        </p:spPr>
      </p:pic>
      <p:sp>
        <p:nvSpPr>
          <p:cNvPr id="200717" name="Text Box 10"/>
          <p:cNvSpPr txBox="1">
            <a:spLocks noChangeArrowheads="1"/>
          </p:cNvSpPr>
          <p:nvPr/>
        </p:nvSpPr>
        <p:spPr bwMode="auto">
          <a:xfrm>
            <a:off x="1770063" y="641350"/>
            <a:ext cx="1143000" cy="400110"/>
          </a:xfrm>
          <a:prstGeom prst="rect">
            <a:avLst/>
          </a:prstGeom>
          <a:noFill/>
          <a:ln w="9525">
            <a:noFill/>
            <a:miter lim="800000"/>
            <a:headEnd/>
            <a:tailEnd/>
          </a:ln>
        </p:spPr>
        <p:txBody>
          <a:bodyPr>
            <a:spAutoFit/>
          </a:bodyPr>
          <a:lstStyle/>
          <a:p>
            <a:pPr>
              <a:spcBef>
                <a:spcPct val="50000"/>
              </a:spcBef>
            </a:pPr>
            <a:r>
              <a:rPr lang="es-ES_tradnl" sz="2000" dirty="0">
                <a:latin typeface="Arial" pitchFamily="34" charset="0"/>
                <a:cs typeface="Arial" pitchFamily="34" charset="0"/>
              </a:rPr>
              <a:t>Internet</a:t>
            </a:r>
            <a:endParaRPr lang="es-ES" sz="2000" dirty="0">
              <a:latin typeface="Arial" pitchFamily="34" charset="0"/>
              <a:cs typeface="Arial" pitchFamily="34" charset="0"/>
            </a:endParaRPr>
          </a:p>
        </p:txBody>
      </p:sp>
      <p:sp>
        <p:nvSpPr>
          <p:cNvPr id="200718" name="Text Box 15"/>
          <p:cNvSpPr txBox="1">
            <a:spLocks noChangeArrowheads="1"/>
          </p:cNvSpPr>
          <p:nvPr/>
        </p:nvSpPr>
        <p:spPr bwMode="auto">
          <a:xfrm>
            <a:off x="2151063" y="3232150"/>
            <a:ext cx="533400" cy="338554"/>
          </a:xfrm>
          <a:prstGeom prst="rect">
            <a:avLst/>
          </a:prstGeom>
          <a:noFill/>
          <a:ln w="9525">
            <a:noFill/>
            <a:miter lim="800000"/>
            <a:headEnd/>
            <a:tailEnd/>
          </a:ln>
        </p:spPr>
        <p:txBody>
          <a:bodyPr>
            <a:spAutoFit/>
          </a:bodyPr>
          <a:lstStyle/>
          <a:p>
            <a:pPr>
              <a:spcBef>
                <a:spcPct val="50000"/>
              </a:spcBef>
            </a:pPr>
            <a:r>
              <a:rPr lang="es-ES_tradnl" sz="1600">
                <a:latin typeface="Arial" pitchFamily="34" charset="0"/>
                <a:cs typeface="Arial" pitchFamily="34" charset="0"/>
              </a:rPr>
              <a:t>Ma</a:t>
            </a:r>
            <a:endParaRPr lang="es-ES" sz="1600">
              <a:latin typeface="Arial" pitchFamily="34" charset="0"/>
              <a:cs typeface="Arial" pitchFamily="34" charset="0"/>
            </a:endParaRPr>
          </a:p>
        </p:txBody>
      </p:sp>
      <p:sp>
        <p:nvSpPr>
          <p:cNvPr id="200719" name="Text Box 16"/>
          <p:cNvSpPr txBox="1">
            <a:spLocks noChangeArrowheads="1"/>
          </p:cNvSpPr>
          <p:nvPr/>
        </p:nvSpPr>
        <p:spPr bwMode="auto">
          <a:xfrm>
            <a:off x="4894263" y="3232150"/>
            <a:ext cx="533400" cy="338554"/>
          </a:xfrm>
          <a:prstGeom prst="rect">
            <a:avLst/>
          </a:prstGeom>
          <a:noFill/>
          <a:ln w="9525">
            <a:noFill/>
            <a:miter lim="800000"/>
            <a:headEnd/>
            <a:tailEnd/>
          </a:ln>
        </p:spPr>
        <p:txBody>
          <a:bodyPr>
            <a:spAutoFit/>
          </a:bodyPr>
          <a:lstStyle/>
          <a:p>
            <a:pPr>
              <a:spcBef>
                <a:spcPct val="50000"/>
              </a:spcBef>
            </a:pPr>
            <a:r>
              <a:rPr lang="es-ES_tradnl" sz="1600">
                <a:latin typeface="Arial" pitchFamily="34" charset="0"/>
                <a:cs typeface="Arial" pitchFamily="34" charset="0"/>
              </a:rPr>
              <a:t>Ba</a:t>
            </a:r>
            <a:endParaRPr lang="es-ES" sz="1600">
              <a:latin typeface="Arial" pitchFamily="34" charset="0"/>
              <a:cs typeface="Arial" pitchFamily="34" charset="0"/>
            </a:endParaRPr>
          </a:p>
        </p:txBody>
      </p:sp>
      <p:sp>
        <p:nvSpPr>
          <p:cNvPr id="200720" name="Text Box 17"/>
          <p:cNvSpPr txBox="1">
            <a:spLocks noChangeArrowheads="1"/>
          </p:cNvSpPr>
          <p:nvPr/>
        </p:nvSpPr>
        <p:spPr bwMode="auto">
          <a:xfrm>
            <a:off x="2227263" y="5518150"/>
            <a:ext cx="457200" cy="338554"/>
          </a:xfrm>
          <a:prstGeom prst="rect">
            <a:avLst/>
          </a:prstGeom>
          <a:noFill/>
          <a:ln w="9525">
            <a:noFill/>
            <a:miter lim="800000"/>
            <a:headEnd/>
            <a:tailEnd/>
          </a:ln>
        </p:spPr>
        <p:txBody>
          <a:bodyPr>
            <a:spAutoFit/>
          </a:bodyPr>
          <a:lstStyle/>
          <a:p>
            <a:pPr>
              <a:spcBef>
                <a:spcPct val="50000"/>
              </a:spcBef>
            </a:pPr>
            <a:r>
              <a:rPr lang="es-ES_tradnl" sz="1600" dirty="0">
                <a:latin typeface="Arial" pitchFamily="34" charset="0"/>
                <a:cs typeface="Arial" pitchFamily="34" charset="0"/>
              </a:rPr>
              <a:t>Se</a:t>
            </a:r>
            <a:endParaRPr lang="es-ES" sz="1600" dirty="0">
              <a:latin typeface="Arial" pitchFamily="34" charset="0"/>
              <a:cs typeface="Arial" pitchFamily="34" charset="0"/>
            </a:endParaRPr>
          </a:p>
        </p:txBody>
      </p:sp>
      <p:sp>
        <p:nvSpPr>
          <p:cNvPr id="200721" name="Text Box 18"/>
          <p:cNvSpPr txBox="1">
            <a:spLocks noChangeArrowheads="1"/>
          </p:cNvSpPr>
          <p:nvPr/>
        </p:nvSpPr>
        <p:spPr bwMode="auto">
          <a:xfrm>
            <a:off x="7332663" y="3232150"/>
            <a:ext cx="457200" cy="338554"/>
          </a:xfrm>
          <a:prstGeom prst="rect">
            <a:avLst/>
          </a:prstGeom>
          <a:noFill/>
          <a:ln w="9525">
            <a:noFill/>
            <a:miter lim="800000"/>
            <a:headEnd/>
            <a:tailEnd/>
          </a:ln>
        </p:spPr>
        <p:txBody>
          <a:bodyPr>
            <a:spAutoFit/>
          </a:bodyPr>
          <a:lstStyle/>
          <a:p>
            <a:pPr>
              <a:spcBef>
                <a:spcPct val="50000"/>
              </a:spcBef>
            </a:pPr>
            <a:r>
              <a:rPr lang="es-ES_tradnl" sz="1600">
                <a:latin typeface="Arial" pitchFamily="34" charset="0"/>
                <a:cs typeface="Arial" pitchFamily="34" charset="0"/>
              </a:rPr>
              <a:t>Bi</a:t>
            </a:r>
            <a:endParaRPr lang="es-ES" sz="1600">
              <a:latin typeface="Arial" pitchFamily="34" charset="0"/>
              <a:cs typeface="Arial" pitchFamily="34" charset="0"/>
            </a:endParaRPr>
          </a:p>
        </p:txBody>
      </p:sp>
      <p:sp>
        <p:nvSpPr>
          <p:cNvPr id="200722" name="Line 19"/>
          <p:cNvSpPr>
            <a:spLocks noChangeShapeType="1"/>
          </p:cNvSpPr>
          <p:nvPr/>
        </p:nvSpPr>
        <p:spPr bwMode="auto">
          <a:xfrm flipV="1">
            <a:off x="6951663" y="2774950"/>
            <a:ext cx="1301750" cy="0"/>
          </a:xfrm>
          <a:prstGeom prst="line">
            <a:avLst/>
          </a:prstGeom>
          <a:noFill/>
          <a:ln w="25400">
            <a:solidFill>
              <a:schemeClr val="accent2"/>
            </a:solidFill>
            <a:round/>
            <a:headEnd/>
            <a:tailEnd/>
          </a:ln>
        </p:spPr>
        <p:txBody>
          <a:bodyPr/>
          <a:lstStyle/>
          <a:p>
            <a:endParaRPr lang="es-ES">
              <a:latin typeface="Arial" pitchFamily="34" charset="0"/>
              <a:cs typeface="Arial" pitchFamily="34" charset="0"/>
            </a:endParaRPr>
          </a:p>
        </p:txBody>
      </p:sp>
      <p:sp>
        <p:nvSpPr>
          <p:cNvPr id="200723" name="Line 20"/>
          <p:cNvSpPr>
            <a:spLocks noChangeShapeType="1"/>
          </p:cNvSpPr>
          <p:nvPr/>
        </p:nvSpPr>
        <p:spPr bwMode="auto">
          <a:xfrm rot="5400000" flipV="1">
            <a:off x="966788" y="3343275"/>
            <a:ext cx="1301750" cy="0"/>
          </a:xfrm>
          <a:prstGeom prst="line">
            <a:avLst/>
          </a:prstGeom>
          <a:noFill/>
          <a:ln w="25400">
            <a:solidFill>
              <a:schemeClr val="accent2"/>
            </a:solidFill>
            <a:round/>
            <a:headEnd/>
            <a:tailEnd/>
          </a:ln>
        </p:spPr>
        <p:txBody>
          <a:bodyPr/>
          <a:lstStyle/>
          <a:p>
            <a:endParaRPr lang="es-ES">
              <a:latin typeface="Arial" pitchFamily="34" charset="0"/>
              <a:cs typeface="Arial" pitchFamily="34" charset="0"/>
            </a:endParaRPr>
          </a:p>
        </p:txBody>
      </p:sp>
      <p:sp>
        <p:nvSpPr>
          <p:cNvPr id="200724" name="Line 21"/>
          <p:cNvSpPr>
            <a:spLocks noChangeShapeType="1"/>
          </p:cNvSpPr>
          <p:nvPr/>
        </p:nvSpPr>
        <p:spPr bwMode="auto">
          <a:xfrm rot="5400000" flipV="1">
            <a:off x="966788" y="5407025"/>
            <a:ext cx="1301750" cy="0"/>
          </a:xfrm>
          <a:prstGeom prst="line">
            <a:avLst/>
          </a:prstGeom>
          <a:noFill/>
          <a:ln w="25400">
            <a:solidFill>
              <a:schemeClr val="accent2"/>
            </a:solidFill>
            <a:round/>
            <a:headEnd/>
            <a:tailEnd/>
          </a:ln>
        </p:spPr>
        <p:txBody>
          <a:bodyPr/>
          <a:lstStyle/>
          <a:p>
            <a:endParaRPr lang="es-ES">
              <a:latin typeface="Arial" pitchFamily="34" charset="0"/>
              <a:cs typeface="Arial" pitchFamily="34" charset="0"/>
            </a:endParaRPr>
          </a:p>
        </p:txBody>
      </p:sp>
      <p:sp>
        <p:nvSpPr>
          <p:cNvPr id="200725" name="Line 22"/>
          <p:cNvSpPr>
            <a:spLocks noChangeShapeType="1"/>
          </p:cNvSpPr>
          <p:nvPr/>
        </p:nvSpPr>
        <p:spPr bwMode="auto">
          <a:xfrm>
            <a:off x="1617663" y="5594350"/>
            <a:ext cx="381000" cy="0"/>
          </a:xfrm>
          <a:prstGeom prst="line">
            <a:avLst/>
          </a:prstGeom>
          <a:noFill/>
          <a:ln w="9525">
            <a:solidFill>
              <a:schemeClr val="accent2"/>
            </a:solidFill>
            <a:round/>
            <a:headEnd/>
            <a:tailEnd/>
          </a:ln>
        </p:spPr>
        <p:txBody>
          <a:bodyPr/>
          <a:lstStyle/>
          <a:p>
            <a:endParaRPr lang="es-ES">
              <a:latin typeface="Arial" pitchFamily="34" charset="0"/>
              <a:cs typeface="Arial" pitchFamily="34" charset="0"/>
            </a:endParaRPr>
          </a:p>
        </p:txBody>
      </p:sp>
      <p:sp>
        <p:nvSpPr>
          <p:cNvPr id="200726" name="Line 23"/>
          <p:cNvSpPr>
            <a:spLocks noChangeShapeType="1"/>
          </p:cNvSpPr>
          <p:nvPr/>
        </p:nvSpPr>
        <p:spPr bwMode="auto">
          <a:xfrm>
            <a:off x="1617663" y="3308350"/>
            <a:ext cx="381000" cy="0"/>
          </a:xfrm>
          <a:prstGeom prst="line">
            <a:avLst/>
          </a:prstGeom>
          <a:noFill/>
          <a:ln w="9525">
            <a:solidFill>
              <a:schemeClr val="accent2"/>
            </a:solidFill>
            <a:round/>
            <a:headEnd/>
            <a:tailEnd/>
          </a:ln>
        </p:spPr>
        <p:txBody>
          <a:bodyPr/>
          <a:lstStyle/>
          <a:p>
            <a:endParaRPr lang="es-ES">
              <a:latin typeface="Arial" pitchFamily="34" charset="0"/>
              <a:cs typeface="Arial" pitchFamily="34" charset="0"/>
            </a:endParaRPr>
          </a:p>
        </p:txBody>
      </p:sp>
      <p:sp>
        <p:nvSpPr>
          <p:cNvPr id="200727" name="Line 24"/>
          <p:cNvSpPr>
            <a:spLocks noChangeShapeType="1"/>
          </p:cNvSpPr>
          <p:nvPr/>
        </p:nvSpPr>
        <p:spPr bwMode="auto">
          <a:xfrm>
            <a:off x="5046663" y="2774950"/>
            <a:ext cx="0" cy="304800"/>
          </a:xfrm>
          <a:prstGeom prst="line">
            <a:avLst/>
          </a:prstGeom>
          <a:noFill/>
          <a:ln w="9525">
            <a:solidFill>
              <a:schemeClr val="tx1"/>
            </a:solidFill>
            <a:round/>
            <a:headEnd/>
            <a:tailEnd/>
          </a:ln>
        </p:spPr>
        <p:txBody>
          <a:bodyPr/>
          <a:lstStyle/>
          <a:p>
            <a:endParaRPr lang="es-ES">
              <a:latin typeface="Arial" pitchFamily="34" charset="0"/>
              <a:cs typeface="Arial" pitchFamily="34" charset="0"/>
            </a:endParaRPr>
          </a:p>
        </p:txBody>
      </p:sp>
      <p:sp>
        <p:nvSpPr>
          <p:cNvPr id="200728" name="Line 25"/>
          <p:cNvSpPr>
            <a:spLocks noChangeShapeType="1"/>
          </p:cNvSpPr>
          <p:nvPr/>
        </p:nvSpPr>
        <p:spPr bwMode="auto">
          <a:xfrm>
            <a:off x="7561263" y="2774950"/>
            <a:ext cx="0" cy="304800"/>
          </a:xfrm>
          <a:prstGeom prst="line">
            <a:avLst/>
          </a:prstGeom>
          <a:noFill/>
          <a:ln w="9525">
            <a:solidFill>
              <a:schemeClr val="tx1"/>
            </a:solidFill>
            <a:round/>
            <a:headEnd/>
            <a:tailEnd/>
          </a:ln>
        </p:spPr>
        <p:txBody>
          <a:bodyPr/>
          <a:lstStyle/>
          <a:p>
            <a:endParaRPr lang="es-ES">
              <a:latin typeface="Arial" pitchFamily="34" charset="0"/>
              <a:cs typeface="Arial" pitchFamily="34" charset="0"/>
            </a:endParaRPr>
          </a:p>
        </p:txBody>
      </p:sp>
      <p:pic>
        <p:nvPicPr>
          <p:cNvPr id="200729" name="Picture 26"/>
          <p:cNvPicPr>
            <a:picLocks noChangeArrowheads="1"/>
          </p:cNvPicPr>
          <p:nvPr/>
        </p:nvPicPr>
        <p:blipFill>
          <a:blip r:embed="rId5" cstate="print"/>
          <a:srcRect/>
          <a:stretch>
            <a:fillRect/>
          </a:stretch>
        </p:blipFill>
        <p:spPr bwMode="auto">
          <a:xfrm>
            <a:off x="5046663" y="1936750"/>
            <a:ext cx="577850" cy="609600"/>
          </a:xfrm>
          <a:prstGeom prst="rect">
            <a:avLst/>
          </a:prstGeom>
          <a:noFill/>
          <a:ln w="12700">
            <a:noFill/>
            <a:miter lim="800000"/>
            <a:headEnd/>
            <a:tailEnd/>
          </a:ln>
        </p:spPr>
      </p:pic>
      <p:pic>
        <p:nvPicPr>
          <p:cNvPr id="200730" name="Picture 27"/>
          <p:cNvPicPr>
            <a:picLocks noChangeArrowheads="1"/>
          </p:cNvPicPr>
          <p:nvPr/>
        </p:nvPicPr>
        <p:blipFill>
          <a:blip r:embed="rId5" cstate="print"/>
          <a:srcRect/>
          <a:stretch>
            <a:fillRect/>
          </a:stretch>
        </p:blipFill>
        <p:spPr bwMode="auto">
          <a:xfrm>
            <a:off x="7593013" y="1936750"/>
            <a:ext cx="577850" cy="609600"/>
          </a:xfrm>
          <a:prstGeom prst="rect">
            <a:avLst/>
          </a:prstGeom>
          <a:noFill/>
          <a:ln w="12700">
            <a:noFill/>
            <a:miter lim="800000"/>
            <a:headEnd/>
            <a:tailEnd/>
          </a:ln>
        </p:spPr>
      </p:pic>
      <p:pic>
        <p:nvPicPr>
          <p:cNvPr id="200731" name="Picture 28"/>
          <p:cNvPicPr>
            <a:picLocks noChangeArrowheads="1"/>
          </p:cNvPicPr>
          <p:nvPr/>
        </p:nvPicPr>
        <p:blipFill>
          <a:blip r:embed="rId5" cstate="print"/>
          <a:srcRect/>
          <a:stretch>
            <a:fillRect/>
          </a:stretch>
        </p:blipFill>
        <p:spPr bwMode="auto">
          <a:xfrm>
            <a:off x="855663" y="4908550"/>
            <a:ext cx="577850" cy="609600"/>
          </a:xfrm>
          <a:prstGeom prst="rect">
            <a:avLst/>
          </a:prstGeom>
          <a:noFill/>
          <a:ln w="12700">
            <a:noFill/>
            <a:miter lim="800000"/>
            <a:headEnd/>
            <a:tailEnd/>
          </a:ln>
        </p:spPr>
      </p:pic>
      <p:pic>
        <p:nvPicPr>
          <p:cNvPr id="200732" name="Picture 29"/>
          <p:cNvPicPr>
            <a:picLocks noChangeArrowheads="1"/>
          </p:cNvPicPr>
          <p:nvPr/>
        </p:nvPicPr>
        <p:blipFill>
          <a:blip r:embed="rId5" cstate="print"/>
          <a:srcRect/>
          <a:stretch>
            <a:fillRect/>
          </a:stretch>
        </p:blipFill>
        <p:spPr bwMode="auto">
          <a:xfrm>
            <a:off x="855663" y="3155950"/>
            <a:ext cx="577850" cy="609600"/>
          </a:xfrm>
          <a:prstGeom prst="rect">
            <a:avLst/>
          </a:prstGeom>
          <a:noFill/>
          <a:ln w="12700">
            <a:noFill/>
            <a:miter lim="800000"/>
            <a:headEnd/>
            <a:tailEnd/>
          </a:ln>
        </p:spPr>
      </p:pic>
      <p:sp>
        <p:nvSpPr>
          <p:cNvPr id="200733" name="Line 30"/>
          <p:cNvSpPr>
            <a:spLocks noChangeShapeType="1"/>
          </p:cNvSpPr>
          <p:nvPr/>
        </p:nvSpPr>
        <p:spPr bwMode="auto">
          <a:xfrm>
            <a:off x="1389063" y="5365750"/>
            <a:ext cx="228600" cy="0"/>
          </a:xfrm>
          <a:prstGeom prst="line">
            <a:avLst/>
          </a:prstGeom>
          <a:noFill/>
          <a:ln w="9525">
            <a:solidFill>
              <a:schemeClr val="accent2"/>
            </a:solidFill>
            <a:round/>
            <a:headEnd/>
            <a:tailEnd/>
          </a:ln>
        </p:spPr>
        <p:txBody>
          <a:bodyPr/>
          <a:lstStyle/>
          <a:p>
            <a:endParaRPr lang="es-ES">
              <a:latin typeface="Arial" pitchFamily="34" charset="0"/>
              <a:cs typeface="Arial" pitchFamily="34" charset="0"/>
            </a:endParaRPr>
          </a:p>
        </p:txBody>
      </p:sp>
      <p:sp>
        <p:nvSpPr>
          <p:cNvPr id="200734" name="Line 31"/>
          <p:cNvSpPr>
            <a:spLocks noChangeShapeType="1"/>
          </p:cNvSpPr>
          <p:nvPr/>
        </p:nvSpPr>
        <p:spPr bwMode="auto">
          <a:xfrm>
            <a:off x="1389063" y="3613150"/>
            <a:ext cx="228600" cy="0"/>
          </a:xfrm>
          <a:prstGeom prst="line">
            <a:avLst/>
          </a:prstGeom>
          <a:noFill/>
          <a:ln w="9525">
            <a:solidFill>
              <a:schemeClr val="accent2"/>
            </a:solidFill>
            <a:round/>
            <a:headEnd/>
            <a:tailEnd/>
          </a:ln>
        </p:spPr>
        <p:txBody>
          <a:bodyPr/>
          <a:lstStyle/>
          <a:p>
            <a:endParaRPr lang="es-ES">
              <a:latin typeface="Arial" pitchFamily="34" charset="0"/>
              <a:cs typeface="Arial" pitchFamily="34" charset="0"/>
            </a:endParaRPr>
          </a:p>
        </p:txBody>
      </p:sp>
      <p:sp>
        <p:nvSpPr>
          <p:cNvPr id="200735" name="Line 32"/>
          <p:cNvSpPr>
            <a:spLocks noChangeShapeType="1"/>
          </p:cNvSpPr>
          <p:nvPr/>
        </p:nvSpPr>
        <p:spPr bwMode="auto">
          <a:xfrm flipV="1">
            <a:off x="5351463" y="2393950"/>
            <a:ext cx="0" cy="381000"/>
          </a:xfrm>
          <a:prstGeom prst="line">
            <a:avLst/>
          </a:prstGeom>
          <a:noFill/>
          <a:ln w="9525">
            <a:solidFill>
              <a:schemeClr val="tx1"/>
            </a:solidFill>
            <a:round/>
            <a:headEnd/>
            <a:tailEnd/>
          </a:ln>
        </p:spPr>
        <p:txBody>
          <a:bodyPr/>
          <a:lstStyle/>
          <a:p>
            <a:endParaRPr lang="es-ES">
              <a:latin typeface="Arial" pitchFamily="34" charset="0"/>
              <a:cs typeface="Arial" pitchFamily="34" charset="0"/>
            </a:endParaRPr>
          </a:p>
        </p:txBody>
      </p:sp>
      <p:sp>
        <p:nvSpPr>
          <p:cNvPr id="200736" name="Line 33"/>
          <p:cNvSpPr>
            <a:spLocks noChangeShapeType="1"/>
          </p:cNvSpPr>
          <p:nvPr/>
        </p:nvSpPr>
        <p:spPr bwMode="auto">
          <a:xfrm flipV="1">
            <a:off x="7866063" y="2393950"/>
            <a:ext cx="0" cy="381000"/>
          </a:xfrm>
          <a:prstGeom prst="line">
            <a:avLst/>
          </a:prstGeom>
          <a:noFill/>
          <a:ln w="9525">
            <a:solidFill>
              <a:schemeClr val="tx1"/>
            </a:solidFill>
            <a:round/>
            <a:headEnd/>
            <a:tailEnd/>
          </a:ln>
        </p:spPr>
        <p:txBody>
          <a:bodyPr/>
          <a:lstStyle/>
          <a:p>
            <a:endParaRPr lang="es-ES">
              <a:latin typeface="Arial" pitchFamily="34" charset="0"/>
              <a:cs typeface="Arial" pitchFamily="34" charset="0"/>
            </a:endParaRPr>
          </a:p>
        </p:txBody>
      </p:sp>
      <p:sp>
        <p:nvSpPr>
          <p:cNvPr id="200737" name="Text Box 34"/>
          <p:cNvSpPr txBox="1">
            <a:spLocks noChangeArrowheads="1"/>
          </p:cNvSpPr>
          <p:nvPr/>
        </p:nvSpPr>
        <p:spPr bwMode="auto">
          <a:xfrm>
            <a:off x="703263" y="2209800"/>
            <a:ext cx="1676400" cy="307777"/>
          </a:xfrm>
          <a:prstGeom prst="rect">
            <a:avLst/>
          </a:prstGeom>
          <a:noFill/>
          <a:ln w="9525">
            <a:noFill/>
            <a:miter lim="800000"/>
            <a:headEnd/>
            <a:tailEnd/>
          </a:ln>
        </p:spPr>
        <p:txBody>
          <a:bodyPr>
            <a:spAutoFit/>
          </a:bodyPr>
          <a:lstStyle/>
          <a:p>
            <a:pPr>
              <a:spcBef>
                <a:spcPct val="50000"/>
              </a:spcBef>
            </a:pPr>
            <a:r>
              <a:rPr lang="es-ES_tradnl" sz="1400" b="1">
                <a:latin typeface="Arial" pitchFamily="34" charset="0"/>
                <a:cs typeface="Arial" pitchFamily="34" charset="0"/>
              </a:rPr>
              <a:t>194.100.100.1/25</a:t>
            </a:r>
            <a:endParaRPr lang="es-ES" sz="1400" b="1">
              <a:latin typeface="Arial" pitchFamily="34" charset="0"/>
              <a:cs typeface="Arial" pitchFamily="34" charset="0"/>
            </a:endParaRPr>
          </a:p>
        </p:txBody>
      </p:sp>
      <p:sp>
        <p:nvSpPr>
          <p:cNvPr id="200738" name="Line 35"/>
          <p:cNvSpPr>
            <a:spLocks noChangeShapeType="1"/>
          </p:cNvSpPr>
          <p:nvPr/>
        </p:nvSpPr>
        <p:spPr bwMode="auto">
          <a:xfrm>
            <a:off x="1770063" y="2546350"/>
            <a:ext cx="0" cy="685800"/>
          </a:xfrm>
          <a:prstGeom prst="line">
            <a:avLst/>
          </a:prstGeom>
          <a:noFill/>
          <a:ln w="9525">
            <a:solidFill>
              <a:schemeClr val="tx1"/>
            </a:solidFill>
            <a:round/>
            <a:headEnd/>
            <a:tailEnd type="triangle" w="med" len="med"/>
          </a:ln>
        </p:spPr>
        <p:txBody>
          <a:bodyPr/>
          <a:lstStyle/>
          <a:p>
            <a:endParaRPr lang="es-ES">
              <a:latin typeface="Arial" pitchFamily="34" charset="0"/>
              <a:cs typeface="Arial" pitchFamily="34" charset="0"/>
            </a:endParaRPr>
          </a:p>
        </p:txBody>
      </p:sp>
      <p:sp>
        <p:nvSpPr>
          <p:cNvPr id="200739" name="Text Box 36"/>
          <p:cNvSpPr txBox="1">
            <a:spLocks noChangeArrowheads="1"/>
          </p:cNvSpPr>
          <p:nvPr/>
        </p:nvSpPr>
        <p:spPr bwMode="auto">
          <a:xfrm>
            <a:off x="2608263" y="2317750"/>
            <a:ext cx="1524000" cy="307777"/>
          </a:xfrm>
          <a:prstGeom prst="rect">
            <a:avLst/>
          </a:prstGeom>
          <a:noFill/>
          <a:ln w="9525">
            <a:noFill/>
            <a:miter lim="800000"/>
            <a:headEnd/>
            <a:tailEnd/>
          </a:ln>
        </p:spPr>
        <p:txBody>
          <a:bodyPr>
            <a:spAutoFit/>
          </a:bodyPr>
          <a:lstStyle/>
          <a:p>
            <a:pPr>
              <a:spcBef>
                <a:spcPct val="50000"/>
              </a:spcBef>
            </a:pPr>
            <a:r>
              <a:rPr lang="es-ES_tradnl" sz="1400" b="1">
                <a:latin typeface="Arial" pitchFamily="34" charset="0"/>
                <a:cs typeface="Arial" pitchFamily="34" charset="0"/>
              </a:rPr>
              <a:t>192.168.1.2/30</a:t>
            </a:r>
            <a:endParaRPr lang="es-ES" sz="1400" b="1">
              <a:latin typeface="Arial" pitchFamily="34" charset="0"/>
              <a:cs typeface="Arial" pitchFamily="34" charset="0"/>
            </a:endParaRPr>
          </a:p>
        </p:txBody>
      </p:sp>
      <p:sp>
        <p:nvSpPr>
          <p:cNvPr id="200740" name="Line 37"/>
          <p:cNvSpPr>
            <a:spLocks noChangeShapeType="1"/>
          </p:cNvSpPr>
          <p:nvPr/>
        </p:nvSpPr>
        <p:spPr bwMode="auto">
          <a:xfrm flipH="1">
            <a:off x="2379663" y="2546350"/>
            <a:ext cx="304800" cy="381000"/>
          </a:xfrm>
          <a:prstGeom prst="line">
            <a:avLst/>
          </a:prstGeom>
          <a:noFill/>
          <a:ln w="9525">
            <a:solidFill>
              <a:schemeClr val="tx1"/>
            </a:solidFill>
            <a:round/>
            <a:headEnd/>
            <a:tailEnd type="triangle" w="med" len="med"/>
          </a:ln>
        </p:spPr>
        <p:txBody>
          <a:bodyPr/>
          <a:lstStyle/>
          <a:p>
            <a:endParaRPr lang="es-ES">
              <a:latin typeface="Arial" pitchFamily="34" charset="0"/>
              <a:cs typeface="Arial" pitchFamily="34" charset="0"/>
            </a:endParaRPr>
          </a:p>
        </p:txBody>
      </p:sp>
      <p:sp>
        <p:nvSpPr>
          <p:cNvPr id="200741" name="Text Box 38"/>
          <p:cNvSpPr txBox="1">
            <a:spLocks noChangeArrowheads="1"/>
          </p:cNvSpPr>
          <p:nvPr/>
        </p:nvSpPr>
        <p:spPr bwMode="auto">
          <a:xfrm>
            <a:off x="2843213" y="3460750"/>
            <a:ext cx="1524000" cy="307777"/>
          </a:xfrm>
          <a:prstGeom prst="rect">
            <a:avLst/>
          </a:prstGeom>
          <a:noFill/>
          <a:ln w="9525">
            <a:noFill/>
            <a:miter lim="800000"/>
            <a:headEnd/>
            <a:tailEnd/>
          </a:ln>
        </p:spPr>
        <p:txBody>
          <a:bodyPr>
            <a:spAutoFit/>
          </a:bodyPr>
          <a:lstStyle/>
          <a:p>
            <a:pPr>
              <a:spcBef>
                <a:spcPct val="50000"/>
              </a:spcBef>
            </a:pPr>
            <a:r>
              <a:rPr lang="es-ES_tradnl" sz="1400" b="1">
                <a:latin typeface="Arial" pitchFamily="34" charset="0"/>
                <a:cs typeface="Arial" pitchFamily="34" charset="0"/>
              </a:rPr>
              <a:t>192.168.2.1/30</a:t>
            </a:r>
            <a:endParaRPr lang="es-ES" sz="1400" b="1">
              <a:latin typeface="Arial" pitchFamily="34" charset="0"/>
              <a:cs typeface="Arial" pitchFamily="34" charset="0"/>
            </a:endParaRPr>
          </a:p>
        </p:txBody>
      </p:sp>
      <p:sp>
        <p:nvSpPr>
          <p:cNvPr id="200742" name="Line 39"/>
          <p:cNvSpPr>
            <a:spLocks noChangeShapeType="1"/>
          </p:cNvSpPr>
          <p:nvPr/>
        </p:nvSpPr>
        <p:spPr bwMode="auto">
          <a:xfrm flipH="1" flipV="1">
            <a:off x="2989263" y="3384550"/>
            <a:ext cx="387350" cy="152400"/>
          </a:xfrm>
          <a:prstGeom prst="line">
            <a:avLst/>
          </a:prstGeom>
          <a:noFill/>
          <a:ln w="9525">
            <a:solidFill>
              <a:schemeClr val="tx1"/>
            </a:solidFill>
            <a:round/>
            <a:headEnd/>
            <a:tailEnd type="triangle" w="med" len="med"/>
          </a:ln>
        </p:spPr>
        <p:txBody>
          <a:bodyPr/>
          <a:lstStyle/>
          <a:p>
            <a:endParaRPr lang="es-ES">
              <a:latin typeface="Arial" pitchFamily="34" charset="0"/>
              <a:cs typeface="Arial" pitchFamily="34" charset="0"/>
            </a:endParaRPr>
          </a:p>
        </p:txBody>
      </p:sp>
      <p:sp>
        <p:nvSpPr>
          <p:cNvPr id="200743" name="Text Box 40"/>
          <p:cNvSpPr txBox="1">
            <a:spLocks noChangeArrowheads="1"/>
          </p:cNvSpPr>
          <p:nvPr/>
        </p:nvSpPr>
        <p:spPr bwMode="auto">
          <a:xfrm>
            <a:off x="2233613" y="4070350"/>
            <a:ext cx="1524000" cy="307777"/>
          </a:xfrm>
          <a:prstGeom prst="rect">
            <a:avLst/>
          </a:prstGeom>
          <a:noFill/>
          <a:ln w="9525">
            <a:noFill/>
            <a:miter lim="800000"/>
            <a:headEnd/>
            <a:tailEnd/>
          </a:ln>
        </p:spPr>
        <p:txBody>
          <a:bodyPr>
            <a:spAutoFit/>
          </a:bodyPr>
          <a:lstStyle/>
          <a:p>
            <a:pPr>
              <a:spcBef>
                <a:spcPct val="50000"/>
              </a:spcBef>
            </a:pPr>
            <a:r>
              <a:rPr lang="es-ES_tradnl" sz="1400" b="1">
                <a:latin typeface="Arial" pitchFamily="34" charset="0"/>
                <a:cs typeface="Arial" pitchFamily="34" charset="0"/>
              </a:rPr>
              <a:t>192.168.3.1/30</a:t>
            </a:r>
            <a:endParaRPr lang="es-ES" sz="1400" b="1">
              <a:latin typeface="Arial" pitchFamily="34" charset="0"/>
              <a:cs typeface="Arial" pitchFamily="34" charset="0"/>
            </a:endParaRPr>
          </a:p>
        </p:txBody>
      </p:sp>
      <p:sp>
        <p:nvSpPr>
          <p:cNvPr id="200744" name="Line 41"/>
          <p:cNvSpPr>
            <a:spLocks noChangeShapeType="1"/>
          </p:cNvSpPr>
          <p:nvPr/>
        </p:nvSpPr>
        <p:spPr bwMode="auto">
          <a:xfrm flipH="1" flipV="1">
            <a:off x="2379663" y="3689350"/>
            <a:ext cx="304800" cy="457200"/>
          </a:xfrm>
          <a:prstGeom prst="line">
            <a:avLst/>
          </a:prstGeom>
          <a:noFill/>
          <a:ln w="9525">
            <a:solidFill>
              <a:schemeClr val="tx1"/>
            </a:solidFill>
            <a:round/>
            <a:headEnd/>
            <a:tailEnd type="triangle" w="med" len="med"/>
          </a:ln>
        </p:spPr>
        <p:txBody>
          <a:bodyPr/>
          <a:lstStyle/>
          <a:p>
            <a:endParaRPr lang="es-ES">
              <a:latin typeface="Arial" pitchFamily="34" charset="0"/>
              <a:cs typeface="Arial" pitchFamily="34" charset="0"/>
            </a:endParaRPr>
          </a:p>
        </p:txBody>
      </p:sp>
      <p:sp>
        <p:nvSpPr>
          <p:cNvPr id="200745" name="Text Box 42"/>
          <p:cNvSpPr txBox="1">
            <a:spLocks noChangeArrowheads="1"/>
          </p:cNvSpPr>
          <p:nvPr/>
        </p:nvSpPr>
        <p:spPr bwMode="auto">
          <a:xfrm>
            <a:off x="100013" y="3841750"/>
            <a:ext cx="2133600" cy="307777"/>
          </a:xfrm>
          <a:prstGeom prst="rect">
            <a:avLst/>
          </a:prstGeom>
          <a:noFill/>
          <a:ln w="9525">
            <a:noFill/>
            <a:miter lim="800000"/>
            <a:headEnd/>
            <a:tailEnd/>
          </a:ln>
        </p:spPr>
        <p:txBody>
          <a:bodyPr>
            <a:spAutoFit/>
          </a:bodyPr>
          <a:lstStyle/>
          <a:p>
            <a:pPr>
              <a:spcBef>
                <a:spcPct val="50000"/>
              </a:spcBef>
            </a:pPr>
            <a:r>
              <a:rPr lang="es-ES_tradnl" sz="1400" b="1">
                <a:latin typeface="Arial" pitchFamily="34" charset="0"/>
                <a:cs typeface="Arial" pitchFamily="34" charset="0"/>
              </a:rPr>
              <a:t>Red 194.100.100.0/25</a:t>
            </a:r>
            <a:endParaRPr lang="es-ES" sz="1400" b="1">
              <a:latin typeface="Arial" pitchFamily="34" charset="0"/>
              <a:cs typeface="Arial" pitchFamily="34" charset="0"/>
            </a:endParaRPr>
          </a:p>
        </p:txBody>
      </p:sp>
      <p:sp>
        <p:nvSpPr>
          <p:cNvPr id="200746" name="Text Box 43"/>
          <p:cNvSpPr txBox="1">
            <a:spLocks noChangeArrowheads="1"/>
          </p:cNvSpPr>
          <p:nvPr/>
        </p:nvSpPr>
        <p:spPr bwMode="auto">
          <a:xfrm>
            <a:off x="176213" y="5975350"/>
            <a:ext cx="2514600" cy="307777"/>
          </a:xfrm>
          <a:prstGeom prst="rect">
            <a:avLst/>
          </a:prstGeom>
          <a:noFill/>
          <a:ln w="9525">
            <a:noFill/>
            <a:miter lim="800000"/>
            <a:headEnd/>
            <a:tailEnd/>
          </a:ln>
        </p:spPr>
        <p:txBody>
          <a:bodyPr>
            <a:spAutoFit/>
          </a:bodyPr>
          <a:lstStyle/>
          <a:p>
            <a:pPr>
              <a:spcBef>
                <a:spcPct val="50000"/>
              </a:spcBef>
            </a:pPr>
            <a:r>
              <a:rPr lang="es-ES_tradnl" sz="1400" b="1">
                <a:latin typeface="Arial" pitchFamily="34" charset="0"/>
                <a:cs typeface="Arial" pitchFamily="34" charset="0"/>
              </a:rPr>
              <a:t>Red 194.100.100.224/27</a:t>
            </a:r>
            <a:endParaRPr lang="es-ES" sz="1400" b="1">
              <a:latin typeface="Arial" pitchFamily="34" charset="0"/>
              <a:cs typeface="Arial" pitchFamily="34" charset="0"/>
            </a:endParaRPr>
          </a:p>
        </p:txBody>
      </p:sp>
      <p:sp>
        <p:nvSpPr>
          <p:cNvPr id="200747" name="Text Box 44"/>
          <p:cNvSpPr txBox="1">
            <a:spLocks noChangeArrowheads="1"/>
          </p:cNvSpPr>
          <p:nvPr/>
        </p:nvSpPr>
        <p:spPr bwMode="auto">
          <a:xfrm>
            <a:off x="4062413" y="1524000"/>
            <a:ext cx="2514600" cy="307777"/>
          </a:xfrm>
          <a:prstGeom prst="rect">
            <a:avLst/>
          </a:prstGeom>
          <a:noFill/>
          <a:ln w="9525">
            <a:noFill/>
            <a:miter lim="800000"/>
            <a:headEnd/>
            <a:tailEnd/>
          </a:ln>
        </p:spPr>
        <p:txBody>
          <a:bodyPr>
            <a:spAutoFit/>
          </a:bodyPr>
          <a:lstStyle/>
          <a:p>
            <a:pPr>
              <a:spcBef>
                <a:spcPct val="50000"/>
              </a:spcBef>
            </a:pPr>
            <a:r>
              <a:rPr lang="es-ES_tradnl" sz="1400" b="1">
                <a:latin typeface="Arial" pitchFamily="34" charset="0"/>
                <a:cs typeface="Arial" pitchFamily="34" charset="0"/>
              </a:rPr>
              <a:t>Red 194.100.100.128/26</a:t>
            </a:r>
            <a:endParaRPr lang="es-ES" sz="1400" b="1">
              <a:latin typeface="Arial" pitchFamily="34" charset="0"/>
              <a:cs typeface="Arial" pitchFamily="34" charset="0"/>
            </a:endParaRPr>
          </a:p>
        </p:txBody>
      </p:sp>
      <p:sp>
        <p:nvSpPr>
          <p:cNvPr id="200748" name="Text Box 45"/>
          <p:cNvSpPr txBox="1">
            <a:spLocks noChangeArrowheads="1"/>
          </p:cNvSpPr>
          <p:nvPr/>
        </p:nvSpPr>
        <p:spPr bwMode="auto">
          <a:xfrm>
            <a:off x="6881813" y="1524000"/>
            <a:ext cx="2514600" cy="307777"/>
          </a:xfrm>
          <a:prstGeom prst="rect">
            <a:avLst/>
          </a:prstGeom>
          <a:noFill/>
          <a:ln w="9525">
            <a:noFill/>
            <a:miter lim="800000"/>
            <a:headEnd/>
            <a:tailEnd/>
          </a:ln>
        </p:spPr>
        <p:txBody>
          <a:bodyPr>
            <a:spAutoFit/>
          </a:bodyPr>
          <a:lstStyle/>
          <a:p>
            <a:pPr>
              <a:spcBef>
                <a:spcPct val="50000"/>
              </a:spcBef>
            </a:pPr>
            <a:r>
              <a:rPr lang="es-ES_tradnl" sz="1400" b="1">
                <a:latin typeface="Arial" pitchFamily="34" charset="0"/>
                <a:cs typeface="Arial" pitchFamily="34" charset="0"/>
              </a:rPr>
              <a:t>Red 194.100.100.192/27</a:t>
            </a:r>
            <a:endParaRPr lang="es-ES" sz="1400" b="1">
              <a:latin typeface="Arial" pitchFamily="34" charset="0"/>
              <a:cs typeface="Arial" pitchFamily="34" charset="0"/>
            </a:endParaRPr>
          </a:p>
        </p:txBody>
      </p:sp>
      <p:sp>
        <p:nvSpPr>
          <p:cNvPr id="200749" name="Text Box 46"/>
          <p:cNvSpPr txBox="1">
            <a:spLocks noChangeArrowheads="1"/>
          </p:cNvSpPr>
          <p:nvPr/>
        </p:nvSpPr>
        <p:spPr bwMode="auto">
          <a:xfrm>
            <a:off x="4519613" y="4527550"/>
            <a:ext cx="3429000" cy="1115690"/>
          </a:xfrm>
          <a:prstGeom prst="rect">
            <a:avLst/>
          </a:prstGeom>
          <a:noFill/>
          <a:ln w="9525">
            <a:solidFill>
              <a:schemeClr val="tx1"/>
            </a:solidFill>
            <a:miter lim="800000"/>
            <a:headEnd/>
            <a:tailEnd/>
          </a:ln>
        </p:spPr>
        <p:txBody>
          <a:bodyPr>
            <a:spAutoFit/>
          </a:bodyPr>
          <a:lstStyle/>
          <a:p>
            <a:pPr>
              <a:spcBef>
                <a:spcPct val="25000"/>
              </a:spcBef>
            </a:pPr>
            <a:r>
              <a:rPr lang="es-ES_tradnl" sz="1400" b="1" dirty="0">
                <a:latin typeface="Arial" pitchFamily="34" charset="0"/>
                <a:cs typeface="Arial" pitchFamily="34" charset="0"/>
              </a:rPr>
              <a:t>A 194.100.100.128/26 por 192.168.2.2</a:t>
            </a:r>
          </a:p>
          <a:p>
            <a:pPr>
              <a:spcBef>
                <a:spcPct val="25000"/>
              </a:spcBef>
            </a:pPr>
            <a:r>
              <a:rPr lang="es-ES_tradnl" sz="1400" b="1" dirty="0">
                <a:latin typeface="Arial" pitchFamily="34" charset="0"/>
                <a:cs typeface="Arial" pitchFamily="34" charset="0"/>
              </a:rPr>
              <a:t>A 194.100.100.192/27 por 192.168.2.2</a:t>
            </a:r>
          </a:p>
          <a:p>
            <a:pPr>
              <a:spcBef>
                <a:spcPct val="25000"/>
              </a:spcBef>
            </a:pPr>
            <a:r>
              <a:rPr lang="es-ES_tradnl" sz="1400" b="1" dirty="0">
                <a:latin typeface="Arial" pitchFamily="34" charset="0"/>
                <a:cs typeface="Arial" pitchFamily="34" charset="0"/>
              </a:rPr>
              <a:t>A 194.100.100.224/27 por 192.168.3.2</a:t>
            </a:r>
          </a:p>
          <a:p>
            <a:pPr>
              <a:spcBef>
                <a:spcPct val="25000"/>
              </a:spcBef>
            </a:pPr>
            <a:r>
              <a:rPr lang="es-ES_tradnl" sz="1400" b="1" dirty="0">
                <a:latin typeface="Arial" pitchFamily="34" charset="0"/>
                <a:cs typeface="Arial" pitchFamily="34" charset="0"/>
              </a:rPr>
              <a:t>A 0.0.0.0/0 por </a:t>
            </a:r>
            <a:r>
              <a:rPr lang="es-ES_tradnl" sz="1400" b="1" dirty="0" smtClean="0">
                <a:latin typeface="Arial" pitchFamily="34" charset="0"/>
                <a:cs typeface="Arial" pitchFamily="34" charset="0"/>
              </a:rPr>
              <a:t>192.168.1.1</a:t>
            </a:r>
            <a:endParaRPr lang="es-ES_tradnl" sz="1400" b="1" dirty="0">
              <a:latin typeface="Arial" pitchFamily="34" charset="0"/>
              <a:cs typeface="Arial" pitchFamily="34" charset="0"/>
            </a:endParaRPr>
          </a:p>
        </p:txBody>
      </p:sp>
      <p:sp>
        <p:nvSpPr>
          <p:cNvPr id="200750" name="Text Box 47"/>
          <p:cNvSpPr txBox="1">
            <a:spLocks noChangeArrowheads="1"/>
          </p:cNvSpPr>
          <p:nvPr/>
        </p:nvSpPr>
        <p:spPr bwMode="auto">
          <a:xfrm>
            <a:off x="4443413" y="3657600"/>
            <a:ext cx="1524000" cy="307777"/>
          </a:xfrm>
          <a:prstGeom prst="rect">
            <a:avLst/>
          </a:prstGeom>
          <a:noFill/>
          <a:ln w="9525">
            <a:noFill/>
            <a:miter lim="800000"/>
            <a:headEnd/>
            <a:tailEnd/>
          </a:ln>
        </p:spPr>
        <p:txBody>
          <a:bodyPr>
            <a:spAutoFit/>
          </a:bodyPr>
          <a:lstStyle/>
          <a:p>
            <a:pPr>
              <a:spcBef>
                <a:spcPct val="50000"/>
              </a:spcBef>
            </a:pPr>
            <a:r>
              <a:rPr lang="es-ES_tradnl" sz="1400" b="1">
                <a:latin typeface="Arial" pitchFamily="34" charset="0"/>
                <a:cs typeface="Arial" pitchFamily="34" charset="0"/>
              </a:rPr>
              <a:t>192.168.2.2/30</a:t>
            </a:r>
            <a:endParaRPr lang="es-ES" sz="1400" b="1">
              <a:latin typeface="Arial" pitchFamily="34" charset="0"/>
              <a:cs typeface="Arial" pitchFamily="34" charset="0"/>
            </a:endParaRPr>
          </a:p>
        </p:txBody>
      </p:sp>
      <p:sp>
        <p:nvSpPr>
          <p:cNvPr id="200751" name="Line 48"/>
          <p:cNvSpPr>
            <a:spLocks noChangeShapeType="1"/>
          </p:cNvSpPr>
          <p:nvPr/>
        </p:nvSpPr>
        <p:spPr bwMode="auto">
          <a:xfrm flipH="1" flipV="1">
            <a:off x="4519613" y="3460750"/>
            <a:ext cx="76200" cy="228600"/>
          </a:xfrm>
          <a:prstGeom prst="line">
            <a:avLst/>
          </a:prstGeom>
          <a:noFill/>
          <a:ln w="9525">
            <a:solidFill>
              <a:schemeClr val="tx1"/>
            </a:solidFill>
            <a:round/>
            <a:headEnd/>
            <a:tailEnd type="triangle" w="med" len="med"/>
          </a:ln>
        </p:spPr>
        <p:txBody>
          <a:bodyPr/>
          <a:lstStyle/>
          <a:p>
            <a:endParaRPr lang="es-ES">
              <a:latin typeface="Arial" pitchFamily="34" charset="0"/>
              <a:cs typeface="Arial" pitchFamily="34" charset="0"/>
            </a:endParaRPr>
          </a:p>
        </p:txBody>
      </p:sp>
      <p:sp>
        <p:nvSpPr>
          <p:cNvPr id="200752" name="Text Box 49"/>
          <p:cNvSpPr txBox="1">
            <a:spLocks noChangeArrowheads="1"/>
          </p:cNvSpPr>
          <p:nvPr/>
        </p:nvSpPr>
        <p:spPr bwMode="auto">
          <a:xfrm>
            <a:off x="2538413" y="4876800"/>
            <a:ext cx="1524000" cy="307777"/>
          </a:xfrm>
          <a:prstGeom prst="rect">
            <a:avLst/>
          </a:prstGeom>
          <a:noFill/>
          <a:ln w="9525">
            <a:noFill/>
            <a:miter lim="800000"/>
            <a:headEnd/>
            <a:tailEnd/>
          </a:ln>
        </p:spPr>
        <p:txBody>
          <a:bodyPr>
            <a:spAutoFit/>
          </a:bodyPr>
          <a:lstStyle/>
          <a:p>
            <a:pPr>
              <a:spcBef>
                <a:spcPct val="50000"/>
              </a:spcBef>
            </a:pPr>
            <a:r>
              <a:rPr lang="es-ES_tradnl" sz="1400" b="1">
                <a:latin typeface="Arial" pitchFamily="34" charset="0"/>
                <a:cs typeface="Arial" pitchFamily="34" charset="0"/>
              </a:rPr>
              <a:t>192.168.3.2/30</a:t>
            </a:r>
            <a:endParaRPr lang="es-ES" sz="1400" b="1">
              <a:latin typeface="Arial" pitchFamily="34" charset="0"/>
              <a:cs typeface="Arial" pitchFamily="34" charset="0"/>
            </a:endParaRPr>
          </a:p>
        </p:txBody>
      </p:sp>
      <p:sp>
        <p:nvSpPr>
          <p:cNvPr id="200753" name="Line 50"/>
          <p:cNvSpPr>
            <a:spLocks noChangeShapeType="1"/>
          </p:cNvSpPr>
          <p:nvPr/>
        </p:nvSpPr>
        <p:spPr bwMode="auto">
          <a:xfrm flipH="1">
            <a:off x="2462213" y="5137150"/>
            <a:ext cx="152400" cy="152400"/>
          </a:xfrm>
          <a:prstGeom prst="line">
            <a:avLst/>
          </a:prstGeom>
          <a:noFill/>
          <a:ln w="9525">
            <a:solidFill>
              <a:schemeClr val="tx1"/>
            </a:solidFill>
            <a:round/>
            <a:headEnd/>
            <a:tailEnd type="triangle" w="med" len="med"/>
          </a:ln>
        </p:spPr>
        <p:txBody>
          <a:bodyPr/>
          <a:lstStyle/>
          <a:p>
            <a:endParaRPr lang="es-ES">
              <a:latin typeface="Arial" pitchFamily="34" charset="0"/>
              <a:cs typeface="Arial" pitchFamily="34" charset="0"/>
            </a:endParaRPr>
          </a:p>
        </p:txBody>
      </p:sp>
      <p:sp>
        <p:nvSpPr>
          <p:cNvPr id="200754" name="Text Box 51"/>
          <p:cNvSpPr txBox="1">
            <a:spLocks noChangeArrowheads="1"/>
          </p:cNvSpPr>
          <p:nvPr/>
        </p:nvSpPr>
        <p:spPr bwMode="auto">
          <a:xfrm>
            <a:off x="633413" y="1555750"/>
            <a:ext cx="1524000" cy="307777"/>
          </a:xfrm>
          <a:prstGeom prst="rect">
            <a:avLst/>
          </a:prstGeom>
          <a:noFill/>
          <a:ln w="9525">
            <a:noFill/>
            <a:miter lim="800000"/>
            <a:headEnd/>
            <a:tailEnd/>
          </a:ln>
        </p:spPr>
        <p:txBody>
          <a:bodyPr>
            <a:spAutoFit/>
          </a:bodyPr>
          <a:lstStyle/>
          <a:p>
            <a:pPr>
              <a:spcBef>
                <a:spcPct val="50000"/>
              </a:spcBef>
            </a:pPr>
            <a:r>
              <a:rPr lang="es-ES_tradnl" sz="1400" b="1" dirty="0">
                <a:latin typeface="Arial" pitchFamily="34" charset="0"/>
                <a:cs typeface="Arial" pitchFamily="34" charset="0"/>
              </a:rPr>
              <a:t>192.168.1.1/30</a:t>
            </a:r>
            <a:endParaRPr lang="es-ES" sz="1400" b="1" dirty="0">
              <a:latin typeface="Arial" pitchFamily="34" charset="0"/>
              <a:cs typeface="Arial" pitchFamily="34" charset="0"/>
            </a:endParaRPr>
          </a:p>
        </p:txBody>
      </p:sp>
      <p:sp>
        <p:nvSpPr>
          <p:cNvPr id="200755" name="Line 52"/>
          <p:cNvSpPr>
            <a:spLocks noChangeShapeType="1"/>
          </p:cNvSpPr>
          <p:nvPr/>
        </p:nvSpPr>
        <p:spPr bwMode="auto">
          <a:xfrm>
            <a:off x="2005013" y="1708150"/>
            <a:ext cx="304800" cy="0"/>
          </a:xfrm>
          <a:prstGeom prst="line">
            <a:avLst/>
          </a:prstGeom>
          <a:noFill/>
          <a:ln w="9525">
            <a:solidFill>
              <a:schemeClr val="tx1"/>
            </a:solidFill>
            <a:round/>
            <a:headEnd/>
            <a:tailEnd type="triangle" w="med" len="med"/>
          </a:ln>
        </p:spPr>
        <p:txBody>
          <a:bodyPr/>
          <a:lstStyle/>
          <a:p>
            <a:endParaRPr lang="es-ES">
              <a:latin typeface="Arial" pitchFamily="34" charset="0"/>
              <a:cs typeface="Arial" pitchFamily="34" charset="0"/>
            </a:endParaRPr>
          </a:p>
        </p:txBody>
      </p:sp>
      <p:sp>
        <p:nvSpPr>
          <p:cNvPr id="200756" name="Line 53"/>
          <p:cNvSpPr>
            <a:spLocks noChangeShapeType="1"/>
          </p:cNvSpPr>
          <p:nvPr/>
        </p:nvSpPr>
        <p:spPr bwMode="auto">
          <a:xfrm flipH="1" flipV="1">
            <a:off x="2690813" y="3613150"/>
            <a:ext cx="1828800" cy="914400"/>
          </a:xfrm>
          <a:prstGeom prst="line">
            <a:avLst/>
          </a:prstGeom>
          <a:noFill/>
          <a:ln w="9525">
            <a:solidFill>
              <a:schemeClr val="tx1"/>
            </a:solidFill>
            <a:round/>
            <a:headEnd/>
            <a:tailEnd type="triangle" w="med" len="med"/>
          </a:ln>
        </p:spPr>
        <p:txBody>
          <a:bodyPr/>
          <a:lstStyle/>
          <a:p>
            <a:endParaRPr lang="es-ES">
              <a:latin typeface="Arial" pitchFamily="34" charset="0"/>
              <a:cs typeface="Arial" pitchFamily="34" charset="0"/>
            </a:endParaRPr>
          </a:p>
        </p:txBody>
      </p:sp>
      <p:sp>
        <p:nvSpPr>
          <p:cNvPr id="200757" name="Oval 54"/>
          <p:cNvSpPr>
            <a:spLocks noChangeArrowheads="1"/>
          </p:cNvSpPr>
          <p:nvPr/>
        </p:nvSpPr>
        <p:spPr bwMode="auto">
          <a:xfrm>
            <a:off x="100013" y="4832350"/>
            <a:ext cx="2286000" cy="1905000"/>
          </a:xfrm>
          <a:prstGeom prst="ellipse">
            <a:avLst/>
          </a:prstGeom>
          <a:noFill/>
          <a:ln w="9525">
            <a:solidFill>
              <a:schemeClr val="tx1"/>
            </a:solidFill>
            <a:prstDash val="sysDot"/>
            <a:round/>
            <a:headEnd/>
            <a:tailEnd/>
          </a:ln>
        </p:spPr>
        <p:txBody>
          <a:bodyPr wrap="none" anchor="ctr"/>
          <a:lstStyle/>
          <a:p>
            <a:endParaRPr lang="es-ES">
              <a:latin typeface="Arial" pitchFamily="34" charset="0"/>
              <a:cs typeface="Arial" pitchFamily="34" charset="0"/>
            </a:endParaRPr>
          </a:p>
        </p:txBody>
      </p:sp>
      <p:sp>
        <p:nvSpPr>
          <p:cNvPr id="200758" name="Oval 55"/>
          <p:cNvSpPr>
            <a:spLocks noChangeArrowheads="1"/>
          </p:cNvSpPr>
          <p:nvPr/>
        </p:nvSpPr>
        <p:spPr bwMode="auto">
          <a:xfrm>
            <a:off x="23813" y="2774950"/>
            <a:ext cx="2133600" cy="1676400"/>
          </a:xfrm>
          <a:prstGeom prst="ellipse">
            <a:avLst/>
          </a:prstGeom>
          <a:noFill/>
          <a:ln w="9525">
            <a:solidFill>
              <a:schemeClr val="tx1"/>
            </a:solidFill>
            <a:prstDash val="sysDot"/>
            <a:round/>
            <a:headEnd/>
            <a:tailEnd/>
          </a:ln>
        </p:spPr>
        <p:txBody>
          <a:bodyPr wrap="none" anchor="ctr"/>
          <a:lstStyle/>
          <a:p>
            <a:endParaRPr lang="es-ES">
              <a:latin typeface="Arial" pitchFamily="34" charset="0"/>
              <a:cs typeface="Arial" pitchFamily="34" charset="0"/>
            </a:endParaRPr>
          </a:p>
        </p:txBody>
      </p:sp>
      <p:sp>
        <p:nvSpPr>
          <p:cNvPr id="200759" name="Oval 56"/>
          <p:cNvSpPr>
            <a:spLocks noChangeArrowheads="1"/>
          </p:cNvSpPr>
          <p:nvPr/>
        </p:nvSpPr>
        <p:spPr bwMode="auto">
          <a:xfrm>
            <a:off x="3910013" y="1174750"/>
            <a:ext cx="2514600" cy="1905000"/>
          </a:xfrm>
          <a:prstGeom prst="ellipse">
            <a:avLst/>
          </a:prstGeom>
          <a:noFill/>
          <a:ln w="9525">
            <a:solidFill>
              <a:schemeClr val="tx1"/>
            </a:solidFill>
            <a:prstDash val="sysDot"/>
            <a:round/>
            <a:headEnd/>
            <a:tailEnd/>
          </a:ln>
        </p:spPr>
        <p:txBody>
          <a:bodyPr wrap="none" anchor="ctr"/>
          <a:lstStyle/>
          <a:p>
            <a:endParaRPr lang="es-ES">
              <a:latin typeface="Arial" pitchFamily="34" charset="0"/>
              <a:cs typeface="Arial" pitchFamily="34" charset="0"/>
            </a:endParaRPr>
          </a:p>
        </p:txBody>
      </p:sp>
      <p:sp>
        <p:nvSpPr>
          <p:cNvPr id="200760" name="Oval 57"/>
          <p:cNvSpPr>
            <a:spLocks noChangeArrowheads="1"/>
          </p:cNvSpPr>
          <p:nvPr/>
        </p:nvSpPr>
        <p:spPr bwMode="auto">
          <a:xfrm>
            <a:off x="6653213" y="1098550"/>
            <a:ext cx="2514600" cy="1981200"/>
          </a:xfrm>
          <a:prstGeom prst="ellipse">
            <a:avLst/>
          </a:prstGeom>
          <a:noFill/>
          <a:ln w="9525">
            <a:solidFill>
              <a:schemeClr val="tx1"/>
            </a:solidFill>
            <a:prstDash val="sysDot"/>
            <a:round/>
            <a:headEnd/>
            <a:tailEnd/>
          </a:ln>
        </p:spPr>
        <p:txBody>
          <a:bodyPr wrap="none" anchor="ctr"/>
          <a:lstStyle/>
          <a:p>
            <a:endParaRPr lang="es-ES">
              <a:latin typeface="Arial" pitchFamily="34" charset="0"/>
              <a:cs typeface="Arial" pitchFamily="34" charset="0"/>
            </a:endParaRPr>
          </a:p>
        </p:txBody>
      </p:sp>
    </p:spTree>
  </p:cSld>
  <p:clrMapOvr>
    <a:masterClrMapping/>
  </p:clrMapOvr>
  <p:transition spd="med">
    <p:pull dir="ru"/>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3" name="Rectangle 4"/>
          <p:cNvSpPr>
            <a:spLocks noChangeArrowheads="1"/>
          </p:cNvSpPr>
          <p:nvPr/>
        </p:nvSpPr>
        <p:spPr bwMode="auto">
          <a:xfrm>
            <a:off x="685800" y="333375"/>
            <a:ext cx="7772400" cy="1143000"/>
          </a:xfrm>
          <a:prstGeom prst="rect">
            <a:avLst/>
          </a:prstGeom>
          <a:noFill/>
          <a:ln w="9525">
            <a:noFill/>
            <a:miter lim="800000"/>
            <a:headEnd/>
            <a:tailEnd/>
          </a:ln>
        </p:spPr>
        <p:txBody>
          <a:bodyPr anchor="ctr"/>
          <a:lstStyle/>
          <a:p>
            <a:pPr algn="ctr"/>
            <a:r>
              <a:rPr lang="es-ES_tradnl" sz="4400">
                <a:solidFill>
                  <a:schemeClr val="tx2"/>
                </a:solidFill>
              </a:rPr>
              <a:t>Ejercicio 13</a:t>
            </a:r>
            <a:endParaRPr lang="es-ES" sz="4400">
              <a:solidFill>
                <a:schemeClr val="tx2"/>
              </a:solidFill>
            </a:endParaRPr>
          </a:p>
        </p:txBody>
      </p:sp>
      <p:sp>
        <p:nvSpPr>
          <p:cNvPr id="202754" name="Rectangle 5"/>
          <p:cNvSpPr>
            <a:spLocks noChangeArrowheads="1"/>
          </p:cNvSpPr>
          <p:nvPr/>
        </p:nvSpPr>
        <p:spPr bwMode="auto">
          <a:xfrm>
            <a:off x="685800" y="1704975"/>
            <a:ext cx="7772400" cy="4114800"/>
          </a:xfrm>
          <a:prstGeom prst="rect">
            <a:avLst/>
          </a:prstGeom>
          <a:noFill/>
          <a:ln w="9525">
            <a:noFill/>
            <a:miter lim="800000"/>
            <a:headEnd/>
            <a:tailEnd/>
          </a:ln>
        </p:spPr>
        <p:txBody>
          <a:bodyPr/>
          <a:lstStyle/>
          <a:p>
            <a:pPr marL="342900" indent="-342900">
              <a:lnSpc>
                <a:spcPct val="90000"/>
              </a:lnSpc>
              <a:spcBef>
                <a:spcPct val="20000"/>
              </a:spcBef>
              <a:buFontTx/>
              <a:buChar char="•"/>
            </a:pPr>
            <a:r>
              <a:rPr lang="es-ES_tradnl" sz="3200" dirty="0"/>
              <a:t>Empresa con una LAN y dos redes IP:</a:t>
            </a:r>
          </a:p>
          <a:p>
            <a:pPr marL="742950" lvl="1" indent="-285750">
              <a:lnSpc>
                <a:spcPct val="90000"/>
              </a:lnSpc>
              <a:spcBef>
                <a:spcPct val="20000"/>
              </a:spcBef>
              <a:buFontTx/>
              <a:buChar char="–"/>
            </a:pPr>
            <a:r>
              <a:rPr lang="es-ES_tradnl" sz="2800" dirty="0"/>
              <a:t>199.199.199.0/24, Proveedor X, lento</a:t>
            </a:r>
          </a:p>
          <a:p>
            <a:pPr marL="742950" lvl="1" indent="-285750">
              <a:lnSpc>
                <a:spcPct val="90000"/>
              </a:lnSpc>
              <a:spcBef>
                <a:spcPct val="20000"/>
              </a:spcBef>
              <a:buFontTx/>
              <a:buChar char="–"/>
            </a:pPr>
            <a:r>
              <a:rPr lang="es-ES_tradnl" sz="2800" dirty="0"/>
              <a:t>200.200.200.0/24, Proveedor Y, rápido</a:t>
            </a:r>
          </a:p>
          <a:p>
            <a:pPr marL="342900" indent="-342900">
              <a:lnSpc>
                <a:spcPct val="90000"/>
              </a:lnSpc>
              <a:spcBef>
                <a:spcPct val="20000"/>
              </a:spcBef>
              <a:buFontTx/>
              <a:buChar char="•"/>
            </a:pPr>
            <a:r>
              <a:rPr lang="es-ES_tradnl" sz="3200" dirty="0"/>
              <a:t>Se quiere conectar unos ordenadores a través del proveedor X y otros a través del proveedor Y</a:t>
            </a:r>
          </a:p>
          <a:p>
            <a:pPr marL="342900" indent="-342900">
              <a:lnSpc>
                <a:spcPct val="90000"/>
              </a:lnSpc>
              <a:spcBef>
                <a:spcPct val="20000"/>
              </a:spcBef>
              <a:buFontTx/>
              <a:buChar char="•"/>
            </a:pPr>
            <a:r>
              <a:rPr lang="es-ES_tradnl" sz="3200" dirty="0" smtClean="0"/>
              <a:t>Estudie la </a:t>
            </a:r>
            <a:r>
              <a:rPr lang="es-ES_tradnl" sz="3200" dirty="0"/>
              <a:t>posibilidad de utilizar uno o dos </a:t>
            </a:r>
            <a:r>
              <a:rPr lang="es-ES_tradnl" sz="3200" dirty="0" err="1"/>
              <a:t>routers</a:t>
            </a:r>
            <a:endParaRPr lang="es-ES" sz="3200" dirty="0"/>
          </a:p>
        </p:txBody>
      </p:sp>
    </p:spTree>
  </p:cSld>
  <p:clrMapOvr>
    <a:masterClrMapping/>
  </p:clrMapOvr>
  <p:transition spd="med">
    <p:pull dir="ru"/>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01" name="Picture 4"/>
          <p:cNvPicPr>
            <a:picLocks noChangeArrowheads="1"/>
          </p:cNvPicPr>
          <p:nvPr/>
        </p:nvPicPr>
        <p:blipFill>
          <a:blip r:embed="rId3" cstate="print"/>
          <a:srcRect/>
          <a:stretch>
            <a:fillRect/>
          </a:stretch>
        </p:blipFill>
        <p:spPr bwMode="auto">
          <a:xfrm>
            <a:off x="2676525" y="2716213"/>
            <a:ext cx="1285875" cy="901700"/>
          </a:xfrm>
          <a:prstGeom prst="rect">
            <a:avLst/>
          </a:prstGeom>
          <a:noFill/>
          <a:ln w="12700">
            <a:noFill/>
            <a:miter lim="800000"/>
            <a:headEnd/>
            <a:tailEnd/>
          </a:ln>
        </p:spPr>
      </p:pic>
      <p:sp>
        <p:nvSpPr>
          <p:cNvPr id="204802" name="Freeform 5"/>
          <p:cNvSpPr>
            <a:spLocks/>
          </p:cNvSpPr>
          <p:nvPr/>
        </p:nvSpPr>
        <p:spPr bwMode="auto">
          <a:xfrm rot="1800000" flipV="1">
            <a:off x="3611563" y="3887788"/>
            <a:ext cx="2808287" cy="198437"/>
          </a:xfrm>
          <a:custGeom>
            <a:avLst/>
            <a:gdLst>
              <a:gd name="T0" fmla="*/ 0 w 1452"/>
              <a:gd name="T1" fmla="*/ 0 h 45"/>
              <a:gd name="T2" fmla="*/ 2147483647 w 1452"/>
              <a:gd name="T3" fmla="*/ 0 h 45"/>
              <a:gd name="T4" fmla="*/ 2147483647 w 1452"/>
              <a:gd name="T5" fmla="*/ 855603003 h 45"/>
              <a:gd name="T6" fmla="*/ 2147483647 w 1452"/>
              <a:gd name="T7" fmla="*/ 855603003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pic>
        <p:nvPicPr>
          <p:cNvPr id="204803" name="Picture 6"/>
          <p:cNvPicPr>
            <a:picLocks noChangeArrowheads="1"/>
          </p:cNvPicPr>
          <p:nvPr/>
        </p:nvPicPr>
        <p:blipFill>
          <a:blip r:embed="rId4" cstate="print"/>
          <a:srcRect/>
          <a:stretch>
            <a:fillRect/>
          </a:stretch>
        </p:blipFill>
        <p:spPr bwMode="auto">
          <a:xfrm>
            <a:off x="685800" y="1497013"/>
            <a:ext cx="958850" cy="1114425"/>
          </a:xfrm>
          <a:prstGeom prst="rect">
            <a:avLst/>
          </a:prstGeom>
          <a:noFill/>
          <a:ln w="12700">
            <a:noFill/>
            <a:miter lim="800000"/>
            <a:headEnd/>
            <a:tailEnd/>
          </a:ln>
        </p:spPr>
      </p:pic>
      <p:pic>
        <p:nvPicPr>
          <p:cNvPr id="204804" name="Picture 7"/>
          <p:cNvPicPr>
            <a:picLocks noChangeArrowheads="1"/>
          </p:cNvPicPr>
          <p:nvPr/>
        </p:nvPicPr>
        <p:blipFill>
          <a:blip r:embed="rId4" cstate="print"/>
          <a:srcRect/>
          <a:stretch>
            <a:fillRect/>
          </a:stretch>
        </p:blipFill>
        <p:spPr bwMode="auto">
          <a:xfrm>
            <a:off x="685800" y="3554413"/>
            <a:ext cx="958850" cy="1114425"/>
          </a:xfrm>
          <a:prstGeom prst="rect">
            <a:avLst/>
          </a:prstGeom>
          <a:noFill/>
          <a:ln w="12700">
            <a:noFill/>
            <a:miter lim="800000"/>
            <a:headEnd/>
            <a:tailEnd/>
          </a:ln>
        </p:spPr>
      </p:pic>
      <p:sp>
        <p:nvSpPr>
          <p:cNvPr id="204805" name="Line 8"/>
          <p:cNvSpPr>
            <a:spLocks noChangeShapeType="1"/>
          </p:cNvSpPr>
          <p:nvPr/>
        </p:nvSpPr>
        <p:spPr bwMode="auto">
          <a:xfrm rot="5400000" flipV="1">
            <a:off x="495300" y="3516313"/>
            <a:ext cx="2971800" cy="0"/>
          </a:xfrm>
          <a:prstGeom prst="line">
            <a:avLst/>
          </a:prstGeom>
          <a:noFill/>
          <a:ln w="25400">
            <a:solidFill>
              <a:schemeClr val="accent2"/>
            </a:solidFill>
            <a:round/>
            <a:headEnd/>
            <a:tailEnd/>
          </a:ln>
        </p:spPr>
        <p:txBody>
          <a:bodyPr/>
          <a:lstStyle/>
          <a:p>
            <a:endParaRPr lang="es-ES"/>
          </a:p>
        </p:txBody>
      </p:sp>
      <p:sp>
        <p:nvSpPr>
          <p:cNvPr id="204806" name="Line 9"/>
          <p:cNvSpPr>
            <a:spLocks noChangeShapeType="1"/>
          </p:cNvSpPr>
          <p:nvPr/>
        </p:nvSpPr>
        <p:spPr bwMode="auto">
          <a:xfrm>
            <a:off x="1600200" y="4392613"/>
            <a:ext cx="381000" cy="0"/>
          </a:xfrm>
          <a:prstGeom prst="line">
            <a:avLst/>
          </a:prstGeom>
          <a:noFill/>
          <a:ln w="9525">
            <a:solidFill>
              <a:schemeClr val="accent2"/>
            </a:solidFill>
            <a:round/>
            <a:headEnd/>
            <a:tailEnd/>
          </a:ln>
        </p:spPr>
        <p:txBody>
          <a:bodyPr/>
          <a:lstStyle/>
          <a:p>
            <a:endParaRPr lang="es-ES"/>
          </a:p>
        </p:txBody>
      </p:sp>
      <p:sp>
        <p:nvSpPr>
          <p:cNvPr id="204807" name="Line 10"/>
          <p:cNvSpPr>
            <a:spLocks noChangeShapeType="1"/>
          </p:cNvSpPr>
          <p:nvPr/>
        </p:nvSpPr>
        <p:spPr bwMode="auto">
          <a:xfrm>
            <a:off x="1600200" y="2335213"/>
            <a:ext cx="381000" cy="0"/>
          </a:xfrm>
          <a:prstGeom prst="line">
            <a:avLst/>
          </a:prstGeom>
          <a:noFill/>
          <a:ln w="9525">
            <a:solidFill>
              <a:schemeClr val="accent2"/>
            </a:solidFill>
            <a:round/>
            <a:headEnd/>
            <a:tailEnd/>
          </a:ln>
        </p:spPr>
        <p:txBody>
          <a:bodyPr/>
          <a:lstStyle/>
          <a:p>
            <a:endParaRPr lang="es-ES"/>
          </a:p>
        </p:txBody>
      </p:sp>
      <p:sp>
        <p:nvSpPr>
          <p:cNvPr id="204808" name="Line 11"/>
          <p:cNvSpPr>
            <a:spLocks noChangeShapeType="1"/>
          </p:cNvSpPr>
          <p:nvPr/>
        </p:nvSpPr>
        <p:spPr bwMode="auto">
          <a:xfrm>
            <a:off x="1981200" y="3173413"/>
            <a:ext cx="762000" cy="0"/>
          </a:xfrm>
          <a:prstGeom prst="line">
            <a:avLst/>
          </a:prstGeom>
          <a:noFill/>
          <a:ln w="9525">
            <a:solidFill>
              <a:schemeClr val="accent2"/>
            </a:solidFill>
            <a:round/>
            <a:headEnd/>
            <a:tailEnd/>
          </a:ln>
        </p:spPr>
        <p:txBody>
          <a:bodyPr/>
          <a:lstStyle/>
          <a:p>
            <a:endParaRPr lang="es-ES"/>
          </a:p>
        </p:txBody>
      </p:sp>
      <p:sp>
        <p:nvSpPr>
          <p:cNvPr id="204809" name="Freeform 12"/>
          <p:cNvSpPr>
            <a:spLocks/>
          </p:cNvSpPr>
          <p:nvPr/>
        </p:nvSpPr>
        <p:spPr bwMode="auto">
          <a:xfrm rot="-1800000">
            <a:off x="3733800" y="2408238"/>
            <a:ext cx="2270125" cy="79375"/>
          </a:xfrm>
          <a:custGeom>
            <a:avLst/>
            <a:gdLst>
              <a:gd name="T0" fmla="*/ 0 w 1452"/>
              <a:gd name="T1" fmla="*/ 0 h 45"/>
              <a:gd name="T2" fmla="*/ 1818609503 w 1452"/>
              <a:gd name="T3" fmla="*/ 0 h 45"/>
              <a:gd name="T4" fmla="*/ 1623059484 w 1452"/>
              <a:gd name="T5" fmla="*/ 136897189 h 45"/>
              <a:gd name="T6" fmla="*/ 2147483647 w 1452"/>
              <a:gd name="T7" fmla="*/ 136897189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pic>
        <p:nvPicPr>
          <p:cNvPr id="204810" name="Picture 13"/>
          <p:cNvPicPr>
            <a:picLocks noChangeArrowheads="1"/>
          </p:cNvPicPr>
          <p:nvPr/>
        </p:nvPicPr>
        <p:blipFill>
          <a:blip r:embed="rId5" cstate="print"/>
          <a:srcRect/>
          <a:stretch>
            <a:fillRect/>
          </a:stretch>
        </p:blipFill>
        <p:spPr bwMode="auto">
          <a:xfrm>
            <a:off x="5791200" y="1116013"/>
            <a:ext cx="2133600" cy="1295400"/>
          </a:xfrm>
          <a:prstGeom prst="rect">
            <a:avLst/>
          </a:prstGeom>
          <a:noFill/>
          <a:ln w="12700">
            <a:noFill/>
            <a:miter lim="800000"/>
            <a:headEnd/>
            <a:tailEnd/>
          </a:ln>
        </p:spPr>
      </p:pic>
      <p:pic>
        <p:nvPicPr>
          <p:cNvPr id="204811" name="Picture 14"/>
          <p:cNvPicPr>
            <a:picLocks noChangeArrowheads="1"/>
          </p:cNvPicPr>
          <p:nvPr/>
        </p:nvPicPr>
        <p:blipFill>
          <a:blip r:embed="rId3" cstate="print"/>
          <a:srcRect/>
          <a:stretch>
            <a:fillRect/>
          </a:stretch>
        </p:blipFill>
        <p:spPr bwMode="auto">
          <a:xfrm>
            <a:off x="5715000" y="1433513"/>
            <a:ext cx="990600" cy="749300"/>
          </a:xfrm>
          <a:prstGeom prst="rect">
            <a:avLst/>
          </a:prstGeom>
          <a:noFill/>
          <a:ln w="12700">
            <a:noFill/>
            <a:miter lim="800000"/>
            <a:headEnd/>
            <a:tailEnd/>
          </a:ln>
        </p:spPr>
      </p:pic>
      <p:sp>
        <p:nvSpPr>
          <p:cNvPr id="204812" name="Text Box 15"/>
          <p:cNvSpPr txBox="1">
            <a:spLocks noChangeArrowheads="1"/>
          </p:cNvSpPr>
          <p:nvPr/>
        </p:nvSpPr>
        <p:spPr bwMode="auto">
          <a:xfrm>
            <a:off x="1981200" y="2030413"/>
            <a:ext cx="1752600" cy="581025"/>
          </a:xfrm>
          <a:prstGeom prst="rect">
            <a:avLst/>
          </a:prstGeom>
          <a:noFill/>
          <a:ln w="9525">
            <a:noFill/>
            <a:miter lim="800000"/>
            <a:headEnd/>
            <a:tailEnd/>
          </a:ln>
        </p:spPr>
        <p:txBody>
          <a:bodyPr>
            <a:spAutoFit/>
          </a:bodyPr>
          <a:lstStyle/>
          <a:p>
            <a:r>
              <a:rPr lang="es-ES_tradnl" sz="1600"/>
              <a:t>199.199.199.1/24</a:t>
            </a:r>
          </a:p>
          <a:p>
            <a:r>
              <a:rPr lang="es-ES_tradnl" sz="1600"/>
              <a:t>200.200.200.1/24</a:t>
            </a:r>
            <a:endParaRPr lang="es-ES" sz="1600"/>
          </a:p>
        </p:txBody>
      </p:sp>
      <p:sp>
        <p:nvSpPr>
          <p:cNvPr id="204813" name="Line 16"/>
          <p:cNvSpPr>
            <a:spLocks noChangeShapeType="1"/>
          </p:cNvSpPr>
          <p:nvPr/>
        </p:nvSpPr>
        <p:spPr bwMode="auto">
          <a:xfrm>
            <a:off x="2362200" y="2563813"/>
            <a:ext cx="0" cy="457200"/>
          </a:xfrm>
          <a:prstGeom prst="line">
            <a:avLst/>
          </a:prstGeom>
          <a:noFill/>
          <a:ln w="9525">
            <a:solidFill>
              <a:schemeClr val="tx1"/>
            </a:solidFill>
            <a:round/>
            <a:headEnd/>
            <a:tailEnd type="triangle" w="med" len="med"/>
          </a:ln>
        </p:spPr>
        <p:txBody>
          <a:bodyPr/>
          <a:lstStyle/>
          <a:p>
            <a:endParaRPr lang="es-ES"/>
          </a:p>
        </p:txBody>
      </p:sp>
      <p:sp>
        <p:nvSpPr>
          <p:cNvPr id="204814" name="Text Box 17"/>
          <p:cNvSpPr txBox="1">
            <a:spLocks noChangeArrowheads="1"/>
          </p:cNvSpPr>
          <p:nvPr/>
        </p:nvSpPr>
        <p:spPr bwMode="auto">
          <a:xfrm>
            <a:off x="6248400" y="1801813"/>
            <a:ext cx="1828800" cy="396875"/>
          </a:xfrm>
          <a:prstGeom prst="rect">
            <a:avLst/>
          </a:prstGeom>
          <a:noFill/>
          <a:ln w="9525">
            <a:noFill/>
            <a:miter lim="800000"/>
            <a:headEnd/>
            <a:tailEnd/>
          </a:ln>
        </p:spPr>
        <p:txBody>
          <a:bodyPr>
            <a:spAutoFit/>
          </a:bodyPr>
          <a:lstStyle/>
          <a:p>
            <a:pPr>
              <a:spcBef>
                <a:spcPct val="50000"/>
              </a:spcBef>
            </a:pPr>
            <a:r>
              <a:rPr lang="es-ES_tradnl" sz="2000"/>
              <a:t>Proveedor X</a:t>
            </a:r>
            <a:endParaRPr lang="es-ES" sz="2000"/>
          </a:p>
        </p:txBody>
      </p:sp>
      <p:pic>
        <p:nvPicPr>
          <p:cNvPr id="204815" name="Picture 18"/>
          <p:cNvPicPr>
            <a:picLocks noChangeArrowheads="1"/>
          </p:cNvPicPr>
          <p:nvPr/>
        </p:nvPicPr>
        <p:blipFill>
          <a:blip r:embed="rId5" cstate="print"/>
          <a:srcRect/>
          <a:stretch>
            <a:fillRect/>
          </a:stretch>
        </p:blipFill>
        <p:spPr bwMode="auto">
          <a:xfrm>
            <a:off x="5943600" y="3935413"/>
            <a:ext cx="2133600" cy="1295400"/>
          </a:xfrm>
          <a:prstGeom prst="rect">
            <a:avLst/>
          </a:prstGeom>
          <a:noFill/>
          <a:ln w="12700">
            <a:noFill/>
            <a:miter lim="800000"/>
            <a:headEnd/>
            <a:tailEnd/>
          </a:ln>
        </p:spPr>
      </p:pic>
      <p:pic>
        <p:nvPicPr>
          <p:cNvPr id="204816" name="Picture 19"/>
          <p:cNvPicPr>
            <a:picLocks noChangeArrowheads="1"/>
          </p:cNvPicPr>
          <p:nvPr/>
        </p:nvPicPr>
        <p:blipFill>
          <a:blip r:embed="rId3" cstate="print"/>
          <a:srcRect/>
          <a:stretch>
            <a:fillRect/>
          </a:stretch>
        </p:blipFill>
        <p:spPr bwMode="auto">
          <a:xfrm>
            <a:off x="5943600" y="4316413"/>
            <a:ext cx="990600" cy="749300"/>
          </a:xfrm>
          <a:prstGeom prst="rect">
            <a:avLst/>
          </a:prstGeom>
          <a:noFill/>
          <a:ln w="12700">
            <a:noFill/>
            <a:miter lim="800000"/>
            <a:headEnd/>
            <a:tailEnd/>
          </a:ln>
        </p:spPr>
      </p:pic>
      <p:sp>
        <p:nvSpPr>
          <p:cNvPr id="204817" name="Text Box 20"/>
          <p:cNvSpPr txBox="1">
            <a:spLocks noChangeArrowheads="1"/>
          </p:cNvSpPr>
          <p:nvPr/>
        </p:nvSpPr>
        <p:spPr bwMode="auto">
          <a:xfrm>
            <a:off x="6248400" y="4087813"/>
            <a:ext cx="1524000" cy="396875"/>
          </a:xfrm>
          <a:prstGeom prst="rect">
            <a:avLst/>
          </a:prstGeom>
          <a:noFill/>
          <a:ln w="9525">
            <a:noFill/>
            <a:miter lim="800000"/>
            <a:headEnd/>
            <a:tailEnd/>
          </a:ln>
        </p:spPr>
        <p:txBody>
          <a:bodyPr>
            <a:spAutoFit/>
          </a:bodyPr>
          <a:lstStyle/>
          <a:p>
            <a:pPr>
              <a:spcBef>
                <a:spcPct val="50000"/>
              </a:spcBef>
            </a:pPr>
            <a:r>
              <a:rPr lang="es-ES_tradnl" sz="2000"/>
              <a:t>Proveedor Y</a:t>
            </a:r>
            <a:endParaRPr lang="es-ES" sz="2000"/>
          </a:p>
        </p:txBody>
      </p:sp>
      <p:sp>
        <p:nvSpPr>
          <p:cNvPr id="204818" name="Text Box 21"/>
          <p:cNvSpPr txBox="1">
            <a:spLocks noChangeArrowheads="1"/>
          </p:cNvSpPr>
          <p:nvPr/>
        </p:nvSpPr>
        <p:spPr bwMode="auto">
          <a:xfrm>
            <a:off x="3733800" y="1693863"/>
            <a:ext cx="1752600" cy="336550"/>
          </a:xfrm>
          <a:prstGeom prst="rect">
            <a:avLst/>
          </a:prstGeom>
          <a:noFill/>
          <a:ln w="9525">
            <a:noFill/>
            <a:miter lim="800000"/>
            <a:headEnd/>
            <a:tailEnd/>
          </a:ln>
        </p:spPr>
        <p:txBody>
          <a:bodyPr>
            <a:spAutoFit/>
          </a:bodyPr>
          <a:lstStyle/>
          <a:p>
            <a:r>
              <a:rPr lang="es-ES_tradnl" sz="1600"/>
              <a:t>192.168.1.5/30</a:t>
            </a:r>
            <a:endParaRPr lang="es-ES" sz="1600"/>
          </a:p>
        </p:txBody>
      </p:sp>
      <p:sp>
        <p:nvSpPr>
          <p:cNvPr id="204819" name="Text Box 22"/>
          <p:cNvSpPr txBox="1">
            <a:spLocks noChangeArrowheads="1"/>
          </p:cNvSpPr>
          <p:nvPr/>
        </p:nvSpPr>
        <p:spPr bwMode="auto">
          <a:xfrm>
            <a:off x="4343400" y="3446463"/>
            <a:ext cx="1752600" cy="336550"/>
          </a:xfrm>
          <a:prstGeom prst="rect">
            <a:avLst/>
          </a:prstGeom>
          <a:noFill/>
          <a:ln w="9525">
            <a:noFill/>
            <a:miter lim="800000"/>
            <a:headEnd/>
            <a:tailEnd/>
          </a:ln>
        </p:spPr>
        <p:txBody>
          <a:bodyPr>
            <a:spAutoFit/>
          </a:bodyPr>
          <a:lstStyle/>
          <a:p>
            <a:r>
              <a:rPr lang="es-ES_tradnl" sz="1600"/>
              <a:t>192.168.2.5/30</a:t>
            </a:r>
            <a:endParaRPr lang="es-ES" sz="1600"/>
          </a:p>
        </p:txBody>
      </p:sp>
      <p:sp>
        <p:nvSpPr>
          <p:cNvPr id="204820" name="Line 23"/>
          <p:cNvSpPr>
            <a:spLocks noChangeShapeType="1"/>
          </p:cNvSpPr>
          <p:nvPr/>
        </p:nvSpPr>
        <p:spPr bwMode="auto">
          <a:xfrm flipH="1">
            <a:off x="3962400" y="1954213"/>
            <a:ext cx="228600" cy="914400"/>
          </a:xfrm>
          <a:prstGeom prst="line">
            <a:avLst/>
          </a:prstGeom>
          <a:noFill/>
          <a:ln w="9525">
            <a:solidFill>
              <a:schemeClr val="tx1"/>
            </a:solidFill>
            <a:round/>
            <a:headEnd/>
            <a:tailEnd type="triangle" w="med" len="med"/>
          </a:ln>
        </p:spPr>
        <p:txBody>
          <a:bodyPr/>
          <a:lstStyle/>
          <a:p>
            <a:endParaRPr lang="es-ES"/>
          </a:p>
        </p:txBody>
      </p:sp>
      <p:sp>
        <p:nvSpPr>
          <p:cNvPr id="204821" name="Line 24"/>
          <p:cNvSpPr>
            <a:spLocks noChangeShapeType="1"/>
          </p:cNvSpPr>
          <p:nvPr/>
        </p:nvSpPr>
        <p:spPr bwMode="auto">
          <a:xfrm flipH="1" flipV="1">
            <a:off x="3962400" y="3402013"/>
            <a:ext cx="457200" cy="152400"/>
          </a:xfrm>
          <a:prstGeom prst="line">
            <a:avLst/>
          </a:prstGeom>
          <a:noFill/>
          <a:ln w="9525">
            <a:solidFill>
              <a:schemeClr val="tx1"/>
            </a:solidFill>
            <a:round/>
            <a:headEnd/>
            <a:tailEnd type="triangle" w="med" len="med"/>
          </a:ln>
        </p:spPr>
        <p:txBody>
          <a:bodyPr/>
          <a:lstStyle/>
          <a:p>
            <a:endParaRPr lang="es-ES"/>
          </a:p>
        </p:txBody>
      </p:sp>
      <p:sp>
        <p:nvSpPr>
          <p:cNvPr id="204822" name="Text Box 25"/>
          <p:cNvSpPr txBox="1">
            <a:spLocks noChangeArrowheads="1"/>
          </p:cNvSpPr>
          <p:nvPr/>
        </p:nvSpPr>
        <p:spPr bwMode="auto">
          <a:xfrm>
            <a:off x="2057400" y="3935413"/>
            <a:ext cx="2514600" cy="652462"/>
          </a:xfrm>
          <a:prstGeom prst="rect">
            <a:avLst/>
          </a:prstGeom>
          <a:noFill/>
          <a:ln w="9525">
            <a:solidFill>
              <a:schemeClr val="tx1"/>
            </a:solidFill>
            <a:miter lim="800000"/>
            <a:headEnd/>
            <a:tailEnd/>
          </a:ln>
        </p:spPr>
        <p:txBody>
          <a:bodyPr>
            <a:spAutoFit/>
          </a:bodyPr>
          <a:lstStyle/>
          <a:p>
            <a:pPr>
              <a:spcBef>
                <a:spcPct val="25000"/>
              </a:spcBef>
            </a:pPr>
            <a:r>
              <a:rPr lang="es-ES_tradnl" sz="1600"/>
              <a:t>A 0.0.0.0/0 por 192.168.1.6</a:t>
            </a:r>
          </a:p>
          <a:p>
            <a:pPr>
              <a:spcBef>
                <a:spcPct val="25000"/>
              </a:spcBef>
            </a:pPr>
            <a:r>
              <a:rPr lang="es-ES_tradnl" sz="1600"/>
              <a:t>A 0.0.0.0/0 por 192.168.2.6</a:t>
            </a:r>
            <a:endParaRPr lang="es-ES" sz="1600"/>
          </a:p>
        </p:txBody>
      </p:sp>
      <p:sp>
        <p:nvSpPr>
          <p:cNvPr id="204823" name="Line 26"/>
          <p:cNvSpPr>
            <a:spLocks noChangeShapeType="1"/>
          </p:cNvSpPr>
          <p:nvPr/>
        </p:nvSpPr>
        <p:spPr bwMode="auto">
          <a:xfrm flipV="1">
            <a:off x="3276600" y="3554413"/>
            <a:ext cx="0" cy="381000"/>
          </a:xfrm>
          <a:prstGeom prst="line">
            <a:avLst/>
          </a:prstGeom>
          <a:noFill/>
          <a:ln w="9525">
            <a:solidFill>
              <a:schemeClr val="tx1"/>
            </a:solidFill>
            <a:round/>
            <a:headEnd/>
            <a:tailEnd type="triangle" w="med" len="med"/>
          </a:ln>
        </p:spPr>
        <p:txBody>
          <a:bodyPr/>
          <a:lstStyle/>
          <a:p>
            <a:endParaRPr lang="es-ES"/>
          </a:p>
        </p:txBody>
      </p:sp>
      <p:sp>
        <p:nvSpPr>
          <p:cNvPr id="204824" name="Text Box 27"/>
          <p:cNvSpPr txBox="1">
            <a:spLocks noChangeArrowheads="1"/>
          </p:cNvSpPr>
          <p:nvPr/>
        </p:nvSpPr>
        <p:spPr bwMode="auto">
          <a:xfrm>
            <a:off x="647700" y="750888"/>
            <a:ext cx="4572000" cy="519112"/>
          </a:xfrm>
          <a:prstGeom prst="rect">
            <a:avLst/>
          </a:prstGeom>
          <a:noFill/>
          <a:ln w="9525">
            <a:noFill/>
            <a:miter lim="800000"/>
            <a:headEnd/>
            <a:tailEnd/>
          </a:ln>
        </p:spPr>
        <p:txBody>
          <a:bodyPr>
            <a:spAutoFit/>
          </a:bodyPr>
          <a:lstStyle/>
          <a:p>
            <a:pPr>
              <a:spcBef>
                <a:spcPct val="25000"/>
              </a:spcBef>
            </a:pPr>
            <a:r>
              <a:rPr lang="es-ES_tradnl" sz="2800"/>
              <a:t>Solución con un router</a:t>
            </a:r>
            <a:endParaRPr lang="es-ES" sz="2800"/>
          </a:p>
        </p:txBody>
      </p:sp>
      <p:sp>
        <p:nvSpPr>
          <p:cNvPr id="204825" name="Text Box 28"/>
          <p:cNvSpPr txBox="1">
            <a:spLocks noChangeArrowheads="1"/>
          </p:cNvSpPr>
          <p:nvPr/>
        </p:nvSpPr>
        <p:spPr bwMode="auto">
          <a:xfrm>
            <a:off x="76200" y="2716213"/>
            <a:ext cx="2133600" cy="581025"/>
          </a:xfrm>
          <a:prstGeom prst="rect">
            <a:avLst/>
          </a:prstGeom>
          <a:noFill/>
          <a:ln w="9525">
            <a:noFill/>
            <a:miter lim="800000"/>
            <a:headEnd/>
            <a:tailEnd/>
          </a:ln>
        </p:spPr>
        <p:txBody>
          <a:bodyPr>
            <a:spAutoFit/>
          </a:bodyPr>
          <a:lstStyle/>
          <a:p>
            <a:r>
              <a:rPr lang="es-ES_tradnl" sz="1600"/>
              <a:t>Red 199.199.199.0/24</a:t>
            </a:r>
          </a:p>
          <a:p>
            <a:r>
              <a:rPr lang="es-ES_tradnl" sz="1600"/>
              <a:t>Rtr 199.199.199.1</a:t>
            </a:r>
            <a:endParaRPr lang="es-ES" sz="1600"/>
          </a:p>
        </p:txBody>
      </p:sp>
      <p:sp>
        <p:nvSpPr>
          <p:cNvPr id="204826" name="Text Box 29"/>
          <p:cNvSpPr txBox="1">
            <a:spLocks noChangeArrowheads="1"/>
          </p:cNvSpPr>
          <p:nvPr/>
        </p:nvSpPr>
        <p:spPr bwMode="auto">
          <a:xfrm>
            <a:off x="76200" y="4621213"/>
            <a:ext cx="2133600" cy="581025"/>
          </a:xfrm>
          <a:prstGeom prst="rect">
            <a:avLst/>
          </a:prstGeom>
          <a:noFill/>
          <a:ln w="9525">
            <a:noFill/>
            <a:miter lim="800000"/>
            <a:headEnd/>
            <a:tailEnd/>
          </a:ln>
        </p:spPr>
        <p:txBody>
          <a:bodyPr>
            <a:spAutoFit/>
          </a:bodyPr>
          <a:lstStyle/>
          <a:p>
            <a:r>
              <a:rPr lang="es-ES_tradnl" sz="1600"/>
              <a:t>Red 200.200.200.0/24</a:t>
            </a:r>
          </a:p>
          <a:p>
            <a:r>
              <a:rPr lang="es-ES_tradnl" sz="1600"/>
              <a:t>Rtr 200.200.200.1</a:t>
            </a:r>
            <a:endParaRPr lang="es-ES" sz="1600"/>
          </a:p>
        </p:txBody>
      </p:sp>
      <p:sp>
        <p:nvSpPr>
          <p:cNvPr id="204827" name="Text Box 30"/>
          <p:cNvSpPr txBox="1">
            <a:spLocks noChangeArrowheads="1"/>
          </p:cNvSpPr>
          <p:nvPr/>
        </p:nvSpPr>
        <p:spPr bwMode="auto">
          <a:xfrm>
            <a:off x="4572000" y="1039813"/>
            <a:ext cx="1752600" cy="336550"/>
          </a:xfrm>
          <a:prstGeom prst="rect">
            <a:avLst/>
          </a:prstGeom>
          <a:noFill/>
          <a:ln w="9525">
            <a:noFill/>
            <a:miter lim="800000"/>
            <a:headEnd/>
            <a:tailEnd/>
          </a:ln>
        </p:spPr>
        <p:txBody>
          <a:bodyPr>
            <a:spAutoFit/>
          </a:bodyPr>
          <a:lstStyle/>
          <a:p>
            <a:r>
              <a:rPr lang="es-ES_tradnl" sz="1600"/>
              <a:t>192.168.1.6/30</a:t>
            </a:r>
            <a:endParaRPr lang="es-ES" sz="1600"/>
          </a:p>
        </p:txBody>
      </p:sp>
      <p:sp>
        <p:nvSpPr>
          <p:cNvPr id="204828" name="Text Box 31"/>
          <p:cNvSpPr txBox="1">
            <a:spLocks noChangeArrowheads="1"/>
          </p:cNvSpPr>
          <p:nvPr/>
        </p:nvSpPr>
        <p:spPr bwMode="auto">
          <a:xfrm>
            <a:off x="5791200" y="3706813"/>
            <a:ext cx="1752600" cy="336550"/>
          </a:xfrm>
          <a:prstGeom prst="rect">
            <a:avLst/>
          </a:prstGeom>
          <a:noFill/>
          <a:ln w="9525">
            <a:noFill/>
            <a:miter lim="800000"/>
            <a:headEnd/>
            <a:tailEnd/>
          </a:ln>
        </p:spPr>
        <p:txBody>
          <a:bodyPr>
            <a:spAutoFit/>
          </a:bodyPr>
          <a:lstStyle/>
          <a:p>
            <a:r>
              <a:rPr lang="es-ES_tradnl" sz="1600"/>
              <a:t>192.168.2.6/30</a:t>
            </a:r>
            <a:endParaRPr lang="es-ES" sz="1600"/>
          </a:p>
        </p:txBody>
      </p:sp>
      <p:sp>
        <p:nvSpPr>
          <p:cNvPr id="204829" name="Line 32"/>
          <p:cNvSpPr>
            <a:spLocks noChangeShapeType="1"/>
          </p:cNvSpPr>
          <p:nvPr/>
        </p:nvSpPr>
        <p:spPr bwMode="auto">
          <a:xfrm>
            <a:off x="5257800" y="1344613"/>
            <a:ext cx="381000" cy="533400"/>
          </a:xfrm>
          <a:prstGeom prst="line">
            <a:avLst/>
          </a:prstGeom>
          <a:noFill/>
          <a:ln w="9525">
            <a:solidFill>
              <a:schemeClr val="tx1"/>
            </a:solidFill>
            <a:round/>
            <a:headEnd/>
            <a:tailEnd type="triangle" w="med" len="med"/>
          </a:ln>
        </p:spPr>
        <p:txBody>
          <a:bodyPr/>
          <a:lstStyle/>
          <a:p>
            <a:endParaRPr lang="es-ES"/>
          </a:p>
        </p:txBody>
      </p:sp>
      <p:sp>
        <p:nvSpPr>
          <p:cNvPr id="204830" name="Line 33"/>
          <p:cNvSpPr>
            <a:spLocks noChangeShapeType="1"/>
          </p:cNvSpPr>
          <p:nvPr/>
        </p:nvSpPr>
        <p:spPr bwMode="auto">
          <a:xfrm flipH="1">
            <a:off x="5943600" y="4011613"/>
            <a:ext cx="152400" cy="381000"/>
          </a:xfrm>
          <a:prstGeom prst="line">
            <a:avLst/>
          </a:prstGeom>
          <a:noFill/>
          <a:ln w="9525">
            <a:solidFill>
              <a:schemeClr val="tx1"/>
            </a:solidFill>
            <a:round/>
            <a:headEnd/>
            <a:tailEnd type="triangle" w="med" len="med"/>
          </a:ln>
        </p:spPr>
        <p:txBody>
          <a:bodyPr/>
          <a:lstStyle/>
          <a:p>
            <a:endParaRPr lang="es-ES"/>
          </a:p>
        </p:txBody>
      </p:sp>
      <p:sp>
        <p:nvSpPr>
          <p:cNvPr id="204831" name="Freeform 37"/>
          <p:cNvSpPr>
            <a:spLocks/>
          </p:cNvSpPr>
          <p:nvPr/>
        </p:nvSpPr>
        <p:spPr bwMode="auto">
          <a:xfrm rot="-3600000">
            <a:off x="7652544" y="3788569"/>
            <a:ext cx="841375" cy="74613"/>
          </a:xfrm>
          <a:custGeom>
            <a:avLst/>
            <a:gdLst>
              <a:gd name="T0" fmla="*/ 0 w 1452"/>
              <a:gd name="T1" fmla="*/ 0 h 45"/>
              <a:gd name="T2" fmla="*/ 249815352 w 1452"/>
              <a:gd name="T3" fmla="*/ 0 h 45"/>
              <a:gd name="T4" fmla="*/ 222953363 w 1452"/>
              <a:gd name="T5" fmla="*/ 120964264 h 45"/>
              <a:gd name="T6" fmla="*/ 487207098 w 1452"/>
              <a:gd name="T7" fmla="*/ 12096426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sp>
        <p:nvSpPr>
          <p:cNvPr id="204832" name="Freeform 38"/>
          <p:cNvSpPr>
            <a:spLocks/>
          </p:cNvSpPr>
          <p:nvPr/>
        </p:nvSpPr>
        <p:spPr bwMode="auto">
          <a:xfrm rot="3600000">
            <a:off x="7485063" y="2454275"/>
            <a:ext cx="1066800" cy="76200"/>
          </a:xfrm>
          <a:custGeom>
            <a:avLst/>
            <a:gdLst>
              <a:gd name="T0" fmla="*/ 0 w 1452"/>
              <a:gd name="T1" fmla="*/ 0 h 45"/>
              <a:gd name="T2" fmla="*/ 401611309 w 1452"/>
              <a:gd name="T3" fmla="*/ 0 h 45"/>
              <a:gd name="T4" fmla="*/ 358427138 w 1452"/>
              <a:gd name="T5" fmla="*/ 126165197 h 45"/>
              <a:gd name="T6" fmla="*/ 783249513 w 1452"/>
              <a:gd name="T7" fmla="*/ 126165197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sp>
        <p:nvSpPr>
          <p:cNvPr id="204833" name="Text Box 39"/>
          <p:cNvSpPr txBox="1">
            <a:spLocks noChangeArrowheads="1"/>
          </p:cNvSpPr>
          <p:nvPr/>
        </p:nvSpPr>
        <p:spPr bwMode="auto">
          <a:xfrm>
            <a:off x="762000" y="5367338"/>
            <a:ext cx="4114800" cy="1006475"/>
          </a:xfrm>
          <a:prstGeom prst="rect">
            <a:avLst/>
          </a:prstGeom>
          <a:noFill/>
          <a:ln w="9525">
            <a:noFill/>
            <a:miter lim="800000"/>
            <a:headEnd/>
            <a:tailEnd/>
          </a:ln>
        </p:spPr>
        <p:txBody>
          <a:bodyPr>
            <a:spAutoFit/>
          </a:bodyPr>
          <a:lstStyle/>
          <a:p>
            <a:r>
              <a:rPr lang="es-ES_tradnl" sz="2000"/>
              <a:t>Reparto de tráfico entre proveedores</a:t>
            </a:r>
          </a:p>
          <a:p>
            <a:r>
              <a:rPr lang="es-ES_tradnl" sz="2000"/>
              <a:t>Posibilidad de caminos asimétricos</a:t>
            </a:r>
          </a:p>
          <a:p>
            <a:r>
              <a:rPr lang="es-ES_tradnl" sz="2000"/>
              <a:t>Posibilidad de rechazo de datagramas</a:t>
            </a:r>
            <a:endParaRPr lang="es-ES" sz="2000"/>
          </a:p>
        </p:txBody>
      </p:sp>
      <p:sp>
        <p:nvSpPr>
          <p:cNvPr id="204834" name="Text Box 40"/>
          <p:cNvSpPr txBox="1">
            <a:spLocks noChangeArrowheads="1"/>
          </p:cNvSpPr>
          <p:nvPr/>
        </p:nvSpPr>
        <p:spPr bwMode="auto">
          <a:xfrm>
            <a:off x="5257800" y="5383213"/>
            <a:ext cx="3276600" cy="652462"/>
          </a:xfrm>
          <a:prstGeom prst="rect">
            <a:avLst/>
          </a:prstGeom>
          <a:noFill/>
          <a:ln w="9525">
            <a:solidFill>
              <a:schemeClr val="tx1"/>
            </a:solidFill>
            <a:miter lim="800000"/>
            <a:headEnd/>
            <a:tailEnd/>
          </a:ln>
        </p:spPr>
        <p:txBody>
          <a:bodyPr>
            <a:spAutoFit/>
          </a:bodyPr>
          <a:lstStyle/>
          <a:p>
            <a:pPr>
              <a:spcBef>
                <a:spcPct val="25000"/>
              </a:spcBef>
            </a:pPr>
            <a:r>
              <a:rPr lang="es-ES_tradnl" sz="1600"/>
              <a:t>A 200.200.200.0/24 por 192.168.2.5</a:t>
            </a:r>
          </a:p>
          <a:p>
            <a:pPr>
              <a:spcBef>
                <a:spcPct val="25000"/>
              </a:spcBef>
            </a:pPr>
            <a:r>
              <a:rPr lang="es-ES_tradnl" sz="1600"/>
              <a:t>A 199.199.199.0 por Internet</a:t>
            </a:r>
            <a:endParaRPr lang="es-ES" sz="1600"/>
          </a:p>
        </p:txBody>
      </p:sp>
      <p:sp>
        <p:nvSpPr>
          <p:cNvPr id="204835" name="Line 41"/>
          <p:cNvSpPr>
            <a:spLocks noChangeShapeType="1"/>
          </p:cNvSpPr>
          <p:nvPr/>
        </p:nvSpPr>
        <p:spPr bwMode="auto">
          <a:xfrm flipV="1">
            <a:off x="6400800" y="5078413"/>
            <a:ext cx="0" cy="304800"/>
          </a:xfrm>
          <a:prstGeom prst="line">
            <a:avLst/>
          </a:prstGeom>
          <a:noFill/>
          <a:ln w="9525">
            <a:solidFill>
              <a:schemeClr val="tx1"/>
            </a:solidFill>
            <a:round/>
            <a:headEnd/>
            <a:tailEnd type="triangle" w="med" len="med"/>
          </a:ln>
        </p:spPr>
        <p:txBody>
          <a:bodyPr/>
          <a:lstStyle/>
          <a:p>
            <a:endParaRPr lang="es-ES"/>
          </a:p>
        </p:txBody>
      </p:sp>
      <p:sp>
        <p:nvSpPr>
          <p:cNvPr id="204836" name="Text Box 42"/>
          <p:cNvSpPr txBox="1">
            <a:spLocks noChangeArrowheads="1"/>
          </p:cNvSpPr>
          <p:nvPr/>
        </p:nvSpPr>
        <p:spPr bwMode="auto">
          <a:xfrm>
            <a:off x="5791200" y="201613"/>
            <a:ext cx="3276600" cy="652462"/>
          </a:xfrm>
          <a:prstGeom prst="rect">
            <a:avLst/>
          </a:prstGeom>
          <a:noFill/>
          <a:ln w="9525">
            <a:solidFill>
              <a:schemeClr val="tx1"/>
            </a:solidFill>
            <a:miter lim="800000"/>
            <a:headEnd/>
            <a:tailEnd/>
          </a:ln>
        </p:spPr>
        <p:txBody>
          <a:bodyPr>
            <a:spAutoFit/>
          </a:bodyPr>
          <a:lstStyle/>
          <a:p>
            <a:pPr>
              <a:spcBef>
                <a:spcPct val="25000"/>
              </a:spcBef>
            </a:pPr>
            <a:r>
              <a:rPr lang="es-ES_tradnl" sz="1600"/>
              <a:t>A 199.199.199.0/24 por 192.168.1.5</a:t>
            </a:r>
          </a:p>
          <a:p>
            <a:pPr>
              <a:spcBef>
                <a:spcPct val="25000"/>
              </a:spcBef>
            </a:pPr>
            <a:r>
              <a:rPr lang="es-ES_tradnl" sz="1600"/>
              <a:t>A 200.200.200.0/24 por Internet</a:t>
            </a:r>
            <a:endParaRPr lang="es-ES" sz="1600"/>
          </a:p>
        </p:txBody>
      </p:sp>
      <p:sp>
        <p:nvSpPr>
          <p:cNvPr id="204837" name="Line 43"/>
          <p:cNvSpPr>
            <a:spLocks noChangeShapeType="1"/>
          </p:cNvSpPr>
          <p:nvPr/>
        </p:nvSpPr>
        <p:spPr bwMode="auto">
          <a:xfrm flipH="1">
            <a:off x="6324600" y="887413"/>
            <a:ext cx="228600" cy="533400"/>
          </a:xfrm>
          <a:prstGeom prst="line">
            <a:avLst/>
          </a:prstGeom>
          <a:noFill/>
          <a:ln w="9525">
            <a:solidFill>
              <a:schemeClr val="tx1"/>
            </a:solidFill>
            <a:round/>
            <a:headEnd/>
            <a:tailEnd type="triangle" w="med" len="med"/>
          </a:ln>
        </p:spPr>
        <p:txBody>
          <a:bodyPr/>
          <a:lstStyle/>
          <a:p>
            <a:endParaRPr lang="es-ES"/>
          </a:p>
        </p:txBody>
      </p:sp>
      <p:sp>
        <p:nvSpPr>
          <p:cNvPr id="204838" name="Text Box 44"/>
          <p:cNvSpPr txBox="1">
            <a:spLocks noChangeArrowheads="1"/>
          </p:cNvSpPr>
          <p:nvPr/>
        </p:nvSpPr>
        <p:spPr bwMode="auto">
          <a:xfrm>
            <a:off x="596900" y="188913"/>
            <a:ext cx="4572000" cy="579437"/>
          </a:xfrm>
          <a:prstGeom prst="rect">
            <a:avLst/>
          </a:prstGeom>
          <a:noFill/>
          <a:ln w="9525">
            <a:noFill/>
            <a:miter lim="800000"/>
            <a:headEnd/>
            <a:tailEnd/>
          </a:ln>
        </p:spPr>
        <p:txBody>
          <a:bodyPr>
            <a:spAutoFit/>
          </a:bodyPr>
          <a:lstStyle/>
          <a:p>
            <a:pPr>
              <a:spcBef>
                <a:spcPct val="25000"/>
              </a:spcBef>
            </a:pPr>
            <a:r>
              <a:rPr lang="es-ES_tradnl" sz="3200"/>
              <a:t>Ejercicio 13</a:t>
            </a:r>
          </a:p>
        </p:txBody>
      </p:sp>
      <p:grpSp>
        <p:nvGrpSpPr>
          <p:cNvPr id="2" name="Group 34"/>
          <p:cNvGrpSpPr>
            <a:grpSpLocks/>
          </p:cNvGrpSpPr>
          <p:nvPr/>
        </p:nvGrpSpPr>
        <p:grpSpPr bwMode="auto">
          <a:xfrm>
            <a:off x="7902575" y="2868613"/>
            <a:ext cx="990600" cy="696912"/>
            <a:chOff x="4656" y="1968"/>
            <a:chExt cx="624" cy="439"/>
          </a:xfrm>
        </p:grpSpPr>
        <p:pic>
          <p:nvPicPr>
            <p:cNvPr id="204840" name="Picture 35"/>
            <p:cNvPicPr>
              <a:picLocks noChangeArrowheads="1"/>
            </p:cNvPicPr>
            <p:nvPr/>
          </p:nvPicPr>
          <p:blipFill>
            <a:blip r:embed="rId5" cstate="print"/>
            <a:srcRect/>
            <a:stretch>
              <a:fillRect/>
            </a:stretch>
          </p:blipFill>
          <p:spPr bwMode="auto">
            <a:xfrm>
              <a:off x="4656" y="1968"/>
              <a:ext cx="624" cy="439"/>
            </a:xfrm>
            <a:prstGeom prst="rect">
              <a:avLst/>
            </a:prstGeom>
            <a:noFill/>
            <a:ln w="12700">
              <a:noFill/>
              <a:miter lim="800000"/>
              <a:headEnd/>
              <a:tailEnd/>
            </a:ln>
          </p:spPr>
        </p:pic>
        <p:sp>
          <p:nvSpPr>
            <p:cNvPr id="204841" name="Text Box 36"/>
            <p:cNvSpPr txBox="1">
              <a:spLocks noChangeArrowheads="1"/>
            </p:cNvSpPr>
            <p:nvPr/>
          </p:nvSpPr>
          <p:spPr bwMode="auto">
            <a:xfrm>
              <a:off x="4656" y="2064"/>
              <a:ext cx="624" cy="250"/>
            </a:xfrm>
            <a:prstGeom prst="rect">
              <a:avLst/>
            </a:prstGeom>
            <a:noFill/>
            <a:ln w="9525">
              <a:noFill/>
              <a:miter lim="800000"/>
              <a:headEnd/>
              <a:tailEnd/>
            </a:ln>
          </p:spPr>
          <p:txBody>
            <a:bodyPr>
              <a:spAutoFit/>
            </a:bodyPr>
            <a:lstStyle/>
            <a:p>
              <a:pPr>
                <a:spcBef>
                  <a:spcPct val="50000"/>
                </a:spcBef>
              </a:pPr>
              <a:r>
                <a:rPr lang="es-ES_tradnl" sz="2000"/>
                <a:t>Internet</a:t>
              </a:r>
              <a:endParaRPr lang="es-ES" sz="2000"/>
            </a:p>
          </p:txBody>
        </p:sp>
      </p:grpSp>
    </p:spTree>
  </p:cSld>
  <p:clrMapOvr>
    <a:masterClrMapping/>
  </p:clrMapOvr>
  <p:transition spd="med">
    <p:pull dir="ru"/>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49" name="Freeform 25"/>
          <p:cNvSpPr>
            <a:spLocks/>
          </p:cNvSpPr>
          <p:nvPr/>
        </p:nvSpPr>
        <p:spPr bwMode="auto">
          <a:xfrm>
            <a:off x="3810000" y="2290763"/>
            <a:ext cx="2270125" cy="79375"/>
          </a:xfrm>
          <a:custGeom>
            <a:avLst/>
            <a:gdLst>
              <a:gd name="T0" fmla="*/ 0 w 1452"/>
              <a:gd name="T1" fmla="*/ 0 h 45"/>
              <a:gd name="T2" fmla="*/ 1818609503 w 1452"/>
              <a:gd name="T3" fmla="*/ 0 h 45"/>
              <a:gd name="T4" fmla="*/ 1623059484 w 1452"/>
              <a:gd name="T5" fmla="*/ 136897189 h 45"/>
              <a:gd name="T6" fmla="*/ 2147483647 w 1452"/>
              <a:gd name="T7" fmla="*/ 136897189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pic>
        <p:nvPicPr>
          <p:cNvPr id="206850" name="Picture 2"/>
          <p:cNvPicPr>
            <a:picLocks noChangeArrowheads="1"/>
          </p:cNvPicPr>
          <p:nvPr/>
        </p:nvPicPr>
        <p:blipFill>
          <a:blip r:embed="rId3" cstate="print"/>
          <a:srcRect/>
          <a:stretch>
            <a:fillRect/>
          </a:stretch>
        </p:blipFill>
        <p:spPr bwMode="auto">
          <a:xfrm>
            <a:off x="2676525" y="1909763"/>
            <a:ext cx="1285875" cy="901700"/>
          </a:xfrm>
          <a:prstGeom prst="rect">
            <a:avLst/>
          </a:prstGeom>
          <a:noFill/>
          <a:ln w="12700">
            <a:noFill/>
            <a:miter lim="800000"/>
            <a:headEnd/>
            <a:tailEnd/>
          </a:ln>
        </p:spPr>
      </p:pic>
      <p:grpSp>
        <p:nvGrpSpPr>
          <p:cNvPr id="2" name="Group 3"/>
          <p:cNvGrpSpPr>
            <a:grpSpLocks/>
          </p:cNvGrpSpPr>
          <p:nvPr/>
        </p:nvGrpSpPr>
        <p:grpSpPr bwMode="auto">
          <a:xfrm>
            <a:off x="685800" y="1604963"/>
            <a:ext cx="1295400" cy="3552825"/>
            <a:chOff x="672" y="1056"/>
            <a:chExt cx="816" cy="2238"/>
          </a:xfrm>
        </p:grpSpPr>
        <p:pic>
          <p:nvPicPr>
            <p:cNvPr id="206893" name="Picture 4"/>
            <p:cNvPicPr>
              <a:picLocks noChangeArrowheads="1"/>
            </p:cNvPicPr>
            <p:nvPr/>
          </p:nvPicPr>
          <p:blipFill>
            <a:blip r:embed="rId4" cstate="print"/>
            <a:srcRect/>
            <a:stretch>
              <a:fillRect/>
            </a:stretch>
          </p:blipFill>
          <p:spPr bwMode="auto">
            <a:xfrm>
              <a:off x="672" y="1056"/>
              <a:ext cx="604" cy="702"/>
            </a:xfrm>
            <a:prstGeom prst="rect">
              <a:avLst/>
            </a:prstGeom>
            <a:noFill/>
            <a:ln w="12700">
              <a:noFill/>
              <a:miter lim="800000"/>
              <a:headEnd/>
              <a:tailEnd/>
            </a:ln>
          </p:spPr>
        </p:pic>
        <p:pic>
          <p:nvPicPr>
            <p:cNvPr id="206894" name="Picture 5"/>
            <p:cNvPicPr>
              <a:picLocks noChangeArrowheads="1"/>
            </p:cNvPicPr>
            <p:nvPr/>
          </p:nvPicPr>
          <p:blipFill>
            <a:blip r:embed="rId4" cstate="print"/>
            <a:srcRect/>
            <a:stretch>
              <a:fillRect/>
            </a:stretch>
          </p:blipFill>
          <p:spPr bwMode="auto">
            <a:xfrm>
              <a:off x="672" y="2592"/>
              <a:ext cx="604" cy="702"/>
            </a:xfrm>
            <a:prstGeom prst="rect">
              <a:avLst/>
            </a:prstGeom>
            <a:noFill/>
            <a:ln w="12700">
              <a:noFill/>
              <a:miter lim="800000"/>
              <a:headEnd/>
              <a:tailEnd/>
            </a:ln>
          </p:spPr>
        </p:pic>
        <p:sp>
          <p:nvSpPr>
            <p:cNvPr id="206895" name="Line 6"/>
            <p:cNvSpPr>
              <a:spLocks noChangeShapeType="1"/>
            </p:cNvSpPr>
            <p:nvPr/>
          </p:nvSpPr>
          <p:spPr bwMode="auto">
            <a:xfrm rot="5400000" flipV="1">
              <a:off x="552" y="2328"/>
              <a:ext cx="1872" cy="0"/>
            </a:xfrm>
            <a:prstGeom prst="line">
              <a:avLst/>
            </a:prstGeom>
            <a:noFill/>
            <a:ln w="25400">
              <a:solidFill>
                <a:schemeClr val="accent2"/>
              </a:solidFill>
              <a:round/>
              <a:headEnd/>
              <a:tailEnd/>
            </a:ln>
          </p:spPr>
          <p:txBody>
            <a:bodyPr/>
            <a:lstStyle/>
            <a:p>
              <a:endParaRPr lang="es-ES"/>
            </a:p>
          </p:txBody>
        </p:sp>
        <p:sp>
          <p:nvSpPr>
            <p:cNvPr id="206896" name="Line 7"/>
            <p:cNvSpPr>
              <a:spLocks noChangeShapeType="1"/>
            </p:cNvSpPr>
            <p:nvPr/>
          </p:nvSpPr>
          <p:spPr bwMode="auto">
            <a:xfrm>
              <a:off x="1248" y="3120"/>
              <a:ext cx="240" cy="0"/>
            </a:xfrm>
            <a:prstGeom prst="line">
              <a:avLst/>
            </a:prstGeom>
            <a:noFill/>
            <a:ln w="9525">
              <a:solidFill>
                <a:schemeClr val="accent2"/>
              </a:solidFill>
              <a:round/>
              <a:headEnd/>
              <a:tailEnd/>
            </a:ln>
          </p:spPr>
          <p:txBody>
            <a:bodyPr/>
            <a:lstStyle/>
            <a:p>
              <a:endParaRPr lang="es-ES"/>
            </a:p>
          </p:txBody>
        </p:sp>
        <p:sp>
          <p:nvSpPr>
            <p:cNvPr id="206897" name="Line 8"/>
            <p:cNvSpPr>
              <a:spLocks noChangeShapeType="1"/>
            </p:cNvSpPr>
            <p:nvPr/>
          </p:nvSpPr>
          <p:spPr bwMode="auto">
            <a:xfrm>
              <a:off x="1248" y="1584"/>
              <a:ext cx="240" cy="0"/>
            </a:xfrm>
            <a:prstGeom prst="line">
              <a:avLst/>
            </a:prstGeom>
            <a:noFill/>
            <a:ln w="9525">
              <a:solidFill>
                <a:schemeClr val="accent2"/>
              </a:solidFill>
              <a:round/>
              <a:headEnd/>
              <a:tailEnd/>
            </a:ln>
          </p:spPr>
          <p:txBody>
            <a:bodyPr/>
            <a:lstStyle/>
            <a:p>
              <a:endParaRPr lang="es-ES"/>
            </a:p>
          </p:txBody>
        </p:sp>
      </p:grpSp>
      <p:sp>
        <p:nvSpPr>
          <p:cNvPr id="206852" name="Line 9"/>
          <p:cNvSpPr>
            <a:spLocks noChangeShapeType="1"/>
          </p:cNvSpPr>
          <p:nvPr/>
        </p:nvSpPr>
        <p:spPr bwMode="auto">
          <a:xfrm>
            <a:off x="1981200" y="2290763"/>
            <a:ext cx="762000" cy="0"/>
          </a:xfrm>
          <a:prstGeom prst="line">
            <a:avLst/>
          </a:prstGeom>
          <a:noFill/>
          <a:ln w="9525">
            <a:solidFill>
              <a:schemeClr val="accent2"/>
            </a:solidFill>
            <a:round/>
            <a:headEnd/>
            <a:tailEnd/>
          </a:ln>
        </p:spPr>
        <p:txBody>
          <a:bodyPr/>
          <a:lstStyle/>
          <a:p>
            <a:endParaRPr lang="es-ES"/>
          </a:p>
        </p:txBody>
      </p:sp>
      <p:sp>
        <p:nvSpPr>
          <p:cNvPr id="206853" name="Text Box 10"/>
          <p:cNvSpPr txBox="1">
            <a:spLocks noChangeArrowheads="1"/>
          </p:cNvSpPr>
          <p:nvPr/>
        </p:nvSpPr>
        <p:spPr bwMode="auto">
          <a:xfrm>
            <a:off x="1676400" y="1300163"/>
            <a:ext cx="1752600" cy="581025"/>
          </a:xfrm>
          <a:prstGeom prst="rect">
            <a:avLst/>
          </a:prstGeom>
          <a:noFill/>
          <a:ln w="9525">
            <a:noFill/>
            <a:miter lim="800000"/>
            <a:headEnd/>
            <a:tailEnd/>
          </a:ln>
        </p:spPr>
        <p:txBody>
          <a:bodyPr>
            <a:spAutoFit/>
          </a:bodyPr>
          <a:lstStyle/>
          <a:p>
            <a:r>
              <a:rPr lang="es-ES_tradnl" sz="1600"/>
              <a:t>199.199.199.1/24</a:t>
            </a:r>
          </a:p>
          <a:p>
            <a:r>
              <a:rPr lang="es-ES_tradnl" sz="1600"/>
              <a:t>200.200.200.2/24</a:t>
            </a:r>
            <a:endParaRPr lang="es-ES" sz="1600"/>
          </a:p>
        </p:txBody>
      </p:sp>
      <p:grpSp>
        <p:nvGrpSpPr>
          <p:cNvPr id="3" name="Group 11"/>
          <p:cNvGrpSpPr>
            <a:grpSpLocks/>
          </p:cNvGrpSpPr>
          <p:nvPr/>
        </p:nvGrpSpPr>
        <p:grpSpPr bwMode="auto">
          <a:xfrm>
            <a:off x="6019800" y="1528763"/>
            <a:ext cx="2209800" cy="1295400"/>
            <a:chOff x="3648" y="816"/>
            <a:chExt cx="1392" cy="816"/>
          </a:xfrm>
        </p:grpSpPr>
        <p:pic>
          <p:nvPicPr>
            <p:cNvPr id="206890" name="Picture 12"/>
            <p:cNvPicPr>
              <a:picLocks noChangeArrowheads="1"/>
            </p:cNvPicPr>
            <p:nvPr/>
          </p:nvPicPr>
          <p:blipFill>
            <a:blip r:embed="rId5" cstate="print"/>
            <a:srcRect/>
            <a:stretch>
              <a:fillRect/>
            </a:stretch>
          </p:blipFill>
          <p:spPr bwMode="auto">
            <a:xfrm>
              <a:off x="3648" y="816"/>
              <a:ext cx="1344" cy="816"/>
            </a:xfrm>
            <a:prstGeom prst="rect">
              <a:avLst/>
            </a:prstGeom>
            <a:noFill/>
            <a:ln w="12700">
              <a:noFill/>
              <a:miter lim="800000"/>
              <a:headEnd/>
              <a:tailEnd/>
            </a:ln>
          </p:spPr>
        </p:pic>
        <p:pic>
          <p:nvPicPr>
            <p:cNvPr id="206891" name="Picture 13"/>
            <p:cNvPicPr>
              <a:picLocks noChangeArrowheads="1"/>
            </p:cNvPicPr>
            <p:nvPr/>
          </p:nvPicPr>
          <p:blipFill>
            <a:blip r:embed="rId3" cstate="print"/>
            <a:srcRect/>
            <a:stretch>
              <a:fillRect/>
            </a:stretch>
          </p:blipFill>
          <p:spPr bwMode="auto">
            <a:xfrm>
              <a:off x="3648" y="1104"/>
              <a:ext cx="624" cy="472"/>
            </a:xfrm>
            <a:prstGeom prst="rect">
              <a:avLst/>
            </a:prstGeom>
            <a:noFill/>
            <a:ln w="12700">
              <a:noFill/>
              <a:miter lim="800000"/>
              <a:headEnd/>
              <a:tailEnd/>
            </a:ln>
          </p:spPr>
        </p:pic>
        <p:sp>
          <p:nvSpPr>
            <p:cNvPr id="206892" name="Text Box 14"/>
            <p:cNvSpPr txBox="1">
              <a:spLocks noChangeArrowheads="1"/>
            </p:cNvSpPr>
            <p:nvPr/>
          </p:nvSpPr>
          <p:spPr bwMode="auto">
            <a:xfrm>
              <a:off x="3888" y="912"/>
              <a:ext cx="1152" cy="250"/>
            </a:xfrm>
            <a:prstGeom prst="rect">
              <a:avLst/>
            </a:prstGeom>
            <a:noFill/>
            <a:ln w="9525">
              <a:noFill/>
              <a:miter lim="800000"/>
              <a:headEnd/>
              <a:tailEnd/>
            </a:ln>
          </p:spPr>
          <p:txBody>
            <a:bodyPr>
              <a:spAutoFit/>
            </a:bodyPr>
            <a:lstStyle/>
            <a:p>
              <a:pPr>
                <a:spcBef>
                  <a:spcPct val="50000"/>
                </a:spcBef>
              </a:pPr>
              <a:r>
                <a:rPr lang="es-ES_tradnl" sz="2000"/>
                <a:t>Proveedor X</a:t>
              </a:r>
              <a:endParaRPr lang="es-ES" sz="2000"/>
            </a:p>
          </p:txBody>
        </p:sp>
      </p:grpSp>
      <p:grpSp>
        <p:nvGrpSpPr>
          <p:cNvPr id="4" name="Group 15"/>
          <p:cNvGrpSpPr>
            <a:grpSpLocks/>
          </p:cNvGrpSpPr>
          <p:nvPr/>
        </p:nvGrpSpPr>
        <p:grpSpPr bwMode="auto">
          <a:xfrm>
            <a:off x="6096000" y="3967163"/>
            <a:ext cx="2209800" cy="1295400"/>
            <a:chOff x="3552" y="2592"/>
            <a:chExt cx="1392" cy="816"/>
          </a:xfrm>
        </p:grpSpPr>
        <p:pic>
          <p:nvPicPr>
            <p:cNvPr id="206887" name="Picture 16"/>
            <p:cNvPicPr>
              <a:picLocks noChangeArrowheads="1"/>
            </p:cNvPicPr>
            <p:nvPr/>
          </p:nvPicPr>
          <p:blipFill>
            <a:blip r:embed="rId5" cstate="print"/>
            <a:srcRect/>
            <a:stretch>
              <a:fillRect/>
            </a:stretch>
          </p:blipFill>
          <p:spPr bwMode="auto">
            <a:xfrm>
              <a:off x="3552" y="2592"/>
              <a:ext cx="1344" cy="816"/>
            </a:xfrm>
            <a:prstGeom prst="rect">
              <a:avLst/>
            </a:prstGeom>
            <a:noFill/>
            <a:ln w="12700">
              <a:noFill/>
              <a:miter lim="800000"/>
              <a:headEnd/>
              <a:tailEnd/>
            </a:ln>
          </p:spPr>
        </p:pic>
        <p:pic>
          <p:nvPicPr>
            <p:cNvPr id="206888" name="Picture 17"/>
            <p:cNvPicPr>
              <a:picLocks noChangeArrowheads="1"/>
            </p:cNvPicPr>
            <p:nvPr/>
          </p:nvPicPr>
          <p:blipFill>
            <a:blip r:embed="rId3" cstate="print"/>
            <a:srcRect/>
            <a:stretch>
              <a:fillRect/>
            </a:stretch>
          </p:blipFill>
          <p:spPr bwMode="auto">
            <a:xfrm>
              <a:off x="3552" y="2880"/>
              <a:ext cx="624" cy="472"/>
            </a:xfrm>
            <a:prstGeom prst="rect">
              <a:avLst/>
            </a:prstGeom>
            <a:noFill/>
            <a:ln w="12700">
              <a:noFill/>
              <a:miter lim="800000"/>
              <a:headEnd/>
              <a:tailEnd/>
            </a:ln>
          </p:spPr>
        </p:pic>
        <p:sp>
          <p:nvSpPr>
            <p:cNvPr id="206889" name="Text Box 18"/>
            <p:cNvSpPr txBox="1">
              <a:spLocks noChangeArrowheads="1"/>
            </p:cNvSpPr>
            <p:nvPr/>
          </p:nvSpPr>
          <p:spPr bwMode="auto">
            <a:xfrm>
              <a:off x="3792" y="2678"/>
              <a:ext cx="1152" cy="250"/>
            </a:xfrm>
            <a:prstGeom prst="rect">
              <a:avLst/>
            </a:prstGeom>
            <a:noFill/>
            <a:ln w="9525">
              <a:noFill/>
              <a:miter lim="800000"/>
              <a:headEnd/>
              <a:tailEnd/>
            </a:ln>
          </p:spPr>
          <p:txBody>
            <a:bodyPr>
              <a:spAutoFit/>
            </a:bodyPr>
            <a:lstStyle/>
            <a:p>
              <a:pPr>
                <a:spcBef>
                  <a:spcPct val="50000"/>
                </a:spcBef>
              </a:pPr>
              <a:r>
                <a:rPr lang="es-ES_tradnl" sz="2000"/>
                <a:t>Proveedor Y</a:t>
              </a:r>
              <a:endParaRPr lang="es-ES" sz="2000"/>
            </a:p>
          </p:txBody>
        </p:sp>
      </p:grpSp>
      <p:sp>
        <p:nvSpPr>
          <p:cNvPr id="206856" name="Text Box 19"/>
          <p:cNvSpPr txBox="1">
            <a:spLocks noChangeArrowheads="1"/>
          </p:cNvSpPr>
          <p:nvPr/>
        </p:nvSpPr>
        <p:spPr bwMode="auto">
          <a:xfrm>
            <a:off x="3581400" y="1376363"/>
            <a:ext cx="1752600" cy="336550"/>
          </a:xfrm>
          <a:prstGeom prst="rect">
            <a:avLst/>
          </a:prstGeom>
          <a:noFill/>
          <a:ln w="9525">
            <a:noFill/>
            <a:miter lim="800000"/>
            <a:headEnd/>
            <a:tailEnd/>
          </a:ln>
        </p:spPr>
        <p:txBody>
          <a:bodyPr>
            <a:spAutoFit/>
          </a:bodyPr>
          <a:lstStyle/>
          <a:p>
            <a:r>
              <a:rPr lang="es-ES_tradnl" sz="1600"/>
              <a:t>192.168.1.5/30</a:t>
            </a:r>
            <a:endParaRPr lang="es-ES" sz="1600"/>
          </a:p>
        </p:txBody>
      </p:sp>
      <p:sp>
        <p:nvSpPr>
          <p:cNvPr id="206857" name="Text Box 20"/>
          <p:cNvSpPr txBox="1">
            <a:spLocks noChangeArrowheads="1"/>
          </p:cNvSpPr>
          <p:nvPr/>
        </p:nvSpPr>
        <p:spPr bwMode="auto">
          <a:xfrm>
            <a:off x="0" y="2824163"/>
            <a:ext cx="2133600" cy="581025"/>
          </a:xfrm>
          <a:prstGeom prst="rect">
            <a:avLst/>
          </a:prstGeom>
          <a:noFill/>
          <a:ln w="9525">
            <a:noFill/>
            <a:miter lim="800000"/>
            <a:headEnd/>
            <a:tailEnd/>
          </a:ln>
        </p:spPr>
        <p:txBody>
          <a:bodyPr>
            <a:spAutoFit/>
          </a:bodyPr>
          <a:lstStyle/>
          <a:p>
            <a:r>
              <a:rPr lang="es-ES_tradnl" sz="1600"/>
              <a:t>Red 199.199.199.0/24</a:t>
            </a:r>
          </a:p>
          <a:p>
            <a:r>
              <a:rPr lang="es-ES_tradnl" sz="1600"/>
              <a:t>Rtr 199.199.199.1</a:t>
            </a:r>
            <a:endParaRPr lang="es-ES" sz="1600"/>
          </a:p>
        </p:txBody>
      </p:sp>
      <p:sp>
        <p:nvSpPr>
          <p:cNvPr id="206858" name="Text Box 21"/>
          <p:cNvSpPr txBox="1">
            <a:spLocks noChangeArrowheads="1"/>
          </p:cNvSpPr>
          <p:nvPr/>
        </p:nvSpPr>
        <p:spPr bwMode="auto">
          <a:xfrm>
            <a:off x="152400" y="5230813"/>
            <a:ext cx="2133600" cy="581025"/>
          </a:xfrm>
          <a:prstGeom prst="rect">
            <a:avLst/>
          </a:prstGeom>
          <a:noFill/>
          <a:ln w="9525">
            <a:noFill/>
            <a:miter lim="800000"/>
            <a:headEnd/>
            <a:tailEnd/>
          </a:ln>
        </p:spPr>
        <p:txBody>
          <a:bodyPr>
            <a:spAutoFit/>
          </a:bodyPr>
          <a:lstStyle/>
          <a:p>
            <a:r>
              <a:rPr lang="es-ES_tradnl" sz="1600"/>
              <a:t>Red 200.200.200.0/24</a:t>
            </a:r>
          </a:p>
          <a:p>
            <a:r>
              <a:rPr lang="es-ES_tradnl" sz="1600"/>
              <a:t>Rtr 200.200.200.1</a:t>
            </a:r>
            <a:endParaRPr lang="es-ES" sz="1600"/>
          </a:p>
        </p:txBody>
      </p:sp>
      <p:sp>
        <p:nvSpPr>
          <p:cNvPr id="206859" name="Text Box 22"/>
          <p:cNvSpPr txBox="1">
            <a:spLocks noChangeArrowheads="1"/>
          </p:cNvSpPr>
          <p:nvPr/>
        </p:nvSpPr>
        <p:spPr bwMode="auto">
          <a:xfrm>
            <a:off x="457200" y="836613"/>
            <a:ext cx="4114800" cy="519112"/>
          </a:xfrm>
          <a:prstGeom prst="rect">
            <a:avLst/>
          </a:prstGeom>
          <a:noFill/>
          <a:ln w="9525">
            <a:noFill/>
            <a:miter lim="800000"/>
            <a:headEnd/>
            <a:tailEnd/>
          </a:ln>
        </p:spPr>
        <p:txBody>
          <a:bodyPr>
            <a:spAutoFit/>
          </a:bodyPr>
          <a:lstStyle/>
          <a:p>
            <a:pPr>
              <a:spcBef>
                <a:spcPct val="25000"/>
              </a:spcBef>
            </a:pPr>
            <a:r>
              <a:rPr lang="es-ES_tradnl" sz="2800"/>
              <a:t>Solución con dos routers</a:t>
            </a:r>
            <a:endParaRPr lang="es-ES" sz="2800"/>
          </a:p>
        </p:txBody>
      </p:sp>
      <p:pic>
        <p:nvPicPr>
          <p:cNvPr id="206860" name="Picture 23"/>
          <p:cNvPicPr>
            <a:picLocks noChangeArrowheads="1"/>
          </p:cNvPicPr>
          <p:nvPr/>
        </p:nvPicPr>
        <p:blipFill>
          <a:blip r:embed="rId3" cstate="print"/>
          <a:srcRect/>
          <a:stretch>
            <a:fillRect/>
          </a:stretch>
        </p:blipFill>
        <p:spPr bwMode="auto">
          <a:xfrm>
            <a:off x="2667000" y="4284663"/>
            <a:ext cx="1285875" cy="901700"/>
          </a:xfrm>
          <a:prstGeom prst="rect">
            <a:avLst/>
          </a:prstGeom>
          <a:noFill/>
          <a:ln w="12700">
            <a:noFill/>
            <a:miter lim="800000"/>
            <a:headEnd/>
            <a:tailEnd/>
          </a:ln>
        </p:spPr>
      </p:pic>
      <p:sp>
        <p:nvSpPr>
          <p:cNvPr id="206861" name="Line 24"/>
          <p:cNvSpPr>
            <a:spLocks noChangeShapeType="1"/>
          </p:cNvSpPr>
          <p:nvPr/>
        </p:nvSpPr>
        <p:spPr bwMode="auto">
          <a:xfrm>
            <a:off x="1981200" y="4729163"/>
            <a:ext cx="762000" cy="0"/>
          </a:xfrm>
          <a:prstGeom prst="line">
            <a:avLst/>
          </a:prstGeom>
          <a:noFill/>
          <a:ln w="9525">
            <a:solidFill>
              <a:schemeClr val="accent2"/>
            </a:solidFill>
            <a:round/>
            <a:headEnd/>
            <a:tailEnd/>
          </a:ln>
        </p:spPr>
        <p:txBody>
          <a:bodyPr/>
          <a:lstStyle/>
          <a:p>
            <a:endParaRPr lang="es-ES"/>
          </a:p>
        </p:txBody>
      </p:sp>
      <p:sp>
        <p:nvSpPr>
          <p:cNvPr id="206862" name="Freeform 26"/>
          <p:cNvSpPr>
            <a:spLocks/>
          </p:cNvSpPr>
          <p:nvPr/>
        </p:nvSpPr>
        <p:spPr bwMode="auto">
          <a:xfrm>
            <a:off x="3886200" y="4725988"/>
            <a:ext cx="2270125" cy="79375"/>
          </a:xfrm>
          <a:custGeom>
            <a:avLst/>
            <a:gdLst>
              <a:gd name="T0" fmla="*/ 0 w 1452"/>
              <a:gd name="T1" fmla="*/ 0 h 45"/>
              <a:gd name="T2" fmla="*/ 1818609503 w 1452"/>
              <a:gd name="T3" fmla="*/ 0 h 45"/>
              <a:gd name="T4" fmla="*/ 1623059484 w 1452"/>
              <a:gd name="T5" fmla="*/ 136897189 h 45"/>
              <a:gd name="T6" fmla="*/ 2147483647 w 1452"/>
              <a:gd name="T7" fmla="*/ 136897189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sp>
        <p:nvSpPr>
          <p:cNvPr id="206863" name="Text Box 27"/>
          <p:cNvSpPr txBox="1">
            <a:spLocks noChangeArrowheads="1"/>
          </p:cNvSpPr>
          <p:nvPr/>
        </p:nvSpPr>
        <p:spPr bwMode="auto">
          <a:xfrm>
            <a:off x="1905000" y="3586163"/>
            <a:ext cx="1752600" cy="581025"/>
          </a:xfrm>
          <a:prstGeom prst="rect">
            <a:avLst/>
          </a:prstGeom>
          <a:noFill/>
          <a:ln w="9525">
            <a:noFill/>
            <a:miter lim="800000"/>
            <a:headEnd/>
            <a:tailEnd/>
          </a:ln>
        </p:spPr>
        <p:txBody>
          <a:bodyPr>
            <a:spAutoFit/>
          </a:bodyPr>
          <a:lstStyle/>
          <a:p>
            <a:r>
              <a:rPr lang="es-ES_tradnl" sz="1600"/>
              <a:t>200.200.200.1/24</a:t>
            </a:r>
          </a:p>
          <a:p>
            <a:r>
              <a:rPr lang="es-ES_tradnl" sz="1600"/>
              <a:t>199.199.199.2/24</a:t>
            </a:r>
            <a:endParaRPr lang="es-ES" sz="1600"/>
          </a:p>
        </p:txBody>
      </p:sp>
      <p:sp>
        <p:nvSpPr>
          <p:cNvPr id="206864" name="Line 28"/>
          <p:cNvSpPr>
            <a:spLocks noChangeShapeType="1"/>
          </p:cNvSpPr>
          <p:nvPr/>
        </p:nvSpPr>
        <p:spPr bwMode="auto">
          <a:xfrm flipH="1">
            <a:off x="2438400" y="4119563"/>
            <a:ext cx="152400" cy="533400"/>
          </a:xfrm>
          <a:prstGeom prst="line">
            <a:avLst/>
          </a:prstGeom>
          <a:noFill/>
          <a:ln w="9525">
            <a:solidFill>
              <a:schemeClr val="tx1"/>
            </a:solidFill>
            <a:round/>
            <a:headEnd/>
            <a:tailEnd type="triangle" w="med" len="med"/>
          </a:ln>
        </p:spPr>
        <p:txBody>
          <a:bodyPr/>
          <a:lstStyle/>
          <a:p>
            <a:endParaRPr lang="es-ES"/>
          </a:p>
        </p:txBody>
      </p:sp>
      <p:sp>
        <p:nvSpPr>
          <p:cNvPr id="206865" name="Line 29"/>
          <p:cNvSpPr>
            <a:spLocks noChangeShapeType="1"/>
          </p:cNvSpPr>
          <p:nvPr/>
        </p:nvSpPr>
        <p:spPr bwMode="auto">
          <a:xfrm flipH="1">
            <a:off x="2438400" y="1833563"/>
            <a:ext cx="0" cy="381000"/>
          </a:xfrm>
          <a:prstGeom prst="line">
            <a:avLst/>
          </a:prstGeom>
          <a:noFill/>
          <a:ln w="9525">
            <a:solidFill>
              <a:schemeClr val="tx1"/>
            </a:solidFill>
            <a:round/>
            <a:headEnd/>
            <a:tailEnd type="triangle" w="med" len="med"/>
          </a:ln>
        </p:spPr>
        <p:txBody>
          <a:bodyPr/>
          <a:lstStyle/>
          <a:p>
            <a:endParaRPr lang="es-ES"/>
          </a:p>
        </p:txBody>
      </p:sp>
      <p:sp>
        <p:nvSpPr>
          <p:cNvPr id="206866" name="Line 30"/>
          <p:cNvSpPr>
            <a:spLocks noChangeShapeType="1"/>
          </p:cNvSpPr>
          <p:nvPr/>
        </p:nvSpPr>
        <p:spPr bwMode="auto">
          <a:xfrm flipH="1">
            <a:off x="4038600" y="1681163"/>
            <a:ext cx="228600" cy="533400"/>
          </a:xfrm>
          <a:prstGeom prst="line">
            <a:avLst/>
          </a:prstGeom>
          <a:noFill/>
          <a:ln w="9525">
            <a:solidFill>
              <a:schemeClr val="tx1"/>
            </a:solidFill>
            <a:round/>
            <a:headEnd/>
            <a:tailEnd type="triangle" w="med" len="med"/>
          </a:ln>
        </p:spPr>
        <p:txBody>
          <a:bodyPr/>
          <a:lstStyle/>
          <a:p>
            <a:endParaRPr lang="es-ES"/>
          </a:p>
        </p:txBody>
      </p:sp>
      <p:sp>
        <p:nvSpPr>
          <p:cNvPr id="206867" name="Text Box 31"/>
          <p:cNvSpPr txBox="1">
            <a:spLocks noChangeArrowheads="1"/>
          </p:cNvSpPr>
          <p:nvPr/>
        </p:nvSpPr>
        <p:spPr bwMode="auto">
          <a:xfrm>
            <a:off x="3657600" y="3859213"/>
            <a:ext cx="1752600" cy="336550"/>
          </a:xfrm>
          <a:prstGeom prst="rect">
            <a:avLst/>
          </a:prstGeom>
          <a:noFill/>
          <a:ln w="9525">
            <a:noFill/>
            <a:miter lim="800000"/>
            <a:headEnd/>
            <a:tailEnd/>
          </a:ln>
        </p:spPr>
        <p:txBody>
          <a:bodyPr>
            <a:spAutoFit/>
          </a:bodyPr>
          <a:lstStyle/>
          <a:p>
            <a:r>
              <a:rPr lang="es-ES_tradnl" sz="1600"/>
              <a:t>192.168.2.5/30</a:t>
            </a:r>
            <a:endParaRPr lang="es-ES" sz="1600"/>
          </a:p>
        </p:txBody>
      </p:sp>
      <p:sp>
        <p:nvSpPr>
          <p:cNvPr id="206868" name="Line 32"/>
          <p:cNvSpPr>
            <a:spLocks noChangeShapeType="1"/>
          </p:cNvSpPr>
          <p:nvPr/>
        </p:nvSpPr>
        <p:spPr bwMode="auto">
          <a:xfrm flipH="1">
            <a:off x="4038600" y="4119563"/>
            <a:ext cx="228600" cy="533400"/>
          </a:xfrm>
          <a:prstGeom prst="line">
            <a:avLst/>
          </a:prstGeom>
          <a:noFill/>
          <a:ln w="9525">
            <a:solidFill>
              <a:schemeClr val="tx1"/>
            </a:solidFill>
            <a:round/>
            <a:headEnd/>
            <a:tailEnd type="triangle" w="med" len="med"/>
          </a:ln>
        </p:spPr>
        <p:txBody>
          <a:bodyPr/>
          <a:lstStyle/>
          <a:p>
            <a:endParaRPr lang="es-ES"/>
          </a:p>
        </p:txBody>
      </p:sp>
      <p:sp>
        <p:nvSpPr>
          <p:cNvPr id="206869" name="Text Box 33"/>
          <p:cNvSpPr txBox="1">
            <a:spLocks noChangeArrowheads="1"/>
          </p:cNvSpPr>
          <p:nvPr/>
        </p:nvSpPr>
        <p:spPr bwMode="auto">
          <a:xfrm>
            <a:off x="2286000" y="5262563"/>
            <a:ext cx="2514600" cy="346075"/>
          </a:xfrm>
          <a:prstGeom prst="rect">
            <a:avLst/>
          </a:prstGeom>
          <a:noFill/>
          <a:ln w="9525">
            <a:solidFill>
              <a:schemeClr val="tx1"/>
            </a:solidFill>
            <a:miter lim="800000"/>
            <a:headEnd/>
            <a:tailEnd/>
          </a:ln>
        </p:spPr>
        <p:txBody>
          <a:bodyPr>
            <a:spAutoFit/>
          </a:bodyPr>
          <a:lstStyle/>
          <a:p>
            <a:pPr>
              <a:spcBef>
                <a:spcPct val="25000"/>
              </a:spcBef>
            </a:pPr>
            <a:r>
              <a:rPr lang="es-ES_tradnl" sz="1600"/>
              <a:t>A 0.0.0.0/0 por 192.168.2.6</a:t>
            </a:r>
            <a:endParaRPr lang="es-ES" sz="1600"/>
          </a:p>
        </p:txBody>
      </p:sp>
      <p:sp>
        <p:nvSpPr>
          <p:cNvPr id="206870" name="Text Box 34"/>
          <p:cNvSpPr txBox="1">
            <a:spLocks noChangeArrowheads="1"/>
          </p:cNvSpPr>
          <p:nvPr/>
        </p:nvSpPr>
        <p:spPr bwMode="auto">
          <a:xfrm>
            <a:off x="2209800" y="2900363"/>
            <a:ext cx="2514600" cy="346075"/>
          </a:xfrm>
          <a:prstGeom prst="rect">
            <a:avLst/>
          </a:prstGeom>
          <a:noFill/>
          <a:ln w="9525">
            <a:solidFill>
              <a:schemeClr val="tx1"/>
            </a:solidFill>
            <a:miter lim="800000"/>
            <a:headEnd/>
            <a:tailEnd/>
          </a:ln>
        </p:spPr>
        <p:txBody>
          <a:bodyPr>
            <a:spAutoFit/>
          </a:bodyPr>
          <a:lstStyle/>
          <a:p>
            <a:pPr>
              <a:spcBef>
                <a:spcPct val="25000"/>
              </a:spcBef>
            </a:pPr>
            <a:r>
              <a:rPr lang="es-ES_tradnl" sz="1600"/>
              <a:t>A 0.0.0.0/0 por 192.168.1.6</a:t>
            </a:r>
            <a:endParaRPr lang="es-ES" sz="1600"/>
          </a:p>
        </p:txBody>
      </p:sp>
      <p:sp>
        <p:nvSpPr>
          <p:cNvPr id="206871" name="Text Box 35"/>
          <p:cNvSpPr txBox="1">
            <a:spLocks noChangeArrowheads="1"/>
          </p:cNvSpPr>
          <p:nvPr/>
        </p:nvSpPr>
        <p:spPr bwMode="auto">
          <a:xfrm>
            <a:off x="5257800" y="3859213"/>
            <a:ext cx="1752600" cy="336550"/>
          </a:xfrm>
          <a:prstGeom prst="rect">
            <a:avLst/>
          </a:prstGeom>
          <a:noFill/>
          <a:ln w="9525">
            <a:noFill/>
            <a:miter lim="800000"/>
            <a:headEnd/>
            <a:tailEnd/>
          </a:ln>
        </p:spPr>
        <p:txBody>
          <a:bodyPr>
            <a:spAutoFit/>
          </a:bodyPr>
          <a:lstStyle/>
          <a:p>
            <a:r>
              <a:rPr lang="es-ES_tradnl" sz="1600"/>
              <a:t>192.168.2.6/30</a:t>
            </a:r>
            <a:endParaRPr lang="es-ES" sz="1600"/>
          </a:p>
        </p:txBody>
      </p:sp>
      <p:sp>
        <p:nvSpPr>
          <p:cNvPr id="206872" name="Text Box 36"/>
          <p:cNvSpPr txBox="1">
            <a:spLocks noChangeArrowheads="1"/>
          </p:cNvSpPr>
          <p:nvPr/>
        </p:nvSpPr>
        <p:spPr bwMode="auto">
          <a:xfrm>
            <a:off x="5257800" y="2868613"/>
            <a:ext cx="1752600" cy="336550"/>
          </a:xfrm>
          <a:prstGeom prst="rect">
            <a:avLst/>
          </a:prstGeom>
          <a:noFill/>
          <a:ln w="9525">
            <a:noFill/>
            <a:miter lim="800000"/>
            <a:headEnd/>
            <a:tailEnd/>
          </a:ln>
        </p:spPr>
        <p:txBody>
          <a:bodyPr>
            <a:spAutoFit/>
          </a:bodyPr>
          <a:lstStyle/>
          <a:p>
            <a:r>
              <a:rPr lang="es-ES_tradnl" sz="1600"/>
              <a:t>192.168.1.6/30</a:t>
            </a:r>
            <a:endParaRPr lang="es-ES" sz="1600"/>
          </a:p>
        </p:txBody>
      </p:sp>
      <p:sp>
        <p:nvSpPr>
          <p:cNvPr id="206873" name="Line 37"/>
          <p:cNvSpPr>
            <a:spLocks noChangeShapeType="1"/>
          </p:cNvSpPr>
          <p:nvPr/>
        </p:nvSpPr>
        <p:spPr bwMode="auto">
          <a:xfrm flipV="1">
            <a:off x="5867400" y="2443163"/>
            <a:ext cx="0" cy="457200"/>
          </a:xfrm>
          <a:prstGeom prst="line">
            <a:avLst/>
          </a:prstGeom>
          <a:noFill/>
          <a:ln w="9525">
            <a:solidFill>
              <a:schemeClr val="tx1"/>
            </a:solidFill>
            <a:round/>
            <a:headEnd/>
            <a:tailEnd type="triangle" w="med" len="med"/>
          </a:ln>
        </p:spPr>
        <p:txBody>
          <a:bodyPr/>
          <a:lstStyle/>
          <a:p>
            <a:endParaRPr lang="es-ES"/>
          </a:p>
        </p:txBody>
      </p:sp>
      <p:sp>
        <p:nvSpPr>
          <p:cNvPr id="206874" name="Line 38"/>
          <p:cNvSpPr>
            <a:spLocks noChangeShapeType="1"/>
          </p:cNvSpPr>
          <p:nvPr/>
        </p:nvSpPr>
        <p:spPr bwMode="auto">
          <a:xfrm>
            <a:off x="5943600" y="4195763"/>
            <a:ext cx="0" cy="533400"/>
          </a:xfrm>
          <a:prstGeom prst="line">
            <a:avLst/>
          </a:prstGeom>
          <a:noFill/>
          <a:ln w="9525">
            <a:solidFill>
              <a:schemeClr val="tx1"/>
            </a:solidFill>
            <a:round/>
            <a:headEnd/>
            <a:tailEnd type="triangle" w="med" len="med"/>
          </a:ln>
        </p:spPr>
        <p:txBody>
          <a:bodyPr/>
          <a:lstStyle/>
          <a:p>
            <a:endParaRPr lang="es-ES"/>
          </a:p>
        </p:txBody>
      </p:sp>
      <p:grpSp>
        <p:nvGrpSpPr>
          <p:cNvPr id="5" name="Group 39"/>
          <p:cNvGrpSpPr>
            <a:grpSpLocks/>
          </p:cNvGrpSpPr>
          <p:nvPr/>
        </p:nvGrpSpPr>
        <p:grpSpPr bwMode="auto">
          <a:xfrm>
            <a:off x="7924800" y="2976563"/>
            <a:ext cx="990600" cy="696912"/>
            <a:chOff x="4656" y="1968"/>
            <a:chExt cx="624" cy="439"/>
          </a:xfrm>
        </p:grpSpPr>
        <p:pic>
          <p:nvPicPr>
            <p:cNvPr id="206885" name="Picture 40"/>
            <p:cNvPicPr>
              <a:picLocks noChangeArrowheads="1"/>
            </p:cNvPicPr>
            <p:nvPr/>
          </p:nvPicPr>
          <p:blipFill>
            <a:blip r:embed="rId5" cstate="print"/>
            <a:srcRect/>
            <a:stretch>
              <a:fillRect/>
            </a:stretch>
          </p:blipFill>
          <p:spPr bwMode="auto">
            <a:xfrm>
              <a:off x="4656" y="1968"/>
              <a:ext cx="624" cy="439"/>
            </a:xfrm>
            <a:prstGeom prst="rect">
              <a:avLst/>
            </a:prstGeom>
            <a:noFill/>
            <a:ln w="12700">
              <a:noFill/>
              <a:miter lim="800000"/>
              <a:headEnd/>
              <a:tailEnd/>
            </a:ln>
          </p:spPr>
        </p:pic>
        <p:sp>
          <p:nvSpPr>
            <p:cNvPr id="206886" name="Text Box 41"/>
            <p:cNvSpPr txBox="1">
              <a:spLocks noChangeArrowheads="1"/>
            </p:cNvSpPr>
            <p:nvPr/>
          </p:nvSpPr>
          <p:spPr bwMode="auto">
            <a:xfrm>
              <a:off x="4656" y="2064"/>
              <a:ext cx="624" cy="250"/>
            </a:xfrm>
            <a:prstGeom prst="rect">
              <a:avLst/>
            </a:prstGeom>
            <a:noFill/>
            <a:ln w="9525">
              <a:noFill/>
              <a:miter lim="800000"/>
              <a:headEnd/>
              <a:tailEnd/>
            </a:ln>
          </p:spPr>
          <p:txBody>
            <a:bodyPr>
              <a:spAutoFit/>
            </a:bodyPr>
            <a:lstStyle/>
            <a:p>
              <a:pPr>
                <a:spcBef>
                  <a:spcPct val="50000"/>
                </a:spcBef>
              </a:pPr>
              <a:r>
                <a:rPr lang="es-ES_tradnl" sz="2000"/>
                <a:t>Internet</a:t>
              </a:r>
              <a:endParaRPr lang="es-ES" sz="2000"/>
            </a:p>
          </p:txBody>
        </p:sp>
      </p:grpSp>
      <p:sp>
        <p:nvSpPr>
          <p:cNvPr id="206876" name="Freeform 42"/>
          <p:cNvSpPr>
            <a:spLocks/>
          </p:cNvSpPr>
          <p:nvPr/>
        </p:nvSpPr>
        <p:spPr bwMode="auto">
          <a:xfrm rot="3600000">
            <a:off x="7845426" y="2751137"/>
            <a:ext cx="538162" cy="74613"/>
          </a:xfrm>
          <a:custGeom>
            <a:avLst/>
            <a:gdLst>
              <a:gd name="T0" fmla="*/ 0 w 1452"/>
              <a:gd name="T1" fmla="*/ 0 h 45"/>
              <a:gd name="T2" fmla="*/ 102203351 w 1452"/>
              <a:gd name="T3" fmla="*/ 0 h 45"/>
              <a:gd name="T4" fmla="*/ 91214004 w 1452"/>
              <a:gd name="T5" fmla="*/ 120964264 h 45"/>
              <a:gd name="T6" fmla="*/ 199324186 w 1452"/>
              <a:gd name="T7" fmla="*/ 12096426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sp>
        <p:nvSpPr>
          <p:cNvPr id="206877" name="Freeform 43"/>
          <p:cNvSpPr>
            <a:spLocks/>
          </p:cNvSpPr>
          <p:nvPr/>
        </p:nvSpPr>
        <p:spPr bwMode="auto">
          <a:xfrm rot="-3600000">
            <a:off x="7750969" y="3863181"/>
            <a:ext cx="701675" cy="93663"/>
          </a:xfrm>
          <a:custGeom>
            <a:avLst/>
            <a:gdLst>
              <a:gd name="T0" fmla="*/ 0 w 1452"/>
              <a:gd name="T1" fmla="*/ 0 h 45"/>
              <a:gd name="T2" fmla="*/ 173744784 w 1452"/>
              <a:gd name="T3" fmla="*/ 0 h 45"/>
              <a:gd name="T4" fmla="*/ 155062451 w 1452"/>
              <a:gd name="T5" fmla="*/ 190618775 h 45"/>
              <a:gd name="T6" fmla="*/ 338849109 w 1452"/>
              <a:gd name="T7" fmla="*/ 190618775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sp>
        <p:nvSpPr>
          <p:cNvPr id="206878" name="Line 44"/>
          <p:cNvSpPr>
            <a:spLocks noChangeShapeType="1"/>
          </p:cNvSpPr>
          <p:nvPr/>
        </p:nvSpPr>
        <p:spPr bwMode="auto">
          <a:xfrm flipV="1">
            <a:off x="3352800" y="2747963"/>
            <a:ext cx="0" cy="152400"/>
          </a:xfrm>
          <a:prstGeom prst="line">
            <a:avLst/>
          </a:prstGeom>
          <a:noFill/>
          <a:ln w="9525">
            <a:solidFill>
              <a:schemeClr val="tx1"/>
            </a:solidFill>
            <a:round/>
            <a:headEnd/>
            <a:tailEnd type="triangle" w="med" len="med"/>
          </a:ln>
        </p:spPr>
        <p:txBody>
          <a:bodyPr/>
          <a:lstStyle/>
          <a:p>
            <a:endParaRPr lang="es-ES"/>
          </a:p>
        </p:txBody>
      </p:sp>
      <p:sp>
        <p:nvSpPr>
          <p:cNvPr id="206879" name="Line 45"/>
          <p:cNvSpPr>
            <a:spLocks noChangeShapeType="1"/>
          </p:cNvSpPr>
          <p:nvPr/>
        </p:nvSpPr>
        <p:spPr bwMode="auto">
          <a:xfrm flipV="1">
            <a:off x="3276600" y="5110163"/>
            <a:ext cx="0" cy="152400"/>
          </a:xfrm>
          <a:prstGeom prst="line">
            <a:avLst/>
          </a:prstGeom>
          <a:noFill/>
          <a:ln w="9525">
            <a:solidFill>
              <a:schemeClr val="tx1"/>
            </a:solidFill>
            <a:round/>
            <a:headEnd/>
            <a:tailEnd type="triangle" w="med" len="med"/>
          </a:ln>
        </p:spPr>
        <p:txBody>
          <a:bodyPr/>
          <a:lstStyle/>
          <a:p>
            <a:endParaRPr lang="es-ES"/>
          </a:p>
        </p:txBody>
      </p:sp>
      <p:sp>
        <p:nvSpPr>
          <p:cNvPr id="206880" name="Text Box 46"/>
          <p:cNvSpPr txBox="1">
            <a:spLocks noChangeArrowheads="1"/>
          </p:cNvSpPr>
          <p:nvPr/>
        </p:nvSpPr>
        <p:spPr bwMode="auto">
          <a:xfrm>
            <a:off x="5257800" y="5491163"/>
            <a:ext cx="3276600" cy="652462"/>
          </a:xfrm>
          <a:prstGeom prst="rect">
            <a:avLst/>
          </a:prstGeom>
          <a:noFill/>
          <a:ln w="9525">
            <a:solidFill>
              <a:schemeClr val="tx1"/>
            </a:solidFill>
            <a:miter lim="800000"/>
            <a:headEnd/>
            <a:tailEnd/>
          </a:ln>
        </p:spPr>
        <p:txBody>
          <a:bodyPr>
            <a:spAutoFit/>
          </a:bodyPr>
          <a:lstStyle/>
          <a:p>
            <a:pPr>
              <a:spcBef>
                <a:spcPct val="25000"/>
              </a:spcBef>
            </a:pPr>
            <a:r>
              <a:rPr lang="es-ES_tradnl" sz="1600"/>
              <a:t>A 200.200.200.0/24 por 192.168.2.5</a:t>
            </a:r>
          </a:p>
          <a:p>
            <a:pPr>
              <a:spcBef>
                <a:spcPct val="25000"/>
              </a:spcBef>
            </a:pPr>
            <a:r>
              <a:rPr lang="es-ES_tradnl" sz="1600"/>
              <a:t>A 199.199.199.0/24 por Internet</a:t>
            </a:r>
            <a:endParaRPr lang="es-ES" sz="1600"/>
          </a:p>
        </p:txBody>
      </p:sp>
      <p:sp>
        <p:nvSpPr>
          <p:cNvPr id="206881" name="Line 47"/>
          <p:cNvSpPr>
            <a:spLocks noChangeShapeType="1"/>
          </p:cNvSpPr>
          <p:nvPr/>
        </p:nvSpPr>
        <p:spPr bwMode="auto">
          <a:xfrm flipV="1">
            <a:off x="6553200" y="5186363"/>
            <a:ext cx="0" cy="304800"/>
          </a:xfrm>
          <a:prstGeom prst="line">
            <a:avLst/>
          </a:prstGeom>
          <a:noFill/>
          <a:ln w="9525">
            <a:solidFill>
              <a:schemeClr val="tx1"/>
            </a:solidFill>
            <a:round/>
            <a:headEnd/>
            <a:tailEnd type="triangle" w="med" len="med"/>
          </a:ln>
        </p:spPr>
        <p:txBody>
          <a:bodyPr/>
          <a:lstStyle/>
          <a:p>
            <a:endParaRPr lang="es-ES"/>
          </a:p>
        </p:txBody>
      </p:sp>
      <p:sp>
        <p:nvSpPr>
          <p:cNvPr id="206882" name="Text Box 48"/>
          <p:cNvSpPr txBox="1">
            <a:spLocks noChangeArrowheads="1"/>
          </p:cNvSpPr>
          <p:nvPr/>
        </p:nvSpPr>
        <p:spPr bwMode="auto">
          <a:xfrm>
            <a:off x="5257800" y="571500"/>
            <a:ext cx="3276600" cy="652463"/>
          </a:xfrm>
          <a:prstGeom prst="rect">
            <a:avLst/>
          </a:prstGeom>
          <a:noFill/>
          <a:ln w="9525">
            <a:solidFill>
              <a:schemeClr val="tx1"/>
            </a:solidFill>
            <a:miter lim="800000"/>
            <a:headEnd/>
            <a:tailEnd/>
          </a:ln>
        </p:spPr>
        <p:txBody>
          <a:bodyPr>
            <a:spAutoFit/>
          </a:bodyPr>
          <a:lstStyle/>
          <a:p>
            <a:pPr>
              <a:spcBef>
                <a:spcPct val="25000"/>
              </a:spcBef>
            </a:pPr>
            <a:r>
              <a:rPr lang="es-ES_tradnl" sz="1600"/>
              <a:t>A 199.199.199.0/24 por 192.168.1.5</a:t>
            </a:r>
          </a:p>
          <a:p>
            <a:pPr>
              <a:spcBef>
                <a:spcPct val="25000"/>
              </a:spcBef>
            </a:pPr>
            <a:r>
              <a:rPr lang="es-ES_tradnl" sz="1600"/>
              <a:t>A 200.200.200.0/24 por Internet</a:t>
            </a:r>
            <a:endParaRPr lang="es-ES" sz="1600"/>
          </a:p>
        </p:txBody>
      </p:sp>
      <p:sp>
        <p:nvSpPr>
          <p:cNvPr id="206883" name="Line 49"/>
          <p:cNvSpPr>
            <a:spLocks noChangeShapeType="1"/>
          </p:cNvSpPr>
          <p:nvPr/>
        </p:nvSpPr>
        <p:spPr bwMode="auto">
          <a:xfrm>
            <a:off x="6400800" y="1223963"/>
            <a:ext cx="0" cy="685800"/>
          </a:xfrm>
          <a:prstGeom prst="line">
            <a:avLst/>
          </a:prstGeom>
          <a:noFill/>
          <a:ln w="9525">
            <a:solidFill>
              <a:schemeClr val="tx1"/>
            </a:solidFill>
            <a:round/>
            <a:headEnd/>
            <a:tailEnd type="triangle" w="med" len="med"/>
          </a:ln>
        </p:spPr>
        <p:txBody>
          <a:bodyPr/>
          <a:lstStyle/>
          <a:p>
            <a:endParaRPr lang="es-ES"/>
          </a:p>
        </p:txBody>
      </p:sp>
      <p:sp>
        <p:nvSpPr>
          <p:cNvPr id="206884" name="Text Box 50"/>
          <p:cNvSpPr txBox="1">
            <a:spLocks noChangeArrowheads="1"/>
          </p:cNvSpPr>
          <p:nvPr/>
        </p:nvSpPr>
        <p:spPr bwMode="auto">
          <a:xfrm>
            <a:off x="539750" y="188913"/>
            <a:ext cx="4572000" cy="579437"/>
          </a:xfrm>
          <a:prstGeom prst="rect">
            <a:avLst/>
          </a:prstGeom>
          <a:noFill/>
          <a:ln w="9525">
            <a:noFill/>
            <a:miter lim="800000"/>
            <a:headEnd/>
            <a:tailEnd/>
          </a:ln>
        </p:spPr>
        <p:txBody>
          <a:bodyPr>
            <a:spAutoFit/>
          </a:bodyPr>
          <a:lstStyle/>
          <a:p>
            <a:pPr>
              <a:spcBef>
                <a:spcPct val="25000"/>
              </a:spcBef>
            </a:pPr>
            <a:r>
              <a:rPr lang="es-ES_tradnl" sz="3200"/>
              <a:t>Ejercicio 13</a:t>
            </a:r>
          </a:p>
        </p:txBody>
      </p:sp>
    </p:spTree>
  </p:cSld>
  <p:clrMapOvr>
    <a:masterClrMapping/>
  </p:clrMapOvr>
  <p:transition spd="med">
    <p:pull dir="ru"/>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1" name="Freeform 1104"/>
          <p:cNvSpPr>
            <a:spLocks/>
          </p:cNvSpPr>
          <p:nvPr/>
        </p:nvSpPr>
        <p:spPr bwMode="auto">
          <a:xfrm>
            <a:off x="1235075" y="3948113"/>
            <a:ext cx="381000" cy="161925"/>
          </a:xfrm>
          <a:custGeom>
            <a:avLst/>
            <a:gdLst>
              <a:gd name="T0" fmla="*/ 0 w 240"/>
              <a:gd name="T1" fmla="*/ 0 h 102"/>
              <a:gd name="T2" fmla="*/ 105846585 w 240"/>
              <a:gd name="T3" fmla="*/ 226814094 h 102"/>
              <a:gd name="T4" fmla="*/ 393144374 w 240"/>
              <a:gd name="T5" fmla="*/ 136088446 h 102"/>
              <a:gd name="T6" fmla="*/ 604837545 w 240"/>
              <a:gd name="T7" fmla="*/ 257055960 h 102"/>
              <a:gd name="T8" fmla="*/ 0 60000 65536"/>
              <a:gd name="T9" fmla="*/ 0 60000 65536"/>
              <a:gd name="T10" fmla="*/ 0 60000 65536"/>
              <a:gd name="T11" fmla="*/ 0 60000 65536"/>
              <a:gd name="T12" fmla="*/ 0 w 240"/>
              <a:gd name="T13" fmla="*/ 0 h 102"/>
              <a:gd name="T14" fmla="*/ 240 w 240"/>
              <a:gd name="T15" fmla="*/ 102 h 102"/>
            </a:gdLst>
            <a:ahLst/>
            <a:cxnLst>
              <a:cxn ang="T8">
                <a:pos x="T0" y="T1"/>
              </a:cxn>
              <a:cxn ang="T9">
                <a:pos x="T2" y="T3"/>
              </a:cxn>
              <a:cxn ang="T10">
                <a:pos x="T4" y="T5"/>
              </a:cxn>
              <a:cxn ang="T11">
                <a:pos x="T6" y="T7"/>
              </a:cxn>
            </a:cxnLst>
            <a:rect l="T12" t="T13" r="T14" b="T15"/>
            <a:pathLst>
              <a:path w="240" h="102">
                <a:moveTo>
                  <a:pt x="0" y="0"/>
                </a:moveTo>
                <a:cubicBezTo>
                  <a:pt x="6" y="41"/>
                  <a:pt x="7" y="66"/>
                  <a:pt x="42" y="90"/>
                </a:cubicBezTo>
                <a:cubicBezTo>
                  <a:pt x="84" y="82"/>
                  <a:pt x="121" y="78"/>
                  <a:pt x="156" y="54"/>
                </a:cubicBezTo>
                <a:cubicBezTo>
                  <a:pt x="184" y="73"/>
                  <a:pt x="203" y="102"/>
                  <a:pt x="240" y="102"/>
                </a:cubicBezTo>
              </a:path>
            </a:pathLst>
          </a:custGeom>
          <a:noFill/>
          <a:ln w="9525">
            <a:solidFill>
              <a:schemeClr val="tx1"/>
            </a:solidFill>
            <a:round/>
            <a:headEnd/>
            <a:tailEnd/>
          </a:ln>
        </p:spPr>
        <p:txBody>
          <a:bodyPr/>
          <a:lstStyle/>
          <a:p>
            <a:endParaRPr lang="es-ES"/>
          </a:p>
        </p:txBody>
      </p:sp>
      <p:sp>
        <p:nvSpPr>
          <p:cNvPr id="215042" name="Freeform 1105"/>
          <p:cNvSpPr>
            <a:spLocks/>
          </p:cNvSpPr>
          <p:nvPr/>
        </p:nvSpPr>
        <p:spPr bwMode="auto">
          <a:xfrm>
            <a:off x="7235825" y="3929063"/>
            <a:ext cx="590550" cy="57150"/>
          </a:xfrm>
          <a:custGeom>
            <a:avLst/>
            <a:gdLst>
              <a:gd name="T0" fmla="*/ 892135417 w 372"/>
              <a:gd name="T1" fmla="*/ 0 h 36"/>
              <a:gd name="T2" fmla="*/ 786288690 w 372"/>
              <a:gd name="T3" fmla="*/ 0 h 36"/>
              <a:gd name="T4" fmla="*/ 302418750 w 372"/>
              <a:gd name="T5" fmla="*/ 30241875 h 36"/>
              <a:gd name="T6" fmla="*/ 45362810 w 372"/>
              <a:gd name="T7" fmla="*/ 90725611 h 36"/>
              <a:gd name="T8" fmla="*/ 0 w 372"/>
              <a:gd name="T9" fmla="*/ 75604680 h 36"/>
              <a:gd name="T10" fmla="*/ 0 60000 65536"/>
              <a:gd name="T11" fmla="*/ 0 60000 65536"/>
              <a:gd name="T12" fmla="*/ 0 60000 65536"/>
              <a:gd name="T13" fmla="*/ 0 60000 65536"/>
              <a:gd name="T14" fmla="*/ 0 60000 65536"/>
              <a:gd name="T15" fmla="*/ 0 w 372"/>
              <a:gd name="T16" fmla="*/ 0 h 36"/>
              <a:gd name="T17" fmla="*/ 372 w 372"/>
              <a:gd name="T18" fmla="*/ 36 h 36"/>
            </a:gdLst>
            <a:ahLst/>
            <a:cxnLst>
              <a:cxn ang="T10">
                <a:pos x="T0" y="T1"/>
              </a:cxn>
              <a:cxn ang="T11">
                <a:pos x="T2" y="T3"/>
              </a:cxn>
              <a:cxn ang="T12">
                <a:pos x="T4" y="T5"/>
              </a:cxn>
              <a:cxn ang="T13">
                <a:pos x="T6" y="T7"/>
              </a:cxn>
              <a:cxn ang="T14">
                <a:pos x="T8" y="T9"/>
              </a:cxn>
            </a:cxnLst>
            <a:rect l="T15" t="T16" r="T17" b="T18"/>
            <a:pathLst>
              <a:path w="372" h="36">
                <a:moveTo>
                  <a:pt x="354" y="0"/>
                </a:moveTo>
                <a:cubicBezTo>
                  <a:pt x="279" y="19"/>
                  <a:pt x="372" y="0"/>
                  <a:pt x="312" y="0"/>
                </a:cubicBezTo>
                <a:cubicBezTo>
                  <a:pt x="241" y="0"/>
                  <a:pt x="187" y="6"/>
                  <a:pt x="120" y="12"/>
                </a:cubicBezTo>
                <a:cubicBezTo>
                  <a:pt x="86" y="23"/>
                  <a:pt x="53" y="30"/>
                  <a:pt x="18" y="36"/>
                </a:cubicBezTo>
                <a:cubicBezTo>
                  <a:pt x="12" y="34"/>
                  <a:pt x="0" y="30"/>
                  <a:pt x="0" y="30"/>
                </a:cubicBezTo>
              </a:path>
            </a:pathLst>
          </a:custGeom>
          <a:noFill/>
          <a:ln w="9525">
            <a:solidFill>
              <a:schemeClr val="tx1"/>
            </a:solidFill>
            <a:round/>
            <a:headEnd/>
            <a:tailEnd/>
          </a:ln>
        </p:spPr>
        <p:txBody>
          <a:bodyPr/>
          <a:lstStyle/>
          <a:p>
            <a:endParaRPr lang="es-ES"/>
          </a:p>
        </p:txBody>
      </p:sp>
      <p:pic>
        <p:nvPicPr>
          <p:cNvPr id="215043" name="Picture 1027"/>
          <p:cNvPicPr>
            <a:picLocks noChangeArrowheads="1"/>
          </p:cNvPicPr>
          <p:nvPr/>
        </p:nvPicPr>
        <p:blipFill>
          <a:blip r:embed="rId3" cstate="print"/>
          <a:srcRect/>
          <a:stretch>
            <a:fillRect/>
          </a:stretch>
        </p:blipFill>
        <p:spPr bwMode="auto">
          <a:xfrm>
            <a:off x="3065463" y="2732088"/>
            <a:ext cx="752475" cy="609600"/>
          </a:xfrm>
          <a:prstGeom prst="rect">
            <a:avLst/>
          </a:prstGeom>
          <a:noFill/>
          <a:ln w="12700">
            <a:noFill/>
            <a:miter lim="800000"/>
            <a:headEnd/>
            <a:tailEnd/>
          </a:ln>
        </p:spPr>
      </p:pic>
      <p:sp>
        <p:nvSpPr>
          <p:cNvPr id="215044" name="Line 1028"/>
          <p:cNvSpPr>
            <a:spLocks noChangeShapeType="1"/>
          </p:cNvSpPr>
          <p:nvPr/>
        </p:nvSpPr>
        <p:spPr bwMode="auto">
          <a:xfrm>
            <a:off x="2446338" y="1208088"/>
            <a:ext cx="0" cy="4114800"/>
          </a:xfrm>
          <a:prstGeom prst="line">
            <a:avLst/>
          </a:prstGeom>
          <a:noFill/>
          <a:ln w="25400">
            <a:solidFill>
              <a:srgbClr val="3333CC"/>
            </a:solidFill>
            <a:round/>
            <a:headEnd/>
            <a:tailEnd/>
          </a:ln>
        </p:spPr>
        <p:txBody>
          <a:bodyPr/>
          <a:lstStyle/>
          <a:p>
            <a:endParaRPr lang="es-ES"/>
          </a:p>
        </p:txBody>
      </p:sp>
      <p:sp>
        <p:nvSpPr>
          <p:cNvPr id="215045" name="Line 1029"/>
          <p:cNvSpPr>
            <a:spLocks noChangeShapeType="1"/>
          </p:cNvSpPr>
          <p:nvPr/>
        </p:nvSpPr>
        <p:spPr bwMode="auto">
          <a:xfrm>
            <a:off x="1989138" y="4103688"/>
            <a:ext cx="457200" cy="0"/>
          </a:xfrm>
          <a:prstGeom prst="line">
            <a:avLst/>
          </a:prstGeom>
          <a:noFill/>
          <a:ln w="9525">
            <a:solidFill>
              <a:srgbClr val="3333CC"/>
            </a:solidFill>
            <a:round/>
            <a:headEnd/>
            <a:tailEnd/>
          </a:ln>
        </p:spPr>
        <p:txBody>
          <a:bodyPr/>
          <a:lstStyle/>
          <a:p>
            <a:endParaRPr lang="es-ES"/>
          </a:p>
        </p:txBody>
      </p:sp>
      <p:pic>
        <p:nvPicPr>
          <p:cNvPr id="215046" name="Picture 1030"/>
          <p:cNvPicPr>
            <a:picLocks noChangeArrowheads="1"/>
          </p:cNvPicPr>
          <p:nvPr/>
        </p:nvPicPr>
        <p:blipFill>
          <a:blip r:embed="rId3" cstate="print"/>
          <a:srcRect/>
          <a:stretch>
            <a:fillRect/>
          </a:stretch>
        </p:blipFill>
        <p:spPr bwMode="auto">
          <a:xfrm>
            <a:off x="3065463" y="4103688"/>
            <a:ext cx="752475" cy="609600"/>
          </a:xfrm>
          <a:prstGeom prst="rect">
            <a:avLst/>
          </a:prstGeom>
          <a:noFill/>
          <a:ln w="12700">
            <a:noFill/>
            <a:miter lim="800000"/>
            <a:headEnd/>
            <a:tailEnd/>
          </a:ln>
        </p:spPr>
      </p:pic>
      <p:pic>
        <p:nvPicPr>
          <p:cNvPr id="215047" name="Picture 1031"/>
          <p:cNvPicPr>
            <a:picLocks noChangeArrowheads="1"/>
          </p:cNvPicPr>
          <p:nvPr/>
        </p:nvPicPr>
        <p:blipFill>
          <a:blip r:embed="rId3" cstate="print"/>
          <a:srcRect/>
          <a:stretch>
            <a:fillRect/>
          </a:stretch>
        </p:blipFill>
        <p:spPr bwMode="auto">
          <a:xfrm>
            <a:off x="5035550" y="4179888"/>
            <a:ext cx="752475" cy="609600"/>
          </a:xfrm>
          <a:prstGeom prst="rect">
            <a:avLst/>
          </a:prstGeom>
          <a:noFill/>
          <a:ln w="12700">
            <a:noFill/>
            <a:miter lim="800000"/>
            <a:headEnd/>
            <a:tailEnd/>
          </a:ln>
        </p:spPr>
      </p:pic>
      <p:pic>
        <p:nvPicPr>
          <p:cNvPr id="215048" name="Picture 1032"/>
          <p:cNvPicPr>
            <a:picLocks noChangeArrowheads="1"/>
          </p:cNvPicPr>
          <p:nvPr/>
        </p:nvPicPr>
        <p:blipFill>
          <a:blip r:embed="rId3" cstate="print"/>
          <a:srcRect/>
          <a:stretch>
            <a:fillRect/>
          </a:stretch>
        </p:blipFill>
        <p:spPr bwMode="auto">
          <a:xfrm>
            <a:off x="5035550" y="2732088"/>
            <a:ext cx="752475" cy="609600"/>
          </a:xfrm>
          <a:prstGeom prst="rect">
            <a:avLst/>
          </a:prstGeom>
          <a:noFill/>
          <a:ln w="12700">
            <a:noFill/>
            <a:miter lim="800000"/>
            <a:headEnd/>
            <a:tailEnd/>
          </a:ln>
        </p:spPr>
      </p:pic>
      <p:pic>
        <p:nvPicPr>
          <p:cNvPr id="215049" name="Picture 1033"/>
          <p:cNvPicPr>
            <a:picLocks noChangeArrowheads="1"/>
          </p:cNvPicPr>
          <p:nvPr/>
        </p:nvPicPr>
        <p:blipFill>
          <a:blip r:embed="rId4" cstate="print">
            <a:lum contrast="6000"/>
          </a:blip>
          <a:srcRect/>
          <a:stretch>
            <a:fillRect/>
          </a:stretch>
        </p:blipFill>
        <p:spPr bwMode="auto">
          <a:xfrm>
            <a:off x="3436938" y="1852613"/>
            <a:ext cx="685800" cy="574675"/>
          </a:xfrm>
          <a:prstGeom prst="rect">
            <a:avLst/>
          </a:prstGeom>
          <a:noFill/>
          <a:ln w="12700">
            <a:noFill/>
            <a:miter lim="800000"/>
            <a:headEnd/>
            <a:tailEnd/>
          </a:ln>
        </p:spPr>
      </p:pic>
      <p:sp>
        <p:nvSpPr>
          <p:cNvPr id="215050" name="Line 1034"/>
          <p:cNvSpPr>
            <a:spLocks noChangeShapeType="1"/>
          </p:cNvSpPr>
          <p:nvPr/>
        </p:nvSpPr>
        <p:spPr bwMode="auto">
          <a:xfrm>
            <a:off x="6330950" y="1360488"/>
            <a:ext cx="0" cy="3733800"/>
          </a:xfrm>
          <a:prstGeom prst="line">
            <a:avLst/>
          </a:prstGeom>
          <a:noFill/>
          <a:ln w="25400">
            <a:solidFill>
              <a:srgbClr val="3333CC"/>
            </a:solidFill>
            <a:round/>
            <a:headEnd/>
            <a:tailEnd/>
          </a:ln>
        </p:spPr>
        <p:txBody>
          <a:bodyPr/>
          <a:lstStyle/>
          <a:p>
            <a:endParaRPr lang="es-ES"/>
          </a:p>
        </p:txBody>
      </p:sp>
      <p:sp>
        <p:nvSpPr>
          <p:cNvPr id="215051" name="Freeform 1035"/>
          <p:cNvSpPr>
            <a:spLocks/>
          </p:cNvSpPr>
          <p:nvPr/>
        </p:nvSpPr>
        <p:spPr bwMode="auto">
          <a:xfrm>
            <a:off x="3741738" y="4408488"/>
            <a:ext cx="1370012" cy="76200"/>
          </a:xfrm>
          <a:custGeom>
            <a:avLst/>
            <a:gdLst>
              <a:gd name="T0" fmla="*/ 0 w 1452"/>
              <a:gd name="T1" fmla="*/ 0 h 45"/>
              <a:gd name="T2" fmla="*/ 662351751 w 1452"/>
              <a:gd name="T3" fmla="*/ 0 h 45"/>
              <a:gd name="T4" fmla="*/ 591130966 w 1452"/>
              <a:gd name="T5" fmla="*/ 126165197 h 45"/>
              <a:gd name="T6" fmla="*/ 1291762840 w 1452"/>
              <a:gd name="T7" fmla="*/ 126165197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rgbClr val="3333CC"/>
            </a:solidFill>
            <a:round/>
            <a:headEnd/>
            <a:tailEnd/>
          </a:ln>
        </p:spPr>
        <p:txBody>
          <a:bodyPr/>
          <a:lstStyle/>
          <a:p>
            <a:endParaRPr lang="es-ES"/>
          </a:p>
        </p:txBody>
      </p:sp>
      <p:sp>
        <p:nvSpPr>
          <p:cNvPr id="215052" name="Line 1036"/>
          <p:cNvSpPr>
            <a:spLocks noChangeShapeType="1"/>
          </p:cNvSpPr>
          <p:nvPr/>
        </p:nvSpPr>
        <p:spPr bwMode="auto">
          <a:xfrm>
            <a:off x="5721350" y="4408488"/>
            <a:ext cx="609600" cy="0"/>
          </a:xfrm>
          <a:prstGeom prst="line">
            <a:avLst/>
          </a:prstGeom>
          <a:noFill/>
          <a:ln w="9525">
            <a:solidFill>
              <a:srgbClr val="3333CC"/>
            </a:solidFill>
            <a:round/>
            <a:headEnd/>
            <a:tailEnd/>
          </a:ln>
        </p:spPr>
        <p:txBody>
          <a:bodyPr/>
          <a:lstStyle/>
          <a:p>
            <a:endParaRPr lang="es-ES"/>
          </a:p>
        </p:txBody>
      </p:sp>
      <p:sp>
        <p:nvSpPr>
          <p:cNvPr id="215053" name="Line 1037"/>
          <p:cNvSpPr>
            <a:spLocks noChangeShapeType="1"/>
          </p:cNvSpPr>
          <p:nvPr/>
        </p:nvSpPr>
        <p:spPr bwMode="auto">
          <a:xfrm>
            <a:off x="2446338" y="4408488"/>
            <a:ext cx="685800" cy="0"/>
          </a:xfrm>
          <a:prstGeom prst="line">
            <a:avLst/>
          </a:prstGeom>
          <a:noFill/>
          <a:ln w="9525">
            <a:solidFill>
              <a:srgbClr val="3333CC"/>
            </a:solidFill>
            <a:round/>
            <a:headEnd/>
            <a:tailEnd/>
          </a:ln>
        </p:spPr>
        <p:txBody>
          <a:bodyPr/>
          <a:lstStyle/>
          <a:p>
            <a:endParaRPr lang="es-ES"/>
          </a:p>
        </p:txBody>
      </p:sp>
      <p:pic>
        <p:nvPicPr>
          <p:cNvPr id="215054" name="Picture 1038"/>
          <p:cNvPicPr>
            <a:picLocks noChangeArrowheads="1"/>
          </p:cNvPicPr>
          <p:nvPr/>
        </p:nvPicPr>
        <p:blipFill>
          <a:blip r:embed="rId5" cstate="print"/>
          <a:srcRect/>
          <a:stretch>
            <a:fillRect/>
          </a:stretch>
        </p:blipFill>
        <p:spPr bwMode="auto">
          <a:xfrm>
            <a:off x="6788150" y="1817688"/>
            <a:ext cx="577850" cy="685800"/>
          </a:xfrm>
          <a:prstGeom prst="rect">
            <a:avLst/>
          </a:prstGeom>
          <a:noFill/>
          <a:ln w="12700">
            <a:noFill/>
            <a:miter lim="800000"/>
            <a:headEnd/>
            <a:tailEnd/>
          </a:ln>
        </p:spPr>
      </p:pic>
      <p:pic>
        <p:nvPicPr>
          <p:cNvPr id="215055" name="Picture 1039"/>
          <p:cNvPicPr>
            <a:picLocks noChangeArrowheads="1"/>
          </p:cNvPicPr>
          <p:nvPr/>
        </p:nvPicPr>
        <p:blipFill>
          <a:blip r:embed="rId5" cstate="print"/>
          <a:srcRect/>
          <a:stretch>
            <a:fillRect/>
          </a:stretch>
        </p:blipFill>
        <p:spPr bwMode="auto">
          <a:xfrm>
            <a:off x="6788150" y="3494088"/>
            <a:ext cx="577850" cy="685800"/>
          </a:xfrm>
          <a:prstGeom prst="rect">
            <a:avLst/>
          </a:prstGeom>
          <a:noFill/>
          <a:ln w="12700">
            <a:noFill/>
            <a:miter lim="800000"/>
            <a:headEnd/>
            <a:tailEnd/>
          </a:ln>
        </p:spPr>
      </p:pic>
      <p:sp>
        <p:nvSpPr>
          <p:cNvPr id="215056" name="Line 1040"/>
          <p:cNvSpPr>
            <a:spLocks noChangeShapeType="1"/>
          </p:cNvSpPr>
          <p:nvPr/>
        </p:nvSpPr>
        <p:spPr bwMode="auto">
          <a:xfrm>
            <a:off x="6330950" y="4027488"/>
            <a:ext cx="457200" cy="0"/>
          </a:xfrm>
          <a:prstGeom prst="line">
            <a:avLst/>
          </a:prstGeom>
          <a:noFill/>
          <a:ln w="9525">
            <a:solidFill>
              <a:srgbClr val="3333CC"/>
            </a:solidFill>
            <a:round/>
            <a:headEnd/>
            <a:tailEnd/>
          </a:ln>
        </p:spPr>
        <p:txBody>
          <a:bodyPr/>
          <a:lstStyle/>
          <a:p>
            <a:endParaRPr lang="es-ES"/>
          </a:p>
        </p:txBody>
      </p:sp>
      <p:sp>
        <p:nvSpPr>
          <p:cNvPr id="215057" name="Line 1041"/>
          <p:cNvSpPr>
            <a:spLocks noChangeShapeType="1"/>
          </p:cNvSpPr>
          <p:nvPr/>
        </p:nvSpPr>
        <p:spPr bwMode="auto">
          <a:xfrm>
            <a:off x="6330950" y="2274888"/>
            <a:ext cx="457200" cy="0"/>
          </a:xfrm>
          <a:prstGeom prst="line">
            <a:avLst/>
          </a:prstGeom>
          <a:noFill/>
          <a:ln w="9525">
            <a:solidFill>
              <a:srgbClr val="3333CC"/>
            </a:solidFill>
            <a:round/>
            <a:headEnd/>
            <a:tailEnd/>
          </a:ln>
        </p:spPr>
        <p:txBody>
          <a:bodyPr/>
          <a:lstStyle/>
          <a:p>
            <a:endParaRPr lang="es-ES"/>
          </a:p>
        </p:txBody>
      </p:sp>
      <p:pic>
        <p:nvPicPr>
          <p:cNvPr id="215058" name="Picture 1042"/>
          <p:cNvPicPr>
            <a:picLocks noChangeArrowheads="1"/>
          </p:cNvPicPr>
          <p:nvPr/>
        </p:nvPicPr>
        <p:blipFill>
          <a:blip r:embed="rId5" cstate="print"/>
          <a:srcRect/>
          <a:stretch>
            <a:fillRect/>
          </a:stretch>
        </p:blipFill>
        <p:spPr bwMode="auto">
          <a:xfrm>
            <a:off x="1455738" y="3646488"/>
            <a:ext cx="577850" cy="685800"/>
          </a:xfrm>
          <a:prstGeom prst="rect">
            <a:avLst/>
          </a:prstGeom>
          <a:noFill/>
          <a:ln w="12700">
            <a:noFill/>
            <a:miter lim="800000"/>
            <a:headEnd/>
            <a:tailEnd/>
          </a:ln>
        </p:spPr>
      </p:pic>
      <p:pic>
        <p:nvPicPr>
          <p:cNvPr id="215059" name="Picture 1043"/>
          <p:cNvPicPr>
            <a:picLocks noChangeArrowheads="1"/>
          </p:cNvPicPr>
          <p:nvPr/>
        </p:nvPicPr>
        <p:blipFill>
          <a:blip r:embed="rId5" cstate="print"/>
          <a:srcRect/>
          <a:stretch>
            <a:fillRect/>
          </a:stretch>
        </p:blipFill>
        <p:spPr bwMode="auto">
          <a:xfrm>
            <a:off x="1455738" y="1817688"/>
            <a:ext cx="577850" cy="685800"/>
          </a:xfrm>
          <a:prstGeom prst="rect">
            <a:avLst/>
          </a:prstGeom>
          <a:noFill/>
          <a:ln w="12700">
            <a:noFill/>
            <a:miter lim="800000"/>
            <a:headEnd/>
            <a:tailEnd/>
          </a:ln>
        </p:spPr>
      </p:pic>
      <p:sp>
        <p:nvSpPr>
          <p:cNvPr id="215060" name="Line 1044"/>
          <p:cNvSpPr>
            <a:spLocks noChangeShapeType="1"/>
          </p:cNvSpPr>
          <p:nvPr/>
        </p:nvSpPr>
        <p:spPr bwMode="auto">
          <a:xfrm>
            <a:off x="1989138" y="2274888"/>
            <a:ext cx="457200" cy="0"/>
          </a:xfrm>
          <a:prstGeom prst="line">
            <a:avLst/>
          </a:prstGeom>
          <a:noFill/>
          <a:ln w="9525">
            <a:solidFill>
              <a:srgbClr val="3333CC"/>
            </a:solidFill>
            <a:round/>
            <a:headEnd/>
            <a:tailEnd/>
          </a:ln>
        </p:spPr>
        <p:txBody>
          <a:bodyPr/>
          <a:lstStyle/>
          <a:p>
            <a:endParaRPr lang="es-ES"/>
          </a:p>
        </p:txBody>
      </p:sp>
      <p:pic>
        <p:nvPicPr>
          <p:cNvPr id="215061" name="Picture 1045"/>
          <p:cNvPicPr>
            <a:picLocks noChangeArrowheads="1"/>
          </p:cNvPicPr>
          <p:nvPr/>
        </p:nvPicPr>
        <p:blipFill>
          <a:blip r:embed="rId4" cstate="print">
            <a:lum contrast="6000"/>
          </a:blip>
          <a:srcRect/>
          <a:stretch>
            <a:fillRect/>
          </a:stretch>
        </p:blipFill>
        <p:spPr bwMode="auto">
          <a:xfrm>
            <a:off x="4806950" y="1817688"/>
            <a:ext cx="685800" cy="574675"/>
          </a:xfrm>
          <a:prstGeom prst="rect">
            <a:avLst/>
          </a:prstGeom>
          <a:noFill/>
          <a:ln w="12700">
            <a:noFill/>
            <a:miter lim="800000"/>
            <a:headEnd/>
            <a:tailEnd/>
          </a:ln>
        </p:spPr>
      </p:pic>
      <p:sp>
        <p:nvSpPr>
          <p:cNvPr id="215062" name="Line 1046"/>
          <p:cNvSpPr>
            <a:spLocks noChangeShapeType="1"/>
          </p:cNvSpPr>
          <p:nvPr/>
        </p:nvSpPr>
        <p:spPr bwMode="auto">
          <a:xfrm>
            <a:off x="2446338" y="3036888"/>
            <a:ext cx="685800" cy="0"/>
          </a:xfrm>
          <a:prstGeom prst="line">
            <a:avLst/>
          </a:prstGeom>
          <a:noFill/>
          <a:ln w="9525">
            <a:solidFill>
              <a:srgbClr val="3333CC"/>
            </a:solidFill>
            <a:round/>
            <a:headEnd/>
            <a:tailEnd/>
          </a:ln>
        </p:spPr>
        <p:txBody>
          <a:bodyPr/>
          <a:lstStyle/>
          <a:p>
            <a:endParaRPr lang="es-ES"/>
          </a:p>
        </p:txBody>
      </p:sp>
      <p:sp>
        <p:nvSpPr>
          <p:cNvPr id="215063" name="Line 1047"/>
          <p:cNvSpPr>
            <a:spLocks noChangeShapeType="1"/>
          </p:cNvSpPr>
          <p:nvPr/>
        </p:nvSpPr>
        <p:spPr bwMode="auto">
          <a:xfrm>
            <a:off x="5645150" y="3036888"/>
            <a:ext cx="685800" cy="0"/>
          </a:xfrm>
          <a:prstGeom prst="line">
            <a:avLst/>
          </a:prstGeom>
          <a:noFill/>
          <a:ln w="9525">
            <a:solidFill>
              <a:srgbClr val="3333CC"/>
            </a:solidFill>
            <a:round/>
            <a:headEnd/>
            <a:tailEnd/>
          </a:ln>
        </p:spPr>
        <p:txBody>
          <a:bodyPr/>
          <a:lstStyle/>
          <a:p>
            <a:endParaRPr lang="es-ES"/>
          </a:p>
        </p:txBody>
      </p:sp>
      <p:sp>
        <p:nvSpPr>
          <p:cNvPr id="215064" name="Line 1048"/>
          <p:cNvSpPr>
            <a:spLocks noChangeShapeType="1"/>
          </p:cNvSpPr>
          <p:nvPr/>
        </p:nvSpPr>
        <p:spPr bwMode="auto">
          <a:xfrm flipV="1">
            <a:off x="3436938" y="2351088"/>
            <a:ext cx="381000" cy="457200"/>
          </a:xfrm>
          <a:prstGeom prst="line">
            <a:avLst/>
          </a:prstGeom>
          <a:noFill/>
          <a:ln w="9525">
            <a:solidFill>
              <a:srgbClr val="000000"/>
            </a:solidFill>
            <a:round/>
            <a:headEnd/>
            <a:tailEnd/>
          </a:ln>
        </p:spPr>
        <p:txBody>
          <a:bodyPr/>
          <a:lstStyle/>
          <a:p>
            <a:endParaRPr lang="es-ES"/>
          </a:p>
        </p:txBody>
      </p:sp>
      <p:sp>
        <p:nvSpPr>
          <p:cNvPr id="215065" name="Line 1049"/>
          <p:cNvSpPr>
            <a:spLocks noChangeShapeType="1"/>
          </p:cNvSpPr>
          <p:nvPr/>
        </p:nvSpPr>
        <p:spPr bwMode="auto">
          <a:xfrm flipH="1" flipV="1">
            <a:off x="5111750" y="2274888"/>
            <a:ext cx="304800" cy="533400"/>
          </a:xfrm>
          <a:prstGeom prst="line">
            <a:avLst/>
          </a:prstGeom>
          <a:noFill/>
          <a:ln w="9525">
            <a:solidFill>
              <a:srgbClr val="000000"/>
            </a:solidFill>
            <a:round/>
            <a:headEnd/>
            <a:tailEnd/>
          </a:ln>
        </p:spPr>
        <p:txBody>
          <a:bodyPr/>
          <a:lstStyle/>
          <a:p>
            <a:endParaRPr lang="es-ES"/>
          </a:p>
        </p:txBody>
      </p:sp>
      <p:sp>
        <p:nvSpPr>
          <p:cNvPr id="215066" name="Arc 1050"/>
          <p:cNvSpPr>
            <a:spLocks/>
          </p:cNvSpPr>
          <p:nvPr/>
        </p:nvSpPr>
        <p:spPr bwMode="auto">
          <a:xfrm>
            <a:off x="4425950" y="979488"/>
            <a:ext cx="685800" cy="838200"/>
          </a:xfrm>
          <a:custGeom>
            <a:avLst/>
            <a:gdLst>
              <a:gd name="T0" fmla="*/ 0 w 21600"/>
              <a:gd name="T1" fmla="*/ 0 h 21600"/>
              <a:gd name="T2" fmla="*/ 691329076 w 21600"/>
              <a:gd name="T3" fmla="*/ 1262220398 h 21600"/>
              <a:gd name="T4" fmla="*/ 0 w 21600"/>
              <a:gd name="T5" fmla="*/ 126222039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prstDash val="sysDot"/>
            <a:round/>
            <a:headEnd/>
            <a:tailEnd/>
          </a:ln>
        </p:spPr>
        <p:txBody>
          <a:bodyPr wrap="none" anchor="ctr"/>
          <a:lstStyle/>
          <a:p>
            <a:endParaRPr lang="es-ES"/>
          </a:p>
        </p:txBody>
      </p:sp>
      <p:sp>
        <p:nvSpPr>
          <p:cNvPr id="215067" name="Arc 1051"/>
          <p:cNvSpPr>
            <a:spLocks/>
          </p:cNvSpPr>
          <p:nvPr/>
        </p:nvSpPr>
        <p:spPr bwMode="auto">
          <a:xfrm flipH="1">
            <a:off x="3817938" y="979488"/>
            <a:ext cx="533400" cy="838200"/>
          </a:xfrm>
          <a:custGeom>
            <a:avLst/>
            <a:gdLst>
              <a:gd name="T0" fmla="*/ 0 w 21600"/>
              <a:gd name="T1" fmla="*/ 0 h 21600"/>
              <a:gd name="T2" fmla="*/ 325275598 w 21600"/>
              <a:gd name="T3" fmla="*/ 1262220398 h 21600"/>
              <a:gd name="T4" fmla="*/ 0 w 21600"/>
              <a:gd name="T5" fmla="*/ 126222039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prstDash val="sysDot"/>
            <a:round/>
            <a:headEnd/>
            <a:tailEnd/>
          </a:ln>
        </p:spPr>
        <p:txBody>
          <a:bodyPr wrap="none" anchor="ctr"/>
          <a:lstStyle/>
          <a:p>
            <a:endParaRPr lang="es-ES"/>
          </a:p>
        </p:txBody>
      </p:sp>
      <p:sp>
        <p:nvSpPr>
          <p:cNvPr id="215068" name="Text Box 1052"/>
          <p:cNvSpPr txBox="1">
            <a:spLocks noChangeArrowheads="1"/>
          </p:cNvSpPr>
          <p:nvPr/>
        </p:nvSpPr>
        <p:spPr bwMode="auto">
          <a:xfrm>
            <a:off x="2049463" y="749300"/>
            <a:ext cx="777875" cy="304800"/>
          </a:xfrm>
          <a:prstGeom prst="rect">
            <a:avLst/>
          </a:prstGeom>
          <a:noFill/>
          <a:ln w="9525">
            <a:noFill/>
            <a:miter lim="800000"/>
            <a:headEnd/>
            <a:tailEnd/>
          </a:ln>
        </p:spPr>
        <p:txBody>
          <a:bodyPr wrap="none">
            <a:spAutoFit/>
          </a:bodyPr>
          <a:lstStyle/>
          <a:p>
            <a:pPr eaLnBrk="0" hangingPunct="0"/>
            <a:r>
              <a:rPr lang="es-ES" sz="1400">
                <a:solidFill>
                  <a:srgbClr val="000000"/>
                </a:solidFill>
              </a:rPr>
              <a:t>Chicago</a:t>
            </a:r>
          </a:p>
        </p:txBody>
      </p:sp>
      <p:sp>
        <p:nvSpPr>
          <p:cNvPr id="215069" name="Text Box 1053"/>
          <p:cNvSpPr txBox="1">
            <a:spLocks noChangeArrowheads="1"/>
          </p:cNvSpPr>
          <p:nvPr/>
        </p:nvSpPr>
        <p:spPr bwMode="auto">
          <a:xfrm>
            <a:off x="5949950" y="825500"/>
            <a:ext cx="708025" cy="304800"/>
          </a:xfrm>
          <a:prstGeom prst="rect">
            <a:avLst/>
          </a:prstGeom>
          <a:noFill/>
          <a:ln w="9525">
            <a:noFill/>
            <a:miter lim="800000"/>
            <a:headEnd/>
            <a:tailEnd/>
          </a:ln>
        </p:spPr>
        <p:txBody>
          <a:bodyPr wrap="none">
            <a:spAutoFit/>
          </a:bodyPr>
          <a:lstStyle/>
          <a:p>
            <a:pPr eaLnBrk="0" hangingPunct="0"/>
            <a:r>
              <a:rPr lang="es-ES" sz="1400">
                <a:solidFill>
                  <a:srgbClr val="000000"/>
                </a:solidFill>
              </a:rPr>
              <a:t>Madrid</a:t>
            </a:r>
          </a:p>
        </p:txBody>
      </p:sp>
      <p:sp>
        <p:nvSpPr>
          <p:cNvPr id="215070" name="Text Box 1054"/>
          <p:cNvSpPr txBox="1">
            <a:spLocks noChangeArrowheads="1"/>
          </p:cNvSpPr>
          <p:nvPr/>
        </p:nvSpPr>
        <p:spPr bwMode="auto">
          <a:xfrm>
            <a:off x="1309688" y="2579688"/>
            <a:ext cx="908050" cy="274637"/>
          </a:xfrm>
          <a:prstGeom prst="rect">
            <a:avLst/>
          </a:prstGeom>
          <a:noFill/>
          <a:ln w="9525">
            <a:noFill/>
            <a:miter lim="800000"/>
            <a:headEnd/>
            <a:tailEnd/>
          </a:ln>
        </p:spPr>
        <p:txBody>
          <a:bodyPr wrap="none">
            <a:spAutoFit/>
          </a:bodyPr>
          <a:lstStyle/>
          <a:p>
            <a:pPr eaLnBrk="0" hangingPunct="0"/>
            <a:r>
              <a:rPr lang="es-ES" sz="1200">
                <a:solidFill>
                  <a:srgbClr val="000000"/>
                </a:solidFill>
              </a:rPr>
              <a:t>193.1.1.130</a:t>
            </a:r>
          </a:p>
        </p:txBody>
      </p:sp>
      <p:sp>
        <p:nvSpPr>
          <p:cNvPr id="215071" name="Text Box 1055"/>
          <p:cNvSpPr txBox="1">
            <a:spLocks noChangeArrowheads="1"/>
          </p:cNvSpPr>
          <p:nvPr/>
        </p:nvSpPr>
        <p:spPr bwMode="auto">
          <a:xfrm>
            <a:off x="1308100" y="4408488"/>
            <a:ext cx="908050" cy="274637"/>
          </a:xfrm>
          <a:prstGeom prst="rect">
            <a:avLst/>
          </a:prstGeom>
          <a:noFill/>
          <a:ln w="9525">
            <a:noFill/>
            <a:miter lim="800000"/>
            <a:headEnd/>
            <a:tailEnd/>
          </a:ln>
        </p:spPr>
        <p:txBody>
          <a:bodyPr wrap="none">
            <a:spAutoFit/>
          </a:bodyPr>
          <a:lstStyle/>
          <a:p>
            <a:pPr eaLnBrk="0" hangingPunct="0"/>
            <a:r>
              <a:rPr lang="es-ES" sz="1200">
                <a:solidFill>
                  <a:srgbClr val="000000"/>
                </a:solidFill>
              </a:rPr>
              <a:t>193.1.1.194</a:t>
            </a:r>
          </a:p>
        </p:txBody>
      </p:sp>
      <p:sp>
        <p:nvSpPr>
          <p:cNvPr id="215072" name="Text Box 1056"/>
          <p:cNvSpPr txBox="1">
            <a:spLocks noChangeArrowheads="1"/>
          </p:cNvSpPr>
          <p:nvPr/>
        </p:nvSpPr>
        <p:spPr bwMode="auto">
          <a:xfrm>
            <a:off x="6711950" y="2579688"/>
            <a:ext cx="755650" cy="274637"/>
          </a:xfrm>
          <a:prstGeom prst="rect">
            <a:avLst/>
          </a:prstGeom>
          <a:noFill/>
          <a:ln w="9525">
            <a:noFill/>
            <a:miter lim="800000"/>
            <a:headEnd/>
            <a:tailEnd/>
          </a:ln>
        </p:spPr>
        <p:txBody>
          <a:bodyPr wrap="none">
            <a:spAutoFit/>
          </a:bodyPr>
          <a:lstStyle/>
          <a:p>
            <a:pPr eaLnBrk="0" hangingPunct="0"/>
            <a:r>
              <a:rPr lang="es-ES" sz="1200">
                <a:solidFill>
                  <a:srgbClr val="000000"/>
                </a:solidFill>
              </a:rPr>
              <a:t>193.1.1.2</a:t>
            </a:r>
          </a:p>
        </p:txBody>
      </p:sp>
      <p:sp>
        <p:nvSpPr>
          <p:cNvPr id="215073" name="Text Box 1057"/>
          <p:cNvSpPr txBox="1">
            <a:spLocks noChangeArrowheads="1"/>
          </p:cNvSpPr>
          <p:nvPr/>
        </p:nvSpPr>
        <p:spPr bwMode="auto">
          <a:xfrm>
            <a:off x="6711950" y="4256088"/>
            <a:ext cx="831850" cy="274637"/>
          </a:xfrm>
          <a:prstGeom prst="rect">
            <a:avLst/>
          </a:prstGeom>
          <a:noFill/>
          <a:ln w="9525">
            <a:noFill/>
            <a:miter lim="800000"/>
            <a:headEnd/>
            <a:tailEnd/>
          </a:ln>
        </p:spPr>
        <p:txBody>
          <a:bodyPr wrap="none">
            <a:spAutoFit/>
          </a:bodyPr>
          <a:lstStyle/>
          <a:p>
            <a:pPr eaLnBrk="0" hangingPunct="0"/>
            <a:r>
              <a:rPr lang="es-ES" sz="1200">
                <a:solidFill>
                  <a:srgbClr val="000000"/>
                </a:solidFill>
              </a:rPr>
              <a:t>193.1.1.66</a:t>
            </a:r>
          </a:p>
        </p:txBody>
      </p:sp>
      <p:sp>
        <p:nvSpPr>
          <p:cNvPr id="215074" name="Text Box 1058"/>
          <p:cNvSpPr txBox="1">
            <a:spLocks noChangeArrowheads="1"/>
          </p:cNvSpPr>
          <p:nvPr/>
        </p:nvSpPr>
        <p:spPr bwMode="auto">
          <a:xfrm>
            <a:off x="4302125" y="1009650"/>
            <a:ext cx="352425" cy="274638"/>
          </a:xfrm>
          <a:prstGeom prst="rect">
            <a:avLst/>
          </a:prstGeom>
          <a:noFill/>
          <a:ln w="9525">
            <a:noFill/>
            <a:miter lim="800000"/>
            <a:headEnd/>
            <a:tailEnd/>
          </a:ln>
        </p:spPr>
        <p:txBody>
          <a:bodyPr wrap="none">
            <a:spAutoFit/>
          </a:bodyPr>
          <a:lstStyle/>
          <a:p>
            <a:pPr eaLnBrk="0" hangingPunct="0"/>
            <a:r>
              <a:rPr lang="es-ES" sz="1200">
                <a:solidFill>
                  <a:srgbClr val="000000"/>
                </a:solidFill>
              </a:rPr>
              <a:t>T1</a:t>
            </a:r>
          </a:p>
        </p:txBody>
      </p:sp>
      <p:sp>
        <p:nvSpPr>
          <p:cNvPr id="215075" name="Text Box 1059"/>
          <p:cNvSpPr txBox="1">
            <a:spLocks noChangeArrowheads="1"/>
          </p:cNvSpPr>
          <p:nvPr/>
        </p:nvSpPr>
        <p:spPr bwMode="auto">
          <a:xfrm>
            <a:off x="4046538" y="4560888"/>
            <a:ext cx="736600" cy="274637"/>
          </a:xfrm>
          <a:prstGeom prst="rect">
            <a:avLst/>
          </a:prstGeom>
          <a:noFill/>
          <a:ln w="9525">
            <a:noFill/>
            <a:miter lim="800000"/>
            <a:headEnd/>
            <a:tailEnd/>
          </a:ln>
        </p:spPr>
        <p:txBody>
          <a:bodyPr wrap="none">
            <a:spAutoFit/>
          </a:bodyPr>
          <a:lstStyle/>
          <a:p>
            <a:pPr eaLnBrk="0" hangingPunct="0"/>
            <a:r>
              <a:rPr lang="es-ES" sz="1200">
                <a:solidFill>
                  <a:srgbClr val="000000"/>
                </a:solidFill>
              </a:rPr>
              <a:t>128 Kb/s</a:t>
            </a:r>
          </a:p>
        </p:txBody>
      </p:sp>
      <p:sp>
        <p:nvSpPr>
          <p:cNvPr id="215076" name="Text Box 1060"/>
          <p:cNvSpPr txBox="1">
            <a:spLocks noChangeArrowheads="1"/>
          </p:cNvSpPr>
          <p:nvPr/>
        </p:nvSpPr>
        <p:spPr bwMode="auto">
          <a:xfrm>
            <a:off x="5264150" y="2990850"/>
            <a:ext cx="285750" cy="274638"/>
          </a:xfrm>
          <a:prstGeom prst="rect">
            <a:avLst/>
          </a:prstGeom>
          <a:noFill/>
          <a:ln w="9525">
            <a:noFill/>
            <a:miter lim="800000"/>
            <a:headEnd/>
            <a:tailEnd/>
          </a:ln>
        </p:spPr>
        <p:txBody>
          <a:bodyPr wrap="none">
            <a:spAutoFit/>
          </a:bodyPr>
          <a:lstStyle/>
          <a:p>
            <a:pPr eaLnBrk="0" hangingPunct="0"/>
            <a:r>
              <a:rPr lang="es-ES" sz="1200" b="1">
                <a:solidFill>
                  <a:srgbClr val="000000"/>
                </a:solidFill>
              </a:rPr>
              <a:t>B</a:t>
            </a:r>
          </a:p>
        </p:txBody>
      </p:sp>
      <p:sp>
        <p:nvSpPr>
          <p:cNvPr id="215077" name="Text Box 1061"/>
          <p:cNvSpPr txBox="1">
            <a:spLocks noChangeArrowheads="1"/>
          </p:cNvSpPr>
          <p:nvPr/>
        </p:nvSpPr>
        <p:spPr bwMode="auto">
          <a:xfrm>
            <a:off x="3284538" y="4362450"/>
            <a:ext cx="293687" cy="274638"/>
          </a:xfrm>
          <a:prstGeom prst="rect">
            <a:avLst/>
          </a:prstGeom>
          <a:noFill/>
          <a:ln w="9525">
            <a:noFill/>
            <a:miter lim="800000"/>
            <a:headEnd/>
            <a:tailEnd/>
          </a:ln>
        </p:spPr>
        <p:txBody>
          <a:bodyPr wrap="none">
            <a:spAutoFit/>
          </a:bodyPr>
          <a:lstStyle/>
          <a:p>
            <a:pPr eaLnBrk="0" hangingPunct="0"/>
            <a:r>
              <a:rPr lang="es-ES" sz="1200" b="1">
                <a:solidFill>
                  <a:srgbClr val="000000"/>
                </a:solidFill>
              </a:rPr>
              <a:t>C</a:t>
            </a:r>
          </a:p>
        </p:txBody>
      </p:sp>
      <p:sp>
        <p:nvSpPr>
          <p:cNvPr id="215078" name="Text Box 1062"/>
          <p:cNvSpPr txBox="1">
            <a:spLocks noChangeArrowheads="1"/>
          </p:cNvSpPr>
          <p:nvPr/>
        </p:nvSpPr>
        <p:spPr bwMode="auto">
          <a:xfrm>
            <a:off x="5264150" y="4438650"/>
            <a:ext cx="293688" cy="274638"/>
          </a:xfrm>
          <a:prstGeom prst="rect">
            <a:avLst/>
          </a:prstGeom>
          <a:noFill/>
          <a:ln w="9525">
            <a:noFill/>
            <a:miter lim="800000"/>
            <a:headEnd/>
            <a:tailEnd/>
          </a:ln>
        </p:spPr>
        <p:txBody>
          <a:bodyPr wrap="none">
            <a:spAutoFit/>
          </a:bodyPr>
          <a:lstStyle/>
          <a:p>
            <a:pPr eaLnBrk="0" hangingPunct="0"/>
            <a:r>
              <a:rPr lang="es-ES" sz="1200" b="1">
                <a:solidFill>
                  <a:srgbClr val="000000"/>
                </a:solidFill>
              </a:rPr>
              <a:t>D</a:t>
            </a:r>
          </a:p>
        </p:txBody>
      </p:sp>
      <p:sp>
        <p:nvSpPr>
          <p:cNvPr id="215079" name="Text Box 1063"/>
          <p:cNvSpPr txBox="1">
            <a:spLocks noChangeArrowheads="1"/>
          </p:cNvSpPr>
          <p:nvPr/>
        </p:nvSpPr>
        <p:spPr bwMode="auto">
          <a:xfrm>
            <a:off x="3284538" y="2990850"/>
            <a:ext cx="293687" cy="274638"/>
          </a:xfrm>
          <a:prstGeom prst="rect">
            <a:avLst/>
          </a:prstGeom>
          <a:noFill/>
          <a:ln w="9525">
            <a:noFill/>
            <a:miter lim="800000"/>
            <a:headEnd/>
            <a:tailEnd/>
          </a:ln>
        </p:spPr>
        <p:txBody>
          <a:bodyPr wrap="none">
            <a:spAutoFit/>
          </a:bodyPr>
          <a:lstStyle/>
          <a:p>
            <a:pPr eaLnBrk="0" hangingPunct="0"/>
            <a:r>
              <a:rPr lang="es-ES" sz="1200" b="1">
                <a:solidFill>
                  <a:srgbClr val="000000"/>
                </a:solidFill>
              </a:rPr>
              <a:t>A</a:t>
            </a:r>
          </a:p>
        </p:txBody>
      </p:sp>
      <p:sp>
        <p:nvSpPr>
          <p:cNvPr id="215080" name="Text Box 1064"/>
          <p:cNvSpPr txBox="1">
            <a:spLocks noChangeArrowheads="1"/>
          </p:cNvSpPr>
          <p:nvPr/>
        </p:nvSpPr>
        <p:spPr bwMode="auto">
          <a:xfrm>
            <a:off x="1619250" y="1924050"/>
            <a:ext cx="293688" cy="274638"/>
          </a:xfrm>
          <a:prstGeom prst="rect">
            <a:avLst/>
          </a:prstGeom>
          <a:noFill/>
          <a:ln w="9525">
            <a:noFill/>
            <a:miter lim="800000"/>
            <a:headEnd/>
            <a:tailEnd/>
          </a:ln>
        </p:spPr>
        <p:txBody>
          <a:bodyPr wrap="none">
            <a:spAutoFit/>
          </a:bodyPr>
          <a:lstStyle/>
          <a:p>
            <a:pPr eaLnBrk="0" hangingPunct="0"/>
            <a:r>
              <a:rPr lang="es-ES" sz="1200" b="1">
                <a:solidFill>
                  <a:srgbClr val="000000"/>
                </a:solidFill>
              </a:rPr>
              <a:t>X</a:t>
            </a:r>
          </a:p>
        </p:txBody>
      </p:sp>
      <p:sp>
        <p:nvSpPr>
          <p:cNvPr id="215081" name="Text Box 1065"/>
          <p:cNvSpPr txBox="1">
            <a:spLocks noChangeArrowheads="1"/>
          </p:cNvSpPr>
          <p:nvPr/>
        </p:nvSpPr>
        <p:spPr bwMode="auto">
          <a:xfrm>
            <a:off x="6940550" y="3570288"/>
            <a:ext cx="336550" cy="274637"/>
          </a:xfrm>
          <a:prstGeom prst="rect">
            <a:avLst/>
          </a:prstGeom>
          <a:noFill/>
          <a:ln w="9525">
            <a:noFill/>
            <a:miter lim="800000"/>
            <a:headEnd/>
            <a:tailEnd/>
          </a:ln>
        </p:spPr>
        <p:txBody>
          <a:bodyPr wrap="none">
            <a:spAutoFit/>
          </a:bodyPr>
          <a:lstStyle/>
          <a:p>
            <a:pPr eaLnBrk="0" hangingPunct="0"/>
            <a:r>
              <a:rPr lang="es-ES" sz="1200" b="1">
                <a:solidFill>
                  <a:srgbClr val="000000"/>
                </a:solidFill>
              </a:rPr>
              <a:t>W</a:t>
            </a:r>
          </a:p>
        </p:txBody>
      </p:sp>
      <p:sp>
        <p:nvSpPr>
          <p:cNvPr id="215082" name="Text Box 1066"/>
          <p:cNvSpPr txBox="1">
            <a:spLocks noChangeArrowheads="1"/>
          </p:cNvSpPr>
          <p:nvPr/>
        </p:nvSpPr>
        <p:spPr bwMode="auto">
          <a:xfrm>
            <a:off x="6940550" y="1893888"/>
            <a:ext cx="285750" cy="274637"/>
          </a:xfrm>
          <a:prstGeom prst="rect">
            <a:avLst/>
          </a:prstGeom>
          <a:noFill/>
          <a:ln w="9525">
            <a:noFill/>
            <a:miter lim="800000"/>
            <a:headEnd/>
            <a:tailEnd/>
          </a:ln>
        </p:spPr>
        <p:txBody>
          <a:bodyPr wrap="none">
            <a:spAutoFit/>
          </a:bodyPr>
          <a:lstStyle/>
          <a:p>
            <a:pPr eaLnBrk="0" hangingPunct="0"/>
            <a:r>
              <a:rPr lang="es-ES" sz="1200" b="1">
                <a:solidFill>
                  <a:srgbClr val="000000"/>
                </a:solidFill>
              </a:rPr>
              <a:t>Z</a:t>
            </a:r>
          </a:p>
        </p:txBody>
      </p:sp>
      <p:sp>
        <p:nvSpPr>
          <p:cNvPr id="215083" name="Text Box 1067"/>
          <p:cNvSpPr txBox="1">
            <a:spLocks noChangeArrowheads="1"/>
          </p:cNvSpPr>
          <p:nvPr/>
        </p:nvSpPr>
        <p:spPr bwMode="auto">
          <a:xfrm>
            <a:off x="1608138" y="3722688"/>
            <a:ext cx="293687" cy="274637"/>
          </a:xfrm>
          <a:prstGeom prst="rect">
            <a:avLst/>
          </a:prstGeom>
          <a:noFill/>
          <a:ln w="9525">
            <a:noFill/>
            <a:miter lim="800000"/>
            <a:headEnd/>
            <a:tailEnd/>
          </a:ln>
        </p:spPr>
        <p:txBody>
          <a:bodyPr wrap="none">
            <a:spAutoFit/>
          </a:bodyPr>
          <a:lstStyle/>
          <a:p>
            <a:pPr eaLnBrk="0" hangingPunct="0"/>
            <a:r>
              <a:rPr lang="es-ES" sz="1200" b="1">
                <a:solidFill>
                  <a:srgbClr val="000000"/>
                </a:solidFill>
              </a:rPr>
              <a:t>Y</a:t>
            </a:r>
          </a:p>
        </p:txBody>
      </p:sp>
      <p:graphicFrame>
        <p:nvGraphicFramePr>
          <p:cNvPr id="709709" name="Group 1101"/>
          <p:cNvGraphicFramePr>
            <a:graphicFrameLocks noGrp="1"/>
          </p:cNvGraphicFramePr>
          <p:nvPr/>
        </p:nvGraphicFramePr>
        <p:xfrm>
          <a:off x="1143000" y="5424488"/>
          <a:ext cx="2552700" cy="914400"/>
        </p:xfrm>
        <a:graphic>
          <a:graphicData uri="http://schemas.openxmlformats.org/drawingml/2006/table">
            <a:tbl>
              <a:tblPr/>
              <a:tblGrid>
                <a:gridCol w="1296988"/>
                <a:gridCol w="1255712"/>
              </a:tblGrid>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Times New Roman" pitchFamily="18" charset="0"/>
                        </a:rPr>
                        <a:t>Aplicación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Times New Roman" pitchFamily="18" charset="0"/>
                        </a:rPr>
                        <a:t>Subred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2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Datos normales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193.1.1.128/26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44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Voz sobre IP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193.1.1.192/26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709694" name="Group 1086"/>
          <p:cNvGraphicFramePr>
            <a:graphicFrameLocks noGrp="1"/>
          </p:cNvGraphicFramePr>
          <p:nvPr/>
        </p:nvGraphicFramePr>
        <p:xfrm>
          <a:off x="5105400" y="5353050"/>
          <a:ext cx="2552700" cy="914400"/>
        </p:xfrm>
        <a:graphic>
          <a:graphicData uri="http://schemas.openxmlformats.org/drawingml/2006/table">
            <a:tbl>
              <a:tblPr/>
              <a:tblGrid>
                <a:gridCol w="1296988"/>
                <a:gridCol w="1255712"/>
              </a:tblGrid>
              <a:tr h="1444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Times New Roman" pitchFamily="18" charset="0"/>
                        </a:rPr>
                        <a:t>Aplicación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Times New Roman" pitchFamily="18" charset="0"/>
                        </a:rPr>
                        <a:t>Subred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2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Datos normales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193.1.1.0/26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44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Voz sobre IP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193.1.1.64/26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5112" name="Text Box 1100"/>
          <p:cNvSpPr txBox="1">
            <a:spLocks noChangeArrowheads="1"/>
          </p:cNvSpPr>
          <p:nvPr/>
        </p:nvSpPr>
        <p:spPr bwMode="auto">
          <a:xfrm>
            <a:off x="2195513" y="115888"/>
            <a:ext cx="4470400" cy="457200"/>
          </a:xfrm>
          <a:prstGeom prst="rect">
            <a:avLst/>
          </a:prstGeom>
          <a:noFill/>
          <a:ln w="9525">
            <a:noFill/>
            <a:miter lim="800000"/>
            <a:headEnd/>
            <a:tailEnd/>
          </a:ln>
        </p:spPr>
        <p:txBody>
          <a:bodyPr wrap="none">
            <a:spAutoFit/>
          </a:bodyPr>
          <a:lstStyle/>
          <a:p>
            <a:r>
              <a:rPr lang="es-ES"/>
              <a:t>Problema examen septiembre 2000</a:t>
            </a:r>
          </a:p>
        </p:txBody>
      </p:sp>
      <p:sp>
        <p:nvSpPr>
          <p:cNvPr id="215113" name="Text Box 1102"/>
          <p:cNvSpPr txBox="1">
            <a:spLocks noChangeArrowheads="1"/>
          </p:cNvSpPr>
          <p:nvPr/>
        </p:nvSpPr>
        <p:spPr bwMode="auto">
          <a:xfrm>
            <a:off x="3727450" y="3849688"/>
            <a:ext cx="1260475" cy="457200"/>
          </a:xfrm>
          <a:prstGeom prst="rect">
            <a:avLst/>
          </a:prstGeom>
          <a:noFill/>
          <a:ln w="9525">
            <a:noFill/>
            <a:miter lim="800000"/>
            <a:headEnd/>
            <a:tailEnd/>
          </a:ln>
        </p:spPr>
        <p:txBody>
          <a:bodyPr wrap="none">
            <a:spAutoFit/>
          </a:bodyPr>
          <a:lstStyle/>
          <a:p>
            <a:pPr algn="ctr"/>
            <a:r>
              <a:rPr lang="es-ES" sz="1200"/>
              <a:t>Solo tráfico VoIP</a:t>
            </a:r>
          </a:p>
          <a:p>
            <a:pPr algn="ctr"/>
            <a:r>
              <a:rPr lang="es-ES" sz="1200"/>
              <a:t>(Y-W)</a:t>
            </a:r>
          </a:p>
        </p:txBody>
      </p:sp>
      <p:sp>
        <p:nvSpPr>
          <p:cNvPr id="215114" name="Text Box 1103"/>
          <p:cNvSpPr txBox="1">
            <a:spLocks noChangeArrowheads="1"/>
          </p:cNvSpPr>
          <p:nvPr/>
        </p:nvSpPr>
        <p:spPr bwMode="auto">
          <a:xfrm>
            <a:off x="3919538" y="1389063"/>
            <a:ext cx="1174750" cy="457200"/>
          </a:xfrm>
          <a:prstGeom prst="rect">
            <a:avLst/>
          </a:prstGeom>
          <a:noFill/>
          <a:ln w="9525">
            <a:noFill/>
            <a:miter lim="800000"/>
            <a:headEnd/>
            <a:tailEnd/>
          </a:ln>
        </p:spPr>
        <p:txBody>
          <a:bodyPr wrap="none">
            <a:spAutoFit/>
          </a:bodyPr>
          <a:lstStyle/>
          <a:p>
            <a:pPr algn="ctr"/>
            <a:r>
              <a:rPr lang="es-ES" sz="1200"/>
              <a:t>Resto tráfico</a:t>
            </a:r>
          </a:p>
          <a:p>
            <a:pPr algn="ctr"/>
            <a:r>
              <a:rPr lang="es-ES" sz="1200"/>
              <a:t>(X-Z,X-W,Y-Z)</a:t>
            </a:r>
          </a:p>
        </p:txBody>
      </p:sp>
      <p:pic>
        <p:nvPicPr>
          <p:cNvPr id="215115" name="Picture 1106"/>
          <p:cNvPicPr>
            <a:picLocks noChangeArrowheads="1"/>
          </p:cNvPicPr>
          <p:nvPr/>
        </p:nvPicPr>
        <p:blipFill>
          <a:blip r:embed="rId6" cstate="print"/>
          <a:srcRect/>
          <a:stretch>
            <a:fillRect/>
          </a:stretch>
        </p:blipFill>
        <p:spPr bwMode="auto">
          <a:xfrm>
            <a:off x="847725" y="3711575"/>
            <a:ext cx="411163" cy="581025"/>
          </a:xfrm>
          <a:prstGeom prst="rect">
            <a:avLst/>
          </a:prstGeom>
          <a:noFill/>
          <a:ln w="9525">
            <a:noFill/>
            <a:miter lim="800000"/>
            <a:headEnd/>
            <a:tailEnd/>
          </a:ln>
        </p:spPr>
      </p:pic>
      <p:pic>
        <p:nvPicPr>
          <p:cNvPr id="215116" name="Picture 1107"/>
          <p:cNvPicPr>
            <a:picLocks noChangeArrowheads="1"/>
          </p:cNvPicPr>
          <p:nvPr/>
        </p:nvPicPr>
        <p:blipFill>
          <a:blip r:embed="rId6" cstate="print"/>
          <a:srcRect/>
          <a:stretch>
            <a:fillRect/>
          </a:stretch>
        </p:blipFill>
        <p:spPr bwMode="auto">
          <a:xfrm>
            <a:off x="7747000" y="3638550"/>
            <a:ext cx="411163" cy="581025"/>
          </a:xfrm>
          <a:prstGeom prst="rect">
            <a:avLst/>
          </a:prstGeom>
          <a:noFill/>
          <a:ln w="9525">
            <a:noFill/>
            <a:miter lim="800000"/>
            <a:headEnd/>
            <a:tailEnd/>
          </a:ln>
        </p:spPr>
      </p:pic>
    </p:spTree>
  </p:cSld>
  <p:clrMapOvr>
    <a:masterClrMapping/>
  </p:clrMapOvr>
  <p:transition spd="med">
    <p:pull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pPr eaLnBrk="1" hangingPunct="1"/>
            <a:r>
              <a:rPr lang="es-ES_tradnl" smtClean="0"/>
              <a:t>El nivel de red en Internet</a:t>
            </a:r>
            <a:endParaRPr lang="es-ES" smtClean="0"/>
          </a:p>
        </p:txBody>
      </p:sp>
      <p:sp>
        <p:nvSpPr>
          <p:cNvPr id="28674" name="Rectangle 3"/>
          <p:cNvSpPr>
            <a:spLocks noGrp="1" noChangeArrowheads="1"/>
          </p:cNvSpPr>
          <p:nvPr>
            <p:ph type="body" idx="1"/>
          </p:nvPr>
        </p:nvSpPr>
        <p:spPr>
          <a:xfrm>
            <a:off x="609600" y="1981200"/>
            <a:ext cx="8248650" cy="4114800"/>
          </a:xfrm>
        </p:spPr>
        <p:txBody>
          <a:bodyPr/>
          <a:lstStyle/>
          <a:p>
            <a:pPr eaLnBrk="1" hangingPunct="1">
              <a:lnSpc>
                <a:spcPct val="90000"/>
              </a:lnSpc>
            </a:pPr>
            <a:r>
              <a:rPr lang="es-ES_tradnl" sz="2400" smtClean="0"/>
              <a:t>El Nivel de Red en Internet está formado por el protocolo IP y por una serie de protocolos auxiliares:</a:t>
            </a:r>
          </a:p>
          <a:p>
            <a:pPr lvl="1" eaLnBrk="1" hangingPunct="1">
              <a:lnSpc>
                <a:spcPct val="90000"/>
              </a:lnSpc>
            </a:pPr>
            <a:r>
              <a:rPr lang="es-ES_tradnl" sz="2000" smtClean="0"/>
              <a:t>Protocolos de control, que envían mensajes de control o cuando se producen situaciones inusuales: ICMP e IGMP</a:t>
            </a:r>
          </a:p>
          <a:p>
            <a:pPr lvl="1" eaLnBrk="1" hangingPunct="1">
              <a:lnSpc>
                <a:spcPct val="90000"/>
              </a:lnSpc>
            </a:pPr>
            <a:r>
              <a:rPr lang="es-ES_tradnl" sz="2000" smtClean="0"/>
              <a:t>Protocolos de resolución de direcciones, que traducen direcciones de red en direcciones de enlace o viceversa: ARP, RARP, BOOTP y DHCP</a:t>
            </a:r>
          </a:p>
          <a:p>
            <a:pPr lvl="1" eaLnBrk="1" hangingPunct="1">
              <a:lnSpc>
                <a:spcPct val="90000"/>
              </a:lnSpc>
            </a:pPr>
            <a:r>
              <a:rPr lang="es-ES_tradnl" sz="2000" smtClean="0"/>
              <a:t>Protocolos de routing, que intercambian la información necesaria para calcular las rutas óptimas: RIP, OSPF, IS-IS, IGRP/EIGRP, BGP, etc.</a:t>
            </a:r>
          </a:p>
          <a:p>
            <a:pPr eaLnBrk="1" hangingPunct="1">
              <a:lnSpc>
                <a:spcPct val="90000"/>
              </a:lnSpc>
            </a:pPr>
            <a:r>
              <a:rPr lang="es-ES_tradnl" sz="2400" u="sng" smtClean="0"/>
              <a:t>Todos</a:t>
            </a:r>
            <a:r>
              <a:rPr lang="es-ES_tradnl" sz="2400" smtClean="0"/>
              <a:t> los protocolos auxiliares, excepto ARP y RARP, hacen uso de datagramas IP para transmitir la información.</a:t>
            </a:r>
          </a:p>
        </p:txBody>
      </p:sp>
    </p:spTree>
  </p:cSld>
  <p:clrMapOvr>
    <a:masterClrMapping/>
  </p:clrMapOvr>
  <p:transition spd="med">
    <p:pull dir="ru"/>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89" name="Line 24"/>
          <p:cNvSpPr>
            <a:spLocks noChangeShapeType="1"/>
          </p:cNvSpPr>
          <p:nvPr/>
        </p:nvSpPr>
        <p:spPr bwMode="auto">
          <a:xfrm flipV="1">
            <a:off x="3422650" y="2236788"/>
            <a:ext cx="381000" cy="457200"/>
          </a:xfrm>
          <a:prstGeom prst="line">
            <a:avLst/>
          </a:prstGeom>
          <a:noFill/>
          <a:ln w="9525">
            <a:solidFill>
              <a:srgbClr val="000000"/>
            </a:solidFill>
            <a:round/>
            <a:headEnd/>
            <a:tailEnd/>
          </a:ln>
        </p:spPr>
        <p:txBody>
          <a:bodyPr/>
          <a:lstStyle/>
          <a:p>
            <a:endParaRPr lang="es-ES"/>
          </a:p>
        </p:txBody>
      </p:sp>
      <p:sp>
        <p:nvSpPr>
          <p:cNvPr id="217090" name="Line 25"/>
          <p:cNvSpPr>
            <a:spLocks noChangeShapeType="1"/>
          </p:cNvSpPr>
          <p:nvPr/>
        </p:nvSpPr>
        <p:spPr bwMode="auto">
          <a:xfrm flipH="1" flipV="1">
            <a:off x="4946650" y="2160588"/>
            <a:ext cx="457200" cy="533400"/>
          </a:xfrm>
          <a:prstGeom prst="line">
            <a:avLst/>
          </a:prstGeom>
          <a:noFill/>
          <a:ln w="9525">
            <a:solidFill>
              <a:srgbClr val="000000"/>
            </a:solidFill>
            <a:round/>
            <a:headEnd/>
            <a:tailEnd/>
          </a:ln>
        </p:spPr>
        <p:txBody>
          <a:bodyPr/>
          <a:lstStyle/>
          <a:p>
            <a:endParaRPr lang="es-ES"/>
          </a:p>
        </p:txBody>
      </p:sp>
      <p:sp>
        <p:nvSpPr>
          <p:cNvPr id="217091" name="Line 23"/>
          <p:cNvSpPr>
            <a:spLocks noChangeShapeType="1"/>
          </p:cNvSpPr>
          <p:nvPr/>
        </p:nvSpPr>
        <p:spPr bwMode="auto">
          <a:xfrm>
            <a:off x="5580063" y="2922588"/>
            <a:ext cx="1027112" cy="1587"/>
          </a:xfrm>
          <a:prstGeom prst="line">
            <a:avLst/>
          </a:prstGeom>
          <a:noFill/>
          <a:ln w="9525">
            <a:solidFill>
              <a:srgbClr val="3333CC"/>
            </a:solidFill>
            <a:round/>
            <a:headEnd/>
            <a:tailEnd/>
          </a:ln>
        </p:spPr>
        <p:txBody>
          <a:bodyPr/>
          <a:lstStyle/>
          <a:p>
            <a:endParaRPr lang="es-ES"/>
          </a:p>
        </p:txBody>
      </p:sp>
      <p:sp>
        <p:nvSpPr>
          <p:cNvPr id="217092" name="Freeform 96"/>
          <p:cNvSpPr>
            <a:spLocks/>
          </p:cNvSpPr>
          <p:nvPr/>
        </p:nvSpPr>
        <p:spPr bwMode="auto">
          <a:xfrm>
            <a:off x="782638" y="3810000"/>
            <a:ext cx="381000" cy="161925"/>
          </a:xfrm>
          <a:custGeom>
            <a:avLst/>
            <a:gdLst>
              <a:gd name="T0" fmla="*/ 0 w 240"/>
              <a:gd name="T1" fmla="*/ 0 h 102"/>
              <a:gd name="T2" fmla="*/ 105846585 w 240"/>
              <a:gd name="T3" fmla="*/ 226814094 h 102"/>
              <a:gd name="T4" fmla="*/ 393144374 w 240"/>
              <a:gd name="T5" fmla="*/ 136088446 h 102"/>
              <a:gd name="T6" fmla="*/ 604837545 w 240"/>
              <a:gd name="T7" fmla="*/ 257055960 h 102"/>
              <a:gd name="T8" fmla="*/ 0 60000 65536"/>
              <a:gd name="T9" fmla="*/ 0 60000 65536"/>
              <a:gd name="T10" fmla="*/ 0 60000 65536"/>
              <a:gd name="T11" fmla="*/ 0 60000 65536"/>
              <a:gd name="T12" fmla="*/ 0 w 240"/>
              <a:gd name="T13" fmla="*/ 0 h 102"/>
              <a:gd name="T14" fmla="*/ 240 w 240"/>
              <a:gd name="T15" fmla="*/ 102 h 102"/>
            </a:gdLst>
            <a:ahLst/>
            <a:cxnLst>
              <a:cxn ang="T8">
                <a:pos x="T0" y="T1"/>
              </a:cxn>
              <a:cxn ang="T9">
                <a:pos x="T2" y="T3"/>
              </a:cxn>
              <a:cxn ang="T10">
                <a:pos x="T4" y="T5"/>
              </a:cxn>
              <a:cxn ang="T11">
                <a:pos x="T6" y="T7"/>
              </a:cxn>
            </a:cxnLst>
            <a:rect l="T12" t="T13" r="T14" b="T15"/>
            <a:pathLst>
              <a:path w="240" h="102">
                <a:moveTo>
                  <a:pt x="0" y="0"/>
                </a:moveTo>
                <a:cubicBezTo>
                  <a:pt x="6" y="41"/>
                  <a:pt x="7" y="66"/>
                  <a:pt x="42" y="90"/>
                </a:cubicBezTo>
                <a:cubicBezTo>
                  <a:pt x="84" y="82"/>
                  <a:pt x="121" y="78"/>
                  <a:pt x="156" y="54"/>
                </a:cubicBezTo>
                <a:cubicBezTo>
                  <a:pt x="184" y="73"/>
                  <a:pt x="203" y="102"/>
                  <a:pt x="240" y="102"/>
                </a:cubicBezTo>
              </a:path>
            </a:pathLst>
          </a:custGeom>
          <a:noFill/>
          <a:ln w="9525">
            <a:solidFill>
              <a:schemeClr val="tx1"/>
            </a:solidFill>
            <a:round/>
            <a:headEnd/>
            <a:tailEnd/>
          </a:ln>
        </p:spPr>
        <p:txBody>
          <a:bodyPr/>
          <a:lstStyle/>
          <a:p>
            <a:endParaRPr lang="es-ES"/>
          </a:p>
        </p:txBody>
      </p:sp>
      <p:sp>
        <p:nvSpPr>
          <p:cNvPr id="217093" name="Freeform 98"/>
          <p:cNvSpPr>
            <a:spLocks/>
          </p:cNvSpPr>
          <p:nvPr/>
        </p:nvSpPr>
        <p:spPr bwMode="auto">
          <a:xfrm>
            <a:off x="7537450" y="3790950"/>
            <a:ext cx="590550" cy="57150"/>
          </a:xfrm>
          <a:custGeom>
            <a:avLst/>
            <a:gdLst>
              <a:gd name="T0" fmla="*/ 892135417 w 372"/>
              <a:gd name="T1" fmla="*/ 0 h 36"/>
              <a:gd name="T2" fmla="*/ 786288690 w 372"/>
              <a:gd name="T3" fmla="*/ 0 h 36"/>
              <a:gd name="T4" fmla="*/ 302418750 w 372"/>
              <a:gd name="T5" fmla="*/ 30241875 h 36"/>
              <a:gd name="T6" fmla="*/ 45362810 w 372"/>
              <a:gd name="T7" fmla="*/ 90725611 h 36"/>
              <a:gd name="T8" fmla="*/ 0 w 372"/>
              <a:gd name="T9" fmla="*/ 75604680 h 36"/>
              <a:gd name="T10" fmla="*/ 0 60000 65536"/>
              <a:gd name="T11" fmla="*/ 0 60000 65536"/>
              <a:gd name="T12" fmla="*/ 0 60000 65536"/>
              <a:gd name="T13" fmla="*/ 0 60000 65536"/>
              <a:gd name="T14" fmla="*/ 0 60000 65536"/>
              <a:gd name="T15" fmla="*/ 0 w 372"/>
              <a:gd name="T16" fmla="*/ 0 h 36"/>
              <a:gd name="T17" fmla="*/ 372 w 372"/>
              <a:gd name="T18" fmla="*/ 36 h 36"/>
            </a:gdLst>
            <a:ahLst/>
            <a:cxnLst>
              <a:cxn ang="T10">
                <a:pos x="T0" y="T1"/>
              </a:cxn>
              <a:cxn ang="T11">
                <a:pos x="T2" y="T3"/>
              </a:cxn>
              <a:cxn ang="T12">
                <a:pos x="T4" y="T5"/>
              </a:cxn>
              <a:cxn ang="T13">
                <a:pos x="T6" y="T7"/>
              </a:cxn>
              <a:cxn ang="T14">
                <a:pos x="T8" y="T9"/>
              </a:cxn>
            </a:cxnLst>
            <a:rect l="T15" t="T16" r="T17" b="T18"/>
            <a:pathLst>
              <a:path w="372" h="36">
                <a:moveTo>
                  <a:pt x="354" y="0"/>
                </a:moveTo>
                <a:cubicBezTo>
                  <a:pt x="279" y="19"/>
                  <a:pt x="372" y="0"/>
                  <a:pt x="312" y="0"/>
                </a:cubicBezTo>
                <a:cubicBezTo>
                  <a:pt x="241" y="0"/>
                  <a:pt x="187" y="6"/>
                  <a:pt x="120" y="12"/>
                </a:cubicBezTo>
                <a:cubicBezTo>
                  <a:pt x="86" y="23"/>
                  <a:pt x="53" y="30"/>
                  <a:pt x="18" y="36"/>
                </a:cubicBezTo>
                <a:cubicBezTo>
                  <a:pt x="12" y="34"/>
                  <a:pt x="0" y="30"/>
                  <a:pt x="0" y="30"/>
                </a:cubicBezTo>
              </a:path>
            </a:pathLst>
          </a:custGeom>
          <a:noFill/>
          <a:ln w="9525">
            <a:solidFill>
              <a:schemeClr val="tx1"/>
            </a:solidFill>
            <a:round/>
            <a:headEnd/>
            <a:tailEnd/>
          </a:ln>
        </p:spPr>
        <p:txBody>
          <a:bodyPr/>
          <a:lstStyle/>
          <a:p>
            <a:endParaRPr lang="es-ES"/>
          </a:p>
        </p:txBody>
      </p:sp>
      <p:pic>
        <p:nvPicPr>
          <p:cNvPr id="217094" name="Picture 3"/>
          <p:cNvPicPr>
            <a:picLocks noChangeArrowheads="1"/>
          </p:cNvPicPr>
          <p:nvPr/>
        </p:nvPicPr>
        <p:blipFill>
          <a:blip r:embed="rId3" cstate="print"/>
          <a:srcRect/>
          <a:stretch>
            <a:fillRect/>
          </a:stretch>
        </p:blipFill>
        <p:spPr bwMode="auto">
          <a:xfrm>
            <a:off x="3051175" y="2617788"/>
            <a:ext cx="752475" cy="609600"/>
          </a:xfrm>
          <a:prstGeom prst="rect">
            <a:avLst/>
          </a:prstGeom>
          <a:noFill/>
          <a:ln w="12700">
            <a:noFill/>
            <a:miter lim="800000"/>
            <a:headEnd/>
            <a:tailEnd/>
          </a:ln>
        </p:spPr>
      </p:pic>
      <p:sp>
        <p:nvSpPr>
          <p:cNvPr id="217095" name="Line 4"/>
          <p:cNvSpPr>
            <a:spLocks noChangeShapeType="1"/>
          </p:cNvSpPr>
          <p:nvPr/>
        </p:nvSpPr>
        <p:spPr bwMode="auto">
          <a:xfrm>
            <a:off x="2071688" y="1093788"/>
            <a:ext cx="0" cy="4114800"/>
          </a:xfrm>
          <a:prstGeom prst="line">
            <a:avLst/>
          </a:prstGeom>
          <a:noFill/>
          <a:ln w="25400">
            <a:solidFill>
              <a:srgbClr val="3333CC"/>
            </a:solidFill>
            <a:round/>
            <a:headEnd/>
            <a:tailEnd/>
          </a:ln>
        </p:spPr>
        <p:txBody>
          <a:bodyPr/>
          <a:lstStyle/>
          <a:p>
            <a:endParaRPr lang="es-ES"/>
          </a:p>
        </p:txBody>
      </p:sp>
      <p:sp>
        <p:nvSpPr>
          <p:cNvPr id="217096" name="Line 5"/>
          <p:cNvSpPr>
            <a:spLocks noChangeShapeType="1"/>
          </p:cNvSpPr>
          <p:nvPr/>
        </p:nvSpPr>
        <p:spPr bwMode="auto">
          <a:xfrm>
            <a:off x="1614488" y="3989388"/>
            <a:ext cx="457200" cy="0"/>
          </a:xfrm>
          <a:prstGeom prst="line">
            <a:avLst/>
          </a:prstGeom>
          <a:noFill/>
          <a:ln w="9525">
            <a:solidFill>
              <a:srgbClr val="3333CC"/>
            </a:solidFill>
            <a:round/>
            <a:headEnd/>
            <a:tailEnd/>
          </a:ln>
        </p:spPr>
        <p:txBody>
          <a:bodyPr/>
          <a:lstStyle/>
          <a:p>
            <a:endParaRPr lang="es-ES"/>
          </a:p>
        </p:txBody>
      </p:sp>
      <p:pic>
        <p:nvPicPr>
          <p:cNvPr id="217097" name="Picture 6"/>
          <p:cNvPicPr>
            <a:picLocks noChangeArrowheads="1"/>
          </p:cNvPicPr>
          <p:nvPr/>
        </p:nvPicPr>
        <p:blipFill>
          <a:blip r:embed="rId3" cstate="print"/>
          <a:srcRect/>
          <a:stretch>
            <a:fillRect/>
          </a:stretch>
        </p:blipFill>
        <p:spPr bwMode="auto">
          <a:xfrm>
            <a:off x="3051175" y="3989388"/>
            <a:ext cx="752475" cy="609600"/>
          </a:xfrm>
          <a:prstGeom prst="rect">
            <a:avLst/>
          </a:prstGeom>
          <a:noFill/>
          <a:ln w="12700">
            <a:noFill/>
            <a:miter lim="800000"/>
            <a:headEnd/>
            <a:tailEnd/>
          </a:ln>
        </p:spPr>
      </p:pic>
      <p:pic>
        <p:nvPicPr>
          <p:cNvPr id="217098" name="Picture 7"/>
          <p:cNvPicPr>
            <a:picLocks noChangeArrowheads="1"/>
          </p:cNvPicPr>
          <p:nvPr/>
        </p:nvPicPr>
        <p:blipFill>
          <a:blip r:embed="rId3" cstate="print"/>
          <a:srcRect/>
          <a:stretch>
            <a:fillRect/>
          </a:stretch>
        </p:blipFill>
        <p:spPr bwMode="auto">
          <a:xfrm>
            <a:off x="5022850" y="4065588"/>
            <a:ext cx="752475" cy="609600"/>
          </a:xfrm>
          <a:prstGeom prst="rect">
            <a:avLst/>
          </a:prstGeom>
          <a:noFill/>
          <a:ln w="12700">
            <a:noFill/>
            <a:miter lim="800000"/>
            <a:headEnd/>
            <a:tailEnd/>
          </a:ln>
        </p:spPr>
      </p:pic>
      <p:pic>
        <p:nvPicPr>
          <p:cNvPr id="217099" name="Picture 8"/>
          <p:cNvPicPr>
            <a:picLocks noChangeArrowheads="1"/>
          </p:cNvPicPr>
          <p:nvPr/>
        </p:nvPicPr>
        <p:blipFill>
          <a:blip r:embed="rId3" cstate="print"/>
          <a:srcRect/>
          <a:stretch>
            <a:fillRect/>
          </a:stretch>
        </p:blipFill>
        <p:spPr bwMode="auto">
          <a:xfrm>
            <a:off x="5022850" y="2617788"/>
            <a:ext cx="752475" cy="609600"/>
          </a:xfrm>
          <a:prstGeom prst="rect">
            <a:avLst/>
          </a:prstGeom>
          <a:noFill/>
          <a:ln w="12700">
            <a:noFill/>
            <a:miter lim="800000"/>
            <a:headEnd/>
            <a:tailEnd/>
          </a:ln>
        </p:spPr>
      </p:pic>
      <p:pic>
        <p:nvPicPr>
          <p:cNvPr id="217100" name="Picture 9"/>
          <p:cNvPicPr>
            <a:picLocks noChangeArrowheads="1"/>
          </p:cNvPicPr>
          <p:nvPr/>
        </p:nvPicPr>
        <p:blipFill>
          <a:blip r:embed="rId4" cstate="print">
            <a:lum contrast="6000"/>
          </a:blip>
          <a:srcRect/>
          <a:stretch>
            <a:fillRect/>
          </a:stretch>
        </p:blipFill>
        <p:spPr bwMode="auto">
          <a:xfrm>
            <a:off x="3422650" y="1738313"/>
            <a:ext cx="685800" cy="574675"/>
          </a:xfrm>
          <a:prstGeom prst="rect">
            <a:avLst/>
          </a:prstGeom>
          <a:noFill/>
          <a:ln w="12700">
            <a:noFill/>
            <a:miter lim="800000"/>
            <a:headEnd/>
            <a:tailEnd/>
          </a:ln>
        </p:spPr>
      </p:pic>
      <p:sp>
        <p:nvSpPr>
          <p:cNvPr id="217101" name="Line 10"/>
          <p:cNvSpPr>
            <a:spLocks noChangeShapeType="1"/>
          </p:cNvSpPr>
          <p:nvPr/>
        </p:nvSpPr>
        <p:spPr bwMode="auto">
          <a:xfrm>
            <a:off x="6626225" y="1246188"/>
            <a:ext cx="0" cy="3733800"/>
          </a:xfrm>
          <a:prstGeom prst="line">
            <a:avLst/>
          </a:prstGeom>
          <a:noFill/>
          <a:ln w="25400">
            <a:solidFill>
              <a:srgbClr val="3333CC"/>
            </a:solidFill>
            <a:round/>
            <a:headEnd/>
            <a:tailEnd/>
          </a:ln>
        </p:spPr>
        <p:txBody>
          <a:bodyPr/>
          <a:lstStyle/>
          <a:p>
            <a:endParaRPr lang="es-ES"/>
          </a:p>
        </p:txBody>
      </p:sp>
      <p:sp>
        <p:nvSpPr>
          <p:cNvPr id="217102" name="Freeform 11"/>
          <p:cNvSpPr>
            <a:spLocks/>
          </p:cNvSpPr>
          <p:nvPr/>
        </p:nvSpPr>
        <p:spPr bwMode="auto">
          <a:xfrm>
            <a:off x="3727450" y="4294188"/>
            <a:ext cx="1371600" cy="76200"/>
          </a:xfrm>
          <a:custGeom>
            <a:avLst/>
            <a:gdLst>
              <a:gd name="T0" fmla="*/ 0 w 1452"/>
              <a:gd name="T1" fmla="*/ 0 h 45"/>
              <a:gd name="T2" fmla="*/ 663887475 w 1452"/>
              <a:gd name="T3" fmla="*/ 0 h 45"/>
              <a:gd name="T4" fmla="*/ 592501953 w 1452"/>
              <a:gd name="T5" fmla="*/ 126165197 h 45"/>
              <a:gd name="T6" fmla="*/ 1294759264 w 1452"/>
              <a:gd name="T7" fmla="*/ 126165197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rgbClr val="3333CC"/>
            </a:solidFill>
            <a:round/>
            <a:headEnd/>
            <a:tailEnd/>
          </a:ln>
        </p:spPr>
        <p:txBody>
          <a:bodyPr/>
          <a:lstStyle/>
          <a:p>
            <a:endParaRPr lang="es-ES"/>
          </a:p>
        </p:txBody>
      </p:sp>
      <p:sp>
        <p:nvSpPr>
          <p:cNvPr id="217103" name="Line 12"/>
          <p:cNvSpPr>
            <a:spLocks noChangeShapeType="1"/>
          </p:cNvSpPr>
          <p:nvPr/>
        </p:nvSpPr>
        <p:spPr bwMode="auto">
          <a:xfrm flipV="1">
            <a:off x="5708650" y="4292600"/>
            <a:ext cx="950913" cy="1588"/>
          </a:xfrm>
          <a:prstGeom prst="line">
            <a:avLst/>
          </a:prstGeom>
          <a:noFill/>
          <a:ln w="9525">
            <a:solidFill>
              <a:srgbClr val="3333CC"/>
            </a:solidFill>
            <a:round/>
            <a:headEnd/>
            <a:tailEnd/>
          </a:ln>
        </p:spPr>
        <p:txBody>
          <a:bodyPr/>
          <a:lstStyle/>
          <a:p>
            <a:endParaRPr lang="es-ES"/>
          </a:p>
        </p:txBody>
      </p:sp>
      <p:sp>
        <p:nvSpPr>
          <p:cNvPr id="217104" name="Line 13"/>
          <p:cNvSpPr>
            <a:spLocks noChangeShapeType="1"/>
          </p:cNvSpPr>
          <p:nvPr/>
        </p:nvSpPr>
        <p:spPr bwMode="auto">
          <a:xfrm>
            <a:off x="2051050" y="4292600"/>
            <a:ext cx="1066800" cy="1588"/>
          </a:xfrm>
          <a:prstGeom prst="line">
            <a:avLst/>
          </a:prstGeom>
          <a:noFill/>
          <a:ln w="9525">
            <a:solidFill>
              <a:srgbClr val="3333CC"/>
            </a:solidFill>
            <a:round/>
            <a:headEnd/>
            <a:tailEnd/>
          </a:ln>
        </p:spPr>
        <p:txBody>
          <a:bodyPr/>
          <a:lstStyle/>
          <a:p>
            <a:endParaRPr lang="es-ES"/>
          </a:p>
        </p:txBody>
      </p:sp>
      <p:pic>
        <p:nvPicPr>
          <p:cNvPr id="217105" name="Picture 14"/>
          <p:cNvPicPr>
            <a:picLocks noChangeArrowheads="1"/>
          </p:cNvPicPr>
          <p:nvPr/>
        </p:nvPicPr>
        <p:blipFill>
          <a:blip r:embed="rId5" cstate="print"/>
          <a:srcRect/>
          <a:stretch>
            <a:fillRect/>
          </a:stretch>
        </p:blipFill>
        <p:spPr bwMode="auto">
          <a:xfrm>
            <a:off x="7083425" y="1703388"/>
            <a:ext cx="577850" cy="685800"/>
          </a:xfrm>
          <a:prstGeom prst="rect">
            <a:avLst/>
          </a:prstGeom>
          <a:noFill/>
          <a:ln w="12700">
            <a:noFill/>
            <a:miter lim="800000"/>
            <a:headEnd/>
            <a:tailEnd/>
          </a:ln>
        </p:spPr>
      </p:pic>
      <p:pic>
        <p:nvPicPr>
          <p:cNvPr id="217106" name="Picture 15"/>
          <p:cNvPicPr>
            <a:picLocks noChangeArrowheads="1"/>
          </p:cNvPicPr>
          <p:nvPr/>
        </p:nvPicPr>
        <p:blipFill>
          <a:blip r:embed="rId5" cstate="print"/>
          <a:srcRect/>
          <a:stretch>
            <a:fillRect/>
          </a:stretch>
        </p:blipFill>
        <p:spPr bwMode="auto">
          <a:xfrm>
            <a:off x="7083425" y="3379788"/>
            <a:ext cx="577850" cy="685800"/>
          </a:xfrm>
          <a:prstGeom prst="rect">
            <a:avLst/>
          </a:prstGeom>
          <a:noFill/>
          <a:ln w="12700">
            <a:noFill/>
            <a:miter lim="800000"/>
            <a:headEnd/>
            <a:tailEnd/>
          </a:ln>
        </p:spPr>
      </p:pic>
      <p:sp>
        <p:nvSpPr>
          <p:cNvPr id="217107" name="Line 16"/>
          <p:cNvSpPr>
            <a:spLocks noChangeShapeType="1"/>
          </p:cNvSpPr>
          <p:nvPr/>
        </p:nvSpPr>
        <p:spPr bwMode="auto">
          <a:xfrm>
            <a:off x="6626225" y="3913188"/>
            <a:ext cx="457200" cy="0"/>
          </a:xfrm>
          <a:prstGeom prst="line">
            <a:avLst/>
          </a:prstGeom>
          <a:noFill/>
          <a:ln w="9525">
            <a:solidFill>
              <a:srgbClr val="3333CC"/>
            </a:solidFill>
            <a:round/>
            <a:headEnd/>
            <a:tailEnd/>
          </a:ln>
        </p:spPr>
        <p:txBody>
          <a:bodyPr/>
          <a:lstStyle/>
          <a:p>
            <a:endParaRPr lang="es-ES"/>
          </a:p>
        </p:txBody>
      </p:sp>
      <p:sp>
        <p:nvSpPr>
          <p:cNvPr id="217108" name="Line 17"/>
          <p:cNvSpPr>
            <a:spLocks noChangeShapeType="1"/>
          </p:cNvSpPr>
          <p:nvPr/>
        </p:nvSpPr>
        <p:spPr bwMode="auto">
          <a:xfrm>
            <a:off x="6626225" y="2160588"/>
            <a:ext cx="457200" cy="0"/>
          </a:xfrm>
          <a:prstGeom prst="line">
            <a:avLst/>
          </a:prstGeom>
          <a:noFill/>
          <a:ln w="9525">
            <a:solidFill>
              <a:srgbClr val="3333CC"/>
            </a:solidFill>
            <a:round/>
            <a:headEnd/>
            <a:tailEnd/>
          </a:ln>
        </p:spPr>
        <p:txBody>
          <a:bodyPr/>
          <a:lstStyle/>
          <a:p>
            <a:endParaRPr lang="es-ES"/>
          </a:p>
        </p:txBody>
      </p:sp>
      <p:pic>
        <p:nvPicPr>
          <p:cNvPr id="217109" name="Picture 18"/>
          <p:cNvPicPr>
            <a:picLocks noChangeArrowheads="1"/>
          </p:cNvPicPr>
          <p:nvPr/>
        </p:nvPicPr>
        <p:blipFill>
          <a:blip r:embed="rId5" cstate="print"/>
          <a:srcRect/>
          <a:stretch>
            <a:fillRect/>
          </a:stretch>
        </p:blipFill>
        <p:spPr bwMode="auto">
          <a:xfrm>
            <a:off x="1081088" y="3532188"/>
            <a:ext cx="577850" cy="685800"/>
          </a:xfrm>
          <a:prstGeom prst="rect">
            <a:avLst/>
          </a:prstGeom>
          <a:noFill/>
          <a:ln w="12700">
            <a:noFill/>
            <a:miter lim="800000"/>
            <a:headEnd/>
            <a:tailEnd/>
          </a:ln>
        </p:spPr>
      </p:pic>
      <p:pic>
        <p:nvPicPr>
          <p:cNvPr id="217110" name="Picture 19"/>
          <p:cNvPicPr>
            <a:picLocks noChangeArrowheads="1"/>
          </p:cNvPicPr>
          <p:nvPr/>
        </p:nvPicPr>
        <p:blipFill>
          <a:blip r:embed="rId5" cstate="print"/>
          <a:srcRect/>
          <a:stretch>
            <a:fillRect/>
          </a:stretch>
        </p:blipFill>
        <p:spPr bwMode="auto">
          <a:xfrm>
            <a:off x="1081088" y="1703388"/>
            <a:ext cx="577850" cy="685800"/>
          </a:xfrm>
          <a:prstGeom prst="rect">
            <a:avLst/>
          </a:prstGeom>
          <a:noFill/>
          <a:ln w="12700">
            <a:noFill/>
            <a:miter lim="800000"/>
            <a:headEnd/>
            <a:tailEnd/>
          </a:ln>
        </p:spPr>
      </p:pic>
      <p:sp>
        <p:nvSpPr>
          <p:cNvPr id="217111" name="Line 20"/>
          <p:cNvSpPr>
            <a:spLocks noChangeShapeType="1"/>
          </p:cNvSpPr>
          <p:nvPr/>
        </p:nvSpPr>
        <p:spPr bwMode="auto">
          <a:xfrm>
            <a:off x="1614488" y="2160588"/>
            <a:ext cx="457200" cy="0"/>
          </a:xfrm>
          <a:prstGeom prst="line">
            <a:avLst/>
          </a:prstGeom>
          <a:noFill/>
          <a:ln w="9525">
            <a:solidFill>
              <a:srgbClr val="3333CC"/>
            </a:solidFill>
            <a:round/>
            <a:headEnd/>
            <a:tailEnd/>
          </a:ln>
        </p:spPr>
        <p:txBody>
          <a:bodyPr/>
          <a:lstStyle/>
          <a:p>
            <a:endParaRPr lang="es-ES"/>
          </a:p>
        </p:txBody>
      </p:sp>
      <p:pic>
        <p:nvPicPr>
          <p:cNvPr id="217112" name="Picture 21"/>
          <p:cNvPicPr>
            <a:picLocks noChangeArrowheads="1"/>
          </p:cNvPicPr>
          <p:nvPr/>
        </p:nvPicPr>
        <p:blipFill>
          <a:blip r:embed="rId4" cstate="print">
            <a:lum contrast="6000"/>
          </a:blip>
          <a:srcRect/>
          <a:stretch>
            <a:fillRect/>
          </a:stretch>
        </p:blipFill>
        <p:spPr bwMode="auto">
          <a:xfrm>
            <a:off x="4641850" y="1703388"/>
            <a:ext cx="685800" cy="574675"/>
          </a:xfrm>
          <a:prstGeom prst="rect">
            <a:avLst/>
          </a:prstGeom>
          <a:noFill/>
          <a:ln w="12700">
            <a:noFill/>
            <a:miter lim="800000"/>
            <a:headEnd/>
            <a:tailEnd/>
          </a:ln>
        </p:spPr>
      </p:pic>
      <p:sp>
        <p:nvSpPr>
          <p:cNvPr id="217113" name="Line 22"/>
          <p:cNvSpPr>
            <a:spLocks noChangeShapeType="1"/>
          </p:cNvSpPr>
          <p:nvPr/>
        </p:nvSpPr>
        <p:spPr bwMode="auto">
          <a:xfrm flipV="1">
            <a:off x="2124075" y="2922588"/>
            <a:ext cx="993775" cy="1587"/>
          </a:xfrm>
          <a:prstGeom prst="line">
            <a:avLst/>
          </a:prstGeom>
          <a:noFill/>
          <a:ln w="9525">
            <a:solidFill>
              <a:srgbClr val="3333CC"/>
            </a:solidFill>
            <a:round/>
            <a:headEnd/>
            <a:tailEnd/>
          </a:ln>
        </p:spPr>
        <p:txBody>
          <a:bodyPr/>
          <a:lstStyle/>
          <a:p>
            <a:endParaRPr lang="es-ES"/>
          </a:p>
        </p:txBody>
      </p:sp>
      <p:sp>
        <p:nvSpPr>
          <p:cNvPr id="217114" name="Arc 26"/>
          <p:cNvSpPr>
            <a:spLocks/>
          </p:cNvSpPr>
          <p:nvPr/>
        </p:nvSpPr>
        <p:spPr bwMode="auto">
          <a:xfrm>
            <a:off x="4260850" y="865188"/>
            <a:ext cx="685800" cy="838200"/>
          </a:xfrm>
          <a:custGeom>
            <a:avLst/>
            <a:gdLst>
              <a:gd name="T0" fmla="*/ 0 w 21600"/>
              <a:gd name="T1" fmla="*/ 0 h 21600"/>
              <a:gd name="T2" fmla="*/ 691329076 w 21600"/>
              <a:gd name="T3" fmla="*/ 1262220398 h 21600"/>
              <a:gd name="T4" fmla="*/ 0 w 21600"/>
              <a:gd name="T5" fmla="*/ 126222039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prstDash val="sysDot"/>
            <a:round/>
            <a:headEnd/>
            <a:tailEnd/>
          </a:ln>
        </p:spPr>
        <p:txBody>
          <a:bodyPr wrap="none" anchor="ctr"/>
          <a:lstStyle/>
          <a:p>
            <a:endParaRPr lang="es-ES"/>
          </a:p>
        </p:txBody>
      </p:sp>
      <p:sp>
        <p:nvSpPr>
          <p:cNvPr id="217115" name="Arc 27"/>
          <p:cNvSpPr>
            <a:spLocks/>
          </p:cNvSpPr>
          <p:nvPr/>
        </p:nvSpPr>
        <p:spPr bwMode="auto">
          <a:xfrm flipH="1">
            <a:off x="3803650" y="865188"/>
            <a:ext cx="533400" cy="838200"/>
          </a:xfrm>
          <a:custGeom>
            <a:avLst/>
            <a:gdLst>
              <a:gd name="T0" fmla="*/ 0 w 21600"/>
              <a:gd name="T1" fmla="*/ 0 h 21600"/>
              <a:gd name="T2" fmla="*/ 325275598 w 21600"/>
              <a:gd name="T3" fmla="*/ 1262220398 h 21600"/>
              <a:gd name="T4" fmla="*/ 0 w 21600"/>
              <a:gd name="T5" fmla="*/ 126222039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prstDash val="sysDot"/>
            <a:round/>
            <a:headEnd/>
            <a:tailEnd/>
          </a:ln>
        </p:spPr>
        <p:txBody>
          <a:bodyPr wrap="none" anchor="ctr"/>
          <a:lstStyle/>
          <a:p>
            <a:endParaRPr lang="es-ES"/>
          </a:p>
        </p:txBody>
      </p:sp>
      <p:sp>
        <p:nvSpPr>
          <p:cNvPr id="217116" name="Text Box 28"/>
          <p:cNvSpPr txBox="1">
            <a:spLocks noChangeArrowheads="1"/>
          </p:cNvSpPr>
          <p:nvPr/>
        </p:nvSpPr>
        <p:spPr bwMode="auto">
          <a:xfrm>
            <a:off x="1692275" y="747713"/>
            <a:ext cx="777875" cy="304800"/>
          </a:xfrm>
          <a:prstGeom prst="rect">
            <a:avLst/>
          </a:prstGeom>
          <a:noFill/>
          <a:ln w="9525">
            <a:noFill/>
            <a:miter lim="800000"/>
            <a:headEnd/>
            <a:tailEnd/>
          </a:ln>
        </p:spPr>
        <p:txBody>
          <a:bodyPr wrap="none">
            <a:spAutoFit/>
          </a:bodyPr>
          <a:lstStyle/>
          <a:p>
            <a:pPr eaLnBrk="0" hangingPunct="0"/>
            <a:r>
              <a:rPr lang="es-ES" sz="1400">
                <a:solidFill>
                  <a:srgbClr val="000000"/>
                </a:solidFill>
              </a:rPr>
              <a:t>Chicago</a:t>
            </a:r>
          </a:p>
        </p:txBody>
      </p:sp>
      <p:sp>
        <p:nvSpPr>
          <p:cNvPr id="217117" name="Text Box 29"/>
          <p:cNvSpPr txBox="1">
            <a:spLocks noChangeArrowheads="1"/>
          </p:cNvSpPr>
          <p:nvPr/>
        </p:nvSpPr>
        <p:spPr bwMode="auto">
          <a:xfrm>
            <a:off x="6315075" y="825500"/>
            <a:ext cx="708025" cy="304800"/>
          </a:xfrm>
          <a:prstGeom prst="rect">
            <a:avLst/>
          </a:prstGeom>
          <a:noFill/>
          <a:ln w="9525">
            <a:noFill/>
            <a:miter lim="800000"/>
            <a:headEnd/>
            <a:tailEnd/>
          </a:ln>
        </p:spPr>
        <p:txBody>
          <a:bodyPr wrap="none">
            <a:spAutoFit/>
          </a:bodyPr>
          <a:lstStyle/>
          <a:p>
            <a:pPr eaLnBrk="0" hangingPunct="0"/>
            <a:r>
              <a:rPr lang="es-ES" sz="1400">
                <a:solidFill>
                  <a:srgbClr val="000000"/>
                </a:solidFill>
              </a:rPr>
              <a:t>Madrid</a:t>
            </a:r>
          </a:p>
        </p:txBody>
      </p:sp>
      <p:sp>
        <p:nvSpPr>
          <p:cNvPr id="217118" name="Text Box 30"/>
          <p:cNvSpPr txBox="1">
            <a:spLocks noChangeArrowheads="1"/>
          </p:cNvSpPr>
          <p:nvPr/>
        </p:nvSpPr>
        <p:spPr bwMode="auto">
          <a:xfrm>
            <a:off x="701675" y="2465388"/>
            <a:ext cx="1225550" cy="457200"/>
          </a:xfrm>
          <a:prstGeom prst="rect">
            <a:avLst/>
          </a:prstGeom>
          <a:noFill/>
          <a:ln w="9525">
            <a:noFill/>
            <a:miter lim="800000"/>
            <a:headEnd/>
            <a:tailEnd/>
          </a:ln>
        </p:spPr>
        <p:txBody>
          <a:bodyPr wrap="none">
            <a:spAutoFit/>
          </a:bodyPr>
          <a:lstStyle/>
          <a:p>
            <a:pPr eaLnBrk="0" hangingPunct="0"/>
            <a:r>
              <a:rPr lang="es-ES" sz="1200">
                <a:solidFill>
                  <a:srgbClr val="000000"/>
                </a:solidFill>
              </a:rPr>
              <a:t>193.1.1.130</a:t>
            </a:r>
            <a:r>
              <a:rPr lang="es-ES" sz="1200" b="1">
                <a:solidFill>
                  <a:srgbClr val="000000"/>
                </a:solidFill>
              </a:rPr>
              <a:t>/26</a:t>
            </a:r>
          </a:p>
          <a:p>
            <a:pPr eaLnBrk="0" hangingPunct="0"/>
            <a:r>
              <a:rPr lang="es-ES" sz="1200" b="1">
                <a:solidFill>
                  <a:srgbClr val="000000"/>
                </a:solidFill>
              </a:rPr>
              <a:t>Rtr: 193.1.1.129</a:t>
            </a:r>
            <a:endParaRPr lang="es-ES" sz="1200">
              <a:solidFill>
                <a:srgbClr val="000000"/>
              </a:solidFill>
            </a:endParaRPr>
          </a:p>
        </p:txBody>
      </p:sp>
      <p:sp>
        <p:nvSpPr>
          <p:cNvPr id="217119" name="Text Box 31"/>
          <p:cNvSpPr txBox="1">
            <a:spLocks noChangeArrowheads="1"/>
          </p:cNvSpPr>
          <p:nvPr/>
        </p:nvSpPr>
        <p:spPr bwMode="auto">
          <a:xfrm>
            <a:off x="700088" y="4294188"/>
            <a:ext cx="1225550" cy="457200"/>
          </a:xfrm>
          <a:prstGeom prst="rect">
            <a:avLst/>
          </a:prstGeom>
          <a:noFill/>
          <a:ln w="9525">
            <a:noFill/>
            <a:miter lim="800000"/>
            <a:headEnd/>
            <a:tailEnd/>
          </a:ln>
        </p:spPr>
        <p:txBody>
          <a:bodyPr wrap="none">
            <a:spAutoFit/>
          </a:bodyPr>
          <a:lstStyle/>
          <a:p>
            <a:pPr eaLnBrk="0" hangingPunct="0"/>
            <a:r>
              <a:rPr lang="es-ES" sz="1200">
                <a:solidFill>
                  <a:srgbClr val="000000"/>
                </a:solidFill>
              </a:rPr>
              <a:t>193.1.1.194</a:t>
            </a:r>
            <a:r>
              <a:rPr lang="es-ES" sz="1200" b="1">
                <a:solidFill>
                  <a:srgbClr val="000000"/>
                </a:solidFill>
              </a:rPr>
              <a:t>/26</a:t>
            </a:r>
          </a:p>
          <a:p>
            <a:pPr eaLnBrk="0" hangingPunct="0"/>
            <a:r>
              <a:rPr lang="es-ES" sz="1200" b="1">
                <a:solidFill>
                  <a:srgbClr val="000000"/>
                </a:solidFill>
              </a:rPr>
              <a:t>Rtr: 193.1.1.193</a:t>
            </a:r>
            <a:endParaRPr lang="es-ES" sz="1200">
              <a:solidFill>
                <a:srgbClr val="000000"/>
              </a:solidFill>
            </a:endParaRPr>
          </a:p>
        </p:txBody>
      </p:sp>
      <p:sp>
        <p:nvSpPr>
          <p:cNvPr id="217120" name="Text Box 32"/>
          <p:cNvSpPr txBox="1">
            <a:spLocks noChangeArrowheads="1"/>
          </p:cNvSpPr>
          <p:nvPr/>
        </p:nvSpPr>
        <p:spPr bwMode="auto">
          <a:xfrm>
            <a:off x="7007225" y="2465388"/>
            <a:ext cx="1073150" cy="457200"/>
          </a:xfrm>
          <a:prstGeom prst="rect">
            <a:avLst/>
          </a:prstGeom>
          <a:noFill/>
          <a:ln w="9525">
            <a:noFill/>
            <a:miter lim="800000"/>
            <a:headEnd/>
            <a:tailEnd/>
          </a:ln>
        </p:spPr>
        <p:txBody>
          <a:bodyPr wrap="none">
            <a:spAutoFit/>
          </a:bodyPr>
          <a:lstStyle/>
          <a:p>
            <a:pPr eaLnBrk="0" hangingPunct="0"/>
            <a:r>
              <a:rPr lang="es-ES" sz="1200">
                <a:solidFill>
                  <a:srgbClr val="000000"/>
                </a:solidFill>
              </a:rPr>
              <a:t>193.1.1.2</a:t>
            </a:r>
            <a:r>
              <a:rPr lang="es-ES" sz="1200" b="1">
                <a:solidFill>
                  <a:srgbClr val="000000"/>
                </a:solidFill>
              </a:rPr>
              <a:t>/26</a:t>
            </a:r>
          </a:p>
          <a:p>
            <a:pPr eaLnBrk="0" hangingPunct="0"/>
            <a:r>
              <a:rPr lang="es-ES" sz="1200" b="1">
                <a:solidFill>
                  <a:srgbClr val="000000"/>
                </a:solidFill>
              </a:rPr>
              <a:t>Rtr: 193.1.1.1</a:t>
            </a:r>
            <a:endParaRPr lang="es-ES" sz="1200">
              <a:solidFill>
                <a:srgbClr val="000000"/>
              </a:solidFill>
            </a:endParaRPr>
          </a:p>
        </p:txBody>
      </p:sp>
      <p:sp>
        <p:nvSpPr>
          <p:cNvPr id="217121" name="Text Box 33"/>
          <p:cNvSpPr txBox="1">
            <a:spLocks noChangeArrowheads="1"/>
          </p:cNvSpPr>
          <p:nvPr/>
        </p:nvSpPr>
        <p:spPr bwMode="auto">
          <a:xfrm>
            <a:off x="7007225" y="4141788"/>
            <a:ext cx="1149350" cy="457200"/>
          </a:xfrm>
          <a:prstGeom prst="rect">
            <a:avLst/>
          </a:prstGeom>
          <a:noFill/>
          <a:ln w="9525">
            <a:noFill/>
            <a:miter lim="800000"/>
            <a:headEnd/>
            <a:tailEnd/>
          </a:ln>
        </p:spPr>
        <p:txBody>
          <a:bodyPr wrap="none">
            <a:spAutoFit/>
          </a:bodyPr>
          <a:lstStyle/>
          <a:p>
            <a:pPr eaLnBrk="0" hangingPunct="0"/>
            <a:r>
              <a:rPr lang="es-ES" sz="1200">
                <a:solidFill>
                  <a:srgbClr val="000000"/>
                </a:solidFill>
              </a:rPr>
              <a:t>193.1.1.66</a:t>
            </a:r>
            <a:r>
              <a:rPr lang="es-ES" sz="1200" b="1">
                <a:solidFill>
                  <a:srgbClr val="000000"/>
                </a:solidFill>
              </a:rPr>
              <a:t>/26</a:t>
            </a:r>
          </a:p>
          <a:p>
            <a:pPr eaLnBrk="0" hangingPunct="0"/>
            <a:r>
              <a:rPr lang="es-ES" sz="1200" b="1">
                <a:solidFill>
                  <a:srgbClr val="000000"/>
                </a:solidFill>
              </a:rPr>
              <a:t>Rtr: 193.1.1.65</a:t>
            </a:r>
            <a:endParaRPr lang="es-ES" sz="1200">
              <a:solidFill>
                <a:srgbClr val="000000"/>
              </a:solidFill>
            </a:endParaRPr>
          </a:p>
        </p:txBody>
      </p:sp>
      <p:sp>
        <p:nvSpPr>
          <p:cNvPr id="217122" name="Text Box 34"/>
          <p:cNvSpPr txBox="1">
            <a:spLocks noChangeArrowheads="1"/>
          </p:cNvSpPr>
          <p:nvPr/>
        </p:nvSpPr>
        <p:spPr bwMode="auto">
          <a:xfrm>
            <a:off x="4287838" y="895350"/>
            <a:ext cx="354012" cy="274638"/>
          </a:xfrm>
          <a:prstGeom prst="rect">
            <a:avLst/>
          </a:prstGeom>
          <a:noFill/>
          <a:ln w="9525">
            <a:noFill/>
            <a:miter lim="800000"/>
            <a:headEnd/>
            <a:tailEnd/>
          </a:ln>
        </p:spPr>
        <p:txBody>
          <a:bodyPr wrap="none">
            <a:spAutoFit/>
          </a:bodyPr>
          <a:lstStyle/>
          <a:p>
            <a:pPr eaLnBrk="0" hangingPunct="0"/>
            <a:r>
              <a:rPr lang="es-ES" sz="1200">
                <a:solidFill>
                  <a:srgbClr val="000000"/>
                </a:solidFill>
              </a:rPr>
              <a:t>T1</a:t>
            </a:r>
          </a:p>
        </p:txBody>
      </p:sp>
      <p:sp>
        <p:nvSpPr>
          <p:cNvPr id="217123" name="Text Box 35"/>
          <p:cNvSpPr txBox="1">
            <a:spLocks noChangeArrowheads="1"/>
          </p:cNvSpPr>
          <p:nvPr/>
        </p:nvSpPr>
        <p:spPr bwMode="auto">
          <a:xfrm>
            <a:off x="4032250" y="4446588"/>
            <a:ext cx="738188" cy="274637"/>
          </a:xfrm>
          <a:prstGeom prst="rect">
            <a:avLst/>
          </a:prstGeom>
          <a:noFill/>
          <a:ln w="9525">
            <a:noFill/>
            <a:miter lim="800000"/>
            <a:headEnd/>
            <a:tailEnd/>
          </a:ln>
        </p:spPr>
        <p:txBody>
          <a:bodyPr wrap="none">
            <a:spAutoFit/>
          </a:bodyPr>
          <a:lstStyle/>
          <a:p>
            <a:pPr eaLnBrk="0" hangingPunct="0"/>
            <a:r>
              <a:rPr lang="es-ES" sz="1200">
                <a:solidFill>
                  <a:srgbClr val="000000"/>
                </a:solidFill>
              </a:rPr>
              <a:t>128 Kb/s</a:t>
            </a:r>
          </a:p>
        </p:txBody>
      </p:sp>
      <p:sp>
        <p:nvSpPr>
          <p:cNvPr id="217124" name="Text Box 36"/>
          <p:cNvSpPr txBox="1">
            <a:spLocks noChangeArrowheads="1"/>
          </p:cNvSpPr>
          <p:nvPr/>
        </p:nvSpPr>
        <p:spPr bwMode="auto">
          <a:xfrm>
            <a:off x="5251450" y="2876550"/>
            <a:ext cx="285750" cy="274638"/>
          </a:xfrm>
          <a:prstGeom prst="rect">
            <a:avLst/>
          </a:prstGeom>
          <a:noFill/>
          <a:ln w="9525">
            <a:noFill/>
            <a:miter lim="800000"/>
            <a:headEnd/>
            <a:tailEnd/>
          </a:ln>
        </p:spPr>
        <p:txBody>
          <a:bodyPr wrap="none">
            <a:spAutoFit/>
          </a:bodyPr>
          <a:lstStyle/>
          <a:p>
            <a:pPr eaLnBrk="0" hangingPunct="0"/>
            <a:r>
              <a:rPr lang="es-ES" sz="1200" b="1">
                <a:solidFill>
                  <a:srgbClr val="000000"/>
                </a:solidFill>
              </a:rPr>
              <a:t>B</a:t>
            </a:r>
          </a:p>
        </p:txBody>
      </p:sp>
      <p:sp>
        <p:nvSpPr>
          <p:cNvPr id="217125" name="Text Box 37"/>
          <p:cNvSpPr txBox="1">
            <a:spLocks noChangeArrowheads="1"/>
          </p:cNvSpPr>
          <p:nvPr/>
        </p:nvSpPr>
        <p:spPr bwMode="auto">
          <a:xfrm>
            <a:off x="3270250" y="4248150"/>
            <a:ext cx="293688" cy="274638"/>
          </a:xfrm>
          <a:prstGeom prst="rect">
            <a:avLst/>
          </a:prstGeom>
          <a:noFill/>
          <a:ln w="9525">
            <a:noFill/>
            <a:miter lim="800000"/>
            <a:headEnd/>
            <a:tailEnd/>
          </a:ln>
        </p:spPr>
        <p:txBody>
          <a:bodyPr wrap="none">
            <a:spAutoFit/>
          </a:bodyPr>
          <a:lstStyle/>
          <a:p>
            <a:pPr eaLnBrk="0" hangingPunct="0"/>
            <a:r>
              <a:rPr lang="es-ES" sz="1200" b="1">
                <a:solidFill>
                  <a:srgbClr val="000000"/>
                </a:solidFill>
              </a:rPr>
              <a:t>C</a:t>
            </a:r>
          </a:p>
        </p:txBody>
      </p:sp>
      <p:sp>
        <p:nvSpPr>
          <p:cNvPr id="217126" name="Text Box 38"/>
          <p:cNvSpPr txBox="1">
            <a:spLocks noChangeArrowheads="1"/>
          </p:cNvSpPr>
          <p:nvPr/>
        </p:nvSpPr>
        <p:spPr bwMode="auto">
          <a:xfrm>
            <a:off x="5251450" y="4324350"/>
            <a:ext cx="293688" cy="274638"/>
          </a:xfrm>
          <a:prstGeom prst="rect">
            <a:avLst/>
          </a:prstGeom>
          <a:noFill/>
          <a:ln w="9525">
            <a:noFill/>
            <a:miter lim="800000"/>
            <a:headEnd/>
            <a:tailEnd/>
          </a:ln>
        </p:spPr>
        <p:txBody>
          <a:bodyPr wrap="none">
            <a:spAutoFit/>
          </a:bodyPr>
          <a:lstStyle/>
          <a:p>
            <a:pPr eaLnBrk="0" hangingPunct="0"/>
            <a:r>
              <a:rPr lang="es-ES" sz="1200" b="1">
                <a:solidFill>
                  <a:srgbClr val="000000"/>
                </a:solidFill>
              </a:rPr>
              <a:t>D</a:t>
            </a:r>
          </a:p>
        </p:txBody>
      </p:sp>
      <p:sp>
        <p:nvSpPr>
          <p:cNvPr id="217127" name="Text Box 39"/>
          <p:cNvSpPr txBox="1">
            <a:spLocks noChangeArrowheads="1"/>
          </p:cNvSpPr>
          <p:nvPr/>
        </p:nvSpPr>
        <p:spPr bwMode="auto">
          <a:xfrm>
            <a:off x="3270250" y="2876550"/>
            <a:ext cx="293688" cy="274638"/>
          </a:xfrm>
          <a:prstGeom prst="rect">
            <a:avLst/>
          </a:prstGeom>
          <a:noFill/>
          <a:ln w="9525">
            <a:noFill/>
            <a:miter lim="800000"/>
            <a:headEnd/>
            <a:tailEnd/>
          </a:ln>
        </p:spPr>
        <p:txBody>
          <a:bodyPr wrap="none">
            <a:spAutoFit/>
          </a:bodyPr>
          <a:lstStyle/>
          <a:p>
            <a:pPr eaLnBrk="0" hangingPunct="0"/>
            <a:r>
              <a:rPr lang="es-ES" sz="1200" b="1">
                <a:solidFill>
                  <a:srgbClr val="000000"/>
                </a:solidFill>
              </a:rPr>
              <a:t>A</a:t>
            </a:r>
          </a:p>
        </p:txBody>
      </p:sp>
      <p:sp>
        <p:nvSpPr>
          <p:cNvPr id="217128" name="Text Box 40"/>
          <p:cNvSpPr txBox="1">
            <a:spLocks noChangeArrowheads="1"/>
          </p:cNvSpPr>
          <p:nvPr/>
        </p:nvSpPr>
        <p:spPr bwMode="auto">
          <a:xfrm>
            <a:off x="1244600" y="1809750"/>
            <a:ext cx="293688" cy="274638"/>
          </a:xfrm>
          <a:prstGeom prst="rect">
            <a:avLst/>
          </a:prstGeom>
          <a:noFill/>
          <a:ln w="9525">
            <a:noFill/>
            <a:miter lim="800000"/>
            <a:headEnd/>
            <a:tailEnd/>
          </a:ln>
        </p:spPr>
        <p:txBody>
          <a:bodyPr wrap="none">
            <a:spAutoFit/>
          </a:bodyPr>
          <a:lstStyle/>
          <a:p>
            <a:pPr eaLnBrk="0" hangingPunct="0"/>
            <a:r>
              <a:rPr lang="es-ES" sz="1200" b="1">
                <a:solidFill>
                  <a:srgbClr val="000000"/>
                </a:solidFill>
              </a:rPr>
              <a:t>X</a:t>
            </a:r>
          </a:p>
        </p:txBody>
      </p:sp>
      <p:sp>
        <p:nvSpPr>
          <p:cNvPr id="217129" name="Text Box 41"/>
          <p:cNvSpPr txBox="1">
            <a:spLocks noChangeArrowheads="1"/>
          </p:cNvSpPr>
          <p:nvPr/>
        </p:nvSpPr>
        <p:spPr bwMode="auto">
          <a:xfrm>
            <a:off x="7235825" y="3455988"/>
            <a:ext cx="336550" cy="274637"/>
          </a:xfrm>
          <a:prstGeom prst="rect">
            <a:avLst/>
          </a:prstGeom>
          <a:noFill/>
          <a:ln w="9525">
            <a:noFill/>
            <a:miter lim="800000"/>
            <a:headEnd/>
            <a:tailEnd/>
          </a:ln>
        </p:spPr>
        <p:txBody>
          <a:bodyPr wrap="none">
            <a:spAutoFit/>
          </a:bodyPr>
          <a:lstStyle/>
          <a:p>
            <a:pPr eaLnBrk="0" hangingPunct="0"/>
            <a:r>
              <a:rPr lang="es-ES" sz="1200" b="1">
                <a:solidFill>
                  <a:srgbClr val="000000"/>
                </a:solidFill>
              </a:rPr>
              <a:t>W</a:t>
            </a:r>
          </a:p>
        </p:txBody>
      </p:sp>
      <p:sp>
        <p:nvSpPr>
          <p:cNvPr id="217130" name="Text Box 42"/>
          <p:cNvSpPr txBox="1">
            <a:spLocks noChangeArrowheads="1"/>
          </p:cNvSpPr>
          <p:nvPr/>
        </p:nvSpPr>
        <p:spPr bwMode="auto">
          <a:xfrm>
            <a:off x="7235825" y="1779588"/>
            <a:ext cx="285750" cy="274637"/>
          </a:xfrm>
          <a:prstGeom prst="rect">
            <a:avLst/>
          </a:prstGeom>
          <a:noFill/>
          <a:ln w="9525">
            <a:noFill/>
            <a:miter lim="800000"/>
            <a:headEnd/>
            <a:tailEnd/>
          </a:ln>
        </p:spPr>
        <p:txBody>
          <a:bodyPr wrap="none">
            <a:spAutoFit/>
          </a:bodyPr>
          <a:lstStyle/>
          <a:p>
            <a:pPr eaLnBrk="0" hangingPunct="0"/>
            <a:r>
              <a:rPr lang="es-ES" sz="1200" b="1">
                <a:solidFill>
                  <a:srgbClr val="000000"/>
                </a:solidFill>
              </a:rPr>
              <a:t>Z</a:t>
            </a:r>
          </a:p>
        </p:txBody>
      </p:sp>
      <p:sp>
        <p:nvSpPr>
          <p:cNvPr id="217131" name="Text Box 43"/>
          <p:cNvSpPr txBox="1">
            <a:spLocks noChangeArrowheads="1"/>
          </p:cNvSpPr>
          <p:nvPr/>
        </p:nvSpPr>
        <p:spPr bwMode="auto">
          <a:xfrm>
            <a:off x="1233488" y="3608388"/>
            <a:ext cx="293687" cy="274637"/>
          </a:xfrm>
          <a:prstGeom prst="rect">
            <a:avLst/>
          </a:prstGeom>
          <a:noFill/>
          <a:ln w="9525">
            <a:noFill/>
            <a:miter lim="800000"/>
            <a:headEnd/>
            <a:tailEnd/>
          </a:ln>
        </p:spPr>
        <p:txBody>
          <a:bodyPr wrap="none">
            <a:spAutoFit/>
          </a:bodyPr>
          <a:lstStyle/>
          <a:p>
            <a:pPr eaLnBrk="0" hangingPunct="0"/>
            <a:r>
              <a:rPr lang="es-ES" sz="1200" b="1">
                <a:solidFill>
                  <a:srgbClr val="000000"/>
                </a:solidFill>
              </a:rPr>
              <a:t>Y</a:t>
            </a:r>
          </a:p>
        </p:txBody>
      </p:sp>
      <p:sp>
        <p:nvSpPr>
          <p:cNvPr id="217132" name="Line 44"/>
          <p:cNvSpPr>
            <a:spLocks noChangeShapeType="1"/>
          </p:cNvSpPr>
          <p:nvPr/>
        </p:nvSpPr>
        <p:spPr bwMode="auto">
          <a:xfrm flipV="1">
            <a:off x="2916238" y="4370388"/>
            <a:ext cx="0" cy="609600"/>
          </a:xfrm>
          <a:prstGeom prst="line">
            <a:avLst/>
          </a:prstGeom>
          <a:noFill/>
          <a:ln w="9525">
            <a:solidFill>
              <a:srgbClr val="000000"/>
            </a:solidFill>
            <a:round/>
            <a:headEnd/>
            <a:tailEnd type="triangle" w="med" len="med"/>
          </a:ln>
        </p:spPr>
        <p:txBody>
          <a:bodyPr/>
          <a:lstStyle/>
          <a:p>
            <a:endParaRPr lang="es-ES"/>
          </a:p>
        </p:txBody>
      </p:sp>
      <p:sp>
        <p:nvSpPr>
          <p:cNvPr id="217133" name="Line 45"/>
          <p:cNvSpPr>
            <a:spLocks noChangeShapeType="1"/>
          </p:cNvSpPr>
          <p:nvPr/>
        </p:nvSpPr>
        <p:spPr bwMode="auto">
          <a:xfrm flipV="1">
            <a:off x="5937250" y="4370388"/>
            <a:ext cx="0" cy="609600"/>
          </a:xfrm>
          <a:prstGeom prst="line">
            <a:avLst/>
          </a:prstGeom>
          <a:noFill/>
          <a:ln w="9525">
            <a:solidFill>
              <a:srgbClr val="000000"/>
            </a:solidFill>
            <a:round/>
            <a:headEnd/>
            <a:tailEnd type="triangle" w="med" len="med"/>
          </a:ln>
        </p:spPr>
        <p:txBody>
          <a:bodyPr/>
          <a:lstStyle/>
          <a:p>
            <a:endParaRPr lang="es-ES"/>
          </a:p>
        </p:txBody>
      </p:sp>
      <p:sp>
        <p:nvSpPr>
          <p:cNvPr id="217134" name="Text Box 46"/>
          <p:cNvSpPr txBox="1">
            <a:spLocks noChangeArrowheads="1"/>
          </p:cNvSpPr>
          <p:nvPr/>
        </p:nvSpPr>
        <p:spPr bwMode="auto">
          <a:xfrm>
            <a:off x="2339975" y="5013325"/>
            <a:ext cx="1103313" cy="457200"/>
          </a:xfrm>
          <a:prstGeom prst="rect">
            <a:avLst/>
          </a:prstGeom>
          <a:noFill/>
          <a:ln w="9525">
            <a:noFill/>
            <a:miter lim="800000"/>
            <a:headEnd/>
            <a:tailEnd/>
          </a:ln>
        </p:spPr>
        <p:txBody>
          <a:bodyPr wrap="none">
            <a:spAutoFit/>
          </a:bodyPr>
          <a:lstStyle/>
          <a:p>
            <a:pPr eaLnBrk="0" hangingPunct="0"/>
            <a:r>
              <a:rPr lang="es-ES" sz="1200" b="1">
                <a:solidFill>
                  <a:srgbClr val="000000"/>
                </a:solidFill>
              </a:rPr>
              <a:t>193.1.1.193/26</a:t>
            </a:r>
          </a:p>
          <a:p>
            <a:pPr eaLnBrk="0" hangingPunct="0"/>
            <a:r>
              <a:rPr lang="es-ES" sz="1200" b="1">
                <a:solidFill>
                  <a:srgbClr val="000000"/>
                </a:solidFill>
              </a:rPr>
              <a:t>193.1.1.131/26</a:t>
            </a:r>
          </a:p>
        </p:txBody>
      </p:sp>
      <p:sp>
        <p:nvSpPr>
          <p:cNvPr id="217135" name="Text Box 47"/>
          <p:cNvSpPr txBox="1">
            <a:spLocks noChangeArrowheads="1"/>
          </p:cNvSpPr>
          <p:nvPr/>
        </p:nvSpPr>
        <p:spPr bwMode="auto">
          <a:xfrm>
            <a:off x="5443538" y="4979988"/>
            <a:ext cx="1027112" cy="457200"/>
          </a:xfrm>
          <a:prstGeom prst="rect">
            <a:avLst/>
          </a:prstGeom>
          <a:noFill/>
          <a:ln w="9525">
            <a:noFill/>
            <a:miter lim="800000"/>
            <a:headEnd/>
            <a:tailEnd/>
          </a:ln>
        </p:spPr>
        <p:txBody>
          <a:bodyPr wrap="none">
            <a:spAutoFit/>
          </a:bodyPr>
          <a:lstStyle/>
          <a:p>
            <a:pPr eaLnBrk="0" hangingPunct="0"/>
            <a:r>
              <a:rPr lang="es-ES" sz="1200" b="1">
                <a:solidFill>
                  <a:srgbClr val="000000"/>
                </a:solidFill>
              </a:rPr>
              <a:t>193.1.1.65/26</a:t>
            </a:r>
          </a:p>
          <a:p>
            <a:pPr eaLnBrk="0" hangingPunct="0"/>
            <a:r>
              <a:rPr lang="es-ES" sz="1200" b="1">
                <a:solidFill>
                  <a:srgbClr val="000000"/>
                </a:solidFill>
              </a:rPr>
              <a:t>193.1.1.3/26</a:t>
            </a:r>
          </a:p>
        </p:txBody>
      </p:sp>
      <p:sp>
        <p:nvSpPr>
          <p:cNvPr id="217136" name="Line 48"/>
          <p:cNvSpPr>
            <a:spLocks noChangeShapeType="1"/>
          </p:cNvSpPr>
          <p:nvPr/>
        </p:nvSpPr>
        <p:spPr bwMode="auto">
          <a:xfrm flipV="1">
            <a:off x="3879850" y="4370388"/>
            <a:ext cx="0" cy="381000"/>
          </a:xfrm>
          <a:prstGeom prst="line">
            <a:avLst/>
          </a:prstGeom>
          <a:noFill/>
          <a:ln w="9525">
            <a:solidFill>
              <a:srgbClr val="000000"/>
            </a:solidFill>
            <a:round/>
            <a:headEnd/>
            <a:tailEnd type="triangle" w="med" len="med"/>
          </a:ln>
        </p:spPr>
        <p:txBody>
          <a:bodyPr/>
          <a:lstStyle/>
          <a:p>
            <a:endParaRPr lang="es-ES"/>
          </a:p>
        </p:txBody>
      </p:sp>
      <p:sp>
        <p:nvSpPr>
          <p:cNvPr id="217137" name="Text Box 49"/>
          <p:cNvSpPr txBox="1">
            <a:spLocks noChangeArrowheads="1"/>
          </p:cNvSpPr>
          <p:nvPr/>
        </p:nvSpPr>
        <p:spPr bwMode="auto">
          <a:xfrm>
            <a:off x="3498850" y="4751388"/>
            <a:ext cx="1103313" cy="274637"/>
          </a:xfrm>
          <a:prstGeom prst="rect">
            <a:avLst/>
          </a:prstGeom>
          <a:noFill/>
          <a:ln w="9525">
            <a:noFill/>
            <a:miter lim="800000"/>
            <a:headEnd/>
            <a:tailEnd/>
          </a:ln>
        </p:spPr>
        <p:txBody>
          <a:bodyPr wrap="none">
            <a:spAutoFit/>
          </a:bodyPr>
          <a:lstStyle/>
          <a:p>
            <a:pPr eaLnBrk="0" hangingPunct="0"/>
            <a:r>
              <a:rPr lang="es-ES" sz="1200" b="1">
                <a:solidFill>
                  <a:srgbClr val="000000"/>
                </a:solidFill>
              </a:rPr>
              <a:t>192.168.1.5/30</a:t>
            </a:r>
          </a:p>
        </p:txBody>
      </p:sp>
      <p:sp>
        <p:nvSpPr>
          <p:cNvPr id="217138" name="Line 50"/>
          <p:cNvSpPr>
            <a:spLocks noChangeShapeType="1"/>
          </p:cNvSpPr>
          <p:nvPr/>
        </p:nvSpPr>
        <p:spPr bwMode="auto">
          <a:xfrm flipV="1">
            <a:off x="4932363" y="4446588"/>
            <a:ext cx="0" cy="609600"/>
          </a:xfrm>
          <a:prstGeom prst="line">
            <a:avLst/>
          </a:prstGeom>
          <a:noFill/>
          <a:ln w="9525">
            <a:solidFill>
              <a:srgbClr val="000000"/>
            </a:solidFill>
            <a:round/>
            <a:headEnd/>
            <a:tailEnd type="triangle" w="med" len="med"/>
          </a:ln>
        </p:spPr>
        <p:txBody>
          <a:bodyPr/>
          <a:lstStyle/>
          <a:p>
            <a:endParaRPr lang="es-ES"/>
          </a:p>
        </p:txBody>
      </p:sp>
      <p:sp>
        <p:nvSpPr>
          <p:cNvPr id="217139" name="Text Box 51"/>
          <p:cNvSpPr txBox="1">
            <a:spLocks noChangeArrowheads="1"/>
          </p:cNvSpPr>
          <p:nvPr/>
        </p:nvSpPr>
        <p:spPr bwMode="auto">
          <a:xfrm>
            <a:off x="4224338" y="5056188"/>
            <a:ext cx="1103312" cy="274637"/>
          </a:xfrm>
          <a:prstGeom prst="rect">
            <a:avLst/>
          </a:prstGeom>
          <a:noFill/>
          <a:ln w="9525">
            <a:noFill/>
            <a:miter lim="800000"/>
            <a:headEnd/>
            <a:tailEnd/>
          </a:ln>
        </p:spPr>
        <p:txBody>
          <a:bodyPr wrap="none">
            <a:spAutoFit/>
          </a:bodyPr>
          <a:lstStyle/>
          <a:p>
            <a:pPr eaLnBrk="0" hangingPunct="0"/>
            <a:r>
              <a:rPr lang="es-ES" sz="1200" b="1">
                <a:solidFill>
                  <a:srgbClr val="000000"/>
                </a:solidFill>
              </a:rPr>
              <a:t>192.168.1.6/30</a:t>
            </a:r>
          </a:p>
        </p:txBody>
      </p:sp>
      <p:sp>
        <p:nvSpPr>
          <p:cNvPr id="217140" name="Line 52"/>
          <p:cNvSpPr>
            <a:spLocks noChangeShapeType="1"/>
          </p:cNvSpPr>
          <p:nvPr/>
        </p:nvSpPr>
        <p:spPr bwMode="auto">
          <a:xfrm>
            <a:off x="2933700" y="2243138"/>
            <a:ext cx="0" cy="609600"/>
          </a:xfrm>
          <a:prstGeom prst="line">
            <a:avLst/>
          </a:prstGeom>
          <a:noFill/>
          <a:ln w="9525">
            <a:solidFill>
              <a:srgbClr val="000000"/>
            </a:solidFill>
            <a:round/>
            <a:headEnd/>
            <a:tailEnd type="triangle" w="med" len="med"/>
          </a:ln>
        </p:spPr>
        <p:txBody>
          <a:bodyPr/>
          <a:lstStyle/>
          <a:p>
            <a:endParaRPr lang="es-ES"/>
          </a:p>
        </p:txBody>
      </p:sp>
      <p:sp>
        <p:nvSpPr>
          <p:cNvPr id="217141" name="Text Box 53"/>
          <p:cNvSpPr txBox="1">
            <a:spLocks noChangeArrowheads="1"/>
          </p:cNvSpPr>
          <p:nvPr/>
        </p:nvSpPr>
        <p:spPr bwMode="auto">
          <a:xfrm>
            <a:off x="2195513" y="1785938"/>
            <a:ext cx="1103312" cy="457200"/>
          </a:xfrm>
          <a:prstGeom prst="rect">
            <a:avLst/>
          </a:prstGeom>
          <a:noFill/>
          <a:ln w="9525">
            <a:noFill/>
            <a:miter lim="800000"/>
            <a:headEnd/>
            <a:tailEnd/>
          </a:ln>
        </p:spPr>
        <p:txBody>
          <a:bodyPr wrap="none">
            <a:spAutoFit/>
          </a:bodyPr>
          <a:lstStyle/>
          <a:p>
            <a:pPr eaLnBrk="0" hangingPunct="0"/>
            <a:r>
              <a:rPr lang="es-ES" sz="1200" b="1">
                <a:solidFill>
                  <a:srgbClr val="000000"/>
                </a:solidFill>
              </a:rPr>
              <a:t>193.1.1.129/26</a:t>
            </a:r>
          </a:p>
          <a:p>
            <a:pPr eaLnBrk="0" hangingPunct="0"/>
            <a:r>
              <a:rPr lang="es-ES" sz="1200" b="1">
                <a:solidFill>
                  <a:srgbClr val="000000"/>
                </a:solidFill>
              </a:rPr>
              <a:t>193.1.1.195/26</a:t>
            </a:r>
          </a:p>
        </p:txBody>
      </p:sp>
      <p:sp>
        <p:nvSpPr>
          <p:cNvPr id="217142" name="Line 54"/>
          <p:cNvSpPr>
            <a:spLocks noChangeShapeType="1"/>
          </p:cNvSpPr>
          <p:nvPr/>
        </p:nvSpPr>
        <p:spPr bwMode="auto">
          <a:xfrm>
            <a:off x="5795963" y="2243138"/>
            <a:ext cx="0" cy="609600"/>
          </a:xfrm>
          <a:prstGeom prst="line">
            <a:avLst/>
          </a:prstGeom>
          <a:noFill/>
          <a:ln w="9525">
            <a:solidFill>
              <a:srgbClr val="000000"/>
            </a:solidFill>
            <a:round/>
            <a:headEnd/>
            <a:tailEnd type="triangle" w="med" len="med"/>
          </a:ln>
        </p:spPr>
        <p:txBody>
          <a:bodyPr/>
          <a:lstStyle/>
          <a:p>
            <a:endParaRPr lang="es-ES"/>
          </a:p>
        </p:txBody>
      </p:sp>
      <p:sp>
        <p:nvSpPr>
          <p:cNvPr id="217143" name="Text Box 55"/>
          <p:cNvSpPr txBox="1">
            <a:spLocks noChangeArrowheads="1"/>
          </p:cNvSpPr>
          <p:nvPr/>
        </p:nvSpPr>
        <p:spPr bwMode="auto">
          <a:xfrm>
            <a:off x="5416550" y="1747838"/>
            <a:ext cx="1027113" cy="457200"/>
          </a:xfrm>
          <a:prstGeom prst="rect">
            <a:avLst/>
          </a:prstGeom>
          <a:noFill/>
          <a:ln w="9525">
            <a:noFill/>
            <a:miter lim="800000"/>
            <a:headEnd/>
            <a:tailEnd/>
          </a:ln>
        </p:spPr>
        <p:txBody>
          <a:bodyPr wrap="none">
            <a:spAutoFit/>
          </a:bodyPr>
          <a:lstStyle/>
          <a:p>
            <a:pPr eaLnBrk="0" hangingPunct="0"/>
            <a:r>
              <a:rPr lang="es-ES" sz="1200" b="1">
                <a:solidFill>
                  <a:srgbClr val="000000"/>
                </a:solidFill>
              </a:rPr>
              <a:t>193.1.1.1/26</a:t>
            </a:r>
          </a:p>
          <a:p>
            <a:pPr eaLnBrk="0" hangingPunct="0"/>
            <a:r>
              <a:rPr lang="es-ES" sz="1200" b="1">
                <a:solidFill>
                  <a:srgbClr val="000000"/>
                </a:solidFill>
              </a:rPr>
              <a:t>193.1.1.67/26</a:t>
            </a:r>
          </a:p>
        </p:txBody>
      </p:sp>
      <p:sp>
        <p:nvSpPr>
          <p:cNvPr id="217144" name="Line 56"/>
          <p:cNvSpPr>
            <a:spLocks noChangeShapeType="1"/>
          </p:cNvSpPr>
          <p:nvPr/>
        </p:nvSpPr>
        <p:spPr bwMode="auto">
          <a:xfrm rot="10800000" flipV="1">
            <a:off x="3575050" y="1246188"/>
            <a:ext cx="0" cy="1143000"/>
          </a:xfrm>
          <a:prstGeom prst="line">
            <a:avLst/>
          </a:prstGeom>
          <a:noFill/>
          <a:ln w="9525">
            <a:solidFill>
              <a:srgbClr val="000000"/>
            </a:solidFill>
            <a:round/>
            <a:headEnd/>
            <a:tailEnd type="triangle" w="med" len="med"/>
          </a:ln>
        </p:spPr>
        <p:txBody>
          <a:bodyPr/>
          <a:lstStyle/>
          <a:p>
            <a:endParaRPr lang="es-ES"/>
          </a:p>
        </p:txBody>
      </p:sp>
      <p:sp>
        <p:nvSpPr>
          <p:cNvPr id="217145" name="Text Box 57"/>
          <p:cNvSpPr txBox="1">
            <a:spLocks noChangeArrowheads="1"/>
          </p:cNvSpPr>
          <p:nvPr/>
        </p:nvSpPr>
        <p:spPr bwMode="auto">
          <a:xfrm>
            <a:off x="2889250" y="941388"/>
            <a:ext cx="1103313" cy="274637"/>
          </a:xfrm>
          <a:prstGeom prst="rect">
            <a:avLst/>
          </a:prstGeom>
          <a:noFill/>
          <a:ln w="9525">
            <a:noFill/>
            <a:miter lim="800000"/>
            <a:headEnd/>
            <a:tailEnd/>
          </a:ln>
        </p:spPr>
        <p:txBody>
          <a:bodyPr wrap="none">
            <a:spAutoFit/>
          </a:bodyPr>
          <a:lstStyle/>
          <a:p>
            <a:pPr eaLnBrk="0" hangingPunct="0"/>
            <a:r>
              <a:rPr lang="es-ES" sz="1200" b="1">
                <a:solidFill>
                  <a:srgbClr val="000000"/>
                </a:solidFill>
              </a:rPr>
              <a:t>192.168.1.1/30</a:t>
            </a:r>
          </a:p>
        </p:txBody>
      </p:sp>
      <p:sp>
        <p:nvSpPr>
          <p:cNvPr id="217146" name="Line 58"/>
          <p:cNvSpPr>
            <a:spLocks noChangeShapeType="1"/>
          </p:cNvSpPr>
          <p:nvPr/>
        </p:nvSpPr>
        <p:spPr bwMode="auto">
          <a:xfrm rot="10800000" flipV="1">
            <a:off x="5214938" y="1246188"/>
            <a:ext cx="0" cy="1143000"/>
          </a:xfrm>
          <a:prstGeom prst="line">
            <a:avLst/>
          </a:prstGeom>
          <a:noFill/>
          <a:ln w="9525">
            <a:solidFill>
              <a:srgbClr val="000000"/>
            </a:solidFill>
            <a:round/>
            <a:headEnd/>
            <a:tailEnd type="triangle" w="med" len="med"/>
          </a:ln>
        </p:spPr>
        <p:txBody>
          <a:bodyPr/>
          <a:lstStyle/>
          <a:p>
            <a:endParaRPr lang="es-ES"/>
          </a:p>
        </p:txBody>
      </p:sp>
      <p:sp>
        <p:nvSpPr>
          <p:cNvPr id="217147" name="Text Box 59"/>
          <p:cNvSpPr txBox="1">
            <a:spLocks noChangeArrowheads="1"/>
          </p:cNvSpPr>
          <p:nvPr/>
        </p:nvSpPr>
        <p:spPr bwMode="auto">
          <a:xfrm>
            <a:off x="4757738" y="941388"/>
            <a:ext cx="1103312" cy="274637"/>
          </a:xfrm>
          <a:prstGeom prst="rect">
            <a:avLst/>
          </a:prstGeom>
          <a:noFill/>
          <a:ln w="9525">
            <a:noFill/>
            <a:miter lim="800000"/>
            <a:headEnd/>
            <a:tailEnd/>
          </a:ln>
        </p:spPr>
        <p:txBody>
          <a:bodyPr wrap="none">
            <a:spAutoFit/>
          </a:bodyPr>
          <a:lstStyle/>
          <a:p>
            <a:pPr eaLnBrk="0" hangingPunct="0"/>
            <a:r>
              <a:rPr lang="es-ES" sz="1200" b="1">
                <a:solidFill>
                  <a:srgbClr val="000000"/>
                </a:solidFill>
              </a:rPr>
              <a:t>192.168.1.2/30</a:t>
            </a:r>
          </a:p>
        </p:txBody>
      </p:sp>
      <p:sp>
        <p:nvSpPr>
          <p:cNvPr id="217148" name="Text Box 60"/>
          <p:cNvSpPr txBox="1">
            <a:spLocks noChangeArrowheads="1"/>
          </p:cNvSpPr>
          <p:nvPr/>
        </p:nvSpPr>
        <p:spPr bwMode="auto">
          <a:xfrm>
            <a:off x="2203450" y="3074988"/>
            <a:ext cx="2127250" cy="274637"/>
          </a:xfrm>
          <a:prstGeom prst="rect">
            <a:avLst/>
          </a:prstGeom>
          <a:noFill/>
          <a:ln w="9525">
            <a:noFill/>
            <a:miter lim="800000"/>
            <a:headEnd/>
            <a:tailEnd/>
          </a:ln>
        </p:spPr>
        <p:txBody>
          <a:bodyPr wrap="none">
            <a:spAutoFit/>
          </a:bodyPr>
          <a:lstStyle/>
          <a:p>
            <a:pPr eaLnBrk="0" hangingPunct="0"/>
            <a:r>
              <a:rPr lang="es-ES" sz="1200" b="1">
                <a:solidFill>
                  <a:srgbClr val="000000"/>
                </a:solidFill>
              </a:rPr>
              <a:t>A 193.1.1.0/25 por 192.168.1.2</a:t>
            </a:r>
          </a:p>
        </p:txBody>
      </p:sp>
      <p:sp>
        <p:nvSpPr>
          <p:cNvPr id="217149" name="Text Box 61"/>
          <p:cNvSpPr txBox="1">
            <a:spLocks noChangeArrowheads="1"/>
          </p:cNvSpPr>
          <p:nvPr/>
        </p:nvSpPr>
        <p:spPr bwMode="auto">
          <a:xfrm>
            <a:off x="4343400" y="3151188"/>
            <a:ext cx="2279650" cy="274637"/>
          </a:xfrm>
          <a:prstGeom prst="rect">
            <a:avLst/>
          </a:prstGeom>
          <a:noFill/>
          <a:ln w="9525">
            <a:noFill/>
            <a:miter lim="800000"/>
            <a:headEnd/>
            <a:tailEnd/>
          </a:ln>
        </p:spPr>
        <p:txBody>
          <a:bodyPr wrap="none">
            <a:spAutoFit/>
          </a:bodyPr>
          <a:lstStyle/>
          <a:p>
            <a:pPr eaLnBrk="0" hangingPunct="0"/>
            <a:r>
              <a:rPr lang="es-ES" sz="1200" b="1">
                <a:solidFill>
                  <a:srgbClr val="000000"/>
                </a:solidFill>
              </a:rPr>
              <a:t>A 193.1.1.128/25 por 192.168.1.1</a:t>
            </a:r>
          </a:p>
        </p:txBody>
      </p:sp>
      <p:sp>
        <p:nvSpPr>
          <p:cNvPr id="217150" name="Text Box 62"/>
          <p:cNvSpPr txBox="1">
            <a:spLocks noChangeArrowheads="1"/>
          </p:cNvSpPr>
          <p:nvPr/>
        </p:nvSpPr>
        <p:spPr bwMode="auto">
          <a:xfrm>
            <a:off x="2124075" y="3608388"/>
            <a:ext cx="2203450" cy="457200"/>
          </a:xfrm>
          <a:prstGeom prst="rect">
            <a:avLst/>
          </a:prstGeom>
          <a:noFill/>
          <a:ln w="9525">
            <a:noFill/>
            <a:miter lim="800000"/>
            <a:headEnd/>
            <a:tailEnd/>
          </a:ln>
        </p:spPr>
        <p:txBody>
          <a:bodyPr wrap="none">
            <a:spAutoFit/>
          </a:bodyPr>
          <a:lstStyle/>
          <a:p>
            <a:pPr algn="ctr" eaLnBrk="0" hangingPunct="0"/>
            <a:r>
              <a:rPr lang="es-ES" sz="1200" b="1">
                <a:solidFill>
                  <a:srgbClr val="000000"/>
                </a:solidFill>
              </a:rPr>
              <a:t>A 193.1.1.64/26 por 192.168.1.6</a:t>
            </a:r>
          </a:p>
          <a:p>
            <a:pPr algn="ctr" eaLnBrk="0" hangingPunct="0"/>
            <a:r>
              <a:rPr lang="es-ES" sz="1200" b="1">
                <a:solidFill>
                  <a:srgbClr val="000000"/>
                </a:solidFill>
              </a:rPr>
              <a:t>A 193.1.1.0/26 por 193.1.1.129</a:t>
            </a:r>
          </a:p>
        </p:txBody>
      </p:sp>
      <p:sp>
        <p:nvSpPr>
          <p:cNvPr id="217151" name="Text Box 63"/>
          <p:cNvSpPr txBox="1">
            <a:spLocks noChangeArrowheads="1"/>
          </p:cNvSpPr>
          <p:nvPr/>
        </p:nvSpPr>
        <p:spPr bwMode="auto">
          <a:xfrm>
            <a:off x="4343400" y="3684588"/>
            <a:ext cx="2279650" cy="457200"/>
          </a:xfrm>
          <a:prstGeom prst="rect">
            <a:avLst/>
          </a:prstGeom>
          <a:noFill/>
          <a:ln w="9525">
            <a:noFill/>
            <a:miter lim="800000"/>
            <a:headEnd/>
            <a:tailEnd/>
          </a:ln>
        </p:spPr>
        <p:txBody>
          <a:bodyPr wrap="none">
            <a:spAutoFit/>
          </a:bodyPr>
          <a:lstStyle/>
          <a:p>
            <a:pPr algn="ctr" eaLnBrk="0" hangingPunct="0"/>
            <a:r>
              <a:rPr lang="es-ES" sz="1200" b="1">
                <a:solidFill>
                  <a:srgbClr val="000000"/>
                </a:solidFill>
              </a:rPr>
              <a:t>A 193.1.1.192/26 por 192.168.1.5</a:t>
            </a:r>
          </a:p>
          <a:p>
            <a:pPr algn="ctr" eaLnBrk="0" hangingPunct="0"/>
            <a:r>
              <a:rPr lang="es-ES" sz="1200" b="1">
                <a:solidFill>
                  <a:srgbClr val="000000"/>
                </a:solidFill>
              </a:rPr>
              <a:t>A 193.1.1.128/26 por 193.1.1.1</a:t>
            </a:r>
          </a:p>
        </p:txBody>
      </p:sp>
      <p:graphicFrame>
        <p:nvGraphicFramePr>
          <p:cNvPr id="710749" name="Group 93"/>
          <p:cNvGraphicFramePr>
            <a:graphicFrameLocks noGrp="1"/>
          </p:cNvGraphicFramePr>
          <p:nvPr/>
        </p:nvGraphicFramePr>
        <p:xfrm>
          <a:off x="1143000" y="5619750"/>
          <a:ext cx="2552700" cy="822960"/>
        </p:xfrm>
        <a:graphic>
          <a:graphicData uri="http://schemas.openxmlformats.org/drawingml/2006/table">
            <a:tbl>
              <a:tblPr/>
              <a:tblGrid>
                <a:gridCol w="1296988"/>
                <a:gridCol w="1255712"/>
              </a:tblGrid>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Aplicación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Subred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2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Times New Roman" pitchFamily="18" charset="0"/>
                        </a:rPr>
                        <a:t>Datos normales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Times New Roman" pitchFamily="18" charset="0"/>
                        </a:rPr>
                        <a:t>193.1.1.128/26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44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Times New Roman" pitchFamily="18" charset="0"/>
                        </a:rPr>
                        <a:t>Voz sobre IP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Times New Roman" pitchFamily="18" charset="0"/>
                        </a:rPr>
                        <a:t>193.1.1.192/26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710748" name="Group 92"/>
          <p:cNvGraphicFramePr>
            <a:graphicFrameLocks noGrp="1"/>
          </p:cNvGraphicFramePr>
          <p:nvPr/>
        </p:nvGraphicFramePr>
        <p:xfrm>
          <a:off x="5105400" y="5548313"/>
          <a:ext cx="2552700" cy="822960"/>
        </p:xfrm>
        <a:graphic>
          <a:graphicData uri="http://schemas.openxmlformats.org/drawingml/2006/table">
            <a:tbl>
              <a:tblPr/>
              <a:tblGrid>
                <a:gridCol w="1296988"/>
                <a:gridCol w="1255712"/>
              </a:tblGrid>
              <a:tr h="1444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Aplicación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Subred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2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Times New Roman" pitchFamily="18" charset="0"/>
                        </a:rPr>
                        <a:t>Datos normales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Times New Roman" pitchFamily="18" charset="0"/>
                        </a:rPr>
                        <a:t>193.1.1.0/26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44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Times New Roman" pitchFamily="18" charset="0"/>
                        </a:rPr>
                        <a:t>Voz sobre IP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Times New Roman" pitchFamily="18" charset="0"/>
                        </a:rPr>
                        <a:t>193.1.1.64/26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7180" name="Text Box 94"/>
          <p:cNvSpPr txBox="1">
            <a:spLocks noChangeArrowheads="1"/>
          </p:cNvSpPr>
          <p:nvPr/>
        </p:nvSpPr>
        <p:spPr bwMode="auto">
          <a:xfrm>
            <a:off x="1550988" y="44450"/>
            <a:ext cx="5611812" cy="457200"/>
          </a:xfrm>
          <a:prstGeom prst="rect">
            <a:avLst/>
          </a:prstGeom>
          <a:noFill/>
          <a:ln w="9525">
            <a:noFill/>
            <a:miter lim="800000"/>
            <a:headEnd/>
            <a:tailEnd/>
          </a:ln>
        </p:spPr>
        <p:txBody>
          <a:bodyPr wrap="none">
            <a:spAutoFit/>
          </a:bodyPr>
          <a:lstStyle/>
          <a:p>
            <a:r>
              <a:rPr lang="es-ES"/>
              <a:t>Solución problema examen septiembre 2000</a:t>
            </a:r>
          </a:p>
        </p:txBody>
      </p:sp>
      <p:pic>
        <p:nvPicPr>
          <p:cNvPr id="217181" name="Picture 95"/>
          <p:cNvPicPr>
            <a:picLocks noChangeArrowheads="1"/>
          </p:cNvPicPr>
          <p:nvPr/>
        </p:nvPicPr>
        <p:blipFill>
          <a:blip r:embed="rId6" cstate="print"/>
          <a:srcRect/>
          <a:stretch>
            <a:fillRect/>
          </a:stretch>
        </p:blipFill>
        <p:spPr bwMode="auto">
          <a:xfrm>
            <a:off x="395288" y="3573463"/>
            <a:ext cx="411162" cy="581025"/>
          </a:xfrm>
          <a:prstGeom prst="rect">
            <a:avLst/>
          </a:prstGeom>
          <a:noFill/>
          <a:ln w="9525">
            <a:noFill/>
            <a:miter lim="800000"/>
            <a:headEnd/>
            <a:tailEnd/>
          </a:ln>
        </p:spPr>
      </p:pic>
      <p:pic>
        <p:nvPicPr>
          <p:cNvPr id="217182" name="Picture 97"/>
          <p:cNvPicPr>
            <a:picLocks noChangeArrowheads="1"/>
          </p:cNvPicPr>
          <p:nvPr/>
        </p:nvPicPr>
        <p:blipFill>
          <a:blip r:embed="rId6" cstate="print"/>
          <a:srcRect/>
          <a:stretch>
            <a:fillRect/>
          </a:stretch>
        </p:blipFill>
        <p:spPr bwMode="auto">
          <a:xfrm>
            <a:off x="8048625" y="3500438"/>
            <a:ext cx="411163" cy="581025"/>
          </a:xfrm>
          <a:prstGeom prst="rect">
            <a:avLst/>
          </a:prstGeom>
          <a:noFill/>
          <a:ln w="9525">
            <a:noFill/>
            <a:miter lim="800000"/>
            <a:headEnd/>
            <a:tailEnd/>
          </a:ln>
        </p:spPr>
      </p:pic>
    </p:spTree>
  </p:cSld>
  <p:clrMapOvr>
    <a:masterClrMapping/>
  </p:clrMapOvr>
  <p:transition spd="med">
    <p:pull dir="ru"/>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9137" name="Picture 3"/>
          <p:cNvPicPr>
            <a:picLocks noChangeArrowheads="1"/>
          </p:cNvPicPr>
          <p:nvPr/>
        </p:nvPicPr>
        <p:blipFill>
          <a:blip r:embed="rId3" cstate="print"/>
          <a:srcRect/>
          <a:stretch>
            <a:fillRect/>
          </a:stretch>
        </p:blipFill>
        <p:spPr bwMode="auto">
          <a:xfrm>
            <a:off x="3051175" y="2722563"/>
            <a:ext cx="752475" cy="611187"/>
          </a:xfrm>
          <a:prstGeom prst="rect">
            <a:avLst/>
          </a:prstGeom>
          <a:noFill/>
          <a:ln w="12700">
            <a:noFill/>
            <a:miter lim="800000"/>
            <a:headEnd/>
            <a:tailEnd/>
          </a:ln>
        </p:spPr>
      </p:pic>
      <p:sp>
        <p:nvSpPr>
          <p:cNvPr id="219138" name="Line 4"/>
          <p:cNvSpPr>
            <a:spLocks noChangeShapeType="1"/>
          </p:cNvSpPr>
          <p:nvPr/>
        </p:nvSpPr>
        <p:spPr bwMode="auto">
          <a:xfrm>
            <a:off x="2127250" y="1198563"/>
            <a:ext cx="0" cy="4116387"/>
          </a:xfrm>
          <a:prstGeom prst="line">
            <a:avLst/>
          </a:prstGeom>
          <a:noFill/>
          <a:ln w="25400">
            <a:solidFill>
              <a:srgbClr val="3333CC"/>
            </a:solidFill>
            <a:round/>
            <a:headEnd/>
            <a:tailEnd/>
          </a:ln>
        </p:spPr>
        <p:txBody>
          <a:bodyPr/>
          <a:lstStyle/>
          <a:p>
            <a:endParaRPr lang="es-ES"/>
          </a:p>
        </p:txBody>
      </p:sp>
      <p:sp>
        <p:nvSpPr>
          <p:cNvPr id="219139" name="Line 5"/>
          <p:cNvSpPr>
            <a:spLocks noChangeShapeType="1"/>
          </p:cNvSpPr>
          <p:nvPr/>
        </p:nvSpPr>
        <p:spPr bwMode="auto">
          <a:xfrm>
            <a:off x="1670050" y="4095750"/>
            <a:ext cx="457200" cy="0"/>
          </a:xfrm>
          <a:prstGeom prst="line">
            <a:avLst/>
          </a:prstGeom>
          <a:noFill/>
          <a:ln w="9525">
            <a:solidFill>
              <a:srgbClr val="3333CC"/>
            </a:solidFill>
            <a:round/>
            <a:headEnd/>
            <a:tailEnd/>
          </a:ln>
        </p:spPr>
        <p:txBody>
          <a:bodyPr/>
          <a:lstStyle/>
          <a:p>
            <a:endParaRPr lang="es-ES"/>
          </a:p>
        </p:txBody>
      </p:sp>
      <p:pic>
        <p:nvPicPr>
          <p:cNvPr id="219140" name="Picture 6"/>
          <p:cNvPicPr>
            <a:picLocks noChangeArrowheads="1"/>
          </p:cNvPicPr>
          <p:nvPr/>
        </p:nvPicPr>
        <p:blipFill>
          <a:blip r:embed="rId3" cstate="print"/>
          <a:srcRect/>
          <a:stretch>
            <a:fillRect/>
          </a:stretch>
        </p:blipFill>
        <p:spPr bwMode="auto">
          <a:xfrm>
            <a:off x="3051175" y="4095750"/>
            <a:ext cx="752475" cy="609600"/>
          </a:xfrm>
          <a:prstGeom prst="rect">
            <a:avLst/>
          </a:prstGeom>
          <a:noFill/>
          <a:ln w="12700">
            <a:noFill/>
            <a:miter lim="800000"/>
            <a:headEnd/>
            <a:tailEnd/>
          </a:ln>
        </p:spPr>
      </p:pic>
      <p:pic>
        <p:nvPicPr>
          <p:cNvPr id="219141" name="Picture 7"/>
          <p:cNvPicPr>
            <a:picLocks noChangeArrowheads="1"/>
          </p:cNvPicPr>
          <p:nvPr/>
        </p:nvPicPr>
        <p:blipFill>
          <a:blip r:embed="rId3" cstate="print"/>
          <a:srcRect/>
          <a:stretch>
            <a:fillRect/>
          </a:stretch>
        </p:blipFill>
        <p:spPr bwMode="auto">
          <a:xfrm>
            <a:off x="5022850" y="4171950"/>
            <a:ext cx="752475" cy="609600"/>
          </a:xfrm>
          <a:prstGeom prst="rect">
            <a:avLst/>
          </a:prstGeom>
          <a:noFill/>
          <a:ln w="12700">
            <a:noFill/>
            <a:miter lim="800000"/>
            <a:headEnd/>
            <a:tailEnd/>
          </a:ln>
        </p:spPr>
      </p:pic>
      <p:pic>
        <p:nvPicPr>
          <p:cNvPr id="219142" name="Picture 8"/>
          <p:cNvPicPr>
            <a:picLocks noChangeArrowheads="1"/>
          </p:cNvPicPr>
          <p:nvPr/>
        </p:nvPicPr>
        <p:blipFill>
          <a:blip r:embed="rId3" cstate="print"/>
          <a:srcRect/>
          <a:stretch>
            <a:fillRect/>
          </a:stretch>
        </p:blipFill>
        <p:spPr bwMode="auto">
          <a:xfrm>
            <a:off x="5022850" y="2722563"/>
            <a:ext cx="752475" cy="611187"/>
          </a:xfrm>
          <a:prstGeom prst="rect">
            <a:avLst/>
          </a:prstGeom>
          <a:noFill/>
          <a:ln w="12700">
            <a:noFill/>
            <a:miter lim="800000"/>
            <a:headEnd/>
            <a:tailEnd/>
          </a:ln>
        </p:spPr>
      </p:pic>
      <p:pic>
        <p:nvPicPr>
          <p:cNvPr id="219143" name="Picture 9"/>
          <p:cNvPicPr>
            <a:picLocks noChangeArrowheads="1"/>
          </p:cNvPicPr>
          <p:nvPr/>
        </p:nvPicPr>
        <p:blipFill>
          <a:blip r:embed="rId4" cstate="print">
            <a:lum contrast="6000"/>
          </a:blip>
          <a:srcRect/>
          <a:stretch>
            <a:fillRect/>
          </a:stretch>
        </p:blipFill>
        <p:spPr bwMode="auto">
          <a:xfrm>
            <a:off x="3422650" y="1843088"/>
            <a:ext cx="685800" cy="574675"/>
          </a:xfrm>
          <a:prstGeom prst="rect">
            <a:avLst/>
          </a:prstGeom>
          <a:noFill/>
          <a:ln w="12700">
            <a:noFill/>
            <a:miter lim="800000"/>
            <a:headEnd/>
            <a:tailEnd/>
          </a:ln>
        </p:spPr>
      </p:pic>
      <p:sp>
        <p:nvSpPr>
          <p:cNvPr id="219144" name="Line 10"/>
          <p:cNvSpPr>
            <a:spLocks noChangeShapeType="1"/>
          </p:cNvSpPr>
          <p:nvPr/>
        </p:nvSpPr>
        <p:spPr bwMode="auto">
          <a:xfrm>
            <a:off x="6713538" y="1350963"/>
            <a:ext cx="0" cy="3735387"/>
          </a:xfrm>
          <a:prstGeom prst="line">
            <a:avLst/>
          </a:prstGeom>
          <a:noFill/>
          <a:ln w="25400">
            <a:solidFill>
              <a:srgbClr val="3333CC"/>
            </a:solidFill>
            <a:round/>
            <a:headEnd/>
            <a:tailEnd/>
          </a:ln>
        </p:spPr>
        <p:txBody>
          <a:bodyPr/>
          <a:lstStyle/>
          <a:p>
            <a:endParaRPr lang="es-ES"/>
          </a:p>
        </p:txBody>
      </p:sp>
      <p:sp>
        <p:nvSpPr>
          <p:cNvPr id="219145" name="Freeform 11"/>
          <p:cNvSpPr>
            <a:spLocks/>
          </p:cNvSpPr>
          <p:nvPr/>
        </p:nvSpPr>
        <p:spPr bwMode="auto">
          <a:xfrm>
            <a:off x="3727450" y="4400550"/>
            <a:ext cx="1371600" cy="76200"/>
          </a:xfrm>
          <a:custGeom>
            <a:avLst/>
            <a:gdLst>
              <a:gd name="T0" fmla="*/ 0 w 1452"/>
              <a:gd name="T1" fmla="*/ 0 h 45"/>
              <a:gd name="T2" fmla="*/ 663887475 w 1452"/>
              <a:gd name="T3" fmla="*/ 0 h 45"/>
              <a:gd name="T4" fmla="*/ 592501953 w 1452"/>
              <a:gd name="T5" fmla="*/ 126165197 h 45"/>
              <a:gd name="T6" fmla="*/ 1294759264 w 1452"/>
              <a:gd name="T7" fmla="*/ 126165197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rgbClr val="3333CC"/>
            </a:solidFill>
            <a:round/>
            <a:headEnd/>
            <a:tailEnd/>
          </a:ln>
        </p:spPr>
        <p:txBody>
          <a:bodyPr/>
          <a:lstStyle/>
          <a:p>
            <a:endParaRPr lang="es-ES"/>
          </a:p>
        </p:txBody>
      </p:sp>
      <p:sp>
        <p:nvSpPr>
          <p:cNvPr id="219146" name="Line 12"/>
          <p:cNvSpPr>
            <a:spLocks noChangeShapeType="1"/>
          </p:cNvSpPr>
          <p:nvPr/>
        </p:nvSpPr>
        <p:spPr bwMode="auto">
          <a:xfrm>
            <a:off x="5708650" y="4400550"/>
            <a:ext cx="1019175" cy="0"/>
          </a:xfrm>
          <a:prstGeom prst="line">
            <a:avLst/>
          </a:prstGeom>
          <a:noFill/>
          <a:ln w="9525">
            <a:solidFill>
              <a:srgbClr val="3333CC"/>
            </a:solidFill>
            <a:round/>
            <a:headEnd/>
            <a:tailEnd/>
          </a:ln>
        </p:spPr>
        <p:txBody>
          <a:bodyPr/>
          <a:lstStyle/>
          <a:p>
            <a:endParaRPr lang="es-ES"/>
          </a:p>
        </p:txBody>
      </p:sp>
      <p:sp>
        <p:nvSpPr>
          <p:cNvPr id="219147" name="Line 13"/>
          <p:cNvSpPr>
            <a:spLocks noChangeShapeType="1"/>
          </p:cNvSpPr>
          <p:nvPr/>
        </p:nvSpPr>
        <p:spPr bwMode="auto">
          <a:xfrm>
            <a:off x="2136775" y="4400550"/>
            <a:ext cx="981075" cy="0"/>
          </a:xfrm>
          <a:prstGeom prst="line">
            <a:avLst/>
          </a:prstGeom>
          <a:noFill/>
          <a:ln w="9525">
            <a:solidFill>
              <a:srgbClr val="3333CC"/>
            </a:solidFill>
            <a:round/>
            <a:headEnd/>
            <a:tailEnd/>
          </a:ln>
        </p:spPr>
        <p:txBody>
          <a:bodyPr/>
          <a:lstStyle/>
          <a:p>
            <a:endParaRPr lang="es-ES"/>
          </a:p>
        </p:txBody>
      </p:sp>
      <p:pic>
        <p:nvPicPr>
          <p:cNvPr id="219148" name="Picture 14"/>
          <p:cNvPicPr>
            <a:picLocks noChangeArrowheads="1"/>
          </p:cNvPicPr>
          <p:nvPr/>
        </p:nvPicPr>
        <p:blipFill>
          <a:blip r:embed="rId5" cstate="print"/>
          <a:srcRect/>
          <a:stretch>
            <a:fillRect/>
          </a:stretch>
        </p:blipFill>
        <p:spPr bwMode="auto">
          <a:xfrm>
            <a:off x="7170738" y="1808163"/>
            <a:ext cx="577850" cy="685800"/>
          </a:xfrm>
          <a:prstGeom prst="rect">
            <a:avLst/>
          </a:prstGeom>
          <a:noFill/>
          <a:ln w="12700">
            <a:noFill/>
            <a:miter lim="800000"/>
            <a:headEnd/>
            <a:tailEnd/>
          </a:ln>
        </p:spPr>
      </p:pic>
      <p:pic>
        <p:nvPicPr>
          <p:cNvPr id="219149" name="Picture 15"/>
          <p:cNvPicPr>
            <a:picLocks noChangeArrowheads="1"/>
          </p:cNvPicPr>
          <p:nvPr/>
        </p:nvPicPr>
        <p:blipFill>
          <a:blip r:embed="rId5" cstate="print"/>
          <a:srcRect/>
          <a:stretch>
            <a:fillRect/>
          </a:stretch>
        </p:blipFill>
        <p:spPr bwMode="auto">
          <a:xfrm>
            <a:off x="7170738" y="3486150"/>
            <a:ext cx="577850" cy="685800"/>
          </a:xfrm>
          <a:prstGeom prst="rect">
            <a:avLst/>
          </a:prstGeom>
          <a:noFill/>
          <a:ln w="12700">
            <a:noFill/>
            <a:miter lim="800000"/>
            <a:headEnd/>
            <a:tailEnd/>
          </a:ln>
        </p:spPr>
      </p:pic>
      <p:sp>
        <p:nvSpPr>
          <p:cNvPr id="219150" name="Line 16"/>
          <p:cNvSpPr>
            <a:spLocks noChangeShapeType="1"/>
          </p:cNvSpPr>
          <p:nvPr/>
        </p:nvSpPr>
        <p:spPr bwMode="auto">
          <a:xfrm>
            <a:off x="6713538" y="4019550"/>
            <a:ext cx="457200" cy="0"/>
          </a:xfrm>
          <a:prstGeom prst="line">
            <a:avLst/>
          </a:prstGeom>
          <a:noFill/>
          <a:ln w="9525">
            <a:solidFill>
              <a:srgbClr val="3333CC"/>
            </a:solidFill>
            <a:round/>
            <a:headEnd/>
            <a:tailEnd/>
          </a:ln>
        </p:spPr>
        <p:txBody>
          <a:bodyPr/>
          <a:lstStyle/>
          <a:p>
            <a:endParaRPr lang="es-ES"/>
          </a:p>
        </p:txBody>
      </p:sp>
      <p:sp>
        <p:nvSpPr>
          <p:cNvPr id="219151" name="Line 17"/>
          <p:cNvSpPr>
            <a:spLocks noChangeShapeType="1"/>
          </p:cNvSpPr>
          <p:nvPr/>
        </p:nvSpPr>
        <p:spPr bwMode="auto">
          <a:xfrm>
            <a:off x="6713538" y="2265363"/>
            <a:ext cx="457200" cy="0"/>
          </a:xfrm>
          <a:prstGeom prst="line">
            <a:avLst/>
          </a:prstGeom>
          <a:noFill/>
          <a:ln w="9525">
            <a:solidFill>
              <a:srgbClr val="3333CC"/>
            </a:solidFill>
            <a:round/>
            <a:headEnd/>
            <a:tailEnd/>
          </a:ln>
        </p:spPr>
        <p:txBody>
          <a:bodyPr/>
          <a:lstStyle/>
          <a:p>
            <a:endParaRPr lang="es-ES"/>
          </a:p>
        </p:txBody>
      </p:sp>
      <p:pic>
        <p:nvPicPr>
          <p:cNvPr id="219152" name="Picture 18"/>
          <p:cNvPicPr>
            <a:picLocks noChangeArrowheads="1"/>
          </p:cNvPicPr>
          <p:nvPr/>
        </p:nvPicPr>
        <p:blipFill>
          <a:blip r:embed="rId5" cstate="print"/>
          <a:srcRect/>
          <a:stretch>
            <a:fillRect/>
          </a:stretch>
        </p:blipFill>
        <p:spPr bwMode="auto">
          <a:xfrm>
            <a:off x="1136650" y="3638550"/>
            <a:ext cx="577850" cy="685800"/>
          </a:xfrm>
          <a:prstGeom prst="rect">
            <a:avLst/>
          </a:prstGeom>
          <a:noFill/>
          <a:ln w="12700">
            <a:noFill/>
            <a:miter lim="800000"/>
            <a:headEnd/>
            <a:tailEnd/>
          </a:ln>
        </p:spPr>
      </p:pic>
      <p:pic>
        <p:nvPicPr>
          <p:cNvPr id="219153" name="Picture 19"/>
          <p:cNvPicPr>
            <a:picLocks noChangeArrowheads="1"/>
          </p:cNvPicPr>
          <p:nvPr/>
        </p:nvPicPr>
        <p:blipFill>
          <a:blip r:embed="rId5" cstate="print"/>
          <a:srcRect/>
          <a:stretch>
            <a:fillRect/>
          </a:stretch>
        </p:blipFill>
        <p:spPr bwMode="auto">
          <a:xfrm>
            <a:off x="1136650" y="1808163"/>
            <a:ext cx="577850" cy="685800"/>
          </a:xfrm>
          <a:prstGeom prst="rect">
            <a:avLst/>
          </a:prstGeom>
          <a:noFill/>
          <a:ln w="12700">
            <a:noFill/>
            <a:miter lim="800000"/>
            <a:headEnd/>
            <a:tailEnd/>
          </a:ln>
        </p:spPr>
      </p:pic>
      <p:sp>
        <p:nvSpPr>
          <p:cNvPr id="219154" name="Line 20"/>
          <p:cNvSpPr>
            <a:spLocks noChangeShapeType="1"/>
          </p:cNvSpPr>
          <p:nvPr/>
        </p:nvSpPr>
        <p:spPr bwMode="auto">
          <a:xfrm>
            <a:off x="1670050" y="2265363"/>
            <a:ext cx="457200" cy="0"/>
          </a:xfrm>
          <a:prstGeom prst="line">
            <a:avLst/>
          </a:prstGeom>
          <a:noFill/>
          <a:ln w="9525">
            <a:solidFill>
              <a:srgbClr val="3333CC"/>
            </a:solidFill>
            <a:round/>
            <a:headEnd/>
            <a:tailEnd/>
          </a:ln>
        </p:spPr>
        <p:txBody>
          <a:bodyPr/>
          <a:lstStyle/>
          <a:p>
            <a:endParaRPr lang="es-ES"/>
          </a:p>
        </p:txBody>
      </p:sp>
      <p:pic>
        <p:nvPicPr>
          <p:cNvPr id="219155" name="Picture 21"/>
          <p:cNvPicPr>
            <a:picLocks noChangeArrowheads="1"/>
          </p:cNvPicPr>
          <p:nvPr/>
        </p:nvPicPr>
        <p:blipFill>
          <a:blip r:embed="rId4" cstate="print">
            <a:lum contrast="6000"/>
          </a:blip>
          <a:srcRect/>
          <a:stretch>
            <a:fillRect/>
          </a:stretch>
        </p:blipFill>
        <p:spPr bwMode="auto">
          <a:xfrm>
            <a:off x="4641850" y="1808163"/>
            <a:ext cx="685800" cy="574675"/>
          </a:xfrm>
          <a:prstGeom prst="rect">
            <a:avLst/>
          </a:prstGeom>
          <a:noFill/>
          <a:ln w="12700">
            <a:noFill/>
            <a:miter lim="800000"/>
            <a:headEnd/>
            <a:tailEnd/>
          </a:ln>
        </p:spPr>
      </p:pic>
      <p:sp>
        <p:nvSpPr>
          <p:cNvPr id="219156" name="Line 22"/>
          <p:cNvSpPr>
            <a:spLocks noChangeShapeType="1"/>
          </p:cNvSpPr>
          <p:nvPr/>
        </p:nvSpPr>
        <p:spPr bwMode="auto">
          <a:xfrm>
            <a:off x="2127250" y="3028950"/>
            <a:ext cx="990600" cy="0"/>
          </a:xfrm>
          <a:prstGeom prst="line">
            <a:avLst/>
          </a:prstGeom>
          <a:noFill/>
          <a:ln w="9525">
            <a:solidFill>
              <a:srgbClr val="3333CC"/>
            </a:solidFill>
            <a:round/>
            <a:headEnd/>
            <a:tailEnd/>
          </a:ln>
        </p:spPr>
        <p:txBody>
          <a:bodyPr/>
          <a:lstStyle/>
          <a:p>
            <a:endParaRPr lang="es-ES"/>
          </a:p>
        </p:txBody>
      </p:sp>
      <p:sp>
        <p:nvSpPr>
          <p:cNvPr id="219157" name="Line 23"/>
          <p:cNvSpPr>
            <a:spLocks noChangeShapeType="1"/>
          </p:cNvSpPr>
          <p:nvPr/>
        </p:nvSpPr>
        <p:spPr bwMode="auto">
          <a:xfrm>
            <a:off x="5632450" y="3028950"/>
            <a:ext cx="1090613" cy="3175"/>
          </a:xfrm>
          <a:prstGeom prst="line">
            <a:avLst/>
          </a:prstGeom>
          <a:noFill/>
          <a:ln w="9525">
            <a:solidFill>
              <a:srgbClr val="3333CC"/>
            </a:solidFill>
            <a:round/>
            <a:headEnd/>
            <a:tailEnd/>
          </a:ln>
        </p:spPr>
        <p:txBody>
          <a:bodyPr/>
          <a:lstStyle/>
          <a:p>
            <a:endParaRPr lang="es-ES"/>
          </a:p>
        </p:txBody>
      </p:sp>
      <p:sp>
        <p:nvSpPr>
          <p:cNvPr id="219158" name="Line 24"/>
          <p:cNvSpPr>
            <a:spLocks noChangeShapeType="1"/>
          </p:cNvSpPr>
          <p:nvPr/>
        </p:nvSpPr>
        <p:spPr bwMode="auto">
          <a:xfrm flipV="1">
            <a:off x="3422650" y="2341563"/>
            <a:ext cx="381000" cy="457200"/>
          </a:xfrm>
          <a:prstGeom prst="line">
            <a:avLst/>
          </a:prstGeom>
          <a:noFill/>
          <a:ln w="9525">
            <a:solidFill>
              <a:srgbClr val="000000"/>
            </a:solidFill>
            <a:round/>
            <a:headEnd/>
            <a:tailEnd/>
          </a:ln>
        </p:spPr>
        <p:txBody>
          <a:bodyPr/>
          <a:lstStyle/>
          <a:p>
            <a:endParaRPr lang="es-ES"/>
          </a:p>
        </p:txBody>
      </p:sp>
      <p:sp>
        <p:nvSpPr>
          <p:cNvPr id="219159" name="Line 25"/>
          <p:cNvSpPr>
            <a:spLocks noChangeShapeType="1"/>
          </p:cNvSpPr>
          <p:nvPr/>
        </p:nvSpPr>
        <p:spPr bwMode="auto">
          <a:xfrm flipH="1" flipV="1">
            <a:off x="4946650" y="2265363"/>
            <a:ext cx="457200" cy="533400"/>
          </a:xfrm>
          <a:prstGeom prst="line">
            <a:avLst/>
          </a:prstGeom>
          <a:noFill/>
          <a:ln w="9525">
            <a:solidFill>
              <a:srgbClr val="000000"/>
            </a:solidFill>
            <a:round/>
            <a:headEnd/>
            <a:tailEnd/>
          </a:ln>
        </p:spPr>
        <p:txBody>
          <a:bodyPr/>
          <a:lstStyle/>
          <a:p>
            <a:endParaRPr lang="es-ES"/>
          </a:p>
        </p:txBody>
      </p:sp>
      <p:sp>
        <p:nvSpPr>
          <p:cNvPr id="219160" name="Arc 26"/>
          <p:cNvSpPr>
            <a:spLocks/>
          </p:cNvSpPr>
          <p:nvPr/>
        </p:nvSpPr>
        <p:spPr bwMode="auto">
          <a:xfrm>
            <a:off x="4260850" y="969963"/>
            <a:ext cx="685800" cy="838200"/>
          </a:xfrm>
          <a:custGeom>
            <a:avLst/>
            <a:gdLst>
              <a:gd name="T0" fmla="*/ 0 w 21600"/>
              <a:gd name="T1" fmla="*/ 0 h 21600"/>
              <a:gd name="T2" fmla="*/ 691329076 w 21600"/>
              <a:gd name="T3" fmla="*/ 1262220398 h 21600"/>
              <a:gd name="T4" fmla="*/ 0 w 21600"/>
              <a:gd name="T5" fmla="*/ 126222039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prstDash val="sysDot"/>
            <a:round/>
            <a:headEnd/>
            <a:tailEnd/>
          </a:ln>
        </p:spPr>
        <p:txBody>
          <a:bodyPr wrap="none" anchor="ctr"/>
          <a:lstStyle/>
          <a:p>
            <a:endParaRPr lang="es-ES"/>
          </a:p>
        </p:txBody>
      </p:sp>
      <p:sp>
        <p:nvSpPr>
          <p:cNvPr id="219161" name="Arc 27"/>
          <p:cNvSpPr>
            <a:spLocks/>
          </p:cNvSpPr>
          <p:nvPr/>
        </p:nvSpPr>
        <p:spPr bwMode="auto">
          <a:xfrm flipH="1">
            <a:off x="3803650" y="969963"/>
            <a:ext cx="533400" cy="838200"/>
          </a:xfrm>
          <a:custGeom>
            <a:avLst/>
            <a:gdLst>
              <a:gd name="T0" fmla="*/ 0 w 21600"/>
              <a:gd name="T1" fmla="*/ 0 h 21600"/>
              <a:gd name="T2" fmla="*/ 325275598 w 21600"/>
              <a:gd name="T3" fmla="*/ 1262220398 h 21600"/>
              <a:gd name="T4" fmla="*/ 0 w 21600"/>
              <a:gd name="T5" fmla="*/ 126222039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prstDash val="sysDot"/>
            <a:round/>
            <a:headEnd/>
            <a:tailEnd/>
          </a:ln>
        </p:spPr>
        <p:txBody>
          <a:bodyPr wrap="none" anchor="ctr"/>
          <a:lstStyle/>
          <a:p>
            <a:endParaRPr lang="es-ES"/>
          </a:p>
        </p:txBody>
      </p:sp>
      <p:sp>
        <p:nvSpPr>
          <p:cNvPr id="219162" name="Text Box 28"/>
          <p:cNvSpPr txBox="1">
            <a:spLocks noChangeArrowheads="1"/>
          </p:cNvSpPr>
          <p:nvPr/>
        </p:nvSpPr>
        <p:spPr bwMode="auto">
          <a:xfrm>
            <a:off x="1763713" y="882650"/>
            <a:ext cx="777875" cy="304800"/>
          </a:xfrm>
          <a:prstGeom prst="rect">
            <a:avLst/>
          </a:prstGeom>
          <a:noFill/>
          <a:ln w="9525">
            <a:noFill/>
            <a:miter lim="800000"/>
            <a:headEnd/>
            <a:tailEnd/>
          </a:ln>
        </p:spPr>
        <p:txBody>
          <a:bodyPr wrap="none">
            <a:spAutoFit/>
          </a:bodyPr>
          <a:lstStyle/>
          <a:p>
            <a:pPr eaLnBrk="0" hangingPunct="0"/>
            <a:r>
              <a:rPr lang="es-ES" sz="1400">
                <a:solidFill>
                  <a:srgbClr val="000000"/>
                </a:solidFill>
              </a:rPr>
              <a:t>Chicago</a:t>
            </a:r>
          </a:p>
        </p:txBody>
      </p:sp>
      <p:sp>
        <p:nvSpPr>
          <p:cNvPr id="219163" name="Text Box 29"/>
          <p:cNvSpPr txBox="1">
            <a:spLocks noChangeArrowheads="1"/>
          </p:cNvSpPr>
          <p:nvPr/>
        </p:nvSpPr>
        <p:spPr bwMode="auto">
          <a:xfrm>
            <a:off x="6386513" y="968375"/>
            <a:ext cx="708025" cy="304800"/>
          </a:xfrm>
          <a:prstGeom prst="rect">
            <a:avLst/>
          </a:prstGeom>
          <a:noFill/>
          <a:ln w="9525">
            <a:noFill/>
            <a:miter lim="800000"/>
            <a:headEnd/>
            <a:tailEnd/>
          </a:ln>
        </p:spPr>
        <p:txBody>
          <a:bodyPr wrap="none">
            <a:spAutoFit/>
          </a:bodyPr>
          <a:lstStyle/>
          <a:p>
            <a:pPr eaLnBrk="0" hangingPunct="0"/>
            <a:r>
              <a:rPr lang="es-ES" sz="1400">
                <a:solidFill>
                  <a:srgbClr val="000000"/>
                </a:solidFill>
              </a:rPr>
              <a:t>Madrid</a:t>
            </a:r>
          </a:p>
        </p:txBody>
      </p:sp>
      <p:sp>
        <p:nvSpPr>
          <p:cNvPr id="219164" name="Text Box 30"/>
          <p:cNvSpPr txBox="1">
            <a:spLocks noChangeArrowheads="1"/>
          </p:cNvSpPr>
          <p:nvPr/>
        </p:nvSpPr>
        <p:spPr bwMode="auto">
          <a:xfrm>
            <a:off x="757238" y="2570163"/>
            <a:ext cx="1225550" cy="458787"/>
          </a:xfrm>
          <a:prstGeom prst="rect">
            <a:avLst/>
          </a:prstGeom>
          <a:noFill/>
          <a:ln w="9525">
            <a:noFill/>
            <a:miter lim="800000"/>
            <a:headEnd/>
            <a:tailEnd/>
          </a:ln>
        </p:spPr>
        <p:txBody>
          <a:bodyPr wrap="none">
            <a:spAutoFit/>
          </a:bodyPr>
          <a:lstStyle/>
          <a:p>
            <a:pPr eaLnBrk="0" hangingPunct="0"/>
            <a:r>
              <a:rPr lang="es-ES" sz="1200">
                <a:solidFill>
                  <a:srgbClr val="000000"/>
                </a:solidFill>
              </a:rPr>
              <a:t>193.1.1.130</a:t>
            </a:r>
            <a:r>
              <a:rPr lang="es-ES" sz="1200" b="1">
                <a:solidFill>
                  <a:srgbClr val="000000"/>
                </a:solidFill>
              </a:rPr>
              <a:t>/25</a:t>
            </a:r>
          </a:p>
          <a:p>
            <a:pPr eaLnBrk="0" hangingPunct="0"/>
            <a:r>
              <a:rPr lang="es-ES" sz="1200" b="1">
                <a:solidFill>
                  <a:srgbClr val="000000"/>
                </a:solidFill>
              </a:rPr>
              <a:t>Rtr: 193.1.1.129</a:t>
            </a:r>
            <a:endParaRPr lang="es-ES" sz="1200">
              <a:solidFill>
                <a:srgbClr val="000000"/>
              </a:solidFill>
            </a:endParaRPr>
          </a:p>
        </p:txBody>
      </p:sp>
      <p:sp>
        <p:nvSpPr>
          <p:cNvPr id="219165" name="Text Box 31"/>
          <p:cNvSpPr txBox="1">
            <a:spLocks noChangeArrowheads="1"/>
          </p:cNvSpPr>
          <p:nvPr/>
        </p:nvSpPr>
        <p:spPr bwMode="auto">
          <a:xfrm>
            <a:off x="755650" y="4400550"/>
            <a:ext cx="1225550" cy="457200"/>
          </a:xfrm>
          <a:prstGeom prst="rect">
            <a:avLst/>
          </a:prstGeom>
          <a:noFill/>
          <a:ln w="9525">
            <a:noFill/>
            <a:miter lim="800000"/>
            <a:headEnd/>
            <a:tailEnd/>
          </a:ln>
        </p:spPr>
        <p:txBody>
          <a:bodyPr wrap="none">
            <a:spAutoFit/>
          </a:bodyPr>
          <a:lstStyle/>
          <a:p>
            <a:pPr eaLnBrk="0" hangingPunct="0"/>
            <a:r>
              <a:rPr lang="es-ES" sz="1200">
                <a:solidFill>
                  <a:srgbClr val="000000"/>
                </a:solidFill>
              </a:rPr>
              <a:t>193.1.1.194</a:t>
            </a:r>
            <a:r>
              <a:rPr lang="es-ES" sz="1200" b="1">
                <a:solidFill>
                  <a:srgbClr val="000000"/>
                </a:solidFill>
              </a:rPr>
              <a:t>/25</a:t>
            </a:r>
          </a:p>
          <a:p>
            <a:pPr eaLnBrk="0" hangingPunct="0"/>
            <a:r>
              <a:rPr lang="es-ES" sz="1200" b="1">
                <a:solidFill>
                  <a:srgbClr val="000000"/>
                </a:solidFill>
              </a:rPr>
              <a:t>Rtr: 193.1.1.193</a:t>
            </a:r>
            <a:endParaRPr lang="es-ES" sz="1200">
              <a:solidFill>
                <a:srgbClr val="000000"/>
              </a:solidFill>
            </a:endParaRPr>
          </a:p>
        </p:txBody>
      </p:sp>
      <p:sp>
        <p:nvSpPr>
          <p:cNvPr id="219166" name="Text Box 32"/>
          <p:cNvSpPr txBox="1">
            <a:spLocks noChangeArrowheads="1"/>
          </p:cNvSpPr>
          <p:nvPr/>
        </p:nvSpPr>
        <p:spPr bwMode="auto">
          <a:xfrm>
            <a:off x="7094538" y="2570163"/>
            <a:ext cx="1073150" cy="458787"/>
          </a:xfrm>
          <a:prstGeom prst="rect">
            <a:avLst/>
          </a:prstGeom>
          <a:noFill/>
          <a:ln w="9525">
            <a:noFill/>
            <a:miter lim="800000"/>
            <a:headEnd/>
            <a:tailEnd/>
          </a:ln>
        </p:spPr>
        <p:txBody>
          <a:bodyPr wrap="none">
            <a:spAutoFit/>
          </a:bodyPr>
          <a:lstStyle/>
          <a:p>
            <a:pPr eaLnBrk="0" hangingPunct="0"/>
            <a:r>
              <a:rPr lang="es-ES" sz="1200">
                <a:solidFill>
                  <a:srgbClr val="000000"/>
                </a:solidFill>
              </a:rPr>
              <a:t>193.1.1.2</a:t>
            </a:r>
            <a:r>
              <a:rPr lang="es-ES" sz="1200" b="1">
                <a:solidFill>
                  <a:srgbClr val="000000"/>
                </a:solidFill>
              </a:rPr>
              <a:t>/25</a:t>
            </a:r>
          </a:p>
          <a:p>
            <a:pPr eaLnBrk="0" hangingPunct="0"/>
            <a:r>
              <a:rPr lang="es-ES" sz="1200" b="1">
                <a:solidFill>
                  <a:srgbClr val="000000"/>
                </a:solidFill>
              </a:rPr>
              <a:t>Rtr: 193.1.1.1</a:t>
            </a:r>
            <a:endParaRPr lang="es-ES" sz="1200">
              <a:solidFill>
                <a:srgbClr val="000000"/>
              </a:solidFill>
            </a:endParaRPr>
          </a:p>
        </p:txBody>
      </p:sp>
      <p:sp>
        <p:nvSpPr>
          <p:cNvPr id="219167" name="Text Box 33"/>
          <p:cNvSpPr txBox="1">
            <a:spLocks noChangeArrowheads="1"/>
          </p:cNvSpPr>
          <p:nvPr/>
        </p:nvSpPr>
        <p:spPr bwMode="auto">
          <a:xfrm>
            <a:off x="7094538" y="4248150"/>
            <a:ext cx="1149350" cy="457200"/>
          </a:xfrm>
          <a:prstGeom prst="rect">
            <a:avLst/>
          </a:prstGeom>
          <a:noFill/>
          <a:ln w="9525">
            <a:noFill/>
            <a:miter lim="800000"/>
            <a:headEnd/>
            <a:tailEnd/>
          </a:ln>
        </p:spPr>
        <p:txBody>
          <a:bodyPr wrap="none">
            <a:spAutoFit/>
          </a:bodyPr>
          <a:lstStyle/>
          <a:p>
            <a:pPr eaLnBrk="0" hangingPunct="0"/>
            <a:r>
              <a:rPr lang="es-ES" sz="1200">
                <a:solidFill>
                  <a:srgbClr val="000000"/>
                </a:solidFill>
              </a:rPr>
              <a:t>193.1.1.66</a:t>
            </a:r>
            <a:r>
              <a:rPr lang="es-ES" sz="1200" b="1">
                <a:solidFill>
                  <a:srgbClr val="000000"/>
                </a:solidFill>
              </a:rPr>
              <a:t>/25</a:t>
            </a:r>
          </a:p>
          <a:p>
            <a:pPr eaLnBrk="0" hangingPunct="0"/>
            <a:r>
              <a:rPr lang="es-ES" sz="1200" b="1">
                <a:solidFill>
                  <a:srgbClr val="000000"/>
                </a:solidFill>
              </a:rPr>
              <a:t>Rtr: 193.1.1.65</a:t>
            </a:r>
            <a:endParaRPr lang="es-ES" sz="1200">
              <a:solidFill>
                <a:srgbClr val="000000"/>
              </a:solidFill>
            </a:endParaRPr>
          </a:p>
        </p:txBody>
      </p:sp>
      <p:sp>
        <p:nvSpPr>
          <p:cNvPr id="219168" name="Text Box 34"/>
          <p:cNvSpPr txBox="1">
            <a:spLocks noChangeArrowheads="1"/>
          </p:cNvSpPr>
          <p:nvPr/>
        </p:nvSpPr>
        <p:spPr bwMode="auto">
          <a:xfrm>
            <a:off x="4287838" y="1000125"/>
            <a:ext cx="354012" cy="274638"/>
          </a:xfrm>
          <a:prstGeom prst="rect">
            <a:avLst/>
          </a:prstGeom>
          <a:noFill/>
          <a:ln w="9525">
            <a:noFill/>
            <a:miter lim="800000"/>
            <a:headEnd/>
            <a:tailEnd/>
          </a:ln>
        </p:spPr>
        <p:txBody>
          <a:bodyPr wrap="none">
            <a:spAutoFit/>
          </a:bodyPr>
          <a:lstStyle/>
          <a:p>
            <a:pPr eaLnBrk="0" hangingPunct="0"/>
            <a:r>
              <a:rPr lang="es-ES" sz="1200">
                <a:solidFill>
                  <a:srgbClr val="000000"/>
                </a:solidFill>
              </a:rPr>
              <a:t>T1</a:t>
            </a:r>
          </a:p>
        </p:txBody>
      </p:sp>
      <p:sp>
        <p:nvSpPr>
          <p:cNvPr id="219169" name="Text Box 35"/>
          <p:cNvSpPr txBox="1">
            <a:spLocks noChangeArrowheads="1"/>
          </p:cNvSpPr>
          <p:nvPr/>
        </p:nvSpPr>
        <p:spPr bwMode="auto">
          <a:xfrm>
            <a:off x="4032250" y="4552950"/>
            <a:ext cx="738188" cy="274638"/>
          </a:xfrm>
          <a:prstGeom prst="rect">
            <a:avLst/>
          </a:prstGeom>
          <a:noFill/>
          <a:ln w="9525">
            <a:noFill/>
            <a:miter lim="800000"/>
            <a:headEnd/>
            <a:tailEnd/>
          </a:ln>
        </p:spPr>
        <p:txBody>
          <a:bodyPr wrap="none">
            <a:spAutoFit/>
          </a:bodyPr>
          <a:lstStyle/>
          <a:p>
            <a:pPr eaLnBrk="0" hangingPunct="0"/>
            <a:r>
              <a:rPr lang="es-ES" sz="1200">
                <a:solidFill>
                  <a:srgbClr val="000000"/>
                </a:solidFill>
              </a:rPr>
              <a:t>128 Kb/s</a:t>
            </a:r>
          </a:p>
        </p:txBody>
      </p:sp>
      <p:sp>
        <p:nvSpPr>
          <p:cNvPr id="219170" name="Text Box 36"/>
          <p:cNvSpPr txBox="1">
            <a:spLocks noChangeArrowheads="1"/>
          </p:cNvSpPr>
          <p:nvPr/>
        </p:nvSpPr>
        <p:spPr bwMode="auto">
          <a:xfrm>
            <a:off x="5251450" y="2981325"/>
            <a:ext cx="285750" cy="276225"/>
          </a:xfrm>
          <a:prstGeom prst="rect">
            <a:avLst/>
          </a:prstGeom>
          <a:noFill/>
          <a:ln w="9525">
            <a:noFill/>
            <a:miter lim="800000"/>
            <a:headEnd/>
            <a:tailEnd/>
          </a:ln>
        </p:spPr>
        <p:txBody>
          <a:bodyPr wrap="none">
            <a:spAutoFit/>
          </a:bodyPr>
          <a:lstStyle/>
          <a:p>
            <a:pPr eaLnBrk="0" hangingPunct="0"/>
            <a:r>
              <a:rPr lang="es-ES" sz="1200" b="1">
                <a:solidFill>
                  <a:srgbClr val="000000"/>
                </a:solidFill>
              </a:rPr>
              <a:t>B</a:t>
            </a:r>
          </a:p>
        </p:txBody>
      </p:sp>
      <p:sp>
        <p:nvSpPr>
          <p:cNvPr id="219171" name="Text Box 37"/>
          <p:cNvSpPr txBox="1">
            <a:spLocks noChangeArrowheads="1"/>
          </p:cNvSpPr>
          <p:nvPr/>
        </p:nvSpPr>
        <p:spPr bwMode="auto">
          <a:xfrm>
            <a:off x="3270250" y="4354513"/>
            <a:ext cx="293688" cy="274637"/>
          </a:xfrm>
          <a:prstGeom prst="rect">
            <a:avLst/>
          </a:prstGeom>
          <a:noFill/>
          <a:ln w="9525">
            <a:noFill/>
            <a:miter lim="800000"/>
            <a:headEnd/>
            <a:tailEnd/>
          </a:ln>
        </p:spPr>
        <p:txBody>
          <a:bodyPr wrap="none">
            <a:spAutoFit/>
          </a:bodyPr>
          <a:lstStyle/>
          <a:p>
            <a:pPr eaLnBrk="0" hangingPunct="0"/>
            <a:r>
              <a:rPr lang="es-ES" sz="1200" b="1">
                <a:solidFill>
                  <a:srgbClr val="000000"/>
                </a:solidFill>
              </a:rPr>
              <a:t>C</a:t>
            </a:r>
          </a:p>
        </p:txBody>
      </p:sp>
      <p:sp>
        <p:nvSpPr>
          <p:cNvPr id="219172" name="Text Box 38"/>
          <p:cNvSpPr txBox="1">
            <a:spLocks noChangeArrowheads="1"/>
          </p:cNvSpPr>
          <p:nvPr/>
        </p:nvSpPr>
        <p:spPr bwMode="auto">
          <a:xfrm>
            <a:off x="5251450" y="4430713"/>
            <a:ext cx="293688" cy="274637"/>
          </a:xfrm>
          <a:prstGeom prst="rect">
            <a:avLst/>
          </a:prstGeom>
          <a:noFill/>
          <a:ln w="9525">
            <a:noFill/>
            <a:miter lim="800000"/>
            <a:headEnd/>
            <a:tailEnd/>
          </a:ln>
        </p:spPr>
        <p:txBody>
          <a:bodyPr wrap="none">
            <a:spAutoFit/>
          </a:bodyPr>
          <a:lstStyle/>
          <a:p>
            <a:pPr eaLnBrk="0" hangingPunct="0"/>
            <a:r>
              <a:rPr lang="es-ES" sz="1200" b="1">
                <a:solidFill>
                  <a:srgbClr val="000000"/>
                </a:solidFill>
              </a:rPr>
              <a:t>D</a:t>
            </a:r>
          </a:p>
        </p:txBody>
      </p:sp>
      <p:sp>
        <p:nvSpPr>
          <p:cNvPr id="219173" name="Text Box 39"/>
          <p:cNvSpPr txBox="1">
            <a:spLocks noChangeArrowheads="1"/>
          </p:cNvSpPr>
          <p:nvPr/>
        </p:nvSpPr>
        <p:spPr bwMode="auto">
          <a:xfrm>
            <a:off x="3270250" y="2981325"/>
            <a:ext cx="293688" cy="276225"/>
          </a:xfrm>
          <a:prstGeom prst="rect">
            <a:avLst/>
          </a:prstGeom>
          <a:noFill/>
          <a:ln w="9525">
            <a:noFill/>
            <a:miter lim="800000"/>
            <a:headEnd/>
            <a:tailEnd/>
          </a:ln>
        </p:spPr>
        <p:txBody>
          <a:bodyPr wrap="none">
            <a:spAutoFit/>
          </a:bodyPr>
          <a:lstStyle/>
          <a:p>
            <a:pPr eaLnBrk="0" hangingPunct="0"/>
            <a:r>
              <a:rPr lang="es-ES" sz="1200" b="1">
                <a:solidFill>
                  <a:srgbClr val="000000"/>
                </a:solidFill>
              </a:rPr>
              <a:t>A</a:t>
            </a:r>
          </a:p>
        </p:txBody>
      </p:sp>
      <p:sp>
        <p:nvSpPr>
          <p:cNvPr id="219174" name="Text Box 40"/>
          <p:cNvSpPr txBox="1">
            <a:spLocks noChangeArrowheads="1"/>
          </p:cNvSpPr>
          <p:nvPr/>
        </p:nvSpPr>
        <p:spPr bwMode="auto">
          <a:xfrm>
            <a:off x="1300163" y="1914525"/>
            <a:ext cx="293687" cy="274638"/>
          </a:xfrm>
          <a:prstGeom prst="rect">
            <a:avLst/>
          </a:prstGeom>
          <a:noFill/>
          <a:ln w="9525">
            <a:noFill/>
            <a:miter lim="800000"/>
            <a:headEnd/>
            <a:tailEnd/>
          </a:ln>
        </p:spPr>
        <p:txBody>
          <a:bodyPr wrap="none">
            <a:spAutoFit/>
          </a:bodyPr>
          <a:lstStyle/>
          <a:p>
            <a:pPr eaLnBrk="0" hangingPunct="0"/>
            <a:r>
              <a:rPr lang="es-ES" sz="1200" b="1">
                <a:solidFill>
                  <a:srgbClr val="000000"/>
                </a:solidFill>
              </a:rPr>
              <a:t>X</a:t>
            </a:r>
          </a:p>
        </p:txBody>
      </p:sp>
      <p:sp>
        <p:nvSpPr>
          <p:cNvPr id="219175" name="Text Box 41"/>
          <p:cNvSpPr txBox="1">
            <a:spLocks noChangeArrowheads="1"/>
          </p:cNvSpPr>
          <p:nvPr/>
        </p:nvSpPr>
        <p:spPr bwMode="auto">
          <a:xfrm>
            <a:off x="7323138" y="3562350"/>
            <a:ext cx="336550" cy="274638"/>
          </a:xfrm>
          <a:prstGeom prst="rect">
            <a:avLst/>
          </a:prstGeom>
          <a:noFill/>
          <a:ln w="9525">
            <a:noFill/>
            <a:miter lim="800000"/>
            <a:headEnd/>
            <a:tailEnd/>
          </a:ln>
        </p:spPr>
        <p:txBody>
          <a:bodyPr wrap="none">
            <a:spAutoFit/>
          </a:bodyPr>
          <a:lstStyle/>
          <a:p>
            <a:pPr eaLnBrk="0" hangingPunct="0"/>
            <a:r>
              <a:rPr lang="es-ES" sz="1200" b="1">
                <a:solidFill>
                  <a:srgbClr val="000000"/>
                </a:solidFill>
              </a:rPr>
              <a:t>W</a:t>
            </a:r>
          </a:p>
        </p:txBody>
      </p:sp>
      <p:sp>
        <p:nvSpPr>
          <p:cNvPr id="219176" name="Text Box 42"/>
          <p:cNvSpPr txBox="1">
            <a:spLocks noChangeArrowheads="1"/>
          </p:cNvSpPr>
          <p:nvPr/>
        </p:nvSpPr>
        <p:spPr bwMode="auto">
          <a:xfrm>
            <a:off x="7323138" y="1884363"/>
            <a:ext cx="285750" cy="274637"/>
          </a:xfrm>
          <a:prstGeom prst="rect">
            <a:avLst/>
          </a:prstGeom>
          <a:noFill/>
          <a:ln w="9525">
            <a:noFill/>
            <a:miter lim="800000"/>
            <a:headEnd/>
            <a:tailEnd/>
          </a:ln>
        </p:spPr>
        <p:txBody>
          <a:bodyPr wrap="none">
            <a:spAutoFit/>
          </a:bodyPr>
          <a:lstStyle/>
          <a:p>
            <a:pPr eaLnBrk="0" hangingPunct="0"/>
            <a:r>
              <a:rPr lang="es-ES" sz="1200" b="1">
                <a:solidFill>
                  <a:srgbClr val="000000"/>
                </a:solidFill>
              </a:rPr>
              <a:t>Z</a:t>
            </a:r>
          </a:p>
        </p:txBody>
      </p:sp>
      <p:sp>
        <p:nvSpPr>
          <p:cNvPr id="219177" name="Text Box 43"/>
          <p:cNvSpPr txBox="1">
            <a:spLocks noChangeArrowheads="1"/>
          </p:cNvSpPr>
          <p:nvPr/>
        </p:nvSpPr>
        <p:spPr bwMode="auto">
          <a:xfrm>
            <a:off x="1289050" y="3714750"/>
            <a:ext cx="293688" cy="274638"/>
          </a:xfrm>
          <a:prstGeom prst="rect">
            <a:avLst/>
          </a:prstGeom>
          <a:noFill/>
          <a:ln w="9525">
            <a:noFill/>
            <a:miter lim="800000"/>
            <a:headEnd/>
            <a:tailEnd/>
          </a:ln>
        </p:spPr>
        <p:txBody>
          <a:bodyPr wrap="none">
            <a:spAutoFit/>
          </a:bodyPr>
          <a:lstStyle/>
          <a:p>
            <a:pPr eaLnBrk="0" hangingPunct="0"/>
            <a:r>
              <a:rPr lang="es-ES" sz="1200" b="1">
                <a:solidFill>
                  <a:srgbClr val="000000"/>
                </a:solidFill>
              </a:rPr>
              <a:t>Y</a:t>
            </a:r>
          </a:p>
        </p:txBody>
      </p:sp>
      <p:sp>
        <p:nvSpPr>
          <p:cNvPr id="219178" name="Line 44"/>
          <p:cNvSpPr>
            <a:spLocks noChangeShapeType="1"/>
          </p:cNvSpPr>
          <p:nvPr/>
        </p:nvSpPr>
        <p:spPr bwMode="auto">
          <a:xfrm flipV="1">
            <a:off x="2736850" y="4476750"/>
            <a:ext cx="0" cy="609600"/>
          </a:xfrm>
          <a:prstGeom prst="line">
            <a:avLst/>
          </a:prstGeom>
          <a:noFill/>
          <a:ln w="9525">
            <a:solidFill>
              <a:srgbClr val="000000"/>
            </a:solidFill>
            <a:round/>
            <a:headEnd/>
            <a:tailEnd type="triangle" w="med" len="med"/>
          </a:ln>
        </p:spPr>
        <p:txBody>
          <a:bodyPr/>
          <a:lstStyle/>
          <a:p>
            <a:endParaRPr lang="es-ES"/>
          </a:p>
        </p:txBody>
      </p:sp>
      <p:sp>
        <p:nvSpPr>
          <p:cNvPr id="219179" name="Line 45"/>
          <p:cNvSpPr>
            <a:spLocks noChangeShapeType="1"/>
          </p:cNvSpPr>
          <p:nvPr/>
        </p:nvSpPr>
        <p:spPr bwMode="auto">
          <a:xfrm flipV="1">
            <a:off x="5937250" y="4476750"/>
            <a:ext cx="0" cy="609600"/>
          </a:xfrm>
          <a:prstGeom prst="line">
            <a:avLst/>
          </a:prstGeom>
          <a:noFill/>
          <a:ln w="9525">
            <a:solidFill>
              <a:srgbClr val="000000"/>
            </a:solidFill>
            <a:round/>
            <a:headEnd/>
            <a:tailEnd type="triangle" w="med" len="med"/>
          </a:ln>
        </p:spPr>
        <p:txBody>
          <a:bodyPr/>
          <a:lstStyle/>
          <a:p>
            <a:endParaRPr lang="es-ES"/>
          </a:p>
        </p:txBody>
      </p:sp>
      <p:sp>
        <p:nvSpPr>
          <p:cNvPr id="219180" name="Text Box 46"/>
          <p:cNvSpPr txBox="1">
            <a:spLocks noChangeArrowheads="1"/>
          </p:cNvSpPr>
          <p:nvPr/>
        </p:nvSpPr>
        <p:spPr bwMode="auto">
          <a:xfrm>
            <a:off x="2425700" y="5162550"/>
            <a:ext cx="1103313" cy="274638"/>
          </a:xfrm>
          <a:prstGeom prst="rect">
            <a:avLst/>
          </a:prstGeom>
          <a:noFill/>
          <a:ln w="9525">
            <a:noFill/>
            <a:miter lim="800000"/>
            <a:headEnd/>
            <a:tailEnd/>
          </a:ln>
        </p:spPr>
        <p:txBody>
          <a:bodyPr wrap="none">
            <a:spAutoFit/>
          </a:bodyPr>
          <a:lstStyle/>
          <a:p>
            <a:pPr eaLnBrk="0" hangingPunct="0"/>
            <a:r>
              <a:rPr lang="es-ES" sz="1200" b="1">
                <a:solidFill>
                  <a:srgbClr val="000000"/>
                </a:solidFill>
              </a:rPr>
              <a:t>193.1.1.193/25</a:t>
            </a:r>
          </a:p>
        </p:txBody>
      </p:sp>
      <p:sp>
        <p:nvSpPr>
          <p:cNvPr id="219181" name="Text Box 47"/>
          <p:cNvSpPr txBox="1">
            <a:spLocks noChangeArrowheads="1"/>
          </p:cNvSpPr>
          <p:nvPr/>
        </p:nvSpPr>
        <p:spPr bwMode="auto">
          <a:xfrm>
            <a:off x="5443538" y="5086350"/>
            <a:ext cx="1027112" cy="274638"/>
          </a:xfrm>
          <a:prstGeom prst="rect">
            <a:avLst/>
          </a:prstGeom>
          <a:noFill/>
          <a:ln w="9525">
            <a:noFill/>
            <a:miter lim="800000"/>
            <a:headEnd/>
            <a:tailEnd/>
          </a:ln>
        </p:spPr>
        <p:txBody>
          <a:bodyPr wrap="none">
            <a:spAutoFit/>
          </a:bodyPr>
          <a:lstStyle/>
          <a:p>
            <a:pPr eaLnBrk="0" hangingPunct="0"/>
            <a:r>
              <a:rPr lang="es-ES" sz="1200" b="1">
                <a:solidFill>
                  <a:srgbClr val="000000"/>
                </a:solidFill>
              </a:rPr>
              <a:t>193.1.1.65/25</a:t>
            </a:r>
          </a:p>
        </p:txBody>
      </p:sp>
      <p:sp>
        <p:nvSpPr>
          <p:cNvPr id="219182" name="Line 48"/>
          <p:cNvSpPr>
            <a:spLocks noChangeShapeType="1"/>
          </p:cNvSpPr>
          <p:nvPr/>
        </p:nvSpPr>
        <p:spPr bwMode="auto">
          <a:xfrm flipV="1">
            <a:off x="3879850" y="4476750"/>
            <a:ext cx="0" cy="381000"/>
          </a:xfrm>
          <a:prstGeom prst="line">
            <a:avLst/>
          </a:prstGeom>
          <a:noFill/>
          <a:ln w="9525">
            <a:solidFill>
              <a:srgbClr val="000000"/>
            </a:solidFill>
            <a:round/>
            <a:headEnd/>
            <a:tailEnd type="triangle" w="med" len="med"/>
          </a:ln>
        </p:spPr>
        <p:txBody>
          <a:bodyPr/>
          <a:lstStyle/>
          <a:p>
            <a:endParaRPr lang="es-ES"/>
          </a:p>
        </p:txBody>
      </p:sp>
      <p:sp>
        <p:nvSpPr>
          <p:cNvPr id="219183" name="Text Box 49"/>
          <p:cNvSpPr txBox="1">
            <a:spLocks noChangeArrowheads="1"/>
          </p:cNvSpPr>
          <p:nvPr/>
        </p:nvSpPr>
        <p:spPr bwMode="auto">
          <a:xfrm>
            <a:off x="3498850" y="4857750"/>
            <a:ext cx="1103313" cy="274638"/>
          </a:xfrm>
          <a:prstGeom prst="rect">
            <a:avLst/>
          </a:prstGeom>
          <a:noFill/>
          <a:ln w="9525">
            <a:noFill/>
            <a:miter lim="800000"/>
            <a:headEnd/>
            <a:tailEnd/>
          </a:ln>
        </p:spPr>
        <p:txBody>
          <a:bodyPr wrap="none">
            <a:spAutoFit/>
          </a:bodyPr>
          <a:lstStyle/>
          <a:p>
            <a:pPr eaLnBrk="0" hangingPunct="0"/>
            <a:r>
              <a:rPr lang="es-ES" sz="1200" b="1">
                <a:solidFill>
                  <a:srgbClr val="000000"/>
                </a:solidFill>
              </a:rPr>
              <a:t>192.168.1.5/30</a:t>
            </a:r>
          </a:p>
        </p:txBody>
      </p:sp>
      <p:sp>
        <p:nvSpPr>
          <p:cNvPr id="219184" name="Line 50"/>
          <p:cNvSpPr>
            <a:spLocks noChangeShapeType="1"/>
          </p:cNvSpPr>
          <p:nvPr/>
        </p:nvSpPr>
        <p:spPr bwMode="auto">
          <a:xfrm flipV="1">
            <a:off x="4794250" y="4552950"/>
            <a:ext cx="0" cy="609600"/>
          </a:xfrm>
          <a:prstGeom prst="line">
            <a:avLst/>
          </a:prstGeom>
          <a:noFill/>
          <a:ln w="9525">
            <a:solidFill>
              <a:srgbClr val="000000"/>
            </a:solidFill>
            <a:round/>
            <a:headEnd/>
            <a:tailEnd type="triangle" w="med" len="med"/>
          </a:ln>
        </p:spPr>
        <p:txBody>
          <a:bodyPr/>
          <a:lstStyle/>
          <a:p>
            <a:endParaRPr lang="es-ES"/>
          </a:p>
        </p:txBody>
      </p:sp>
      <p:sp>
        <p:nvSpPr>
          <p:cNvPr id="219185" name="Text Box 51"/>
          <p:cNvSpPr txBox="1">
            <a:spLocks noChangeArrowheads="1"/>
          </p:cNvSpPr>
          <p:nvPr/>
        </p:nvSpPr>
        <p:spPr bwMode="auto">
          <a:xfrm>
            <a:off x="4224338" y="5162550"/>
            <a:ext cx="1103312" cy="274638"/>
          </a:xfrm>
          <a:prstGeom prst="rect">
            <a:avLst/>
          </a:prstGeom>
          <a:noFill/>
          <a:ln w="9525">
            <a:noFill/>
            <a:miter lim="800000"/>
            <a:headEnd/>
            <a:tailEnd/>
          </a:ln>
        </p:spPr>
        <p:txBody>
          <a:bodyPr wrap="none">
            <a:spAutoFit/>
          </a:bodyPr>
          <a:lstStyle/>
          <a:p>
            <a:pPr eaLnBrk="0" hangingPunct="0"/>
            <a:r>
              <a:rPr lang="es-ES" sz="1200" b="1">
                <a:solidFill>
                  <a:srgbClr val="000000"/>
                </a:solidFill>
              </a:rPr>
              <a:t>192.168.1.6/30</a:t>
            </a:r>
          </a:p>
        </p:txBody>
      </p:sp>
      <p:sp>
        <p:nvSpPr>
          <p:cNvPr id="219186" name="Line 52"/>
          <p:cNvSpPr>
            <a:spLocks noChangeShapeType="1"/>
          </p:cNvSpPr>
          <p:nvPr/>
        </p:nvSpPr>
        <p:spPr bwMode="auto">
          <a:xfrm>
            <a:off x="2916238" y="2387600"/>
            <a:ext cx="0" cy="609600"/>
          </a:xfrm>
          <a:prstGeom prst="line">
            <a:avLst/>
          </a:prstGeom>
          <a:noFill/>
          <a:ln w="9525">
            <a:solidFill>
              <a:srgbClr val="000000"/>
            </a:solidFill>
            <a:round/>
            <a:headEnd/>
            <a:tailEnd type="triangle" w="med" len="med"/>
          </a:ln>
        </p:spPr>
        <p:txBody>
          <a:bodyPr/>
          <a:lstStyle/>
          <a:p>
            <a:endParaRPr lang="es-ES"/>
          </a:p>
        </p:txBody>
      </p:sp>
      <p:sp>
        <p:nvSpPr>
          <p:cNvPr id="219187" name="Text Box 53"/>
          <p:cNvSpPr txBox="1">
            <a:spLocks noChangeArrowheads="1"/>
          </p:cNvSpPr>
          <p:nvPr/>
        </p:nvSpPr>
        <p:spPr bwMode="auto">
          <a:xfrm>
            <a:off x="2339975" y="2074863"/>
            <a:ext cx="1103313" cy="274637"/>
          </a:xfrm>
          <a:prstGeom prst="rect">
            <a:avLst/>
          </a:prstGeom>
          <a:noFill/>
          <a:ln w="9525">
            <a:noFill/>
            <a:miter lim="800000"/>
            <a:headEnd/>
            <a:tailEnd/>
          </a:ln>
        </p:spPr>
        <p:txBody>
          <a:bodyPr wrap="none">
            <a:spAutoFit/>
          </a:bodyPr>
          <a:lstStyle/>
          <a:p>
            <a:pPr eaLnBrk="0" hangingPunct="0"/>
            <a:r>
              <a:rPr lang="es-ES" sz="1200" b="1">
                <a:solidFill>
                  <a:srgbClr val="000000"/>
                </a:solidFill>
              </a:rPr>
              <a:t>193.1.1.129/25</a:t>
            </a:r>
          </a:p>
        </p:txBody>
      </p:sp>
      <p:sp>
        <p:nvSpPr>
          <p:cNvPr id="219188" name="Line 54"/>
          <p:cNvSpPr>
            <a:spLocks noChangeShapeType="1"/>
          </p:cNvSpPr>
          <p:nvPr/>
        </p:nvSpPr>
        <p:spPr bwMode="auto">
          <a:xfrm>
            <a:off x="5795963" y="2387600"/>
            <a:ext cx="0" cy="609600"/>
          </a:xfrm>
          <a:prstGeom prst="line">
            <a:avLst/>
          </a:prstGeom>
          <a:noFill/>
          <a:ln w="9525">
            <a:solidFill>
              <a:srgbClr val="000000"/>
            </a:solidFill>
            <a:round/>
            <a:headEnd/>
            <a:tailEnd type="triangle" w="med" len="med"/>
          </a:ln>
        </p:spPr>
        <p:txBody>
          <a:bodyPr/>
          <a:lstStyle/>
          <a:p>
            <a:endParaRPr lang="es-ES"/>
          </a:p>
        </p:txBody>
      </p:sp>
      <p:sp>
        <p:nvSpPr>
          <p:cNvPr id="219189" name="Text Box 55"/>
          <p:cNvSpPr txBox="1">
            <a:spLocks noChangeArrowheads="1"/>
          </p:cNvSpPr>
          <p:nvPr/>
        </p:nvSpPr>
        <p:spPr bwMode="auto">
          <a:xfrm>
            <a:off x="5364163" y="2074863"/>
            <a:ext cx="950912" cy="274637"/>
          </a:xfrm>
          <a:prstGeom prst="rect">
            <a:avLst/>
          </a:prstGeom>
          <a:noFill/>
          <a:ln w="9525">
            <a:noFill/>
            <a:miter lim="800000"/>
            <a:headEnd/>
            <a:tailEnd/>
          </a:ln>
        </p:spPr>
        <p:txBody>
          <a:bodyPr wrap="none">
            <a:spAutoFit/>
          </a:bodyPr>
          <a:lstStyle/>
          <a:p>
            <a:pPr eaLnBrk="0" hangingPunct="0"/>
            <a:r>
              <a:rPr lang="es-ES" sz="1200" b="1">
                <a:solidFill>
                  <a:srgbClr val="000000"/>
                </a:solidFill>
              </a:rPr>
              <a:t>193.1.1.1/25</a:t>
            </a:r>
          </a:p>
        </p:txBody>
      </p:sp>
      <p:sp>
        <p:nvSpPr>
          <p:cNvPr id="219190" name="Line 56"/>
          <p:cNvSpPr>
            <a:spLocks noChangeShapeType="1"/>
          </p:cNvSpPr>
          <p:nvPr/>
        </p:nvSpPr>
        <p:spPr bwMode="auto">
          <a:xfrm rot="10800000" flipV="1">
            <a:off x="3575050" y="1350963"/>
            <a:ext cx="0" cy="1143000"/>
          </a:xfrm>
          <a:prstGeom prst="line">
            <a:avLst/>
          </a:prstGeom>
          <a:noFill/>
          <a:ln w="9525">
            <a:solidFill>
              <a:srgbClr val="000000"/>
            </a:solidFill>
            <a:round/>
            <a:headEnd/>
            <a:tailEnd type="triangle" w="med" len="med"/>
          </a:ln>
        </p:spPr>
        <p:txBody>
          <a:bodyPr/>
          <a:lstStyle/>
          <a:p>
            <a:endParaRPr lang="es-ES"/>
          </a:p>
        </p:txBody>
      </p:sp>
      <p:sp>
        <p:nvSpPr>
          <p:cNvPr id="219191" name="Text Box 57"/>
          <p:cNvSpPr txBox="1">
            <a:spLocks noChangeArrowheads="1"/>
          </p:cNvSpPr>
          <p:nvPr/>
        </p:nvSpPr>
        <p:spPr bwMode="auto">
          <a:xfrm>
            <a:off x="2889250" y="1046163"/>
            <a:ext cx="1103313" cy="274637"/>
          </a:xfrm>
          <a:prstGeom prst="rect">
            <a:avLst/>
          </a:prstGeom>
          <a:noFill/>
          <a:ln w="9525">
            <a:noFill/>
            <a:miter lim="800000"/>
            <a:headEnd/>
            <a:tailEnd/>
          </a:ln>
        </p:spPr>
        <p:txBody>
          <a:bodyPr wrap="none">
            <a:spAutoFit/>
          </a:bodyPr>
          <a:lstStyle/>
          <a:p>
            <a:pPr eaLnBrk="0" hangingPunct="0"/>
            <a:r>
              <a:rPr lang="es-ES" sz="1200" b="1">
                <a:solidFill>
                  <a:srgbClr val="000000"/>
                </a:solidFill>
              </a:rPr>
              <a:t>192.168.1.1/30</a:t>
            </a:r>
          </a:p>
        </p:txBody>
      </p:sp>
      <p:sp>
        <p:nvSpPr>
          <p:cNvPr id="219192" name="Line 58"/>
          <p:cNvSpPr>
            <a:spLocks noChangeShapeType="1"/>
          </p:cNvSpPr>
          <p:nvPr/>
        </p:nvSpPr>
        <p:spPr bwMode="auto">
          <a:xfrm rot="10800000" flipV="1">
            <a:off x="5214938" y="1350963"/>
            <a:ext cx="0" cy="1143000"/>
          </a:xfrm>
          <a:prstGeom prst="line">
            <a:avLst/>
          </a:prstGeom>
          <a:noFill/>
          <a:ln w="9525">
            <a:solidFill>
              <a:srgbClr val="000000"/>
            </a:solidFill>
            <a:round/>
            <a:headEnd/>
            <a:tailEnd type="triangle" w="med" len="med"/>
          </a:ln>
        </p:spPr>
        <p:txBody>
          <a:bodyPr/>
          <a:lstStyle/>
          <a:p>
            <a:endParaRPr lang="es-ES"/>
          </a:p>
        </p:txBody>
      </p:sp>
      <p:sp>
        <p:nvSpPr>
          <p:cNvPr id="219193" name="Text Box 59"/>
          <p:cNvSpPr txBox="1">
            <a:spLocks noChangeArrowheads="1"/>
          </p:cNvSpPr>
          <p:nvPr/>
        </p:nvSpPr>
        <p:spPr bwMode="auto">
          <a:xfrm>
            <a:off x="4757738" y="1046163"/>
            <a:ext cx="1103312" cy="274637"/>
          </a:xfrm>
          <a:prstGeom prst="rect">
            <a:avLst/>
          </a:prstGeom>
          <a:noFill/>
          <a:ln w="9525">
            <a:noFill/>
            <a:miter lim="800000"/>
            <a:headEnd/>
            <a:tailEnd/>
          </a:ln>
        </p:spPr>
        <p:txBody>
          <a:bodyPr wrap="none">
            <a:spAutoFit/>
          </a:bodyPr>
          <a:lstStyle/>
          <a:p>
            <a:pPr eaLnBrk="0" hangingPunct="0"/>
            <a:r>
              <a:rPr lang="es-ES" sz="1200" b="1">
                <a:solidFill>
                  <a:srgbClr val="000000"/>
                </a:solidFill>
              </a:rPr>
              <a:t>192.168.1.2/30</a:t>
            </a:r>
          </a:p>
        </p:txBody>
      </p:sp>
      <p:sp>
        <p:nvSpPr>
          <p:cNvPr id="219194" name="Text Box 60"/>
          <p:cNvSpPr txBox="1">
            <a:spLocks noChangeArrowheads="1"/>
          </p:cNvSpPr>
          <p:nvPr/>
        </p:nvSpPr>
        <p:spPr bwMode="auto">
          <a:xfrm>
            <a:off x="2203450" y="3181350"/>
            <a:ext cx="2127250" cy="274638"/>
          </a:xfrm>
          <a:prstGeom prst="rect">
            <a:avLst/>
          </a:prstGeom>
          <a:noFill/>
          <a:ln w="9525">
            <a:noFill/>
            <a:miter lim="800000"/>
            <a:headEnd/>
            <a:tailEnd/>
          </a:ln>
        </p:spPr>
        <p:txBody>
          <a:bodyPr wrap="none">
            <a:spAutoFit/>
          </a:bodyPr>
          <a:lstStyle/>
          <a:p>
            <a:pPr eaLnBrk="0" hangingPunct="0"/>
            <a:r>
              <a:rPr lang="es-ES" sz="1200" b="1">
                <a:solidFill>
                  <a:srgbClr val="000000"/>
                </a:solidFill>
              </a:rPr>
              <a:t>A 193.1.1.0/25 por 192.168.1.2</a:t>
            </a:r>
          </a:p>
        </p:txBody>
      </p:sp>
      <p:sp>
        <p:nvSpPr>
          <p:cNvPr id="219195" name="Text Box 61"/>
          <p:cNvSpPr txBox="1">
            <a:spLocks noChangeArrowheads="1"/>
          </p:cNvSpPr>
          <p:nvPr/>
        </p:nvSpPr>
        <p:spPr bwMode="auto">
          <a:xfrm>
            <a:off x="4343400" y="3257550"/>
            <a:ext cx="2279650" cy="274638"/>
          </a:xfrm>
          <a:prstGeom prst="rect">
            <a:avLst/>
          </a:prstGeom>
          <a:noFill/>
          <a:ln w="9525">
            <a:noFill/>
            <a:miter lim="800000"/>
            <a:headEnd/>
            <a:tailEnd/>
          </a:ln>
        </p:spPr>
        <p:txBody>
          <a:bodyPr wrap="none">
            <a:spAutoFit/>
          </a:bodyPr>
          <a:lstStyle/>
          <a:p>
            <a:pPr eaLnBrk="0" hangingPunct="0"/>
            <a:r>
              <a:rPr lang="es-ES" sz="1200" b="1">
                <a:solidFill>
                  <a:srgbClr val="000000"/>
                </a:solidFill>
              </a:rPr>
              <a:t>A 193.1.1.128/25 por 192.168.1.1</a:t>
            </a:r>
          </a:p>
        </p:txBody>
      </p:sp>
      <p:sp>
        <p:nvSpPr>
          <p:cNvPr id="219196" name="Text Box 62"/>
          <p:cNvSpPr txBox="1">
            <a:spLocks noChangeArrowheads="1"/>
          </p:cNvSpPr>
          <p:nvPr/>
        </p:nvSpPr>
        <p:spPr bwMode="auto">
          <a:xfrm>
            <a:off x="2203450" y="3714750"/>
            <a:ext cx="2203450" cy="457200"/>
          </a:xfrm>
          <a:prstGeom prst="rect">
            <a:avLst/>
          </a:prstGeom>
          <a:noFill/>
          <a:ln w="9525">
            <a:noFill/>
            <a:miter lim="800000"/>
            <a:headEnd/>
            <a:tailEnd/>
          </a:ln>
        </p:spPr>
        <p:txBody>
          <a:bodyPr wrap="none">
            <a:spAutoFit/>
          </a:bodyPr>
          <a:lstStyle/>
          <a:p>
            <a:pPr eaLnBrk="0" hangingPunct="0"/>
            <a:r>
              <a:rPr lang="es-ES" sz="1200" b="1">
                <a:solidFill>
                  <a:srgbClr val="000000"/>
                </a:solidFill>
              </a:rPr>
              <a:t>A 193.1.1.64/26 por 192.168.1.6</a:t>
            </a:r>
          </a:p>
          <a:p>
            <a:pPr eaLnBrk="0" hangingPunct="0"/>
            <a:r>
              <a:rPr lang="es-ES" sz="1200" b="1">
                <a:solidFill>
                  <a:srgbClr val="000000"/>
                </a:solidFill>
              </a:rPr>
              <a:t>A 193.1.1.0/26 por 193.1.1.129</a:t>
            </a:r>
          </a:p>
        </p:txBody>
      </p:sp>
      <p:sp>
        <p:nvSpPr>
          <p:cNvPr id="219197" name="Text Box 63"/>
          <p:cNvSpPr txBox="1">
            <a:spLocks noChangeArrowheads="1"/>
          </p:cNvSpPr>
          <p:nvPr/>
        </p:nvSpPr>
        <p:spPr bwMode="auto">
          <a:xfrm>
            <a:off x="4343400" y="3790950"/>
            <a:ext cx="2279650" cy="457200"/>
          </a:xfrm>
          <a:prstGeom prst="rect">
            <a:avLst/>
          </a:prstGeom>
          <a:noFill/>
          <a:ln w="9525">
            <a:noFill/>
            <a:miter lim="800000"/>
            <a:headEnd/>
            <a:tailEnd/>
          </a:ln>
        </p:spPr>
        <p:txBody>
          <a:bodyPr wrap="none">
            <a:spAutoFit/>
          </a:bodyPr>
          <a:lstStyle/>
          <a:p>
            <a:pPr algn="ctr" eaLnBrk="0" hangingPunct="0"/>
            <a:r>
              <a:rPr lang="es-ES" sz="1200" b="1">
                <a:solidFill>
                  <a:srgbClr val="000000"/>
                </a:solidFill>
              </a:rPr>
              <a:t>A 193.1.1.192/26 por 192.168.1.5</a:t>
            </a:r>
          </a:p>
          <a:p>
            <a:pPr algn="ctr" eaLnBrk="0" hangingPunct="0"/>
            <a:r>
              <a:rPr lang="es-ES" sz="1200" b="1">
                <a:solidFill>
                  <a:srgbClr val="000000"/>
                </a:solidFill>
              </a:rPr>
              <a:t>A 193.1.1.128/26 por 193.1.1.1</a:t>
            </a:r>
          </a:p>
        </p:txBody>
      </p:sp>
      <p:sp>
        <p:nvSpPr>
          <p:cNvPr id="219198" name="Text Box 64"/>
          <p:cNvSpPr txBox="1">
            <a:spLocks noChangeArrowheads="1"/>
          </p:cNvSpPr>
          <p:nvPr/>
        </p:nvSpPr>
        <p:spPr bwMode="auto">
          <a:xfrm>
            <a:off x="1143000" y="115888"/>
            <a:ext cx="7021513" cy="457200"/>
          </a:xfrm>
          <a:prstGeom prst="rect">
            <a:avLst/>
          </a:prstGeom>
          <a:noFill/>
          <a:ln w="9525">
            <a:noFill/>
            <a:miter lim="800000"/>
            <a:headEnd/>
            <a:tailEnd/>
          </a:ln>
        </p:spPr>
        <p:txBody>
          <a:bodyPr wrap="none">
            <a:spAutoFit/>
          </a:bodyPr>
          <a:lstStyle/>
          <a:p>
            <a:r>
              <a:rPr lang="es-ES"/>
              <a:t>Problema examen septiembre 2000: solución alternativa</a:t>
            </a:r>
          </a:p>
        </p:txBody>
      </p:sp>
      <p:graphicFrame>
        <p:nvGraphicFramePr>
          <p:cNvPr id="711745" name="Group 65"/>
          <p:cNvGraphicFramePr>
            <a:graphicFrameLocks noGrp="1"/>
          </p:cNvGraphicFramePr>
          <p:nvPr/>
        </p:nvGraphicFramePr>
        <p:xfrm>
          <a:off x="1143000" y="5572125"/>
          <a:ext cx="2552700" cy="822960"/>
        </p:xfrm>
        <a:graphic>
          <a:graphicData uri="http://schemas.openxmlformats.org/drawingml/2006/table">
            <a:tbl>
              <a:tblPr/>
              <a:tblGrid>
                <a:gridCol w="1296988"/>
                <a:gridCol w="1255712"/>
              </a:tblGrid>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Aplicación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Subred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2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Times New Roman" pitchFamily="18" charset="0"/>
                        </a:rPr>
                        <a:t>Datos normales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Times New Roman" pitchFamily="18" charset="0"/>
                        </a:rPr>
                        <a:t>193.1.1.128/26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44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Times New Roman" pitchFamily="18" charset="0"/>
                        </a:rPr>
                        <a:t>Voz sobre IP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Times New Roman" pitchFamily="18" charset="0"/>
                        </a:rPr>
                        <a:t>193.1.1.192/26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711759" name="Group 79"/>
          <p:cNvGraphicFramePr>
            <a:graphicFrameLocks noGrp="1"/>
          </p:cNvGraphicFramePr>
          <p:nvPr/>
        </p:nvGraphicFramePr>
        <p:xfrm>
          <a:off x="5105400" y="5500688"/>
          <a:ext cx="2552700" cy="822960"/>
        </p:xfrm>
        <a:graphic>
          <a:graphicData uri="http://schemas.openxmlformats.org/drawingml/2006/table">
            <a:tbl>
              <a:tblPr/>
              <a:tblGrid>
                <a:gridCol w="1296988"/>
                <a:gridCol w="1255712"/>
              </a:tblGrid>
              <a:tr h="1444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Aplicación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Subred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2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Times New Roman" pitchFamily="18" charset="0"/>
                        </a:rPr>
                        <a:t>Datos normales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Times New Roman" pitchFamily="18" charset="0"/>
                        </a:rPr>
                        <a:t>193.1.1.0/26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44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Times New Roman" pitchFamily="18" charset="0"/>
                        </a:rPr>
                        <a:t>Voz sobre IP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Times New Roman" pitchFamily="18" charset="0"/>
                        </a:rPr>
                        <a:t>193.1.1.64/26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pull dir="ru"/>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2"/>
          <p:cNvSpPr>
            <a:spLocks noGrp="1" noChangeArrowheads="1"/>
          </p:cNvSpPr>
          <p:nvPr>
            <p:ph type="title"/>
          </p:nvPr>
        </p:nvSpPr>
        <p:spPr>
          <a:xfrm>
            <a:off x="685800" y="260350"/>
            <a:ext cx="7772400" cy="1143000"/>
          </a:xfrm>
        </p:spPr>
        <p:txBody>
          <a:bodyPr/>
          <a:lstStyle/>
          <a:p>
            <a:pPr eaLnBrk="1" hangingPunct="1"/>
            <a:r>
              <a:rPr lang="es-ES_tradnl" smtClean="0"/>
              <a:t>Sumario</a:t>
            </a:r>
            <a:endParaRPr lang="es-ES" smtClean="0"/>
          </a:p>
        </p:txBody>
      </p:sp>
      <p:sp>
        <p:nvSpPr>
          <p:cNvPr id="135170" name="Rectangle 3"/>
          <p:cNvSpPr>
            <a:spLocks noGrp="1" noChangeArrowheads="1"/>
          </p:cNvSpPr>
          <p:nvPr>
            <p:ph type="body" idx="1"/>
          </p:nvPr>
        </p:nvSpPr>
        <p:spPr>
          <a:xfrm>
            <a:off x="685800" y="1484313"/>
            <a:ext cx="8134350" cy="4681537"/>
          </a:xfrm>
        </p:spPr>
        <p:txBody>
          <a:bodyPr/>
          <a:lstStyle/>
          <a:p>
            <a:pPr eaLnBrk="1" hangingPunct="1"/>
            <a:r>
              <a:rPr lang="es-ES_tradnl" dirty="0" smtClean="0"/>
              <a:t>Generalidades</a:t>
            </a:r>
          </a:p>
          <a:p>
            <a:pPr eaLnBrk="1" hangingPunct="1"/>
            <a:r>
              <a:rPr lang="es-ES_tradnl" dirty="0" smtClean="0"/>
              <a:t>El Datagrama IP. Estructura de la cabecera</a:t>
            </a:r>
          </a:p>
          <a:p>
            <a:pPr eaLnBrk="1" hangingPunct="1"/>
            <a:r>
              <a:rPr lang="es-ES_tradnl" dirty="0" smtClean="0"/>
              <a:t>Direcciones de red. Enrutamiento básico</a:t>
            </a:r>
          </a:p>
          <a:p>
            <a:pPr eaLnBrk="1" hangingPunct="1"/>
            <a:r>
              <a:rPr lang="es-ES_tradnl" dirty="0" smtClean="0"/>
              <a:t>Subredes y máscaras</a:t>
            </a:r>
          </a:p>
          <a:p>
            <a:pPr eaLnBrk="1" hangingPunct="1"/>
            <a:r>
              <a:rPr lang="es-ES_tradnl" b="1" dirty="0" smtClean="0">
                <a:solidFill>
                  <a:srgbClr val="FF0000"/>
                </a:solidFill>
              </a:rPr>
              <a:t>Asignación de direcciones y CIDR</a:t>
            </a:r>
          </a:p>
          <a:p>
            <a:pPr eaLnBrk="1" hangingPunct="1"/>
            <a:r>
              <a:rPr lang="es-ES_tradnl" dirty="0" smtClean="0"/>
              <a:t>Protocolo de control ICMP</a:t>
            </a:r>
          </a:p>
          <a:p>
            <a:pPr eaLnBrk="1" hangingPunct="1"/>
            <a:r>
              <a:rPr lang="es-ES_tradnl" dirty="0" smtClean="0"/>
              <a:t>Protocolo de resolución de direcciones ARP</a:t>
            </a:r>
          </a:p>
        </p:txBody>
      </p:sp>
    </p:spTree>
  </p:cSld>
  <p:clrMapOvr>
    <a:masterClrMapping/>
  </p:clrMapOvr>
  <p:transition spd="med">
    <p:pull dir="ru"/>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2"/>
          <p:cNvSpPr>
            <a:spLocks noGrp="1" noChangeArrowheads="1"/>
          </p:cNvSpPr>
          <p:nvPr>
            <p:ph type="title"/>
          </p:nvPr>
        </p:nvSpPr>
        <p:spPr>
          <a:xfrm>
            <a:off x="685800" y="188913"/>
            <a:ext cx="7772400" cy="1143000"/>
          </a:xfrm>
        </p:spPr>
        <p:txBody>
          <a:bodyPr/>
          <a:lstStyle/>
          <a:p>
            <a:pPr eaLnBrk="1" hangingPunct="1"/>
            <a:r>
              <a:rPr lang="es-ES_tradnl" sz="4000" smtClean="0"/>
              <a:t>Asignación de direcciones IP</a:t>
            </a:r>
            <a:endParaRPr lang="es-ES" sz="4000" smtClean="0"/>
          </a:p>
        </p:txBody>
      </p:sp>
      <p:sp>
        <p:nvSpPr>
          <p:cNvPr id="137218" name="Rectangle 3"/>
          <p:cNvSpPr>
            <a:spLocks noGrp="1" noChangeArrowheads="1"/>
          </p:cNvSpPr>
          <p:nvPr>
            <p:ph type="body" idx="1"/>
          </p:nvPr>
        </p:nvSpPr>
        <p:spPr>
          <a:xfrm>
            <a:off x="685800" y="1484313"/>
            <a:ext cx="7886728" cy="4395787"/>
          </a:xfrm>
        </p:spPr>
        <p:txBody>
          <a:bodyPr/>
          <a:lstStyle/>
          <a:p>
            <a:pPr eaLnBrk="1" hangingPunct="1">
              <a:lnSpc>
                <a:spcPct val="80000"/>
              </a:lnSpc>
            </a:pPr>
            <a:r>
              <a:rPr lang="es-ES" sz="2400" dirty="0" smtClean="0"/>
              <a:t>En marzo de 1991 la Universidad de Valencia solicitó una red clase B al DDN NIC (</a:t>
            </a:r>
            <a:r>
              <a:rPr lang="es-ES" sz="2400" dirty="0" err="1" smtClean="0"/>
              <a:t>Department</a:t>
            </a:r>
            <a:r>
              <a:rPr lang="es-ES" sz="2400" dirty="0" smtClean="0"/>
              <a:t> of </a:t>
            </a:r>
            <a:r>
              <a:rPr lang="es-ES" sz="2400" dirty="0" err="1" smtClean="0"/>
              <a:t>Defense</a:t>
            </a:r>
            <a:r>
              <a:rPr lang="es-ES" sz="2400" dirty="0" smtClean="0"/>
              <a:t> Network </a:t>
            </a:r>
            <a:r>
              <a:rPr lang="es-ES" sz="2400" dirty="0" err="1" smtClean="0"/>
              <a:t>Network</a:t>
            </a:r>
            <a:r>
              <a:rPr lang="es-ES" sz="2400" dirty="0" smtClean="0"/>
              <a:t> </a:t>
            </a:r>
            <a:r>
              <a:rPr lang="es-ES" sz="2400" dirty="0" err="1" smtClean="0"/>
              <a:t>Information</a:t>
            </a:r>
            <a:r>
              <a:rPr lang="es-ES" sz="2400" dirty="0" smtClean="0"/>
              <a:t> Center)  que le asignó la 147.156.0.0/16</a:t>
            </a:r>
          </a:p>
          <a:p>
            <a:pPr eaLnBrk="1" hangingPunct="1">
              <a:lnSpc>
                <a:spcPct val="80000"/>
              </a:lnSpc>
            </a:pPr>
            <a:r>
              <a:rPr lang="es-ES" sz="2400" dirty="0" smtClean="0"/>
              <a:t>Las redes se daban  por orden cronológico:</a:t>
            </a:r>
          </a:p>
          <a:p>
            <a:pPr lvl="1" eaLnBrk="1" hangingPunct="1">
              <a:lnSpc>
                <a:spcPct val="80000"/>
              </a:lnSpc>
            </a:pPr>
            <a:r>
              <a:rPr lang="es-ES" sz="2000" dirty="0" smtClean="0"/>
              <a:t>La 147.155.0.0./16 se asignó al Ames </a:t>
            </a:r>
            <a:r>
              <a:rPr lang="es-ES" sz="2000" dirty="0" err="1" smtClean="0"/>
              <a:t>Laboratory</a:t>
            </a:r>
            <a:r>
              <a:rPr lang="es-ES" sz="2000" dirty="0" smtClean="0"/>
              <a:t>, en la Iowa </a:t>
            </a:r>
            <a:r>
              <a:rPr lang="es-ES" sz="2000" dirty="0" err="1" smtClean="0"/>
              <a:t>State</a:t>
            </a:r>
            <a:r>
              <a:rPr lang="es-ES" sz="2000" dirty="0" smtClean="0"/>
              <a:t> </a:t>
            </a:r>
            <a:r>
              <a:rPr lang="es-ES" sz="2000" dirty="0" err="1" smtClean="0"/>
              <a:t>University</a:t>
            </a:r>
            <a:r>
              <a:rPr lang="es-ES" sz="2000" dirty="0" smtClean="0"/>
              <a:t> </a:t>
            </a:r>
          </a:p>
          <a:p>
            <a:pPr lvl="1" eaLnBrk="1" hangingPunct="1">
              <a:lnSpc>
                <a:spcPct val="80000"/>
              </a:lnSpc>
            </a:pPr>
            <a:r>
              <a:rPr lang="es-ES" sz="2000" dirty="0" smtClean="0"/>
              <a:t>La 147.157.0.0/16 la tiene el </a:t>
            </a:r>
            <a:r>
              <a:rPr lang="es-ES" sz="2000" dirty="0" err="1" smtClean="0"/>
              <a:t>Tsukuba</a:t>
            </a:r>
            <a:r>
              <a:rPr lang="es-ES" sz="2000" dirty="0" smtClean="0"/>
              <a:t> </a:t>
            </a:r>
            <a:r>
              <a:rPr lang="es-ES" sz="2000" dirty="0" err="1" smtClean="0"/>
              <a:t>College</a:t>
            </a:r>
            <a:r>
              <a:rPr lang="es-ES" sz="2000" dirty="0" smtClean="0"/>
              <a:t> of </a:t>
            </a:r>
            <a:r>
              <a:rPr lang="es-ES" sz="2000" dirty="0" err="1" smtClean="0"/>
              <a:t>Technology</a:t>
            </a:r>
            <a:r>
              <a:rPr lang="es-ES" sz="2000" dirty="0" smtClean="0"/>
              <a:t>, en Japón </a:t>
            </a:r>
          </a:p>
          <a:p>
            <a:pPr lvl="1" eaLnBrk="1" hangingPunct="1">
              <a:lnSpc>
                <a:spcPct val="80000"/>
              </a:lnSpc>
            </a:pPr>
            <a:r>
              <a:rPr lang="es-ES" sz="2000" dirty="0" smtClean="0"/>
              <a:t>La UJI pidió su red unos meses después y obtuvo la 150.128.0.0/16</a:t>
            </a:r>
          </a:p>
          <a:p>
            <a:pPr lvl="1" eaLnBrk="1" hangingPunct="1">
              <a:lnSpc>
                <a:spcPct val="80000"/>
              </a:lnSpc>
            </a:pPr>
            <a:r>
              <a:rPr lang="es-ES" sz="2000" dirty="0" smtClean="0"/>
              <a:t>La UPV, que tardó algo más, consiguió la 158.42.0.0/16</a:t>
            </a:r>
          </a:p>
          <a:p>
            <a:pPr eaLnBrk="1" hangingPunct="1">
              <a:lnSpc>
                <a:spcPct val="80000"/>
              </a:lnSpc>
            </a:pPr>
            <a:r>
              <a:rPr lang="es-ES" sz="2400" dirty="0" smtClean="0"/>
              <a:t>Al darse las redes de esta forma no era posible agruparlas en las tablas de rutas, pues las redes consecutivas se encontraban físicamente muy distantes y las redes próximas tenían numeraciones separadas</a:t>
            </a:r>
          </a:p>
        </p:txBody>
      </p:sp>
    </p:spTree>
  </p:cSld>
  <p:clrMapOvr>
    <a:masterClrMapping/>
  </p:clrMapOvr>
  <p:transition spd="med">
    <p:pull dir="ru"/>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idx="4294967295"/>
          </p:nvPr>
        </p:nvSpPr>
        <p:spPr>
          <a:xfrm>
            <a:off x="685800" y="214290"/>
            <a:ext cx="7772400" cy="1143000"/>
          </a:xfrm>
        </p:spPr>
        <p:txBody>
          <a:bodyPr/>
          <a:lstStyle/>
          <a:p>
            <a:pPr eaLnBrk="1" hangingPunct="1"/>
            <a:r>
              <a:rPr lang="es-ES_tradnl" sz="4000" smtClean="0"/>
              <a:t>Asignación de direcciones IP (II)</a:t>
            </a:r>
            <a:endParaRPr lang="es-ES" sz="4000" smtClean="0"/>
          </a:p>
        </p:txBody>
      </p:sp>
      <p:sp>
        <p:nvSpPr>
          <p:cNvPr id="243715" name="Rectangle 3"/>
          <p:cNvSpPr>
            <a:spLocks noGrp="1" noChangeArrowheads="1"/>
          </p:cNvSpPr>
          <p:nvPr>
            <p:ph type="body" idx="4294967295"/>
          </p:nvPr>
        </p:nvSpPr>
        <p:spPr>
          <a:xfrm>
            <a:off x="685800" y="1293790"/>
            <a:ext cx="7772400" cy="4395788"/>
          </a:xfrm>
        </p:spPr>
        <p:txBody>
          <a:bodyPr/>
          <a:lstStyle/>
          <a:p>
            <a:pPr eaLnBrk="1" hangingPunct="1">
              <a:lnSpc>
                <a:spcPct val="80000"/>
              </a:lnSpc>
            </a:pPr>
            <a:r>
              <a:rPr lang="es-ES" sz="2400" dirty="0" smtClean="0"/>
              <a:t>En 1992 se cambió el sistema, asignando las redes por rangos o bloques según un criterio geográfico. Paralelamente se creó una estructura de registros regionales llamados RIR (Regional Internet </a:t>
            </a:r>
            <a:r>
              <a:rPr lang="es-ES" sz="2400" dirty="0" err="1" smtClean="0"/>
              <a:t>Registry</a:t>
            </a:r>
            <a:r>
              <a:rPr lang="es-ES" sz="2400" dirty="0" smtClean="0"/>
              <a:t>) para descentralizar la asignación de direcciones. Actualmente hay 5 </a:t>
            </a:r>
            <a:r>
              <a:rPr lang="es-ES" sz="2400" dirty="0" err="1" smtClean="0"/>
              <a:t>RIRs</a:t>
            </a:r>
            <a:r>
              <a:rPr lang="es-ES" sz="2400" dirty="0" smtClean="0"/>
              <a:t> en todo el mundo</a:t>
            </a:r>
          </a:p>
          <a:p>
            <a:pPr eaLnBrk="1" hangingPunct="1">
              <a:lnSpc>
                <a:spcPct val="80000"/>
              </a:lnSpc>
            </a:pPr>
            <a:r>
              <a:rPr lang="es-ES" sz="2400" dirty="0" smtClean="0"/>
              <a:t>Los </a:t>
            </a:r>
            <a:r>
              <a:rPr lang="es-ES" sz="2400" dirty="0" err="1" smtClean="0"/>
              <a:t>RIRs</a:t>
            </a:r>
            <a:r>
              <a:rPr lang="es-ES" sz="2400" dirty="0" smtClean="0"/>
              <a:t> dependen del IANA (Internet </a:t>
            </a:r>
            <a:r>
              <a:rPr lang="es-ES" sz="2400" dirty="0" err="1" smtClean="0"/>
              <a:t>Assignment</a:t>
            </a:r>
            <a:r>
              <a:rPr lang="es-ES" sz="2400" dirty="0" smtClean="0"/>
              <a:t> </a:t>
            </a:r>
            <a:r>
              <a:rPr lang="es-ES" sz="2400" dirty="0" err="1" smtClean="0"/>
              <a:t>Number</a:t>
            </a:r>
            <a:r>
              <a:rPr lang="es-ES" sz="2400" dirty="0" smtClean="0"/>
              <a:t> </a:t>
            </a:r>
            <a:r>
              <a:rPr lang="es-ES" sz="2400" dirty="0" err="1" smtClean="0"/>
              <a:t>Authority</a:t>
            </a:r>
            <a:r>
              <a:rPr lang="es-ES" sz="2400" dirty="0" smtClean="0"/>
              <a:t>)</a:t>
            </a:r>
          </a:p>
          <a:p>
            <a:pPr eaLnBrk="1" hangingPunct="1">
              <a:lnSpc>
                <a:spcPct val="80000"/>
              </a:lnSpc>
            </a:pPr>
            <a:r>
              <a:rPr lang="es-ES" sz="2400" dirty="0" smtClean="0"/>
              <a:t>Los </a:t>
            </a:r>
            <a:r>
              <a:rPr lang="es-ES" sz="2400" dirty="0" err="1" smtClean="0"/>
              <a:t>RIRs</a:t>
            </a:r>
            <a:r>
              <a:rPr lang="es-ES" sz="2400" dirty="0" smtClean="0"/>
              <a:t> dan direcciones a los proveedores grandes (los de primer nivel, llamados ‘tier-1’). Éstos dan a su vez direcciones a los proveedores tier-2, tier-3, etc.</a:t>
            </a:r>
          </a:p>
          <a:p>
            <a:pPr eaLnBrk="1" hangingPunct="1">
              <a:lnSpc>
                <a:spcPct val="80000"/>
              </a:lnSpc>
            </a:pPr>
            <a:r>
              <a:rPr lang="es-ES" sz="2400" dirty="0" smtClean="0"/>
              <a:t>Las organizaciones obtienen direcciones del proveedor que les da conectividad</a:t>
            </a:r>
          </a:p>
          <a:p>
            <a:pPr eaLnBrk="1" hangingPunct="1">
              <a:lnSpc>
                <a:spcPct val="80000"/>
              </a:lnSpc>
            </a:pPr>
            <a:r>
              <a:rPr lang="es-ES" sz="2400" dirty="0" smtClean="0"/>
              <a:t>A todos los niveles se procura asignar las redes por bloques de direcciones para que sean fácilmente agregables en las tablas de rutas</a:t>
            </a:r>
          </a:p>
        </p:txBody>
      </p:sp>
    </p:spTree>
  </p:cSld>
  <p:clrMapOvr>
    <a:masterClrMapping/>
  </p:clrMapOvr>
  <p:transition spd="med">
    <p:pull dir="ru"/>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2"/>
          <p:cNvSpPr>
            <a:spLocks noGrp="1" noChangeArrowheads="1"/>
          </p:cNvSpPr>
          <p:nvPr>
            <p:ph type="title"/>
          </p:nvPr>
        </p:nvSpPr>
        <p:spPr>
          <a:xfrm>
            <a:off x="393700" y="898525"/>
            <a:ext cx="4465638" cy="874713"/>
          </a:xfrm>
        </p:spPr>
        <p:txBody>
          <a:bodyPr/>
          <a:lstStyle/>
          <a:p>
            <a:pPr eaLnBrk="1" hangingPunct="1"/>
            <a:r>
              <a:rPr lang="es-ES_tradnl" sz="3600" smtClean="0"/>
              <a:t>Organización de los</a:t>
            </a:r>
            <a:br>
              <a:rPr lang="es-ES_tradnl" sz="3600" smtClean="0"/>
            </a:br>
            <a:r>
              <a:rPr lang="es-ES_tradnl" sz="3600" smtClean="0"/>
              <a:t>RIR</a:t>
            </a:r>
            <a:endParaRPr lang="es-ES" sz="3600" smtClean="0"/>
          </a:p>
        </p:txBody>
      </p:sp>
      <p:graphicFrame>
        <p:nvGraphicFramePr>
          <p:cNvPr id="1086495" name="Group 31"/>
          <p:cNvGraphicFramePr>
            <a:graphicFrameLocks noGrp="1"/>
          </p:cNvGraphicFramePr>
          <p:nvPr>
            <p:ph sz="half" idx="2"/>
          </p:nvPr>
        </p:nvGraphicFramePr>
        <p:xfrm>
          <a:off x="755650" y="2813050"/>
          <a:ext cx="7345363" cy="3443313"/>
        </p:xfrm>
        <a:graphic>
          <a:graphicData uri="http://schemas.openxmlformats.org/drawingml/2006/table">
            <a:tbl>
              <a:tblPr/>
              <a:tblGrid>
                <a:gridCol w="4403725"/>
                <a:gridCol w="2941638"/>
              </a:tblGrid>
              <a:tr h="268803">
                <a:tc>
                  <a:txBody>
                    <a:bodyPr/>
                    <a:lstStyle/>
                    <a:p>
                      <a:pPr marL="0" marR="0" lvl="0" indent="0" algn="l" defTabSz="914400" rtl="0" eaLnBrk="1" fontAlgn="base" latinLnBrk="0" hangingPunct="1">
                        <a:lnSpc>
                          <a:spcPct val="90000"/>
                        </a:lnSpc>
                        <a:spcBef>
                          <a:spcPct val="1000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charset="0"/>
                        </a:rPr>
                        <a:t>Registro Regional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1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Área geográfica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5776">
                <a:tc>
                  <a:txBody>
                    <a:bodyPr/>
                    <a:lstStyle/>
                    <a:p>
                      <a:pPr marL="0" marR="0" lvl="0" indent="0" algn="l" defTabSz="914400" rtl="0" eaLnBrk="1" fontAlgn="base" latinLnBrk="0" hangingPunct="1">
                        <a:lnSpc>
                          <a:spcPct val="90000"/>
                        </a:lnSpc>
                        <a:spcBef>
                          <a:spcPct val="1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ARIN </a:t>
                      </a:r>
                      <a:r>
                        <a:rPr kumimoji="0" lang="es-ES" sz="1400" b="0" i="0" u="none" strike="noStrike" cap="none" normalizeH="0" baseline="0" smtClean="0">
                          <a:ln>
                            <a:noFill/>
                          </a:ln>
                          <a:solidFill>
                            <a:schemeClr val="tx1"/>
                          </a:solidFill>
                          <a:effectLst/>
                          <a:latin typeface="Arial" charset="0"/>
                        </a:rPr>
                        <a:t>(American Registry for Internet Numbers) </a:t>
                      </a:r>
                      <a:r>
                        <a:rPr kumimoji="0" lang="es-ES" sz="1400" b="0" i="0" u="none" strike="noStrike" cap="none" normalizeH="0" baseline="0" smtClean="0">
                          <a:ln>
                            <a:noFill/>
                          </a:ln>
                          <a:solidFill>
                            <a:schemeClr val="tx1"/>
                          </a:solidFill>
                          <a:effectLst/>
                          <a:latin typeface="Arial" charset="0"/>
                          <a:hlinkClick r:id="rId3"/>
                        </a:rPr>
                        <a:t>www.arin.net</a:t>
                      </a:r>
                      <a:endParaRPr kumimoji="0" lang="es-ES" sz="14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90000"/>
                        </a:lnSpc>
                        <a:spcBef>
                          <a:spcPct val="10000"/>
                        </a:spcBef>
                        <a:spcAft>
                          <a:spcPct val="0"/>
                        </a:spcAft>
                        <a:buClrTx/>
                        <a:buSzTx/>
                        <a:buFontTx/>
                        <a:buNone/>
                        <a:tabLst/>
                      </a:pPr>
                      <a:endParaRPr kumimoji="0" lang="es-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10000"/>
                        </a:spcBef>
                        <a:spcAft>
                          <a:spcPct val="0"/>
                        </a:spcAft>
                        <a:buClrTx/>
                        <a:buSzTx/>
                        <a:buFontTx/>
                        <a:buChar char="•"/>
                        <a:tabLst/>
                      </a:pPr>
                      <a:r>
                        <a:rPr kumimoji="0" lang="es-ES" sz="1400" b="0" i="0" u="none" strike="noStrike" cap="none" normalizeH="0" baseline="0" dirty="0" smtClean="0">
                          <a:ln>
                            <a:noFill/>
                          </a:ln>
                          <a:solidFill>
                            <a:schemeClr val="tx1"/>
                          </a:solidFill>
                          <a:effectLst/>
                          <a:latin typeface="Arial" charset="0"/>
                        </a:rPr>
                        <a:t>EEUU y Canadá</a:t>
                      </a:r>
                    </a:p>
                    <a:p>
                      <a:pPr marL="0" marR="0" lvl="0" indent="0" algn="l" defTabSz="914400" rtl="0" eaLnBrk="1" fontAlgn="base" latinLnBrk="0" hangingPunct="1">
                        <a:lnSpc>
                          <a:spcPct val="90000"/>
                        </a:lnSpc>
                        <a:spcBef>
                          <a:spcPct val="10000"/>
                        </a:spcBef>
                        <a:spcAft>
                          <a:spcPct val="0"/>
                        </a:spcAft>
                        <a:buClrTx/>
                        <a:buSzTx/>
                        <a:buFontTx/>
                        <a:buChar char="•"/>
                        <a:tabLst/>
                      </a:pPr>
                      <a:r>
                        <a:rPr kumimoji="0" lang="es-ES" sz="1400" b="0" i="0" u="none" strike="noStrike" cap="none" normalizeH="0" baseline="0" dirty="0" smtClean="0">
                          <a:ln>
                            <a:noFill/>
                          </a:ln>
                          <a:solidFill>
                            <a:schemeClr val="tx1"/>
                          </a:solidFill>
                          <a:effectLst/>
                          <a:latin typeface="Arial" charset="0"/>
                        </a:rPr>
                        <a:t>Atlántico norte</a:t>
                      </a:r>
                    </a:p>
                    <a:p>
                      <a:pPr marL="0" marR="0" lvl="0" indent="0" algn="l" defTabSz="914400" rtl="0" eaLnBrk="1" fontAlgn="base" latinLnBrk="0" hangingPunct="1">
                        <a:lnSpc>
                          <a:spcPct val="90000"/>
                        </a:lnSpc>
                        <a:spcBef>
                          <a:spcPct val="10000"/>
                        </a:spcBef>
                        <a:spcAft>
                          <a:spcPct val="0"/>
                        </a:spcAft>
                        <a:buClrTx/>
                        <a:buSzTx/>
                        <a:buFontTx/>
                        <a:buChar char="•"/>
                        <a:tabLst/>
                      </a:pPr>
                      <a:r>
                        <a:rPr kumimoji="0" lang="es-ES" sz="1400" b="0" i="0" u="none" strike="noStrike" cap="none" normalizeH="0" baseline="0" dirty="0" smtClean="0">
                          <a:ln>
                            <a:noFill/>
                          </a:ln>
                          <a:solidFill>
                            <a:schemeClr val="tx1"/>
                          </a:solidFill>
                          <a:effectLst/>
                          <a:latin typeface="Arial" charset="0"/>
                        </a:rPr>
                        <a:t>Caribe norte</a:t>
                      </a:r>
                    </a:p>
                    <a:p>
                      <a:pPr marL="0" marR="0" lvl="0" indent="0" algn="l" defTabSz="914400" rtl="0" eaLnBrk="1" fontAlgn="base" latinLnBrk="0" hangingPunct="1">
                        <a:lnSpc>
                          <a:spcPct val="90000"/>
                        </a:lnSpc>
                        <a:spcBef>
                          <a:spcPct val="10000"/>
                        </a:spcBef>
                        <a:spcAft>
                          <a:spcPct val="0"/>
                        </a:spcAft>
                        <a:buClrTx/>
                        <a:buSzTx/>
                        <a:buFontTx/>
                        <a:buChar char="•"/>
                        <a:tabLst/>
                      </a:pPr>
                      <a:r>
                        <a:rPr kumimoji="0" lang="es-ES" sz="1400" b="0" i="0" u="none" strike="noStrike" cap="none" normalizeH="0" baseline="0" dirty="0" smtClean="0">
                          <a:ln>
                            <a:noFill/>
                          </a:ln>
                          <a:solidFill>
                            <a:schemeClr val="tx1"/>
                          </a:solidFill>
                          <a:effectLst/>
                          <a:latin typeface="Arial" charset="0"/>
                        </a:rPr>
                        <a:t>Antártica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1127">
                <a:tc>
                  <a:txBody>
                    <a:bodyPr/>
                    <a:lstStyle/>
                    <a:p>
                      <a:pPr marL="0" marR="0" lvl="0" indent="0" algn="l" defTabSz="914400" rtl="0" eaLnBrk="1" fontAlgn="base" latinLnBrk="0" hangingPunct="1">
                        <a:lnSpc>
                          <a:spcPct val="90000"/>
                        </a:lnSpc>
                        <a:spcBef>
                          <a:spcPct val="1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APNIC</a:t>
                      </a:r>
                      <a:r>
                        <a:rPr kumimoji="0" lang="es-ES" sz="1400" b="0" i="0" u="none" strike="noStrike" cap="none" normalizeH="0" baseline="0" smtClean="0">
                          <a:ln>
                            <a:noFill/>
                          </a:ln>
                          <a:solidFill>
                            <a:schemeClr val="tx1"/>
                          </a:solidFill>
                          <a:effectLst/>
                          <a:latin typeface="Arial" charset="0"/>
                        </a:rPr>
                        <a:t> (Asia Pacific Network Information Centre) </a:t>
                      </a:r>
                      <a:r>
                        <a:rPr kumimoji="0" lang="es-ES" sz="1400" b="0" i="0" u="none" strike="noStrike" cap="none" normalizeH="0" baseline="0" smtClean="0">
                          <a:ln>
                            <a:noFill/>
                          </a:ln>
                          <a:solidFill>
                            <a:schemeClr val="tx1"/>
                          </a:solidFill>
                          <a:effectLst/>
                          <a:latin typeface="Arial" charset="0"/>
                          <a:hlinkClick r:id="rId4"/>
                        </a:rPr>
                        <a:t>www.apnic.net</a:t>
                      </a:r>
                      <a:endParaRPr kumimoji="0" lang="es-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10000"/>
                        </a:spcBef>
                        <a:spcAft>
                          <a:spcPct val="0"/>
                        </a:spcAft>
                        <a:buClrTx/>
                        <a:buSzTx/>
                        <a:buFontTx/>
                        <a:buChar char="•"/>
                        <a:tabLst/>
                      </a:pPr>
                      <a:r>
                        <a:rPr kumimoji="0" lang="es-ES" sz="1400" b="0" i="0" u="none" strike="noStrike" cap="none" normalizeH="0" baseline="0" smtClean="0">
                          <a:ln>
                            <a:noFill/>
                          </a:ln>
                          <a:solidFill>
                            <a:schemeClr val="tx1"/>
                          </a:solidFill>
                          <a:effectLst/>
                          <a:latin typeface="Arial" charset="0"/>
                        </a:rPr>
                        <a:t>Asia oriental</a:t>
                      </a:r>
                    </a:p>
                    <a:p>
                      <a:pPr marL="0" marR="0" lvl="0" indent="0" algn="l" defTabSz="914400" rtl="0" eaLnBrk="1" fontAlgn="base" latinLnBrk="0" hangingPunct="1">
                        <a:lnSpc>
                          <a:spcPct val="90000"/>
                        </a:lnSpc>
                        <a:spcBef>
                          <a:spcPct val="10000"/>
                        </a:spcBef>
                        <a:spcAft>
                          <a:spcPct val="0"/>
                        </a:spcAft>
                        <a:buClrTx/>
                        <a:buSzTx/>
                        <a:buFontTx/>
                        <a:buChar char="•"/>
                        <a:tabLst/>
                      </a:pPr>
                      <a:r>
                        <a:rPr kumimoji="0" lang="es-ES" sz="1400" b="0" i="0" u="none" strike="noStrike" cap="none" normalizeH="0" baseline="0" smtClean="0">
                          <a:ln>
                            <a:noFill/>
                          </a:ln>
                          <a:solidFill>
                            <a:schemeClr val="tx1"/>
                          </a:solidFill>
                          <a:effectLst/>
                          <a:latin typeface="Arial" charset="0"/>
                        </a:rPr>
                        <a:t>Pacífico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9629">
                <a:tc>
                  <a:txBody>
                    <a:bodyPr/>
                    <a:lstStyle/>
                    <a:p>
                      <a:pPr marL="0" marR="0" lvl="0" indent="0" algn="l" defTabSz="914400" rtl="0" eaLnBrk="1" fontAlgn="base" latinLnBrk="0" hangingPunct="1">
                        <a:lnSpc>
                          <a:spcPct val="90000"/>
                        </a:lnSpc>
                        <a:spcBef>
                          <a:spcPct val="1000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charset="0"/>
                        </a:rPr>
                        <a:t>RIPE</a:t>
                      </a:r>
                      <a:r>
                        <a:rPr kumimoji="0" lang="es-ES" sz="1400" b="0" i="0" u="none" strike="noStrike" cap="none" normalizeH="0" baseline="0" dirty="0" smtClean="0">
                          <a:ln>
                            <a:noFill/>
                          </a:ln>
                          <a:solidFill>
                            <a:schemeClr val="tx1"/>
                          </a:solidFill>
                          <a:effectLst/>
                          <a:latin typeface="Arial" charset="0"/>
                        </a:rPr>
                        <a:t> (</a:t>
                      </a:r>
                      <a:r>
                        <a:rPr kumimoji="0" lang="es-ES" sz="1400" b="0" i="0" u="none" strike="noStrike" cap="none" normalizeH="0" baseline="0" dirty="0" err="1" smtClean="0">
                          <a:ln>
                            <a:noFill/>
                          </a:ln>
                          <a:solidFill>
                            <a:schemeClr val="tx1"/>
                          </a:solidFill>
                          <a:effectLst/>
                          <a:latin typeface="Arial" charset="0"/>
                        </a:rPr>
                        <a:t>Réseaux</a:t>
                      </a:r>
                      <a:r>
                        <a:rPr kumimoji="0" lang="es-ES" sz="1400" b="0" i="0" u="none" strike="noStrike" cap="none" normalizeH="0" baseline="0" dirty="0" smtClean="0">
                          <a:ln>
                            <a:noFill/>
                          </a:ln>
                          <a:solidFill>
                            <a:schemeClr val="tx1"/>
                          </a:solidFill>
                          <a:effectLst/>
                          <a:latin typeface="Arial" charset="0"/>
                        </a:rPr>
                        <a:t> IP </a:t>
                      </a:r>
                      <a:r>
                        <a:rPr kumimoji="0" lang="es-ES" sz="1400" b="0" i="0" u="none" strike="noStrike" cap="none" normalizeH="0" baseline="0" dirty="0" err="1" smtClean="0">
                          <a:ln>
                            <a:noFill/>
                          </a:ln>
                          <a:solidFill>
                            <a:schemeClr val="tx1"/>
                          </a:solidFill>
                          <a:effectLst/>
                          <a:latin typeface="Arial" charset="0"/>
                        </a:rPr>
                        <a:t>Européenes</a:t>
                      </a:r>
                      <a:r>
                        <a:rPr kumimoji="0" lang="es-ES" sz="1400" b="0" i="0" u="none" strike="noStrike" cap="none" normalizeH="0" baseline="0" dirty="0" smtClean="0">
                          <a:ln>
                            <a:noFill/>
                          </a:ln>
                          <a:solidFill>
                            <a:schemeClr val="tx1"/>
                          </a:solidFill>
                          <a:effectLst/>
                          <a:latin typeface="Arial" charset="0"/>
                        </a:rPr>
                        <a:t>) </a:t>
                      </a:r>
                      <a:r>
                        <a:rPr kumimoji="0" lang="es-ES" sz="1400" b="0" i="0" u="none" strike="noStrike" cap="none" normalizeH="0" baseline="0" dirty="0" smtClean="0">
                          <a:ln>
                            <a:noFill/>
                          </a:ln>
                          <a:solidFill>
                            <a:schemeClr val="tx1"/>
                          </a:solidFill>
                          <a:effectLst/>
                          <a:latin typeface="Arial" charset="0"/>
                          <a:hlinkClick r:id="rId5"/>
                        </a:rPr>
                        <a:t>www.ripe.net</a:t>
                      </a:r>
                      <a:endParaRPr kumimoji="0" lang="es-ES" sz="14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10000"/>
                        </a:spcBef>
                        <a:spcAft>
                          <a:spcPct val="0"/>
                        </a:spcAft>
                        <a:buClrTx/>
                        <a:buSzTx/>
                        <a:buFontTx/>
                        <a:buChar char="•"/>
                        <a:tabLst/>
                      </a:pPr>
                      <a:r>
                        <a:rPr kumimoji="0" lang="es-ES" sz="1400" b="0" i="0" u="none" strike="noStrike" cap="none" normalizeH="0" baseline="0" dirty="0" smtClean="0">
                          <a:ln>
                            <a:noFill/>
                          </a:ln>
                          <a:solidFill>
                            <a:schemeClr val="tx1"/>
                          </a:solidFill>
                          <a:effectLst/>
                          <a:latin typeface="Arial" charset="0"/>
                        </a:rPr>
                        <a:t>Europa</a:t>
                      </a:r>
                    </a:p>
                    <a:p>
                      <a:pPr marL="0" marR="0" lvl="0" indent="0" algn="l" defTabSz="914400" rtl="0" eaLnBrk="1" fontAlgn="base" latinLnBrk="0" hangingPunct="1">
                        <a:lnSpc>
                          <a:spcPct val="90000"/>
                        </a:lnSpc>
                        <a:spcBef>
                          <a:spcPct val="10000"/>
                        </a:spcBef>
                        <a:spcAft>
                          <a:spcPct val="0"/>
                        </a:spcAft>
                        <a:buClrTx/>
                        <a:buSzTx/>
                        <a:buFontTx/>
                        <a:buChar char="•"/>
                        <a:tabLst/>
                      </a:pPr>
                      <a:r>
                        <a:rPr kumimoji="0" lang="es-ES" sz="1400" b="0" i="0" u="none" strike="noStrike" cap="none" normalizeH="0" baseline="0" dirty="0" smtClean="0">
                          <a:ln>
                            <a:noFill/>
                          </a:ln>
                          <a:solidFill>
                            <a:schemeClr val="tx1"/>
                          </a:solidFill>
                          <a:effectLst/>
                          <a:latin typeface="Arial" charset="0"/>
                        </a:rPr>
                        <a:t>Medio Oriente</a:t>
                      </a:r>
                    </a:p>
                    <a:p>
                      <a:pPr marL="0" marR="0" lvl="0" indent="0" algn="l" defTabSz="914400" rtl="0" eaLnBrk="1" fontAlgn="base" latinLnBrk="0" hangingPunct="1">
                        <a:lnSpc>
                          <a:spcPct val="90000"/>
                        </a:lnSpc>
                        <a:spcBef>
                          <a:spcPct val="10000"/>
                        </a:spcBef>
                        <a:spcAft>
                          <a:spcPct val="0"/>
                        </a:spcAft>
                        <a:buClrTx/>
                        <a:buSzTx/>
                        <a:buFontTx/>
                        <a:buChar char="•"/>
                        <a:tabLst/>
                      </a:pPr>
                      <a:r>
                        <a:rPr kumimoji="0" lang="es-ES" sz="1400" b="0" i="0" u="none" strike="noStrike" cap="none" normalizeH="0" baseline="0" dirty="0" smtClean="0">
                          <a:ln>
                            <a:noFill/>
                          </a:ln>
                          <a:solidFill>
                            <a:schemeClr val="tx1"/>
                          </a:solidFill>
                          <a:effectLst/>
                          <a:latin typeface="Arial" charset="0"/>
                        </a:rPr>
                        <a:t>Asia Central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95">
                <a:tc>
                  <a:txBody>
                    <a:bodyPr/>
                    <a:lstStyle/>
                    <a:p>
                      <a:pPr marL="0" marR="0" lvl="0" indent="0" algn="l" defTabSz="914400" rtl="0" eaLnBrk="1" fontAlgn="base" latinLnBrk="0" hangingPunct="1">
                        <a:lnSpc>
                          <a:spcPct val="90000"/>
                        </a:lnSpc>
                        <a:spcBef>
                          <a:spcPct val="1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LACNIC</a:t>
                      </a:r>
                      <a:r>
                        <a:rPr kumimoji="0" lang="es-ES" sz="1400" b="0" i="0" u="none" strike="noStrike" cap="none" normalizeH="0" baseline="0" smtClean="0">
                          <a:ln>
                            <a:noFill/>
                          </a:ln>
                          <a:solidFill>
                            <a:schemeClr val="tx1"/>
                          </a:solidFill>
                          <a:effectLst/>
                          <a:latin typeface="Arial" charset="0"/>
                        </a:rPr>
                        <a:t> ( Latin American and Caribbean Network Information Center) </a:t>
                      </a:r>
                      <a:r>
                        <a:rPr kumimoji="0" lang="es-ES" sz="1400" b="0" i="0" u="none" strike="noStrike" cap="none" normalizeH="0" baseline="0" smtClean="0">
                          <a:ln>
                            <a:noFill/>
                          </a:ln>
                          <a:solidFill>
                            <a:schemeClr val="tx1"/>
                          </a:solidFill>
                          <a:effectLst/>
                          <a:latin typeface="Arial" charset="0"/>
                          <a:hlinkClick r:id="rId6"/>
                        </a:rPr>
                        <a:t>www.lacnic.net</a:t>
                      </a:r>
                      <a:r>
                        <a:rPr kumimoji="0" lang="es-ES" sz="1400" b="0" i="0" u="none" strike="noStrike" cap="none" normalizeH="0" baseline="0" smtClean="0">
                          <a:ln>
                            <a:noFill/>
                          </a:ln>
                          <a:solidFill>
                            <a:schemeClr val="tx1"/>
                          </a:solidFill>
                          <a:effectLst/>
                          <a:latin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10000"/>
                        </a:spcBef>
                        <a:spcAft>
                          <a:spcPct val="0"/>
                        </a:spcAft>
                        <a:buClrTx/>
                        <a:buSzTx/>
                        <a:buFontTx/>
                        <a:buChar char="•"/>
                        <a:tabLst/>
                      </a:pPr>
                      <a:r>
                        <a:rPr kumimoji="0" lang="es-ES" sz="1400" b="0" i="0" u="none" strike="noStrike" cap="none" normalizeH="0" baseline="0" dirty="0" smtClean="0">
                          <a:ln>
                            <a:noFill/>
                          </a:ln>
                          <a:solidFill>
                            <a:schemeClr val="tx1"/>
                          </a:solidFill>
                          <a:effectLst/>
                          <a:latin typeface="Arial" charset="0"/>
                        </a:rPr>
                        <a:t>América (excepto EEUU y Canadá) y el Caribe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4364">
                <a:tc>
                  <a:txBody>
                    <a:bodyPr/>
                    <a:lstStyle/>
                    <a:p>
                      <a:pPr marL="0" marR="0" lvl="0" indent="0" algn="l" defTabSz="914400" rtl="0" eaLnBrk="1" fontAlgn="base" latinLnBrk="0" hangingPunct="1">
                        <a:lnSpc>
                          <a:spcPct val="90000"/>
                        </a:lnSpc>
                        <a:spcBef>
                          <a:spcPct val="1000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charset="0"/>
                        </a:rPr>
                        <a:t>AFRINIC</a:t>
                      </a:r>
                      <a:r>
                        <a:rPr kumimoji="0" lang="es-ES" sz="1400" b="0" i="0" u="none" strike="noStrike" cap="none" normalizeH="0" baseline="0" dirty="0" smtClean="0">
                          <a:ln>
                            <a:noFill/>
                          </a:ln>
                          <a:solidFill>
                            <a:schemeClr val="tx1"/>
                          </a:solidFill>
                          <a:effectLst/>
                          <a:latin typeface="Arial" charset="0"/>
                        </a:rPr>
                        <a:t> (</a:t>
                      </a:r>
                      <a:r>
                        <a:rPr kumimoji="0" lang="es-ES" sz="1400" b="0" i="0" u="none" strike="noStrike" cap="none" normalizeH="0" baseline="0" dirty="0" err="1" smtClean="0">
                          <a:ln>
                            <a:noFill/>
                          </a:ln>
                          <a:solidFill>
                            <a:schemeClr val="tx1"/>
                          </a:solidFill>
                          <a:effectLst/>
                          <a:latin typeface="Arial" charset="0"/>
                        </a:rPr>
                        <a:t>African</a:t>
                      </a:r>
                      <a:r>
                        <a:rPr kumimoji="0" lang="es-ES" sz="1400" b="0" i="0" u="none" strike="noStrike" cap="none" normalizeH="0" baseline="0" dirty="0" smtClean="0">
                          <a:ln>
                            <a:noFill/>
                          </a:ln>
                          <a:solidFill>
                            <a:schemeClr val="tx1"/>
                          </a:solidFill>
                          <a:effectLst/>
                          <a:latin typeface="Arial" charset="0"/>
                        </a:rPr>
                        <a:t> Network </a:t>
                      </a:r>
                      <a:r>
                        <a:rPr kumimoji="0" lang="es-ES" sz="1400" b="0" i="0" u="none" strike="noStrike" cap="none" normalizeH="0" baseline="0" dirty="0" err="1" smtClean="0">
                          <a:ln>
                            <a:noFill/>
                          </a:ln>
                          <a:solidFill>
                            <a:schemeClr val="tx1"/>
                          </a:solidFill>
                          <a:effectLst/>
                          <a:latin typeface="Arial" charset="0"/>
                        </a:rPr>
                        <a:t>Information</a:t>
                      </a:r>
                      <a:r>
                        <a:rPr kumimoji="0" lang="es-ES" sz="1400" b="0" i="0" u="none" strike="noStrike" cap="none" normalizeH="0" baseline="0" dirty="0" smtClean="0">
                          <a:ln>
                            <a:noFill/>
                          </a:ln>
                          <a:solidFill>
                            <a:schemeClr val="tx1"/>
                          </a:solidFill>
                          <a:effectLst/>
                          <a:latin typeface="Arial" charset="0"/>
                        </a:rPr>
                        <a:t> Center) </a:t>
                      </a:r>
                      <a:r>
                        <a:rPr kumimoji="0" lang="es-ES" sz="1400" b="0" i="0" u="none" strike="noStrike" cap="none" normalizeH="0" baseline="0" dirty="0" smtClean="0">
                          <a:ln>
                            <a:noFill/>
                          </a:ln>
                          <a:solidFill>
                            <a:schemeClr val="tx1"/>
                          </a:solidFill>
                          <a:effectLst/>
                          <a:latin typeface="Arial" charset="0"/>
                          <a:hlinkClick r:id="rId7"/>
                        </a:rPr>
                        <a:t>www.afrinic.net</a:t>
                      </a:r>
                      <a:endParaRPr kumimoji="0" lang="es-ES" sz="14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10000"/>
                        </a:spcBef>
                        <a:spcAft>
                          <a:spcPct val="0"/>
                        </a:spcAft>
                        <a:buClrTx/>
                        <a:buSzTx/>
                        <a:buFontTx/>
                        <a:buChar char="•"/>
                        <a:tabLst/>
                      </a:pPr>
                      <a:r>
                        <a:rPr kumimoji="0" lang="es-ES" sz="1400" b="0" i="0" u="none" strike="noStrike" cap="none" normalizeH="0" baseline="0" dirty="0" smtClean="0">
                          <a:ln>
                            <a:noFill/>
                          </a:ln>
                          <a:solidFill>
                            <a:schemeClr val="tx1"/>
                          </a:solidFill>
                          <a:effectLst/>
                          <a:latin typeface="Arial" charset="0"/>
                        </a:rPr>
                        <a:t>África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39289" name="Picture 26" descr="rir-map-small"/>
          <p:cNvPicPr>
            <a:picLocks noChangeAspect="1" noChangeArrowheads="1"/>
          </p:cNvPicPr>
          <p:nvPr/>
        </p:nvPicPr>
        <p:blipFill>
          <a:blip r:embed="rId8" cstate="print"/>
          <a:srcRect/>
          <a:stretch>
            <a:fillRect/>
          </a:stretch>
        </p:blipFill>
        <p:spPr bwMode="auto">
          <a:xfrm>
            <a:off x="4891088" y="333375"/>
            <a:ext cx="4002087" cy="2135188"/>
          </a:xfrm>
          <a:prstGeom prst="rect">
            <a:avLst/>
          </a:prstGeom>
          <a:noFill/>
          <a:ln w="9525">
            <a:noFill/>
            <a:miter lim="800000"/>
            <a:headEnd/>
            <a:tailEnd/>
          </a:ln>
        </p:spPr>
      </p:pic>
      <p:sp>
        <p:nvSpPr>
          <p:cNvPr id="139291" name="Text Box 27"/>
          <p:cNvSpPr txBox="1">
            <a:spLocks noChangeArrowheads="1"/>
          </p:cNvSpPr>
          <p:nvPr/>
        </p:nvSpPr>
        <p:spPr bwMode="auto">
          <a:xfrm>
            <a:off x="468313" y="2133600"/>
            <a:ext cx="5473700" cy="581025"/>
          </a:xfrm>
          <a:prstGeom prst="rect">
            <a:avLst/>
          </a:prstGeom>
          <a:noFill/>
          <a:ln w="9525">
            <a:noFill/>
            <a:miter lim="800000"/>
            <a:headEnd/>
            <a:tailEnd/>
          </a:ln>
          <a:effectLst/>
        </p:spPr>
        <p:txBody>
          <a:bodyPr>
            <a:spAutoFit/>
          </a:bodyPr>
          <a:lstStyle/>
          <a:p>
            <a:r>
              <a:rPr lang="es-ES" sz="1600" b="1">
                <a:latin typeface="Arial" charset="0"/>
              </a:rPr>
              <a:t>Todos los RIR disponen de una base de datos online, llamada whois, para búsqueda de direcciones IP</a:t>
            </a:r>
          </a:p>
        </p:txBody>
      </p:sp>
    </p:spTree>
  </p:cSld>
  <p:clrMapOvr>
    <a:masterClrMapping/>
  </p:clrMapOvr>
  <p:transition spd="med">
    <p:pull dir="ru"/>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idx="4294967295"/>
          </p:nvPr>
        </p:nvSpPr>
        <p:spPr>
          <a:xfrm>
            <a:off x="685800" y="333375"/>
            <a:ext cx="7772400" cy="731838"/>
          </a:xfrm>
        </p:spPr>
        <p:txBody>
          <a:bodyPr/>
          <a:lstStyle/>
          <a:p>
            <a:pPr eaLnBrk="1" hangingPunct="1"/>
            <a:r>
              <a:rPr lang="es-ES_tradnl" sz="4000" smtClean="0"/>
              <a:t>IP sin clases o ‘classless’</a:t>
            </a:r>
            <a:endParaRPr lang="es-ES" sz="4000" smtClean="0"/>
          </a:p>
        </p:txBody>
      </p:sp>
      <p:sp>
        <p:nvSpPr>
          <p:cNvPr id="241667" name="Rectangle 3"/>
          <p:cNvSpPr>
            <a:spLocks noGrp="1" noChangeArrowheads="1"/>
          </p:cNvSpPr>
          <p:nvPr>
            <p:ph type="body" idx="4294967295"/>
          </p:nvPr>
        </p:nvSpPr>
        <p:spPr>
          <a:xfrm>
            <a:off x="685800" y="1268413"/>
            <a:ext cx="7772400" cy="4827587"/>
          </a:xfrm>
        </p:spPr>
        <p:txBody>
          <a:bodyPr/>
          <a:lstStyle/>
          <a:p>
            <a:pPr eaLnBrk="1" hangingPunct="1">
              <a:lnSpc>
                <a:spcPct val="80000"/>
              </a:lnSpc>
            </a:pPr>
            <a:r>
              <a:rPr lang="es-ES_tradnl" sz="2400" dirty="0" smtClean="0"/>
              <a:t>Inicialmente la asignación de direcciones se hacía en bloques de tamaño fijo de acuerdo con las conocidas clases A, B y C. Pero:</a:t>
            </a:r>
          </a:p>
          <a:p>
            <a:pPr lvl="1" eaLnBrk="1" hangingPunct="1">
              <a:lnSpc>
                <a:spcPct val="80000"/>
              </a:lnSpc>
            </a:pPr>
            <a:r>
              <a:rPr lang="es-ES_tradnl" sz="2400" dirty="0" smtClean="0"/>
              <a:t>Las redes clase A (/8) son enormes y hay muy pocas (solo 127). Hace mucho tiempo que no se asigna ninguna</a:t>
            </a:r>
          </a:p>
          <a:p>
            <a:pPr lvl="1" eaLnBrk="1" hangingPunct="1">
              <a:lnSpc>
                <a:spcPct val="80000"/>
              </a:lnSpc>
            </a:pPr>
            <a:r>
              <a:rPr lang="es-ES_tradnl" sz="2400" dirty="0" smtClean="0"/>
              <a:t>Las redes clase B (/16) aún son demasiado grandes para la mayoría de organizaciones (65000 hosts)</a:t>
            </a:r>
          </a:p>
          <a:p>
            <a:pPr lvl="1" eaLnBrk="1" hangingPunct="1">
              <a:lnSpc>
                <a:spcPct val="80000"/>
              </a:lnSpc>
            </a:pPr>
            <a:r>
              <a:rPr lang="es-ES_tradnl" sz="2400" dirty="0" smtClean="0"/>
              <a:t>Las redes clase C (/24) son demasiado pequeñas para la mayoría de organizaciones (256 hosts)</a:t>
            </a:r>
          </a:p>
          <a:p>
            <a:pPr eaLnBrk="1" hangingPunct="1">
              <a:lnSpc>
                <a:spcPct val="80000"/>
              </a:lnSpc>
            </a:pPr>
            <a:r>
              <a:rPr lang="es-ES_tradnl" sz="2400" dirty="0" smtClean="0"/>
              <a:t>Por tanto, casi todas las organizaciones optaban por pedir redes clase B por si acaso, aunque les sobraba mucho espacio. Este desperdicio provocaba el rápido agotamiento del espacio de direcciones.</a:t>
            </a:r>
          </a:p>
        </p:txBody>
      </p:sp>
    </p:spTree>
  </p:cSld>
  <p:clrMapOvr>
    <a:masterClrMapping/>
  </p:clrMapOvr>
  <p:transition spd="med">
    <p:pull dir="ru"/>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Rectangle 2"/>
          <p:cNvSpPr>
            <a:spLocks noGrp="1" noChangeArrowheads="1"/>
          </p:cNvSpPr>
          <p:nvPr>
            <p:ph type="title"/>
          </p:nvPr>
        </p:nvSpPr>
        <p:spPr>
          <a:xfrm>
            <a:off x="685800" y="609600"/>
            <a:ext cx="7772400" cy="803275"/>
          </a:xfrm>
        </p:spPr>
        <p:txBody>
          <a:bodyPr/>
          <a:lstStyle/>
          <a:p>
            <a:pPr eaLnBrk="1" hangingPunct="1"/>
            <a:r>
              <a:rPr lang="es-ES_tradnl" smtClean="0"/>
              <a:t>IP sin clases o ‘classless’ (II)</a:t>
            </a:r>
            <a:endParaRPr lang="es-ES" smtClean="0"/>
          </a:p>
        </p:txBody>
      </p:sp>
      <p:sp>
        <p:nvSpPr>
          <p:cNvPr id="143362" name="Rectangle 3"/>
          <p:cNvSpPr>
            <a:spLocks noGrp="1" noChangeArrowheads="1"/>
          </p:cNvSpPr>
          <p:nvPr>
            <p:ph type="body" idx="1"/>
          </p:nvPr>
        </p:nvSpPr>
        <p:spPr>
          <a:xfrm>
            <a:off x="685800" y="1484313"/>
            <a:ext cx="7772400" cy="4611687"/>
          </a:xfrm>
        </p:spPr>
        <p:txBody>
          <a:bodyPr/>
          <a:lstStyle/>
          <a:p>
            <a:pPr eaLnBrk="1" hangingPunct="1">
              <a:lnSpc>
                <a:spcPct val="80000"/>
              </a:lnSpc>
            </a:pPr>
            <a:r>
              <a:rPr lang="es-ES_tradnl" sz="2400" dirty="0" smtClean="0"/>
              <a:t>En 1993 se cambió el esquema de reparto de direcciones permitiendo a los RIR asignar redes con máscaras de cualquier tamaño, no necesariamente múltiplo de 8. </a:t>
            </a:r>
          </a:p>
          <a:p>
            <a:pPr eaLnBrk="1" hangingPunct="1">
              <a:lnSpc>
                <a:spcPct val="80000"/>
              </a:lnSpc>
            </a:pPr>
            <a:r>
              <a:rPr lang="es-ES_tradnl" sz="2400" dirty="0" smtClean="0"/>
              <a:t>Este nuevo esquema se aplicaba al todo el rango libre de direcciones de las antiguas clases A, B y C, lo que en la práctica significaba abolir el sistema de clases  por lo que se denomina</a:t>
            </a:r>
            <a:r>
              <a:rPr lang="es-ES_tradnl" sz="2400" b="1" dirty="0" smtClean="0"/>
              <a:t> IP </a:t>
            </a:r>
            <a:r>
              <a:rPr lang="es-ES_tradnl" sz="2400" b="1" dirty="0" err="1" smtClean="0"/>
              <a:t>classless</a:t>
            </a:r>
            <a:r>
              <a:rPr lang="es-ES_tradnl" sz="2400" b="1" dirty="0" smtClean="0"/>
              <a:t> o IP sin clases</a:t>
            </a:r>
            <a:endParaRPr lang="es-ES" sz="2400" b="1" dirty="0" smtClean="0"/>
          </a:p>
          <a:p>
            <a:pPr eaLnBrk="1" hangingPunct="1">
              <a:lnSpc>
                <a:spcPct val="80000"/>
              </a:lnSpc>
            </a:pPr>
            <a:r>
              <a:rPr lang="es-ES_tradnl" sz="2400" dirty="0" smtClean="0"/>
              <a:t>El sistema </a:t>
            </a:r>
            <a:r>
              <a:rPr lang="es-ES_tradnl" sz="2400" dirty="0" err="1" smtClean="0"/>
              <a:t>classless</a:t>
            </a:r>
            <a:r>
              <a:rPr lang="es-ES_tradnl" sz="2400" dirty="0" smtClean="0"/>
              <a:t> se especificó en el RFC 1466 (1993) y se denomina CIDR (</a:t>
            </a:r>
            <a:r>
              <a:rPr lang="es-ES_tradnl" sz="2400" dirty="0" err="1" smtClean="0"/>
              <a:t>Classless</a:t>
            </a:r>
            <a:r>
              <a:rPr lang="es-ES_tradnl" sz="2400" dirty="0" smtClean="0"/>
              <a:t> </a:t>
            </a:r>
            <a:r>
              <a:rPr lang="es-ES_tradnl" sz="2400" dirty="0" err="1" smtClean="0"/>
              <a:t>InterDomain</a:t>
            </a:r>
            <a:r>
              <a:rPr lang="es-ES_tradnl" sz="2400" dirty="0" smtClean="0"/>
              <a:t> </a:t>
            </a:r>
            <a:r>
              <a:rPr lang="es-ES_tradnl" sz="2400" dirty="0" err="1" smtClean="0"/>
              <a:t>Routing</a:t>
            </a:r>
            <a:r>
              <a:rPr lang="es-ES_tradnl" sz="2400" dirty="0" smtClean="0"/>
              <a:t>)</a:t>
            </a:r>
          </a:p>
          <a:p>
            <a:pPr eaLnBrk="1" hangingPunct="1">
              <a:lnSpc>
                <a:spcPct val="80000"/>
              </a:lnSpc>
            </a:pPr>
            <a:r>
              <a:rPr lang="es-ES_tradnl" sz="2400" dirty="0" smtClean="0"/>
              <a:t>Con CIDR se pueden asignar redes de 256, 512, 1024, etc. direcciones, con lo que es posible ajustarse mucho mejor a las necesidades reales de cada organización</a:t>
            </a:r>
          </a:p>
          <a:p>
            <a:pPr eaLnBrk="1" hangingPunct="1">
              <a:lnSpc>
                <a:spcPct val="80000"/>
              </a:lnSpc>
            </a:pPr>
            <a:r>
              <a:rPr lang="es-ES_tradnl" sz="2400" dirty="0" smtClean="0"/>
              <a:t>El sistema ‘</a:t>
            </a:r>
            <a:r>
              <a:rPr lang="es-ES_tradnl" sz="2400" dirty="0" err="1" smtClean="0"/>
              <a:t>classless</a:t>
            </a:r>
            <a:r>
              <a:rPr lang="es-ES_tradnl" sz="2400" dirty="0" smtClean="0"/>
              <a:t>’ no afecta a las clases D (</a:t>
            </a:r>
            <a:r>
              <a:rPr lang="es-ES_tradnl" sz="2400" dirty="0" err="1" smtClean="0"/>
              <a:t>multicast</a:t>
            </a:r>
            <a:r>
              <a:rPr lang="es-ES_tradnl" sz="2400" dirty="0" smtClean="0"/>
              <a:t>) y E (reservado) que se mantienen con el mismo significado</a:t>
            </a:r>
          </a:p>
        </p:txBody>
      </p:sp>
    </p:spTree>
  </p:cSld>
  <p:clrMapOvr>
    <a:masterClrMapping/>
  </p:clrMapOvr>
  <p:transition spd="med">
    <p:pull dir="ru"/>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457" name="Picture 2"/>
          <p:cNvPicPr>
            <a:picLocks noChangeAspect="1" noChangeArrowheads="1"/>
          </p:cNvPicPr>
          <p:nvPr/>
        </p:nvPicPr>
        <p:blipFill>
          <a:blip r:embed="rId3" cstate="print"/>
          <a:srcRect/>
          <a:stretch>
            <a:fillRect/>
          </a:stretch>
        </p:blipFill>
        <p:spPr bwMode="auto">
          <a:xfrm>
            <a:off x="709613" y="1196975"/>
            <a:ext cx="7678737" cy="4306888"/>
          </a:xfrm>
          <a:prstGeom prst="rect">
            <a:avLst/>
          </a:prstGeom>
          <a:noFill/>
          <a:ln w="9525">
            <a:noFill/>
            <a:miter lim="800000"/>
            <a:headEnd/>
            <a:tailEnd/>
          </a:ln>
        </p:spPr>
      </p:pic>
      <p:sp>
        <p:nvSpPr>
          <p:cNvPr id="147458" name="Text Box 3"/>
          <p:cNvSpPr txBox="1">
            <a:spLocks noChangeArrowheads="1"/>
          </p:cNvSpPr>
          <p:nvPr/>
        </p:nvSpPr>
        <p:spPr bwMode="auto">
          <a:xfrm>
            <a:off x="827088" y="398463"/>
            <a:ext cx="7705725" cy="579437"/>
          </a:xfrm>
          <a:prstGeom prst="rect">
            <a:avLst/>
          </a:prstGeom>
          <a:noFill/>
          <a:ln w="9525">
            <a:noFill/>
            <a:miter lim="800000"/>
            <a:headEnd/>
            <a:tailEnd/>
          </a:ln>
        </p:spPr>
        <p:txBody>
          <a:bodyPr wrap="none">
            <a:spAutoFit/>
          </a:bodyPr>
          <a:lstStyle/>
          <a:p>
            <a:r>
              <a:rPr lang="es-ES" sz="3200"/>
              <a:t>Asignación de direcciones y tarifas de APNIC</a:t>
            </a:r>
          </a:p>
        </p:txBody>
      </p:sp>
      <p:sp>
        <p:nvSpPr>
          <p:cNvPr id="147459" name="Text Box 4"/>
          <p:cNvSpPr txBox="1">
            <a:spLocks noChangeArrowheads="1"/>
          </p:cNvSpPr>
          <p:nvPr/>
        </p:nvSpPr>
        <p:spPr bwMode="auto">
          <a:xfrm>
            <a:off x="971550" y="5805488"/>
            <a:ext cx="6967538" cy="396875"/>
          </a:xfrm>
          <a:prstGeom prst="rect">
            <a:avLst/>
          </a:prstGeom>
          <a:noFill/>
          <a:ln w="9525">
            <a:noFill/>
            <a:miter lim="800000"/>
            <a:headEnd/>
            <a:tailEnd/>
          </a:ln>
        </p:spPr>
        <p:txBody>
          <a:bodyPr wrap="none">
            <a:spAutoFit/>
          </a:bodyPr>
          <a:lstStyle/>
          <a:p>
            <a:r>
              <a:rPr lang="es-ES" sz="2000"/>
              <a:t>En RIPE lo mínimo que se asigna son redes /20 (4096 direcciones)</a:t>
            </a:r>
          </a:p>
        </p:txBody>
      </p:sp>
    </p:spTree>
  </p:cSld>
  <p:clrMapOvr>
    <a:masterClrMapping/>
  </p:clrMapOvr>
  <p:transition spd="med">
    <p:pull dir="ru"/>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Text Box 112"/>
          <p:cNvSpPr txBox="1">
            <a:spLocks noChangeArrowheads="1"/>
          </p:cNvSpPr>
          <p:nvPr/>
        </p:nvSpPr>
        <p:spPr bwMode="auto">
          <a:xfrm>
            <a:off x="250825" y="200025"/>
            <a:ext cx="8642350" cy="519113"/>
          </a:xfrm>
          <a:prstGeom prst="rect">
            <a:avLst/>
          </a:prstGeom>
          <a:noFill/>
          <a:ln w="9525">
            <a:noFill/>
            <a:miter lim="800000"/>
            <a:headEnd/>
            <a:tailEnd/>
          </a:ln>
        </p:spPr>
        <p:txBody>
          <a:bodyPr>
            <a:spAutoFit/>
          </a:bodyPr>
          <a:lstStyle/>
          <a:p>
            <a:pPr>
              <a:spcBef>
                <a:spcPct val="50000"/>
              </a:spcBef>
            </a:pPr>
            <a:r>
              <a:rPr lang="es-ES_tradnl" sz="2800" b="1">
                <a:latin typeface="Arial" charset="0"/>
              </a:rPr>
              <a:t>Actual reparto de direcciones IPv4 (primer octeto) </a:t>
            </a:r>
            <a:endParaRPr lang="es-ES" sz="2800" b="1">
              <a:latin typeface="Arial" charset="0"/>
            </a:endParaRPr>
          </a:p>
        </p:txBody>
      </p:sp>
      <p:graphicFrame>
        <p:nvGraphicFramePr>
          <p:cNvPr id="911905" name="Group 545"/>
          <p:cNvGraphicFramePr>
            <a:graphicFrameLocks noGrp="1"/>
          </p:cNvGraphicFramePr>
          <p:nvPr/>
        </p:nvGraphicFramePr>
        <p:xfrm>
          <a:off x="158750" y="847725"/>
          <a:ext cx="1911350" cy="5212080"/>
        </p:xfrm>
        <a:graphic>
          <a:graphicData uri="http://schemas.openxmlformats.org/drawingml/2006/table">
            <a:tbl>
              <a:tblPr/>
              <a:tblGrid>
                <a:gridCol w="431800"/>
                <a:gridCol w="1479550"/>
              </a:tblGrid>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0-2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Reservado IANA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3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General Electric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BBN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3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IANA Reservado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Army Info.Sys.Ctr.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IANA Reservado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3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BBN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IBM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3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IANA Privado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DoD Intel Inf. Syst.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AT&amp;T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3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Xerox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14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IANA Publico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3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HP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16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DEC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17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Apple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3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18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MIT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3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19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Ford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20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Comp. Sci. Corp.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11906" name="Group 546"/>
          <p:cNvGraphicFramePr>
            <a:graphicFrameLocks noGrp="1"/>
          </p:cNvGraphicFramePr>
          <p:nvPr/>
        </p:nvGraphicFramePr>
        <p:xfrm>
          <a:off x="2174875" y="847725"/>
          <a:ext cx="2071688" cy="5212080"/>
        </p:xfrm>
        <a:graphic>
          <a:graphicData uri="http://schemas.openxmlformats.org/drawingml/2006/table">
            <a:tbl>
              <a:tblPr/>
              <a:tblGrid>
                <a:gridCol w="539750"/>
                <a:gridCol w="1531938"/>
              </a:tblGrid>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DDN-RVN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22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Def. Inf. Syst. Agen.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23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IANA Reservado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3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24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ARIN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25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Royal Sign.&amp;Radar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3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26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Def. Inf. Syst. Agen.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27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IANA Reservado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28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DSI-North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3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29-30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Def. Inf. Syst. Agen.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31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IANA Reservado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3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32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Norsk Informasjons.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33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DLA Syst. Aut. Ctr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34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Halliburton Comp.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3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35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MERIT Comp. Net.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36-37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IANA Reservado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3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38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Perf. Syst. Int.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39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IANA Reservado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40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Eli Lili &amp; Company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9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41-42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IANA Reservado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11909" name="Group 549"/>
          <p:cNvGraphicFramePr>
            <a:graphicFrameLocks noGrp="1"/>
          </p:cNvGraphicFramePr>
          <p:nvPr/>
        </p:nvGraphicFramePr>
        <p:xfrm>
          <a:off x="4371975" y="847725"/>
          <a:ext cx="2224088" cy="5212080"/>
        </p:xfrm>
        <a:graphic>
          <a:graphicData uri="http://schemas.openxmlformats.org/drawingml/2006/table">
            <a:tbl>
              <a:tblPr/>
              <a:tblGrid>
                <a:gridCol w="692150"/>
                <a:gridCol w="1531938"/>
              </a:tblGrid>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43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Japan Inet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44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Am.Radio Dig.Com.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45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Interop Show Net.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46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BBN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47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Bell-Northern Res.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3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48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Prudential Sec. Inc.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49-50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IANA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3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51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Dept. Soc. Sec. UK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52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DuPont de Nemours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53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Cap Debis CCS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3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54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Merck &amp; Co.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55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Boeing Comp. Serv.</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3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56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US Postal Serv.</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57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SITA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58-60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IANA Reservado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3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61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APNIC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62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RIPE NCC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3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63-69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ARIN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9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70-79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IANA Reservado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11911" name="Group 551"/>
          <p:cNvGraphicFramePr>
            <a:graphicFrameLocks noGrp="1"/>
          </p:cNvGraphicFramePr>
          <p:nvPr/>
        </p:nvGraphicFramePr>
        <p:xfrm>
          <a:off x="6711950" y="847725"/>
          <a:ext cx="2254250" cy="5486400"/>
        </p:xfrm>
        <a:graphic>
          <a:graphicData uri="http://schemas.openxmlformats.org/drawingml/2006/table">
            <a:tbl>
              <a:tblPr/>
              <a:tblGrid>
                <a:gridCol w="692150"/>
                <a:gridCol w="1562100"/>
              </a:tblGrid>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80-81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RIPE NCC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82-127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IANA Reservado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128-192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Varios Registros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193-195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RIPE NCC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196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Varios Registros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197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IANA Reservado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198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Varios Registros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3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199-200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ARIN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201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Res. Cent-Sud Amer.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3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202-203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APNIC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204-209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ARIN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210-211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APNIC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3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212-213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RIPE NCC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214-215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US DOD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3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216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ARIN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217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RIPE NCC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218-221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APNIC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3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222-223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IANA Reservado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224-239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IANA Multicast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3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240-255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IANA Reservado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pull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eaLnBrk="1" hangingPunct="1"/>
            <a:r>
              <a:rPr lang="es-ES" sz="4000" smtClean="0"/>
              <a:t>Principios del diseño de Internet (según Tanenbaum)</a:t>
            </a:r>
          </a:p>
        </p:txBody>
      </p:sp>
      <p:sp>
        <p:nvSpPr>
          <p:cNvPr id="30722" name="Rectangle 3"/>
          <p:cNvSpPr>
            <a:spLocks noGrp="1" noChangeArrowheads="1"/>
          </p:cNvSpPr>
          <p:nvPr>
            <p:ph type="body" idx="1"/>
          </p:nvPr>
        </p:nvSpPr>
        <p:spPr>
          <a:xfrm>
            <a:off x="323528" y="2193925"/>
            <a:ext cx="8424936" cy="4114800"/>
          </a:xfrm>
        </p:spPr>
        <p:txBody>
          <a:bodyPr/>
          <a:lstStyle/>
          <a:p>
            <a:pPr marL="609600" indent="-609600" eaLnBrk="1" hangingPunct="1">
              <a:lnSpc>
                <a:spcPct val="80000"/>
              </a:lnSpc>
              <a:buFontTx/>
              <a:buAutoNum type="arabicPeriod"/>
            </a:pPr>
            <a:r>
              <a:rPr lang="en-US" sz="2400" dirty="0" smtClean="0"/>
              <a:t>FIABLE: </a:t>
            </a:r>
            <a:r>
              <a:rPr lang="en-US" sz="2400" dirty="0" err="1" smtClean="0"/>
              <a:t>Asegúrate</a:t>
            </a:r>
            <a:r>
              <a:rPr lang="en-US" sz="2400" dirty="0" smtClean="0"/>
              <a:t> de </a:t>
            </a:r>
            <a:r>
              <a:rPr lang="en-US" sz="2400" dirty="0" err="1" smtClean="0"/>
              <a:t>que</a:t>
            </a:r>
            <a:r>
              <a:rPr lang="en-US" sz="2400" dirty="0" smtClean="0"/>
              <a:t> </a:t>
            </a:r>
            <a:r>
              <a:rPr lang="en-US" sz="2400" u="sng" dirty="0" err="1" smtClean="0"/>
              <a:t>funciona</a:t>
            </a:r>
            <a:r>
              <a:rPr lang="en-US" sz="2400" dirty="0"/>
              <a:t>)</a:t>
            </a:r>
            <a:endParaRPr lang="en-US" sz="2400" dirty="0" smtClean="0"/>
          </a:p>
          <a:p>
            <a:pPr marL="609600" indent="-609600" eaLnBrk="1" hangingPunct="1">
              <a:lnSpc>
                <a:spcPct val="80000"/>
              </a:lnSpc>
              <a:buFontTx/>
              <a:buAutoNum type="arabicPeriod"/>
            </a:pPr>
            <a:r>
              <a:rPr lang="en-US" sz="2400" dirty="0" smtClean="0"/>
              <a:t>SENCILLO: </a:t>
            </a:r>
            <a:r>
              <a:rPr lang="en-US" sz="2400" dirty="0" err="1" smtClean="0"/>
              <a:t>Manténlo</a:t>
            </a:r>
            <a:r>
              <a:rPr lang="en-US" sz="2400" dirty="0" smtClean="0"/>
              <a:t> tan </a:t>
            </a:r>
            <a:r>
              <a:rPr lang="en-US" sz="2400" u="sng" dirty="0" smtClean="0"/>
              <a:t>simple</a:t>
            </a:r>
            <a:r>
              <a:rPr lang="en-US" sz="2400" dirty="0" smtClean="0"/>
              <a:t> </a:t>
            </a:r>
            <a:r>
              <a:rPr lang="en-US" sz="2400" dirty="0" err="1" smtClean="0"/>
              <a:t>como</a:t>
            </a:r>
            <a:r>
              <a:rPr lang="en-US" sz="2400" dirty="0" smtClean="0"/>
              <a:t> sea </a:t>
            </a:r>
            <a:r>
              <a:rPr lang="en-US" sz="2400" dirty="0" err="1" smtClean="0"/>
              <a:t>posible</a:t>
            </a:r>
            <a:r>
              <a:rPr lang="en-US" sz="2400" dirty="0"/>
              <a:t>)</a:t>
            </a:r>
            <a:endParaRPr lang="en-US" sz="2400" dirty="0" smtClean="0"/>
          </a:p>
          <a:p>
            <a:pPr marL="609600" indent="-609600" eaLnBrk="1" hangingPunct="1">
              <a:lnSpc>
                <a:spcPct val="80000"/>
              </a:lnSpc>
              <a:buFontTx/>
              <a:buAutoNum type="arabicPeriod"/>
            </a:pPr>
            <a:r>
              <a:rPr lang="en-US" sz="2400" dirty="0" smtClean="0"/>
              <a:t>CLARO: </a:t>
            </a:r>
            <a:r>
              <a:rPr lang="en-US" sz="2400" dirty="0" err="1" smtClean="0"/>
              <a:t>Cuando</a:t>
            </a:r>
            <a:r>
              <a:rPr lang="en-US" sz="2400" dirty="0" smtClean="0"/>
              <a:t> tomes </a:t>
            </a:r>
            <a:r>
              <a:rPr lang="en-US" sz="2400" dirty="0" err="1" smtClean="0"/>
              <a:t>decisiones</a:t>
            </a:r>
            <a:r>
              <a:rPr lang="en-US" sz="2400" dirty="0" smtClean="0"/>
              <a:t> </a:t>
            </a:r>
            <a:r>
              <a:rPr lang="en-US" sz="2400" dirty="0" err="1" smtClean="0"/>
              <a:t>haz</a:t>
            </a:r>
            <a:r>
              <a:rPr lang="en-US" sz="2400" dirty="0" smtClean="0"/>
              <a:t> </a:t>
            </a:r>
            <a:r>
              <a:rPr lang="en-US" sz="2400" dirty="0" err="1" smtClean="0"/>
              <a:t>elecciones</a:t>
            </a:r>
            <a:r>
              <a:rPr lang="en-US" sz="2400" dirty="0" smtClean="0"/>
              <a:t> </a:t>
            </a:r>
            <a:r>
              <a:rPr lang="en-US" sz="2400" u="sng" dirty="0" err="1" smtClean="0"/>
              <a:t>claras</a:t>
            </a:r>
            <a:endParaRPr lang="en-US" sz="2400" dirty="0" smtClean="0"/>
          </a:p>
          <a:p>
            <a:pPr marL="609600" indent="-609600" eaLnBrk="1" hangingPunct="1">
              <a:lnSpc>
                <a:spcPct val="80000"/>
              </a:lnSpc>
              <a:buFontTx/>
              <a:buAutoNum type="arabicPeriod"/>
            </a:pPr>
            <a:r>
              <a:rPr lang="en-US" sz="2400" dirty="0" smtClean="0"/>
              <a:t>MODULAR: </a:t>
            </a:r>
            <a:r>
              <a:rPr lang="en-US" sz="2400" dirty="0" err="1" smtClean="0"/>
              <a:t>Aprovecha</a:t>
            </a:r>
            <a:r>
              <a:rPr lang="en-US" sz="2400" dirty="0" smtClean="0"/>
              <a:t> la </a:t>
            </a:r>
            <a:r>
              <a:rPr lang="en-US" sz="2400" u="sng" dirty="0" err="1" smtClean="0"/>
              <a:t>modularidad</a:t>
            </a:r>
            <a:r>
              <a:rPr lang="en-US" sz="2400" dirty="0" smtClean="0"/>
              <a:t>.</a:t>
            </a:r>
          </a:p>
          <a:p>
            <a:pPr marL="609600" indent="-609600" eaLnBrk="1" hangingPunct="1">
              <a:lnSpc>
                <a:spcPct val="80000"/>
              </a:lnSpc>
              <a:buFontTx/>
              <a:buAutoNum type="arabicPeriod"/>
            </a:pPr>
            <a:r>
              <a:rPr lang="en-US" sz="2400" dirty="0" smtClean="0"/>
              <a:t>FLEXIBLE: Ten en </a:t>
            </a:r>
            <a:r>
              <a:rPr lang="en-US" sz="2400" dirty="0" err="1" smtClean="0"/>
              <a:t>cuenta</a:t>
            </a:r>
            <a:r>
              <a:rPr lang="en-US" sz="2400" dirty="0" smtClean="0"/>
              <a:t> la </a:t>
            </a:r>
            <a:r>
              <a:rPr lang="en-US" sz="2400" u="sng" dirty="0" err="1" smtClean="0"/>
              <a:t>heterogeneidad</a:t>
            </a:r>
            <a:r>
              <a:rPr lang="en-US" sz="2400" dirty="0" smtClean="0"/>
              <a:t>.</a:t>
            </a:r>
          </a:p>
          <a:p>
            <a:pPr marL="609600" indent="-609600" eaLnBrk="1" hangingPunct="1">
              <a:lnSpc>
                <a:spcPct val="80000"/>
              </a:lnSpc>
              <a:buFontTx/>
              <a:buAutoNum type="arabicPeriod"/>
            </a:pPr>
            <a:r>
              <a:rPr lang="en-US" sz="2400" dirty="0" smtClean="0"/>
              <a:t>ADAPTABLE: </a:t>
            </a:r>
            <a:r>
              <a:rPr lang="en-US" sz="2400" dirty="0" err="1" smtClean="0"/>
              <a:t>Evita</a:t>
            </a:r>
            <a:r>
              <a:rPr lang="en-US" sz="2400" dirty="0" smtClean="0"/>
              <a:t> </a:t>
            </a:r>
            <a:r>
              <a:rPr lang="en-US" sz="2400" dirty="0" err="1" smtClean="0"/>
              <a:t>opciones</a:t>
            </a:r>
            <a:r>
              <a:rPr lang="en-US" sz="2400" dirty="0" smtClean="0"/>
              <a:t> y </a:t>
            </a:r>
            <a:r>
              <a:rPr lang="en-US" sz="2400" dirty="0" err="1" smtClean="0"/>
              <a:t>parámetros</a:t>
            </a:r>
            <a:r>
              <a:rPr lang="en-US" sz="2400" dirty="0" smtClean="0"/>
              <a:t> </a:t>
            </a:r>
            <a:r>
              <a:rPr lang="en-US" sz="2400" u="sng" dirty="0" err="1" smtClean="0"/>
              <a:t>estáticos</a:t>
            </a:r>
            <a:r>
              <a:rPr lang="en-US" sz="2400" dirty="0" smtClean="0"/>
              <a:t>.</a:t>
            </a:r>
          </a:p>
          <a:p>
            <a:pPr marL="609600" indent="-609600" eaLnBrk="1" hangingPunct="1">
              <a:lnSpc>
                <a:spcPct val="80000"/>
              </a:lnSpc>
              <a:buFontTx/>
              <a:buAutoNum type="arabicPeriod"/>
            </a:pPr>
            <a:r>
              <a:rPr lang="en-US" sz="2400" dirty="0" smtClean="0"/>
              <a:t>PRÁCTICO: </a:t>
            </a:r>
            <a:r>
              <a:rPr lang="en-US" sz="2400" dirty="0" err="1" smtClean="0"/>
              <a:t>Busca</a:t>
            </a:r>
            <a:r>
              <a:rPr lang="en-US" sz="2400" dirty="0" smtClean="0"/>
              <a:t> un </a:t>
            </a:r>
            <a:r>
              <a:rPr lang="en-US" sz="2400" u="sng" dirty="0" err="1" smtClean="0"/>
              <a:t>buen</a:t>
            </a:r>
            <a:r>
              <a:rPr lang="en-US" sz="2400" u="sng" dirty="0" smtClean="0"/>
              <a:t> </a:t>
            </a:r>
            <a:r>
              <a:rPr lang="en-US" sz="2400" u="sng" dirty="0" err="1" smtClean="0"/>
              <a:t>diseño</a:t>
            </a:r>
            <a:r>
              <a:rPr lang="en-US" sz="2400" dirty="0" smtClean="0"/>
              <a:t> (no </a:t>
            </a:r>
            <a:r>
              <a:rPr lang="en-US" sz="2400" dirty="0" err="1" smtClean="0"/>
              <a:t>necesita</a:t>
            </a:r>
            <a:r>
              <a:rPr lang="en-US" sz="2400" dirty="0" smtClean="0"/>
              <a:t> ser perfecto).</a:t>
            </a:r>
          </a:p>
          <a:p>
            <a:pPr marL="609600" indent="-609600" eaLnBrk="1" hangingPunct="1">
              <a:lnSpc>
                <a:spcPct val="80000"/>
              </a:lnSpc>
              <a:buFontTx/>
              <a:buAutoNum type="arabicPeriod"/>
            </a:pPr>
            <a:r>
              <a:rPr lang="en-US" sz="2400" dirty="0" smtClean="0"/>
              <a:t>ESCALABLE: </a:t>
            </a:r>
            <a:r>
              <a:rPr lang="en-US" sz="2400" dirty="0" err="1" smtClean="0"/>
              <a:t>Piensa</a:t>
            </a:r>
            <a:r>
              <a:rPr lang="en-US" sz="2400" dirty="0" smtClean="0"/>
              <a:t> en la </a:t>
            </a:r>
            <a:r>
              <a:rPr lang="en-US" sz="2400" u="sng" dirty="0" err="1" smtClean="0"/>
              <a:t>escalabilidad</a:t>
            </a:r>
            <a:r>
              <a:rPr lang="en-US" sz="2400" dirty="0" smtClean="0"/>
              <a:t>.</a:t>
            </a:r>
          </a:p>
          <a:p>
            <a:pPr marL="609600" indent="-609600" eaLnBrk="1" hangingPunct="1">
              <a:lnSpc>
                <a:spcPct val="80000"/>
              </a:lnSpc>
              <a:buFontTx/>
              <a:buAutoNum type="arabicPeriod"/>
            </a:pPr>
            <a:r>
              <a:rPr lang="en-US" sz="2400" b="1" dirty="0" smtClean="0"/>
              <a:t>TOLERANTE: </a:t>
            </a:r>
            <a:r>
              <a:rPr lang="en-US" sz="2400" b="1" dirty="0" err="1" smtClean="0"/>
              <a:t>Sé</a:t>
            </a:r>
            <a:r>
              <a:rPr lang="en-US" sz="2400" b="1" dirty="0" smtClean="0"/>
              <a:t> </a:t>
            </a:r>
            <a:r>
              <a:rPr lang="en-US" sz="2400" b="1" u="sng" dirty="0" err="1" smtClean="0"/>
              <a:t>estricto</a:t>
            </a:r>
            <a:r>
              <a:rPr lang="en-US" sz="2400" b="1" u="sng" dirty="0" smtClean="0"/>
              <a:t> al </a:t>
            </a:r>
            <a:r>
              <a:rPr lang="en-US" sz="2400" b="1" u="sng" dirty="0" err="1" smtClean="0"/>
              <a:t>enviar</a:t>
            </a:r>
            <a:r>
              <a:rPr lang="en-US" sz="2400" b="1" u="sng" dirty="0" smtClean="0"/>
              <a:t> y </a:t>
            </a:r>
            <a:r>
              <a:rPr lang="en-US" sz="2400" b="1" u="sng" dirty="0" err="1" smtClean="0"/>
              <a:t>tolerante</a:t>
            </a:r>
            <a:r>
              <a:rPr lang="en-US" sz="2400" b="1" u="sng" dirty="0" smtClean="0"/>
              <a:t> al </a:t>
            </a:r>
            <a:r>
              <a:rPr lang="en-US" sz="2400" b="1" u="sng" dirty="0" err="1" smtClean="0"/>
              <a:t>recibir</a:t>
            </a:r>
            <a:r>
              <a:rPr lang="en-US" sz="2400" b="1" dirty="0" smtClean="0"/>
              <a:t> (ley de </a:t>
            </a:r>
            <a:r>
              <a:rPr lang="en-US" sz="2400" b="1" dirty="0" err="1" smtClean="0"/>
              <a:t>Postel</a:t>
            </a:r>
            <a:r>
              <a:rPr lang="en-US" sz="2400" b="1" dirty="0" smtClean="0"/>
              <a:t>)</a:t>
            </a:r>
            <a:endParaRPr lang="en-US" sz="2400" dirty="0" smtClean="0"/>
          </a:p>
          <a:p>
            <a:pPr marL="609600" indent="-609600" eaLnBrk="1" hangingPunct="1">
              <a:lnSpc>
                <a:spcPct val="80000"/>
              </a:lnSpc>
              <a:buFontTx/>
              <a:buAutoNum type="arabicPeriod"/>
            </a:pPr>
            <a:endParaRPr lang="es-ES" sz="2400" dirty="0" smtClean="0"/>
          </a:p>
        </p:txBody>
      </p:sp>
    </p:spTree>
  </p:cSld>
  <p:clrMapOvr>
    <a:masterClrMapping/>
  </p:clrMapOvr>
  <p:transition spd="med">
    <p:pull dir="ru"/>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Rectangle 4"/>
          <p:cNvSpPr>
            <a:spLocks noChangeArrowheads="1"/>
          </p:cNvSpPr>
          <p:nvPr/>
        </p:nvSpPr>
        <p:spPr bwMode="auto">
          <a:xfrm>
            <a:off x="615950" y="547688"/>
            <a:ext cx="7772400" cy="1143000"/>
          </a:xfrm>
          <a:prstGeom prst="rect">
            <a:avLst/>
          </a:prstGeom>
          <a:noFill/>
          <a:ln w="9525">
            <a:noFill/>
            <a:miter lim="800000"/>
            <a:headEnd/>
            <a:tailEnd/>
          </a:ln>
        </p:spPr>
        <p:txBody>
          <a:bodyPr anchor="ctr"/>
          <a:lstStyle/>
          <a:p>
            <a:pPr algn="ctr"/>
            <a:r>
              <a:rPr lang="es-ES_tradnl" sz="4000">
                <a:solidFill>
                  <a:schemeClr val="tx2"/>
                </a:solidFill>
                <a:latin typeface="Arial" charset="0"/>
              </a:rPr>
              <a:t>Evolución de direcciones en IP</a:t>
            </a:r>
            <a:endParaRPr lang="es-ES" sz="4000">
              <a:solidFill>
                <a:schemeClr val="tx2"/>
              </a:solidFill>
              <a:latin typeface="Arial" charset="0"/>
            </a:endParaRPr>
          </a:p>
        </p:txBody>
      </p:sp>
      <p:sp>
        <p:nvSpPr>
          <p:cNvPr id="153602" name="Rectangle 6"/>
          <p:cNvSpPr>
            <a:spLocks noChangeArrowheads="1"/>
          </p:cNvSpPr>
          <p:nvPr/>
        </p:nvSpPr>
        <p:spPr bwMode="auto">
          <a:xfrm>
            <a:off x="288925" y="3933825"/>
            <a:ext cx="8270875" cy="647700"/>
          </a:xfrm>
          <a:prstGeom prst="rect">
            <a:avLst/>
          </a:prstGeom>
          <a:solidFill>
            <a:schemeClr val="accent1"/>
          </a:solidFill>
          <a:ln w="9525">
            <a:noFill/>
            <a:miter lim="800000"/>
            <a:headEnd/>
            <a:tailEnd/>
          </a:ln>
        </p:spPr>
        <p:txBody>
          <a:bodyPr wrap="none" anchor="ctr"/>
          <a:lstStyle/>
          <a:p>
            <a:endParaRPr lang="es-ES"/>
          </a:p>
        </p:txBody>
      </p:sp>
      <p:sp>
        <p:nvSpPr>
          <p:cNvPr id="153603" name="Line 7"/>
          <p:cNvSpPr>
            <a:spLocks noChangeShapeType="1"/>
          </p:cNvSpPr>
          <p:nvPr/>
        </p:nvSpPr>
        <p:spPr bwMode="auto">
          <a:xfrm>
            <a:off x="460375" y="3429000"/>
            <a:ext cx="0" cy="431800"/>
          </a:xfrm>
          <a:prstGeom prst="line">
            <a:avLst/>
          </a:prstGeom>
          <a:noFill/>
          <a:ln w="9525">
            <a:solidFill>
              <a:schemeClr val="tx1"/>
            </a:solidFill>
            <a:round/>
            <a:headEnd/>
            <a:tailEnd type="triangle" w="med" len="med"/>
          </a:ln>
        </p:spPr>
        <p:txBody>
          <a:bodyPr/>
          <a:lstStyle/>
          <a:p>
            <a:endParaRPr lang="es-ES"/>
          </a:p>
        </p:txBody>
      </p:sp>
      <p:sp>
        <p:nvSpPr>
          <p:cNvPr id="153604" name="Line 9"/>
          <p:cNvSpPr>
            <a:spLocks noChangeShapeType="1"/>
          </p:cNvSpPr>
          <p:nvPr/>
        </p:nvSpPr>
        <p:spPr bwMode="auto">
          <a:xfrm>
            <a:off x="3132138" y="2781300"/>
            <a:ext cx="6350" cy="1079500"/>
          </a:xfrm>
          <a:prstGeom prst="line">
            <a:avLst/>
          </a:prstGeom>
          <a:noFill/>
          <a:ln w="9525">
            <a:solidFill>
              <a:schemeClr val="tx1"/>
            </a:solidFill>
            <a:round/>
            <a:headEnd/>
            <a:tailEnd type="triangle" w="med" len="med"/>
          </a:ln>
        </p:spPr>
        <p:txBody>
          <a:bodyPr/>
          <a:lstStyle/>
          <a:p>
            <a:endParaRPr lang="es-ES"/>
          </a:p>
        </p:txBody>
      </p:sp>
      <p:sp>
        <p:nvSpPr>
          <p:cNvPr id="153605" name="Line 10"/>
          <p:cNvSpPr>
            <a:spLocks noChangeShapeType="1"/>
          </p:cNvSpPr>
          <p:nvPr/>
        </p:nvSpPr>
        <p:spPr bwMode="auto">
          <a:xfrm>
            <a:off x="3570288" y="3429000"/>
            <a:ext cx="0" cy="431800"/>
          </a:xfrm>
          <a:prstGeom prst="line">
            <a:avLst/>
          </a:prstGeom>
          <a:noFill/>
          <a:ln w="9525">
            <a:solidFill>
              <a:schemeClr val="tx1"/>
            </a:solidFill>
            <a:round/>
            <a:headEnd/>
            <a:tailEnd type="triangle" w="med" len="med"/>
          </a:ln>
        </p:spPr>
        <p:txBody>
          <a:bodyPr/>
          <a:lstStyle/>
          <a:p>
            <a:endParaRPr lang="es-ES"/>
          </a:p>
        </p:txBody>
      </p:sp>
      <p:sp>
        <p:nvSpPr>
          <p:cNvPr id="153606" name="Line 11"/>
          <p:cNvSpPr>
            <a:spLocks noChangeShapeType="1"/>
          </p:cNvSpPr>
          <p:nvPr/>
        </p:nvSpPr>
        <p:spPr bwMode="auto">
          <a:xfrm>
            <a:off x="6680200" y="3429000"/>
            <a:ext cx="0" cy="431800"/>
          </a:xfrm>
          <a:prstGeom prst="line">
            <a:avLst/>
          </a:prstGeom>
          <a:noFill/>
          <a:ln w="9525">
            <a:solidFill>
              <a:schemeClr val="tx1"/>
            </a:solidFill>
            <a:round/>
            <a:headEnd/>
            <a:tailEnd type="triangle" w="med" len="med"/>
          </a:ln>
        </p:spPr>
        <p:txBody>
          <a:bodyPr/>
          <a:lstStyle/>
          <a:p>
            <a:endParaRPr lang="es-ES"/>
          </a:p>
        </p:txBody>
      </p:sp>
      <p:sp>
        <p:nvSpPr>
          <p:cNvPr id="153607" name="Line 12"/>
          <p:cNvSpPr>
            <a:spLocks noChangeShapeType="1"/>
          </p:cNvSpPr>
          <p:nvPr/>
        </p:nvSpPr>
        <p:spPr bwMode="auto">
          <a:xfrm>
            <a:off x="7250113" y="2806700"/>
            <a:ext cx="12700" cy="1054100"/>
          </a:xfrm>
          <a:prstGeom prst="line">
            <a:avLst/>
          </a:prstGeom>
          <a:noFill/>
          <a:ln w="9525">
            <a:solidFill>
              <a:schemeClr val="tx1"/>
            </a:solidFill>
            <a:round/>
            <a:headEnd/>
            <a:tailEnd type="triangle" w="med" len="med"/>
          </a:ln>
        </p:spPr>
        <p:txBody>
          <a:bodyPr/>
          <a:lstStyle/>
          <a:p>
            <a:endParaRPr lang="es-ES"/>
          </a:p>
        </p:txBody>
      </p:sp>
      <p:sp>
        <p:nvSpPr>
          <p:cNvPr id="153608" name="Line 14"/>
          <p:cNvSpPr>
            <a:spLocks noChangeShapeType="1"/>
          </p:cNvSpPr>
          <p:nvPr/>
        </p:nvSpPr>
        <p:spPr bwMode="auto">
          <a:xfrm>
            <a:off x="1160463" y="2997200"/>
            <a:ext cx="12700" cy="863600"/>
          </a:xfrm>
          <a:prstGeom prst="line">
            <a:avLst/>
          </a:prstGeom>
          <a:noFill/>
          <a:ln w="9525">
            <a:solidFill>
              <a:schemeClr val="tx1"/>
            </a:solidFill>
            <a:round/>
            <a:headEnd/>
            <a:tailEnd type="triangle" w="med" len="med"/>
          </a:ln>
        </p:spPr>
        <p:txBody>
          <a:bodyPr/>
          <a:lstStyle/>
          <a:p>
            <a:endParaRPr lang="es-ES"/>
          </a:p>
        </p:txBody>
      </p:sp>
      <p:sp>
        <p:nvSpPr>
          <p:cNvPr id="153609" name="Line 15"/>
          <p:cNvSpPr>
            <a:spLocks noChangeShapeType="1"/>
          </p:cNvSpPr>
          <p:nvPr/>
        </p:nvSpPr>
        <p:spPr bwMode="auto">
          <a:xfrm>
            <a:off x="1820863" y="2755900"/>
            <a:ext cx="0" cy="1104900"/>
          </a:xfrm>
          <a:prstGeom prst="line">
            <a:avLst/>
          </a:prstGeom>
          <a:noFill/>
          <a:ln w="9525">
            <a:solidFill>
              <a:schemeClr val="tx1"/>
            </a:solidFill>
            <a:round/>
            <a:headEnd/>
            <a:tailEnd type="triangle" w="med" len="med"/>
          </a:ln>
        </p:spPr>
        <p:txBody>
          <a:bodyPr/>
          <a:lstStyle/>
          <a:p>
            <a:endParaRPr lang="es-ES"/>
          </a:p>
        </p:txBody>
      </p:sp>
      <p:sp>
        <p:nvSpPr>
          <p:cNvPr id="153610" name="Line 16"/>
          <p:cNvSpPr>
            <a:spLocks noChangeShapeType="1"/>
          </p:cNvSpPr>
          <p:nvPr/>
        </p:nvSpPr>
        <p:spPr bwMode="auto">
          <a:xfrm>
            <a:off x="2095500" y="3251200"/>
            <a:ext cx="6350" cy="609600"/>
          </a:xfrm>
          <a:prstGeom prst="line">
            <a:avLst/>
          </a:prstGeom>
          <a:noFill/>
          <a:ln w="9525">
            <a:solidFill>
              <a:schemeClr val="tx1"/>
            </a:solidFill>
            <a:round/>
            <a:headEnd/>
            <a:tailEnd type="triangle" w="med" len="med"/>
          </a:ln>
        </p:spPr>
        <p:txBody>
          <a:bodyPr/>
          <a:lstStyle/>
          <a:p>
            <a:endParaRPr lang="es-ES"/>
          </a:p>
        </p:txBody>
      </p:sp>
      <p:sp>
        <p:nvSpPr>
          <p:cNvPr id="153611" name="Line 18"/>
          <p:cNvSpPr>
            <a:spLocks noChangeShapeType="1"/>
          </p:cNvSpPr>
          <p:nvPr/>
        </p:nvSpPr>
        <p:spPr bwMode="auto">
          <a:xfrm>
            <a:off x="352425" y="3009900"/>
            <a:ext cx="0" cy="850900"/>
          </a:xfrm>
          <a:prstGeom prst="line">
            <a:avLst/>
          </a:prstGeom>
          <a:noFill/>
          <a:ln w="9525">
            <a:solidFill>
              <a:schemeClr val="tx1"/>
            </a:solidFill>
            <a:round/>
            <a:headEnd/>
            <a:tailEnd type="triangle" w="med" len="med"/>
          </a:ln>
        </p:spPr>
        <p:txBody>
          <a:bodyPr/>
          <a:lstStyle/>
          <a:p>
            <a:endParaRPr lang="es-ES"/>
          </a:p>
        </p:txBody>
      </p:sp>
      <p:sp>
        <p:nvSpPr>
          <p:cNvPr id="153612" name="Text Box 74"/>
          <p:cNvSpPr txBox="1">
            <a:spLocks noChangeArrowheads="1"/>
          </p:cNvSpPr>
          <p:nvPr/>
        </p:nvSpPr>
        <p:spPr bwMode="auto">
          <a:xfrm>
            <a:off x="-107950" y="2479675"/>
            <a:ext cx="884238" cy="517525"/>
          </a:xfrm>
          <a:prstGeom prst="rect">
            <a:avLst/>
          </a:prstGeom>
          <a:noFill/>
          <a:ln w="9525">
            <a:noFill/>
            <a:miter lim="800000"/>
            <a:headEnd/>
            <a:tailEnd/>
          </a:ln>
        </p:spPr>
        <p:txBody>
          <a:bodyPr>
            <a:spAutoFit/>
          </a:bodyPr>
          <a:lstStyle/>
          <a:p>
            <a:pPr algn="ctr"/>
            <a:r>
              <a:rPr lang="es-ES" sz="1400" b="1">
                <a:latin typeface="Arial" charset="0"/>
              </a:rPr>
              <a:t>5 bits (RFC 1) </a:t>
            </a:r>
          </a:p>
        </p:txBody>
      </p:sp>
      <p:sp>
        <p:nvSpPr>
          <p:cNvPr id="153613" name="Text Box 75"/>
          <p:cNvSpPr txBox="1">
            <a:spLocks noChangeArrowheads="1"/>
          </p:cNvSpPr>
          <p:nvPr/>
        </p:nvSpPr>
        <p:spPr bwMode="auto">
          <a:xfrm>
            <a:off x="180975" y="3124200"/>
            <a:ext cx="884238" cy="304800"/>
          </a:xfrm>
          <a:prstGeom prst="rect">
            <a:avLst/>
          </a:prstGeom>
          <a:noFill/>
          <a:ln w="9525">
            <a:noFill/>
            <a:miter lim="800000"/>
            <a:headEnd/>
            <a:tailEnd/>
          </a:ln>
        </p:spPr>
        <p:txBody>
          <a:bodyPr>
            <a:spAutoFit/>
          </a:bodyPr>
          <a:lstStyle/>
          <a:p>
            <a:pPr algn="ctr"/>
            <a:r>
              <a:rPr lang="es-ES" sz="1400" b="1">
                <a:latin typeface="Arial" charset="0"/>
              </a:rPr>
              <a:t>6 bits </a:t>
            </a:r>
          </a:p>
        </p:txBody>
      </p:sp>
      <p:sp>
        <p:nvSpPr>
          <p:cNvPr id="153614" name="Text Box 76"/>
          <p:cNvSpPr txBox="1">
            <a:spLocks noChangeArrowheads="1"/>
          </p:cNvSpPr>
          <p:nvPr/>
        </p:nvSpPr>
        <p:spPr bwMode="auto">
          <a:xfrm>
            <a:off x="736600" y="2708275"/>
            <a:ext cx="884238" cy="304800"/>
          </a:xfrm>
          <a:prstGeom prst="rect">
            <a:avLst/>
          </a:prstGeom>
          <a:noFill/>
          <a:ln w="9525">
            <a:noFill/>
            <a:miter lim="800000"/>
            <a:headEnd/>
            <a:tailEnd/>
          </a:ln>
        </p:spPr>
        <p:txBody>
          <a:bodyPr>
            <a:spAutoFit/>
          </a:bodyPr>
          <a:lstStyle/>
          <a:p>
            <a:pPr algn="ctr"/>
            <a:r>
              <a:rPr lang="es-ES" sz="1400" b="1">
                <a:latin typeface="Arial" charset="0"/>
              </a:rPr>
              <a:t>8 bits </a:t>
            </a:r>
          </a:p>
        </p:txBody>
      </p:sp>
      <p:sp>
        <p:nvSpPr>
          <p:cNvPr id="153615" name="Text Box 77"/>
          <p:cNvSpPr txBox="1">
            <a:spLocks noChangeArrowheads="1"/>
          </p:cNvSpPr>
          <p:nvPr/>
        </p:nvSpPr>
        <p:spPr bwMode="auto">
          <a:xfrm>
            <a:off x="1189038" y="2263775"/>
            <a:ext cx="1171575" cy="517525"/>
          </a:xfrm>
          <a:prstGeom prst="rect">
            <a:avLst/>
          </a:prstGeom>
          <a:noFill/>
          <a:ln w="9525">
            <a:noFill/>
            <a:miter lim="800000"/>
            <a:headEnd/>
            <a:tailEnd/>
          </a:ln>
        </p:spPr>
        <p:txBody>
          <a:bodyPr>
            <a:spAutoFit/>
          </a:bodyPr>
          <a:lstStyle/>
          <a:p>
            <a:pPr algn="ctr"/>
            <a:r>
              <a:rPr lang="es-ES" sz="1400" b="1">
                <a:latin typeface="Arial" charset="0"/>
              </a:rPr>
              <a:t>TCP 32 bits (RFC 675) </a:t>
            </a:r>
          </a:p>
        </p:txBody>
      </p:sp>
      <p:sp>
        <p:nvSpPr>
          <p:cNvPr id="153616" name="Text Box 78"/>
          <p:cNvSpPr txBox="1">
            <a:spLocks noChangeArrowheads="1"/>
          </p:cNvSpPr>
          <p:nvPr/>
        </p:nvSpPr>
        <p:spPr bwMode="auto">
          <a:xfrm>
            <a:off x="1816100" y="2767013"/>
            <a:ext cx="1173163" cy="517525"/>
          </a:xfrm>
          <a:prstGeom prst="rect">
            <a:avLst/>
          </a:prstGeom>
          <a:noFill/>
          <a:ln w="9525">
            <a:noFill/>
            <a:miter lim="800000"/>
            <a:headEnd/>
            <a:tailEnd/>
          </a:ln>
        </p:spPr>
        <p:txBody>
          <a:bodyPr>
            <a:spAutoFit/>
          </a:bodyPr>
          <a:lstStyle/>
          <a:p>
            <a:pPr algn="ctr"/>
            <a:r>
              <a:rPr lang="es-ES" sz="1400" b="1">
                <a:latin typeface="Arial" charset="0"/>
              </a:rPr>
              <a:t>63 hosts en ARPANET </a:t>
            </a:r>
          </a:p>
        </p:txBody>
      </p:sp>
      <p:sp>
        <p:nvSpPr>
          <p:cNvPr id="153617" name="Text Box 79"/>
          <p:cNvSpPr txBox="1">
            <a:spLocks noChangeArrowheads="1"/>
          </p:cNvSpPr>
          <p:nvPr/>
        </p:nvSpPr>
        <p:spPr bwMode="auto">
          <a:xfrm>
            <a:off x="2557463" y="2263775"/>
            <a:ext cx="1171575" cy="517525"/>
          </a:xfrm>
          <a:prstGeom prst="rect">
            <a:avLst/>
          </a:prstGeom>
          <a:noFill/>
          <a:ln w="9525">
            <a:noFill/>
            <a:miter lim="800000"/>
            <a:headEnd/>
            <a:tailEnd/>
          </a:ln>
        </p:spPr>
        <p:txBody>
          <a:bodyPr>
            <a:spAutoFit/>
          </a:bodyPr>
          <a:lstStyle/>
          <a:p>
            <a:pPr algn="ctr"/>
            <a:r>
              <a:rPr lang="es-ES" sz="1400" b="1">
                <a:latin typeface="Arial" charset="0"/>
              </a:rPr>
              <a:t>IP 32 bits (RFC 760) </a:t>
            </a:r>
          </a:p>
        </p:txBody>
      </p:sp>
      <p:sp>
        <p:nvSpPr>
          <p:cNvPr id="153618" name="Text Box 80"/>
          <p:cNvSpPr txBox="1">
            <a:spLocks noChangeArrowheads="1"/>
          </p:cNvSpPr>
          <p:nvPr/>
        </p:nvSpPr>
        <p:spPr bwMode="auto">
          <a:xfrm>
            <a:off x="3062288" y="2911475"/>
            <a:ext cx="1511300" cy="517525"/>
          </a:xfrm>
          <a:prstGeom prst="rect">
            <a:avLst/>
          </a:prstGeom>
          <a:noFill/>
          <a:ln w="9525">
            <a:noFill/>
            <a:miter lim="800000"/>
            <a:headEnd/>
            <a:tailEnd/>
          </a:ln>
        </p:spPr>
        <p:txBody>
          <a:bodyPr>
            <a:spAutoFit/>
          </a:bodyPr>
          <a:lstStyle/>
          <a:p>
            <a:pPr algn="ctr"/>
            <a:r>
              <a:rPr lang="es-ES" sz="1400" b="1">
                <a:latin typeface="Arial" charset="0"/>
              </a:rPr>
              <a:t>Clases A, B, C (RFC 790) </a:t>
            </a:r>
          </a:p>
        </p:txBody>
      </p:sp>
      <p:sp>
        <p:nvSpPr>
          <p:cNvPr id="153619" name="Text Box 81"/>
          <p:cNvSpPr txBox="1">
            <a:spLocks noChangeArrowheads="1"/>
          </p:cNvSpPr>
          <p:nvPr/>
        </p:nvSpPr>
        <p:spPr bwMode="auto">
          <a:xfrm>
            <a:off x="5653088" y="2911475"/>
            <a:ext cx="1655762" cy="517525"/>
          </a:xfrm>
          <a:prstGeom prst="rect">
            <a:avLst/>
          </a:prstGeom>
          <a:noFill/>
          <a:ln w="9525">
            <a:noFill/>
            <a:miter lim="800000"/>
            <a:headEnd/>
            <a:tailEnd/>
          </a:ln>
        </p:spPr>
        <p:txBody>
          <a:bodyPr>
            <a:spAutoFit/>
          </a:bodyPr>
          <a:lstStyle/>
          <a:p>
            <a:pPr algn="ctr"/>
            <a:r>
              <a:rPr lang="es-ES" sz="1400" b="1">
                <a:latin typeface="Arial" charset="0"/>
              </a:rPr>
              <a:t>CIDR</a:t>
            </a:r>
          </a:p>
          <a:p>
            <a:pPr algn="ctr"/>
            <a:r>
              <a:rPr lang="es-ES" sz="1400" b="1">
                <a:latin typeface="Arial" charset="0"/>
              </a:rPr>
              <a:t> (RFC 1518,1519) </a:t>
            </a:r>
          </a:p>
        </p:txBody>
      </p:sp>
      <p:sp>
        <p:nvSpPr>
          <p:cNvPr id="153620" name="Text Box 82"/>
          <p:cNvSpPr txBox="1">
            <a:spLocks noChangeArrowheads="1"/>
          </p:cNvSpPr>
          <p:nvPr/>
        </p:nvSpPr>
        <p:spPr bwMode="auto">
          <a:xfrm>
            <a:off x="6445250" y="2276475"/>
            <a:ext cx="1655763" cy="517525"/>
          </a:xfrm>
          <a:prstGeom prst="rect">
            <a:avLst/>
          </a:prstGeom>
          <a:noFill/>
          <a:ln w="9525">
            <a:noFill/>
            <a:miter lim="800000"/>
            <a:headEnd/>
            <a:tailEnd/>
          </a:ln>
        </p:spPr>
        <p:txBody>
          <a:bodyPr>
            <a:spAutoFit/>
          </a:bodyPr>
          <a:lstStyle/>
          <a:p>
            <a:pPr algn="ctr"/>
            <a:r>
              <a:rPr lang="es-ES" sz="1400" b="1">
                <a:latin typeface="Arial" charset="0"/>
              </a:rPr>
              <a:t>IPv6</a:t>
            </a:r>
          </a:p>
          <a:p>
            <a:pPr algn="ctr"/>
            <a:r>
              <a:rPr lang="es-ES" sz="1400" b="1">
                <a:latin typeface="Arial" charset="0"/>
              </a:rPr>
              <a:t> (RFC 1883) </a:t>
            </a:r>
          </a:p>
        </p:txBody>
      </p:sp>
      <p:sp>
        <p:nvSpPr>
          <p:cNvPr id="153621" name="AutoShape 87"/>
          <p:cNvSpPr>
            <a:spLocks noChangeArrowheads="1"/>
          </p:cNvSpPr>
          <p:nvPr/>
        </p:nvSpPr>
        <p:spPr bwMode="auto">
          <a:xfrm>
            <a:off x="7705725" y="3933825"/>
            <a:ext cx="1547813" cy="647700"/>
          </a:xfrm>
          <a:prstGeom prst="homePlate">
            <a:avLst>
              <a:gd name="adj" fmla="val 59743"/>
            </a:avLst>
          </a:prstGeom>
          <a:solidFill>
            <a:schemeClr val="accent1"/>
          </a:solidFill>
          <a:ln w="9525">
            <a:noFill/>
            <a:miter lim="800000"/>
            <a:headEnd/>
            <a:tailEnd/>
          </a:ln>
        </p:spPr>
        <p:txBody>
          <a:bodyPr wrap="none" anchor="ctr"/>
          <a:lstStyle/>
          <a:p>
            <a:endParaRPr lang="es-ES"/>
          </a:p>
        </p:txBody>
      </p:sp>
      <p:sp>
        <p:nvSpPr>
          <p:cNvPr id="153622" name="Line 17"/>
          <p:cNvSpPr>
            <a:spLocks noChangeShapeType="1"/>
          </p:cNvSpPr>
          <p:nvPr/>
        </p:nvSpPr>
        <p:spPr bwMode="auto">
          <a:xfrm>
            <a:off x="547688" y="3954463"/>
            <a:ext cx="0" cy="431800"/>
          </a:xfrm>
          <a:prstGeom prst="line">
            <a:avLst/>
          </a:prstGeom>
          <a:noFill/>
          <a:ln w="25400">
            <a:solidFill>
              <a:schemeClr val="tx1"/>
            </a:solidFill>
            <a:round/>
            <a:headEnd/>
            <a:tailEnd/>
          </a:ln>
        </p:spPr>
        <p:txBody>
          <a:bodyPr/>
          <a:lstStyle/>
          <a:p>
            <a:endParaRPr lang="es-ES"/>
          </a:p>
        </p:txBody>
      </p:sp>
      <p:sp>
        <p:nvSpPr>
          <p:cNvPr id="153623" name="Line 21"/>
          <p:cNvSpPr>
            <a:spLocks noChangeShapeType="1"/>
          </p:cNvSpPr>
          <p:nvPr/>
        </p:nvSpPr>
        <p:spPr bwMode="auto">
          <a:xfrm>
            <a:off x="809625" y="3948113"/>
            <a:ext cx="0" cy="431800"/>
          </a:xfrm>
          <a:prstGeom prst="line">
            <a:avLst/>
          </a:prstGeom>
          <a:noFill/>
          <a:ln w="9525">
            <a:solidFill>
              <a:schemeClr val="tx1"/>
            </a:solidFill>
            <a:round/>
            <a:headEnd/>
            <a:tailEnd/>
          </a:ln>
        </p:spPr>
        <p:txBody>
          <a:bodyPr/>
          <a:lstStyle/>
          <a:p>
            <a:endParaRPr lang="es-ES"/>
          </a:p>
        </p:txBody>
      </p:sp>
      <p:sp>
        <p:nvSpPr>
          <p:cNvPr id="153624" name="Line 24"/>
          <p:cNvSpPr>
            <a:spLocks noChangeShapeType="1"/>
          </p:cNvSpPr>
          <p:nvPr/>
        </p:nvSpPr>
        <p:spPr bwMode="auto">
          <a:xfrm>
            <a:off x="1069975" y="3943350"/>
            <a:ext cx="0" cy="431800"/>
          </a:xfrm>
          <a:prstGeom prst="line">
            <a:avLst/>
          </a:prstGeom>
          <a:noFill/>
          <a:ln w="9525">
            <a:solidFill>
              <a:schemeClr val="tx1"/>
            </a:solidFill>
            <a:round/>
            <a:headEnd/>
            <a:tailEnd/>
          </a:ln>
        </p:spPr>
        <p:txBody>
          <a:bodyPr/>
          <a:lstStyle/>
          <a:p>
            <a:endParaRPr lang="es-ES"/>
          </a:p>
        </p:txBody>
      </p:sp>
      <p:sp>
        <p:nvSpPr>
          <p:cNvPr id="153625" name="Line 27"/>
          <p:cNvSpPr>
            <a:spLocks noChangeShapeType="1"/>
          </p:cNvSpPr>
          <p:nvPr/>
        </p:nvSpPr>
        <p:spPr bwMode="auto">
          <a:xfrm>
            <a:off x="1328738" y="3933825"/>
            <a:ext cx="0" cy="431800"/>
          </a:xfrm>
          <a:prstGeom prst="line">
            <a:avLst/>
          </a:prstGeom>
          <a:noFill/>
          <a:ln w="9525">
            <a:solidFill>
              <a:schemeClr val="tx1"/>
            </a:solidFill>
            <a:round/>
            <a:headEnd/>
            <a:tailEnd/>
          </a:ln>
        </p:spPr>
        <p:txBody>
          <a:bodyPr/>
          <a:lstStyle/>
          <a:p>
            <a:endParaRPr lang="es-ES"/>
          </a:p>
        </p:txBody>
      </p:sp>
      <p:sp>
        <p:nvSpPr>
          <p:cNvPr id="153626" name="Line 30"/>
          <p:cNvSpPr>
            <a:spLocks noChangeShapeType="1"/>
          </p:cNvSpPr>
          <p:nvPr/>
        </p:nvSpPr>
        <p:spPr bwMode="auto">
          <a:xfrm>
            <a:off x="1587500" y="3952875"/>
            <a:ext cx="0" cy="431800"/>
          </a:xfrm>
          <a:prstGeom prst="line">
            <a:avLst/>
          </a:prstGeom>
          <a:noFill/>
          <a:ln w="9525">
            <a:solidFill>
              <a:schemeClr val="tx1"/>
            </a:solidFill>
            <a:round/>
            <a:headEnd/>
            <a:tailEnd/>
          </a:ln>
        </p:spPr>
        <p:txBody>
          <a:bodyPr/>
          <a:lstStyle/>
          <a:p>
            <a:endParaRPr lang="es-ES"/>
          </a:p>
        </p:txBody>
      </p:sp>
      <p:sp>
        <p:nvSpPr>
          <p:cNvPr id="153627" name="Line 33"/>
          <p:cNvSpPr>
            <a:spLocks noChangeShapeType="1"/>
          </p:cNvSpPr>
          <p:nvPr/>
        </p:nvSpPr>
        <p:spPr bwMode="auto">
          <a:xfrm>
            <a:off x="1851025" y="3948113"/>
            <a:ext cx="0" cy="431800"/>
          </a:xfrm>
          <a:prstGeom prst="line">
            <a:avLst/>
          </a:prstGeom>
          <a:noFill/>
          <a:ln w="9525">
            <a:solidFill>
              <a:schemeClr val="tx1"/>
            </a:solidFill>
            <a:round/>
            <a:headEnd/>
            <a:tailEnd/>
          </a:ln>
        </p:spPr>
        <p:txBody>
          <a:bodyPr/>
          <a:lstStyle/>
          <a:p>
            <a:endParaRPr lang="es-ES"/>
          </a:p>
        </p:txBody>
      </p:sp>
      <p:sp>
        <p:nvSpPr>
          <p:cNvPr id="153628" name="Line 36"/>
          <p:cNvSpPr>
            <a:spLocks noChangeShapeType="1"/>
          </p:cNvSpPr>
          <p:nvPr/>
        </p:nvSpPr>
        <p:spPr bwMode="auto">
          <a:xfrm>
            <a:off x="2111375" y="3952875"/>
            <a:ext cx="0" cy="431800"/>
          </a:xfrm>
          <a:prstGeom prst="line">
            <a:avLst/>
          </a:prstGeom>
          <a:noFill/>
          <a:ln w="9525">
            <a:solidFill>
              <a:schemeClr val="tx1"/>
            </a:solidFill>
            <a:round/>
            <a:headEnd/>
            <a:tailEnd/>
          </a:ln>
        </p:spPr>
        <p:txBody>
          <a:bodyPr/>
          <a:lstStyle/>
          <a:p>
            <a:endParaRPr lang="es-ES"/>
          </a:p>
        </p:txBody>
      </p:sp>
      <p:sp>
        <p:nvSpPr>
          <p:cNvPr id="153629" name="Line 39"/>
          <p:cNvSpPr>
            <a:spLocks noChangeShapeType="1"/>
          </p:cNvSpPr>
          <p:nvPr/>
        </p:nvSpPr>
        <p:spPr bwMode="auto">
          <a:xfrm>
            <a:off x="2374900" y="3952875"/>
            <a:ext cx="0" cy="431800"/>
          </a:xfrm>
          <a:prstGeom prst="line">
            <a:avLst/>
          </a:prstGeom>
          <a:noFill/>
          <a:ln w="9525">
            <a:solidFill>
              <a:schemeClr val="tx1"/>
            </a:solidFill>
            <a:round/>
            <a:headEnd/>
            <a:tailEnd/>
          </a:ln>
        </p:spPr>
        <p:txBody>
          <a:bodyPr/>
          <a:lstStyle/>
          <a:p>
            <a:endParaRPr lang="es-ES"/>
          </a:p>
        </p:txBody>
      </p:sp>
      <p:sp>
        <p:nvSpPr>
          <p:cNvPr id="153630" name="Line 42"/>
          <p:cNvSpPr>
            <a:spLocks noChangeShapeType="1"/>
          </p:cNvSpPr>
          <p:nvPr/>
        </p:nvSpPr>
        <p:spPr bwMode="auto">
          <a:xfrm>
            <a:off x="2640013" y="3952875"/>
            <a:ext cx="0" cy="431800"/>
          </a:xfrm>
          <a:prstGeom prst="line">
            <a:avLst/>
          </a:prstGeom>
          <a:noFill/>
          <a:ln w="9525">
            <a:solidFill>
              <a:schemeClr val="tx1"/>
            </a:solidFill>
            <a:round/>
            <a:headEnd/>
            <a:tailEnd/>
          </a:ln>
        </p:spPr>
        <p:txBody>
          <a:bodyPr/>
          <a:lstStyle/>
          <a:p>
            <a:endParaRPr lang="es-ES"/>
          </a:p>
        </p:txBody>
      </p:sp>
      <p:sp>
        <p:nvSpPr>
          <p:cNvPr id="153631" name="Line 44"/>
          <p:cNvSpPr>
            <a:spLocks noChangeShapeType="1"/>
          </p:cNvSpPr>
          <p:nvPr/>
        </p:nvSpPr>
        <p:spPr bwMode="auto">
          <a:xfrm>
            <a:off x="2901950" y="3948113"/>
            <a:ext cx="0" cy="431800"/>
          </a:xfrm>
          <a:prstGeom prst="line">
            <a:avLst/>
          </a:prstGeom>
          <a:noFill/>
          <a:ln w="9525">
            <a:solidFill>
              <a:schemeClr val="tx1"/>
            </a:solidFill>
            <a:round/>
            <a:headEnd/>
            <a:tailEnd/>
          </a:ln>
        </p:spPr>
        <p:txBody>
          <a:bodyPr/>
          <a:lstStyle/>
          <a:p>
            <a:endParaRPr lang="es-ES"/>
          </a:p>
        </p:txBody>
      </p:sp>
      <p:sp>
        <p:nvSpPr>
          <p:cNvPr id="153632" name="Line 46"/>
          <p:cNvSpPr>
            <a:spLocks noChangeShapeType="1"/>
          </p:cNvSpPr>
          <p:nvPr/>
        </p:nvSpPr>
        <p:spPr bwMode="auto">
          <a:xfrm>
            <a:off x="3162300" y="3943350"/>
            <a:ext cx="0" cy="431800"/>
          </a:xfrm>
          <a:prstGeom prst="line">
            <a:avLst/>
          </a:prstGeom>
          <a:noFill/>
          <a:ln w="25400">
            <a:solidFill>
              <a:schemeClr val="tx1"/>
            </a:solidFill>
            <a:round/>
            <a:headEnd/>
            <a:tailEnd/>
          </a:ln>
        </p:spPr>
        <p:txBody>
          <a:bodyPr/>
          <a:lstStyle/>
          <a:p>
            <a:endParaRPr lang="es-ES"/>
          </a:p>
        </p:txBody>
      </p:sp>
      <p:sp>
        <p:nvSpPr>
          <p:cNvPr id="153633" name="Line 48"/>
          <p:cNvSpPr>
            <a:spLocks noChangeShapeType="1"/>
          </p:cNvSpPr>
          <p:nvPr/>
        </p:nvSpPr>
        <p:spPr bwMode="auto">
          <a:xfrm>
            <a:off x="3421063" y="3933825"/>
            <a:ext cx="0" cy="431800"/>
          </a:xfrm>
          <a:prstGeom prst="line">
            <a:avLst/>
          </a:prstGeom>
          <a:noFill/>
          <a:ln w="9525">
            <a:solidFill>
              <a:schemeClr val="tx1"/>
            </a:solidFill>
            <a:round/>
            <a:headEnd/>
            <a:tailEnd/>
          </a:ln>
        </p:spPr>
        <p:txBody>
          <a:bodyPr/>
          <a:lstStyle/>
          <a:p>
            <a:endParaRPr lang="es-ES"/>
          </a:p>
        </p:txBody>
      </p:sp>
      <p:sp>
        <p:nvSpPr>
          <p:cNvPr id="153634" name="Line 50"/>
          <p:cNvSpPr>
            <a:spLocks noChangeShapeType="1"/>
          </p:cNvSpPr>
          <p:nvPr/>
        </p:nvSpPr>
        <p:spPr bwMode="auto">
          <a:xfrm>
            <a:off x="3679825" y="3952875"/>
            <a:ext cx="0" cy="431800"/>
          </a:xfrm>
          <a:prstGeom prst="line">
            <a:avLst/>
          </a:prstGeom>
          <a:noFill/>
          <a:ln w="9525">
            <a:solidFill>
              <a:schemeClr val="tx1"/>
            </a:solidFill>
            <a:round/>
            <a:headEnd/>
            <a:tailEnd/>
          </a:ln>
        </p:spPr>
        <p:txBody>
          <a:bodyPr/>
          <a:lstStyle/>
          <a:p>
            <a:endParaRPr lang="es-ES"/>
          </a:p>
        </p:txBody>
      </p:sp>
      <p:sp>
        <p:nvSpPr>
          <p:cNvPr id="153635" name="Line 52"/>
          <p:cNvSpPr>
            <a:spLocks noChangeShapeType="1"/>
          </p:cNvSpPr>
          <p:nvPr/>
        </p:nvSpPr>
        <p:spPr bwMode="auto">
          <a:xfrm>
            <a:off x="3943350" y="3948113"/>
            <a:ext cx="0" cy="431800"/>
          </a:xfrm>
          <a:prstGeom prst="line">
            <a:avLst/>
          </a:prstGeom>
          <a:noFill/>
          <a:ln w="9525">
            <a:solidFill>
              <a:schemeClr val="tx1"/>
            </a:solidFill>
            <a:round/>
            <a:headEnd/>
            <a:tailEnd/>
          </a:ln>
        </p:spPr>
        <p:txBody>
          <a:bodyPr/>
          <a:lstStyle/>
          <a:p>
            <a:endParaRPr lang="es-ES"/>
          </a:p>
        </p:txBody>
      </p:sp>
      <p:sp>
        <p:nvSpPr>
          <p:cNvPr id="153636" name="Line 54"/>
          <p:cNvSpPr>
            <a:spLocks noChangeShapeType="1"/>
          </p:cNvSpPr>
          <p:nvPr/>
        </p:nvSpPr>
        <p:spPr bwMode="auto">
          <a:xfrm>
            <a:off x="4203700" y="3952875"/>
            <a:ext cx="0" cy="431800"/>
          </a:xfrm>
          <a:prstGeom prst="line">
            <a:avLst/>
          </a:prstGeom>
          <a:noFill/>
          <a:ln w="9525">
            <a:solidFill>
              <a:schemeClr val="tx1"/>
            </a:solidFill>
            <a:round/>
            <a:headEnd/>
            <a:tailEnd/>
          </a:ln>
        </p:spPr>
        <p:txBody>
          <a:bodyPr/>
          <a:lstStyle/>
          <a:p>
            <a:endParaRPr lang="es-ES"/>
          </a:p>
        </p:txBody>
      </p:sp>
      <p:sp>
        <p:nvSpPr>
          <p:cNvPr id="153637" name="Line 56"/>
          <p:cNvSpPr>
            <a:spLocks noChangeShapeType="1"/>
          </p:cNvSpPr>
          <p:nvPr/>
        </p:nvSpPr>
        <p:spPr bwMode="auto">
          <a:xfrm>
            <a:off x="4467225" y="3952875"/>
            <a:ext cx="0" cy="431800"/>
          </a:xfrm>
          <a:prstGeom prst="line">
            <a:avLst/>
          </a:prstGeom>
          <a:noFill/>
          <a:ln w="9525">
            <a:solidFill>
              <a:schemeClr val="tx1"/>
            </a:solidFill>
            <a:round/>
            <a:headEnd/>
            <a:tailEnd/>
          </a:ln>
        </p:spPr>
        <p:txBody>
          <a:bodyPr/>
          <a:lstStyle/>
          <a:p>
            <a:endParaRPr lang="es-ES"/>
          </a:p>
        </p:txBody>
      </p:sp>
      <p:sp>
        <p:nvSpPr>
          <p:cNvPr id="153638" name="Line 59"/>
          <p:cNvSpPr>
            <a:spLocks noChangeShapeType="1"/>
          </p:cNvSpPr>
          <p:nvPr/>
        </p:nvSpPr>
        <p:spPr bwMode="auto">
          <a:xfrm>
            <a:off x="4732338" y="3967163"/>
            <a:ext cx="0" cy="431800"/>
          </a:xfrm>
          <a:prstGeom prst="line">
            <a:avLst/>
          </a:prstGeom>
          <a:noFill/>
          <a:ln w="9525">
            <a:solidFill>
              <a:schemeClr val="tx1"/>
            </a:solidFill>
            <a:round/>
            <a:headEnd/>
            <a:tailEnd/>
          </a:ln>
        </p:spPr>
        <p:txBody>
          <a:bodyPr/>
          <a:lstStyle/>
          <a:p>
            <a:endParaRPr lang="es-ES"/>
          </a:p>
        </p:txBody>
      </p:sp>
      <p:sp>
        <p:nvSpPr>
          <p:cNvPr id="153639" name="Line 60"/>
          <p:cNvSpPr>
            <a:spLocks noChangeShapeType="1"/>
          </p:cNvSpPr>
          <p:nvPr/>
        </p:nvSpPr>
        <p:spPr bwMode="auto">
          <a:xfrm>
            <a:off x="4992688" y="3962400"/>
            <a:ext cx="0" cy="431800"/>
          </a:xfrm>
          <a:prstGeom prst="line">
            <a:avLst/>
          </a:prstGeom>
          <a:noFill/>
          <a:ln w="9525">
            <a:solidFill>
              <a:schemeClr val="tx1"/>
            </a:solidFill>
            <a:round/>
            <a:headEnd/>
            <a:tailEnd/>
          </a:ln>
        </p:spPr>
        <p:txBody>
          <a:bodyPr/>
          <a:lstStyle/>
          <a:p>
            <a:endParaRPr lang="es-ES"/>
          </a:p>
        </p:txBody>
      </p:sp>
      <p:sp>
        <p:nvSpPr>
          <p:cNvPr id="153640" name="Line 61"/>
          <p:cNvSpPr>
            <a:spLocks noChangeShapeType="1"/>
          </p:cNvSpPr>
          <p:nvPr/>
        </p:nvSpPr>
        <p:spPr bwMode="auto">
          <a:xfrm>
            <a:off x="5251450" y="3952875"/>
            <a:ext cx="0" cy="431800"/>
          </a:xfrm>
          <a:prstGeom prst="line">
            <a:avLst/>
          </a:prstGeom>
          <a:noFill/>
          <a:ln w="9525">
            <a:solidFill>
              <a:schemeClr val="tx1"/>
            </a:solidFill>
            <a:round/>
            <a:headEnd/>
            <a:tailEnd/>
          </a:ln>
        </p:spPr>
        <p:txBody>
          <a:bodyPr/>
          <a:lstStyle/>
          <a:p>
            <a:endParaRPr lang="es-ES"/>
          </a:p>
        </p:txBody>
      </p:sp>
      <p:sp>
        <p:nvSpPr>
          <p:cNvPr id="153641" name="Line 62"/>
          <p:cNvSpPr>
            <a:spLocks noChangeShapeType="1"/>
          </p:cNvSpPr>
          <p:nvPr/>
        </p:nvSpPr>
        <p:spPr bwMode="auto">
          <a:xfrm>
            <a:off x="5510213" y="3954463"/>
            <a:ext cx="0" cy="431800"/>
          </a:xfrm>
          <a:prstGeom prst="line">
            <a:avLst/>
          </a:prstGeom>
          <a:noFill/>
          <a:ln w="9525">
            <a:solidFill>
              <a:schemeClr val="tx1"/>
            </a:solidFill>
            <a:round/>
            <a:headEnd/>
            <a:tailEnd/>
          </a:ln>
        </p:spPr>
        <p:txBody>
          <a:bodyPr/>
          <a:lstStyle/>
          <a:p>
            <a:endParaRPr lang="es-ES"/>
          </a:p>
        </p:txBody>
      </p:sp>
      <p:sp>
        <p:nvSpPr>
          <p:cNvPr id="153642" name="Line 63"/>
          <p:cNvSpPr>
            <a:spLocks noChangeShapeType="1"/>
          </p:cNvSpPr>
          <p:nvPr/>
        </p:nvSpPr>
        <p:spPr bwMode="auto">
          <a:xfrm>
            <a:off x="5773738" y="3954463"/>
            <a:ext cx="0" cy="431800"/>
          </a:xfrm>
          <a:prstGeom prst="line">
            <a:avLst/>
          </a:prstGeom>
          <a:noFill/>
          <a:ln w="25400">
            <a:solidFill>
              <a:schemeClr val="tx1"/>
            </a:solidFill>
            <a:round/>
            <a:headEnd/>
            <a:tailEnd/>
          </a:ln>
        </p:spPr>
        <p:txBody>
          <a:bodyPr/>
          <a:lstStyle/>
          <a:p>
            <a:endParaRPr lang="es-ES"/>
          </a:p>
        </p:txBody>
      </p:sp>
      <p:sp>
        <p:nvSpPr>
          <p:cNvPr id="153643" name="Line 64"/>
          <p:cNvSpPr>
            <a:spLocks noChangeShapeType="1"/>
          </p:cNvSpPr>
          <p:nvPr/>
        </p:nvSpPr>
        <p:spPr bwMode="auto">
          <a:xfrm>
            <a:off x="6034088" y="3954463"/>
            <a:ext cx="0" cy="431800"/>
          </a:xfrm>
          <a:prstGeom prst="line">
            <a:avLst/>
          </a:prstGeom>
          <a:noFill/>
          <a:ln w="9525">
            <a:solidFill>
              <a:schemeClr val="tx1"/>
            </a:solidFill>
            <a:round/>
            <a:headEnd/>
            <a:tailEnd/>
          </a:ln>
        </p:spPr>
        <p:txBody>
          <a:bodyPr/>
          <a:lstStyle/>
          <a:p>
            <a:endParaRPr lang="es-ES"/>
          </a:p>
        </p:txBody>
      </p:sp>
      <p:sp>
        <p:nvSpPr>
          <p:cNvPr id="153644" name="Line 65"/>
          <p:cNvSpPr>
            <a:spLocks noChangeShapeType="1"/>
          </p:cNvSpPr>
          <p:nvPr/>
        </p:nvSpPr>
        <p:spPr bwMode="auto">
          <a:xfrm>
            <a:off x="6297613" y="3954463"/>
            <a:ext cx="0" cy="431800"/>
          </a:xfrm>
          <a:prstGeom prst="line">
            <a:avLst/>
          </a:prstGeom>
          <a:noFill/>
          <a:ln w="9525">
            <a:solidFill>
              <a:schemeClr val="tx1"/>
            </a:solidFill>
            <a:round/>
            <a:headEnd/>
            <a:tailEnd/>
          </a:ln>
        </p:spPr>
        <p:txBody>
          <a:bodyPr/>
          <a:lstStyle/>
          <a:p>
            <a:endParaRPr lang="es-ES"/>
          </a:p>
        </p:txBody>
      </p:sp>
      <p:sp>
        <p:nvSpPr>
          <p:cNvPr id="153645" name="Line 66"/>
          <p:cNvSpPr>
            <a:spLocks noChangeShapeType="1"/>
          </p:cNvSpPr>
          <p:nvPr/>
        </p:nvSpPr>
        <p:spPr bwMode="auto">
          <a:xfrm>
            <a:off x="6562725" y="3954463"/>
            <a:ext cx="0" cy="431800"/>
          </a:xfrm>
          <a:prstGeom prst="line">
            <a:avLst/>
          </a:prstGeom>
          <a:noFill/>
          <a:ln w="9525">
            <a:solidFill>
              <a:schemeClr val="tx1"/>
            </a:solidFill>
            <a:round/>
            <a:headEnd/>
            <a:tailEnd/>
          </a:ln>
        </p:spPr>
        <p:txBody>
          <a:bodyPr/>
          <a:lstStyle/>
          <a:p>
            <a:endParaRPr lang="es-ES"/>
          </a:p>
        </p:txBody>
      </p:sp>
      <p:sp>
        <p:nvSpPr>
          <p:cNvPr id="153646" name="Line 67"/>
          <p:cNvSpPr>
            <a:spLocks noChangeShapeType="1"/>
          </p:cNvSpPr>
          <p:nvPr/>
        </p:nvSpPr>
        <p:spPr bwMode="auto">
          <a:xfrm>
            <a:off x="6824663" y="3967163"/>
            <a:ext cx="0" cy="431800"/>
          </a:xfrm>
          <a:prstGeom prst="line">
            <a:avLst/>
          </a:prstGeom>
          <a:noFill/>
          <a:ln w="9525">
            <a:solidFill>
              <a:schemeClr val="tx1"/>
            </a:solidFill>
            <a:round/>
            <a:headEnd/>
            <a:tailEnd/>
          </a:ln>
        </p:spPr>
        <p:txBody>
          <a:bodyPr/>
          <a:lstStyle/>
          <a:p>
            <a:endParaRPr lang="es-ES"/>
          </a:p>
        </p:txBody>
      </p:sp>
      <p:sp>
        <p:nvSpPr>
          <p:cNvPr id="153647" name="Line 68"/>
          <p:cNvSpPr>
            <a:spLocks noChangeShapeType="1"/>
          </p:cNvSpPr>
          <p:nvPr/>
        </p:nvSpPr>
        <p:spPr bwMode="auto">
          <a:xfrm>
            <a:off x="7085013" y="3962400"/>
            <a:ext cx="0" cy="431800"/>
          </a:xfrm>
          <a:prstGeom prst="line">
            <a:avLst/>
          </a:prstGeom>
          <a:noFill/>
          <a:ln w="9525">
            <a:solidFill>
              <a:schemeClr val="tx1"/>
            </a:solidFill>
            <a:round/>
            <a:headEnd/>
            <a:tailEnd/>
          </a:ln>
        </p:spPr>
        <p:txBody>
          <a:bodyPr/>
          <a:lstStyle/>
          <a:p>
            <a:endParaRPr lang="es-ES"/>
          </a:p>
        </p:txBody>
      </p:sp>
      <p:sp>
        <p:nvSpPr>
          <p:cNvPr id="153648" name="Line 69"/>
          <p:cNvSpPr>
            <a:spLocks noChangeShapeType="1"/>
          </p:cNvSpPr>
          <p:nvPr/>
        </p:nvSpPr>
        <p:spPr bwMode="auto">
          <a:xfrm>
            <a:off x="7343775" y="3952875"/>
            <a:ext cx="0" cy="431800"/>
          </a:xfrm>
          <a:prstGeom prst="line">
            <a:avLst/>
          </a:prstGeom>
          <a:noFill/>
          <a:ln w="9525">
            <a:solidFill>
              <a:schemeClr val="tx1"/>
            </a:solidFill>
            <a:round/>
            <a:headEnd/>
            <a:tailEnd/>
          </a:ln>
        </p:spPr>
        <p:txBody>
          <a:bodyPr/>
          <a:lstStyle/>
          <a:p>
            <a:endParaRPr lang="es-ES"/>
          </a:p>
        </p:txBody>
      </p:sp>
      <p:sp>
        <p:nvSpPr>
          <p:cNvPr id="153649" name="Line 70"/>
          <p:cNvSpPr>
            <a:spLocks noChangeShapeType="1"/>
          </p:cNvSpPr>
          <p:nvPr/>
        </p:nvSpPr>
        <p:spPr bwMode="auto">
          <a:xfrm>
            <a:off x="7602538" y="3954463"/>
            <a:ext cx="0" cy="431800"/>
          </a:xfrm>
          <a:prstGeom prst="line">
            <a:avLst/>
          </a:prstGeom>
          <a:noFill/>
          <a:ln w="9525">
            <a:solidFill>
              <a:schemeClr val="tx1"/>
            </a:solidFill>
            <a:round/>
            <a:headEnd/>
            <a:tailEnd/>
          </a:ln>
        </p:spPr>
        <p:txBody>
          <a:bodyPr/>
          <a:lstStyle/>
          <a:p>
            <a:endParaRPr lang="es-ES"/>
          </a:p>
        </p:txBody>
      </p:sp>
      <p:sp>
        <p:nvSpPr>
          <p:cNvPr id="153650" name="Line 71"/>
          <p:cNvSpPr>
            <a:spLocks noChangeShapeType="1"/>
          </p:cNvSpPr>
          <p:nvPr/>
        </p:nvSpPr>
        <p:spPr bwMode="auto">
          <a:xfrm>
            <a:off x="7866063" y="3967163"/>
            <a:ext cx="0" cy="431800"/>
          </a:xfrm>
          <a:prstGeom prst="line">
            <a:avLst/>
          </a:prstGeom>
          <a:noFill/>
          <a:ln w="9525">
            <a:solidFill>
              <a:schemeClr val="tx1"/>
            </a:solidFill>
            <a:round/>
            <a:headEnd/>
            <a:tailEnd/>
          </a:ln>
        </p:spPr>
        <p:txBody>
          <a:bodyPr/>
          <a:lstStyle/>
          <a:p>
            <a:endParaRPr lang="es-ES"/>
          </a:p>
        </p:txBody>
      </p:sp>
      <p:sp>
        <p:nvSpPr>
          <p:cNvPr id="153651" name="Line 72"/>
          <p:cNvSpPr>
            <a:spLocks noChangeShapeType="1"/>
          </p:cNvSpPr>
          <p:nvPr/>
        </p:nvSpPr>
        <p:spPr bwMode="auto">
          <a:xfrm>
            <a:off x="8126413" y="3954463"/>
            <a:ext cx="0" cy="431800"/>
          </a:xfrm>
          <a:prstGeom prst="line">
            <a:avLst/>
          </a:prstGeom>
          <a:noFill/>
          <a:ln w="9525">
            <a:solidFill>
              <a:schemeClr val="tx1"/>
            </a:solidFill>
            <a:round/>
            <a:headEnd/>
            <a:tailEnd/>
          </a:ln>
        </p:spPr>
        <p:txBody>
          <a:bodyPr/>
          <a:lstStyle/>
          <a:p>
            <a:endParaRPr lang="es-ES"/>
          </a:p>
        </p:txBody>
      </p:sp>
      <p:sp>
        <p:nvSpPr>
          <p:cNvPr id="153652" name="Line 73"/>
          <p:cNvSpPr>
            <a:spLocks noChangeShapeType="1"/>
          </p:cNvSpPr>
          <p:nvPr/>
        </p:nvSpPr>
        <p:spPr bwMode="auto">
          <a:xfrm>
            <a:off x="8389938" y="3954463"/>
            <a:ext cx="0" cy="431800"/>
          </a:xfrm>
          <a:prstGeom prst="line">
            <a:avLst/>
          </a:prstGeom>
          <a:noFill/>
          <a:ln w="25400">
            <a:solidFill>
              <a:schemeClr val="tx1"/>
            </a:solidFill>
            <a:round/>
            <a:headEnd/>
            <a:tailEnd/>
          </a:ln>
        </p:spPr>
        <p:txBody>
          <a:bodyPr/>
          <a:lstStyle/>
          <a:p>
            <a:endParaRPr lang="es-ES"/>
          </a:p>
        </p:txBody>
      </p:sp>
      <p:sp>
        <p:nvSpPr>
          <p:cNvPr id="153653" name="Text Box 83"/>
          <p:cNvSpPr txBox="1">
            <a:spLocks noChangeArrowheads="1"/>
          </p:cNvSpPr>
          <p:nvPr/>
        </p:nvSpPr>
        <p:spPr bwMode="auto">
          <a:xfrm>
            <a:off x="107950" y="4348163"/>
            <a:ext cx="884238" cy="304800"/>
          </a:xfrm>
          <a:prstGeom prst="rect">
            <a:avLst/>
          </a:prstGeom>
          <a:noFill/>
          <a:ln w="9525">
            <a:noFill/>
            <a:miter lim="800000"/>
            <a:headEnd/>
            <a:tailEnd/>
          </a:ln>
        </p:spPr>
        <p:txBody>
          <a:bodyPr>
            <a:spAutoFit/>
          </a:bodyPr>
          <a:lstStyle/>
          <a:p>
            <a:pPr algn="ctr"/>
            <a:r>
              <a:rPr lang="es-ES" sz="1400" b="1">
                <a:latin typeface="Arial" charset="0"/>
              </a:rPr>
              <a:t>1970 </a:t>
            </a:r>
          </a:p>
        </p:txBody>
      </p:sp>
      <p:sp>
        <p:nvSpPr>
          <p:cNvPr id="153654" name="Text Box 84"/>
          <p:cNvSpPr txBox="1">
            <a:spLocks noChangeArrowheads="1"/>
          </p:cNvSpPr>
          <p:nvPr/>
        </p:nvSpPr>
        <p:spPr bwMode="auto">
          <a:xfrm>
            <a:off x="2700338" y="4348163"/>
            <a:ext cx="884237" cy="304800"/>
          </a:xfrm>
          <a:prstGeom prst="rect">
            <a:avLst/>
          </a:prstGeom>
          <a:noFill/>
          <a:ln w="9525">
            <a:noFill/>
            <a:miter lim="800000"/>
            <a:headEnd/>
            <a:tailEnd/>
          </a:ln>
        </p:spPr>
        <p:txBody>
          <a:bodyPr>
            <a:spAutoFit/>
          </a:bodyPr>
          <a:lstStyle/>
          <a:p>
            <a:pPr algn="ctr"/>
            <a:r>
              <a:rPr lang="es-ES" sz="1400" b="1">
                <a:latin typeface="Arial" charset="0"/>
              </a:rPr>
              <a:t>1980 </a:t>
            </a:r>
          </a:p>
        </p:txBody>
      </p:sp>
      <p:sp>
        <p:nvSpPr>
          <p:cNvPr id="153655" name="Text Box 85"/>
          <p:cNvSpPr txBox="1">
            <a:spLocks noChangeArrowheads="1"/>
          </p:cNvSpPr>
          <p:nvPr/>
        </p:nvSpPr>
        <p:spPr bwMode="auto">
          <a:xfrm>
            <a:off x="5345113" y="4348163"/>
            <a:ext cx="884237" cy="304800"/>
          </a:xfrm>
          <a:prstGeom prst="rect">
            <a:avLst/>
          </a:prstGeom>
          <a:noFill/>
          <a:ln w="9525">
            <a:noFill/>
            <a:miter lim="800000"/>
            <a:headEnd/>
            <a:tailEnd/>
          </a:ln>
        </p:spPr>
        <p:txBody>
          <a:bodyPr>
            <a:spAutoFit/>
          </a:bodyPr>
          <a:lstStyle/>
          <a:p>
            <a:pPr algn="ctr"/>
            <a:r>
              <a:rPr lang="es-ES" sz="1400" b="1">
                <a:latin typeface="Arial" charset="0"/>
              </a:rPr>
              <a:t>1990 </a:t>
            </a:r>
          </a:p>
        </p:txBody>
      </p:sp>
      <p:sp>
        <p:nvSpPr>
          <p:cNvPr id="153656" name="Text Box 86"/>
          <p:cNvSpPr txBox="1">
            <a:spLocks noChangeArrowheads="1"/>
          </p:cNvSpPr>
          <p:nvPr/>
        </p:nvSpPr>
        <p:spPr bwMode="auto">
          <a:xfrm>
            <a:off x="7937500" y="4365625"/>
            <a:ext cx="884238" cy="304800"/>
          </a:xfrm>
          <a:prstGeom prst="rect">
            <a:avLst/>
          </a:prstGeom>
          <a:noFill/>
          <a:ln w="9525">
            <a:noFill/>
            <a:miter lim="800000"/>
            <a:headEnd/>
            <a:tailEnd/>
          </a:ln>
        </p:spPr>
        <p:txBody>
          <a:bodyPr>
            <a:spAutoFit/>
          </a:bodyPr>
          <a:lstStyle/>
          <a:p>
            <a:pPr algn="ctr"/>
            <a:r>
              <a:rPr lang="es-ES" sz="1400" b="1">
                <a:latin typeface="Arial" charset="0"/>
              </a:rPr>
              <a:t>2000</a:t>
            </a:r>
          </a:p>
        </p:txBody>
      </p:sp>
      <p:sp>
        <p:nvSpPr>
          <p:cNvPr id="153657" name="Line 88"/>
          <p:cNvSpPr>
            <a:spLocks noChangeShapeType="1"/>
          </p:cNvSpPr>
          <p:nvPr/>
        </p:nvSpPr>
        <p:spPr bwMode="auto">
          <a:xfrm flipV="1">
            <a:off x="6445250" y="4652963"/>
            <a:ext cx="0" cy="288925"/>
          </a:xfrm>
          <a:prstGeom prst="line">
            <a:avLst/>
          </a:prstGeom>
          <a:noFill/>
          <a:ln w="9525">
            <a:solidFill>
              <a:schemeClr val="tx1"/>
            </a:solidFill>
            <a:round/>
            <a:headEnd/>
            <a:tailEnd type="triangle" w="med" len="med"/>
          </a:ln>
        </p:spPr>
        <p:txBody>
          <a:bodyPr/>
          <a:lstStyle/>
          <a:p>
            <a:endParaRPr lang="es-ES"/>
          </a:p>
        </p:txBody>
      </p:sp>
      <p:sp>
        <p:nvSpPr>
          <p:cNvPr id="153658" name="Text Box 89"/>
          <p:cNvSpPr txBox="1">
            <a:spLocks noChangeArrowheads="1"/>
          </p:cNvSpPr>
          <p:nvPr/>
        </p:nvSpPr>
        <p:spPr bwMode="auto">
          <a:xfrm>
            <a:off x="5942013" y="4924425"/>
            <a:ext cx="884237" cy="304800"/>
          </a:xfrm>
          <a:prstGeom prst="rect">
            <a:avLst/>
          </a:prstGeom>
          <a:noFill/>
          <a:ln w="9525">
            <a:noFill/>
            <a:miter lim="800000"/>
            <a:headEnd/>
            <a:tailEnd/>
          </a:ln>
        </p:spPr>
        <p:txBody>
          <a:bodyPr>
            <a:spAutoFit/>
          </a:bodyPr>
          <a:lstStyle/>
          <a:p>
            <a:pPr algn="ctr"/>
            <a:r>
              <a:rPr lang="es-ES" sz="1400" b="1">
                <a:latin typeface="Arial" charset="0"/>
              </a:rPr>
              <a:t>RIPE </a:t>
            </a:r>
          </a:p>
        </p:txBody>
      </p:sp>
      <p:sp>
        <p:nvSpPr>
          <p:cNvPr id="153659" name="Line 90"/>
          <p:cNvSpPr>
            <a:spLocks noChangeShapeType="1"/>
          </p:cNvSpPr>
          <p:nvPr/>
        </p:nvSpPr>
        <p:spPr bwMode="auto">
          <a:xfrm flipV="1">
            <a:off x="6950075" y="4652963"/>
            <a:ext cx="0" cy="647700"/>
          </a:xfrm>
          <a:prstGeom prst="line">
            <a:avLst/>
          </a:prstGeom>
          <a:noFill/>
          <a:ln w="9525">
            <a:solidFill>
              <a:schemeClr val="tx1"/>
            </a:solidFill>
            <a:round/>
            <a:headEnd/>
            <a:tailEnd type="triangle" w="med" len="med"/>
          </a:ln>
        </p:spPr>
        <p:txBody>
          <a:bodyPr/>
          <a:lstStyle/>
          <a:p>
            <a:endParaRPr lang="es-ES"/>
          </a:p>
        </p:txBody>
      </p:sp>
      <p:sp>
        <p:nvSpPr>
          <p:cNvPr id="153660" name="Text Box 91"/>
          <p:cNvSpPr txBox="1">
            <a:spLocks noChangeArrowheads="1"/>
          </p:cNvSpPr>
          <p:nvPr/>
        </p:nvSpPr>
        <p:spPr bwMode="auto">
          <a:xfrm>
            <a:off x="6497638" y="5284788"/>
            <a:ext cx="884237" cy="304800"/>
          </a:xfrm>
          <a:prstGeom prst="rect">
            <a:avLst/>
          </a:prstGeom>
          <a:noFill/>
          <a:ln w="9525">
            <a:noFill/>
            <a:miter lim="800000"/>
            <a:headEnd/>
            <a:tailEnd/>
          </a:ln>
        </p:spPr>
        <p:txBody>
          <a:bodyPr>
            <a:spAutoFit/>
          </a:bodyPr>
          <a:lstStyle/>
          <a:p>
            <a:pPr algn="ctr"/>
            <a:r>
              <a:rPr lang="es-ES" sz="1400" b="1">
                <a:latin typeface="Arial" charset="0"/>
              </a:rPr>
              <a:t>APNIC</a:t>
            </a:r>
          </a:p>
        </p:txBody>
      </p:sp>
      <p:sp>
        <p:nvSpPr>
          <p:cNvPr id="153661" name="Line 92"/>
          <p:cNvSpPr>
            <a:spLocks noChangeShapeType="1"/>
          </p:cNvSpPr>
          <p:nvPr/>
        </p:nvSpPr>
        <p:spPr bwMode="auto">
          <a:xfrm flipV="1">
            <a:off x="7812088" y="4652963"/>
            <a:ext cx="0" cy="288925"/>
          </a:xfrm>
          <a:prstGeom prst="line">
            <a:avLst/>
          </a:prstGeom>
          <a:noFill/>
          <a:ln w="9525">
            <a:solidFill>
              <a:schemeClr val="tx1"/>
            </a:solidFill>
            <a:round/>
            <a:headEnd/>
            <a:tailEnd type="triangle" w="med" len="med"/>
          </a:ln>
        </p:spPr>
        <p:txBody>
          <a:bodyPr/>
          <a:lstStyle/>
          <a:p>
            <a:endParaRPr lang="es-ES"/>
          </a:p>
        </p:txBody>
      </p:sp>
      <p:sp>
        <p:nvSpPr>
          <p:cNvPr id="153662" name="Text Box 93"/>
          <p:cNvSpPr txBox="1">
            <a:spLocks noChangeArrowheads="1"/>
          </p:cNvSpPr>
          <p:nvPr/>
        </p:nvSpPr>
        <p:spPr bwMode="auto">
          <a:xfrm>
            <a:off x="7308850" y="4924425"/>
            <a:ext cx="884238" cy="304800"/>
          </a:xfrm>
          <a:prstGeom prst="rect">
            <a:avLst/>
          </a:prstGeom>
          <a:noFill/>
          <a:ln w="9525">
            <a:noFill/>
            <a:miter lim="800000"/>
            <a:headEnd/>
            <a:tailEnd/>
          </a:ln>
        </p:spPr>
        <p:txBody>
          <a:bodyPr>
            <a:spAutoFit/>
          </a:bodyPr>
          <a:lstStyle/>
          <a:p>
            <a:pPr algn="ctr"/>
            <a:r>
              <a:rPr lang="es-ES" sz="1400" b="1">
                <a:latin typeface="Arial" charset="0"/>
              </a:rPr>
              <a:t>ARIN </a:t>
            </a:r>
          </a:p>
        </p:txBody>
      </p:sp>
      <p:sp>
        <p:nvSpPr>
          <p:cNvPr id="153663" name="Line 94"/>
          <p:cNvSpPr>
            <a:spLocks noChangeShapeType="1"/>
          </p:cNvSpPr>
          <p:nvPr/>
        </p:nvSpPr>
        <p:spPr bwMode="auto">
          <a:xfrm flipV="1">
            <a:off x="8994775" y="4652963"/>
            <a:ext cx="0" cy="288925"/>
          </a:xfrm>
          <a:prstGeom prst="line">
            <a:avLst/>
          </a:prstGeom>
          <a:noFill/>
          <a:ln w="9525">
            <a:solidFill>
              <a:schemeClr val="tx1"/>
            </a:solidFill>
            <a:round/>
            <a:headEnd/>
            <a:tailEnd type="triangle" w="med" len="med"/>
          </a:ln>
        </p:spPr>
        <p:txBody>
          <a:bodyPr/>
          <a:lstStyle/>
          <a:p>
            <a:endParaRPr lang="es-ES"/>
          </a:p>
        </p:txBody>
      </p:sp>
      <p:sp>
        <p:nvSpPr>
          <p:cNvPr id="153664" name="Text Box 95"/>
          <p:cNvSpPr txBox="1">
            <a:spLocks noChangeArrowheads="1"/>
          </p:cNvSpPr>
          <p:nvPr/>
        </p:nvSpPr>
        <p:spPr bwMode="auto">
          <a:xfrm>
            <a:off x="8316913" y="4924425"/>
            <a:ext cx="884237" cy="304800"/>
          </a:xfrm>
          <a:prstGeom prst="rect">
            <a:avLst/>
          </a:prstGeom>
          <a:noFill/>
          <a:ln w="9525">
            <a:noFill/>
            <a:miter lim="800000"/>
            <a:headEnd/>
            <a:tailEnd/>
          </a:ln>
        </p:spPr>
        <p:txBody>
          <a:bodyPr>
            <a:spAutoFit/>
          </a:bodyPr>
          <a:lstStyle/>
          <a:p>
            <a:pPr algn="ctr"/>
            <a:r>
              <a:rPr lang="es-ES" sz="1400" b="1">
                <a:latin typeface="Arial" charset="0"/>
              </a:rPr>
              <a:t>LACNIC </a:t>
            </a:r>
          </a:p>
        </p:txBody>
      </p:sp>
      <p:sp>
        <p:nvSpPr>
          <p:cNvPr id="153665" name="Line 96"/>
          <p:cNvSpPr>
            <a:spLocks noChangeShapeType="1"/>
          </p:cNvSpPr>
          <p:nvPr/>
        </p:nvSpPr>
        <p:spPr bwMode="auto">
          <a:xfrm>
            <a:off x="8675688" y="3933825"/>
            <a:ext cx="0" cy="431800"/>
          </a:xfrm>
          <a:prstGeom prst="line">
            <a:avLst/>
          </a:prstGeom>
          <a:noFill/>
          <a:ln w="9525">
            <a:solidFill>
              <a:schemeClr val="tx1"/>
            </a:solidFill>
            <a:round/>
            <a:headEnd/>
            <a:tailEnd/>
          </a:ln>
        </p:spPr>
        <p:txBody>
          <a:bodyPr/>
          <a:lstStyle/>
          <a:p>
            <a:endParaRPr lang="es-ES"/>
          </a:p>
        </p:txBody>
      </p:sp>
      <p:sp>
        <p:nvSpPr>
          <p:cNvPr id="153666" name="Line 97"/>
          <p:cNvSpPr>
            <a:spLocks noChangeShapeType="1"/>
          </p:cNvSpPr>
          <p:nvPr/>
        </p:nvSpPr>
        <p:spPr bwMode="auto">
          <a:xfrm>
            <a:off x="8964613" y="3933825"/>
            <a:ext cx="0" cy="431800"/>
          </a:xfrm>
          <a:prstGeom prst="line">
            <a:avLst/>
          </a:prstGeom>
          <a:noFill/>
          <a:ln w="9525">
            <a:solidFill>
              <a:schemeClr val="tx1"/>
            </a:solidFill>
            <a:round/>
            <a:headEnd/>
            <a:tailEnd/>
          </a:ln>
        </p:spPr>
        <p:txBody>
          <a:bodyPr/>
          <a:lstStyle/>
          <a:p>
            <a:endParaRPr lang="es-ES"/>
          </a:p>
        </p:txBody>
      </p:sp>
      <p:sp>
        <p:nvSpPr>
          <p:cNvPr id="153667" name="Line 98"/>
          <p:cNvSpPr>
            <a:spLocks noChangeShapeType="1"/>
          </p:cNvSpPr>
          <p:nvPr/>
        </p:nvSpPr>
        <p:spPr bwMode="auto">
          <a:xfrm flipV="1">
            <a:off x="4376738" y="4652963"/>
            <a:ext cx="0" cy="647700"/>
          </a:xfrm>
          <a:prstGeom prst="line">
            <a:avLst/>
          </a:prstGeom>
          <a:noFill/>
          <a:ln w="9525">
            <a:solidFill>
              <a:schemeClr val="tx1"/>
            </a:solidFill>
            <a:round/>
            <a:headEnd/>
            <a:tailEnd type="triangle" w="med" len="med"/>
          </a:ln>
        </p:spPr>
        <p:txBody>
          <a:bodyPr/>
          <a:lstStyle/>
          <a:p>
            <a:endParaRPr lang="es-ES"/>
          </a:p>
        </p:txBody>
      </p:sp>
      <p:sp>
        <p:nvSpPr>
          <p:cNvPr id="153668" name="Text Box 99"/>
          <p:cNvSpPr txBox="1">
            <a:spLocks noChangeArrowheads="1"/>
          </p:cNvSpPr>
          <p:nvPr/>
        </p:nvSpPr>
        <p:spPr bwMode="auto">
          <a:xfrm>
            <a:off x="3851275" y="5284788"/>
            <a:ext cx="1008063" cy="304800"/>
          </a:xfrm>
          <a:prstGeom prst="rect">
            <a:avLst/>
          </a:prstGeom>
          <a:noFill/>
          <a:ln w="9525">
            <a:noFill/>
            <a:miter lim="800000"/>
            <a:headEnd/>
            <a:tailEnd/>
          </a:ln>
        </p:spPr>
        <p:txBody>
          <a:bodyPr>
            <a:spAutoFit/>
          </a:bodyPr>
          <a:lstStyle/>
          <a:p>
            <a:pPr algn="ctr"/>
            <a:r>
              <a:rPr lang="es-ES" sz="1400" b="1">
                <a:latin typeface="Arial" charset="0"/>
              </a:rPr>
              <a:t>DDN NIC</a:t>
            </a:r>
          </a:p>
        </p:txBody>
      </p:sp>
    </p:spTree>
  </p:cSld>
  <p:clrMapOvr>
    <a:masterClrMapping/>
  </p:clrMapOvr>
  <p:transition spd="med">
    <p:pull dir="ru"/>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Rectangle 2"/>
          <p:cNvSpPr>
            <a:spLocks noGrp="1" noChangeArrowheads="1"/>
          </p:cNvSpPr>
          <p:nvPr>
            <p:ph type="title"/>
          </p:nvPr>
        </p:nvSpPr>
        <p:spPr>
          <a:xfrm>
            <a:off x="685800" y="260350"/>
            <a:ext cx="7772400" cy="1143000"/>
          </a:xfrm>
        </p:spPr>
        <p:txBody>
          <a:bodyPr/>
          <a:lstStyle/>
          <a:p>
            <a:pPr eaLnBrk="1" hangingPunct="1"/>
            <a:r>
              <a:rPr lang="es-ES_tradnl" smtClean="0"/>
              <a:t>Sumario</a:t>
            </a:r>
            <a:endParaRPr lang="es-ES" smtClean="0"/>
          </a:p>
        </p:txBody>
      </p:sp>
      <p:sp>
        <p:nvSpPr>
          <p:cNvPr id="155650" name="Rectangle 3"/>
          <p:cNvSpPr>
            <a:spLocks noGrp="1" noChangeArrowheads="1"/>
          </p:cNvSpPr>
          <p:nvPr>
            <p:ph type="body" idx="1"/>
          </p:nvPr>
        </p:nvSpPr>
        <p:spPr>
          <a:xfrm>
            <a:off x="685800" y="1484313"/>
            <a:ext cx="8134350" cy="4681537"/>
          </a:xfrm>
        </p:spPr>
        <p:txBody>
          <a:bodyPr/>
          <a:lstStyle/>
          <a:p>
            <a:pPr eaLnBrk="1" hangingPunct="1"/>
            <a:r>
              <a:rPr lang="es-ES_tradnl" smtClean="0"/>
              <a:t>Generalidades</a:t>
            </a:r>
          </a:p>
          <a:p>
            <a:pPr eaLnBrk="1" hangingPunct="1"/>
            <a:r>
              <a:rPr lang="es-ES_tradnl" smtClean="0"/>
              <a:t>El Datagrama IP. Estructura de la cabecera</a:t>
            </a:r>
          </a:p>
          <a:p>
            <a:pPr eaLnBrk="1" hangingPunct="1"/>
            <a:r>
              <a:rPr lang="es-ES_tradnl" smtClean="0"/>
              <a:t>Direcciones de red. Enrutamiento básico</a:t>
            </a:r>
          </a:p>
          <a:p>
            <a:pPr eaLnBrk="1" hangingPunct="1"/>
            <a:r>
              <a:rPr lang="es-ES_tradnl" smtClean="0"/>
              <a:t>Subredes y máscaras. CIDR</a:t>
            </a:r>
          </a:p>
          <a:p>
            <a:pPr eaLnBrk="1" hangingPunct="1"/>
            <a:r>
              <a:rPr lang="es-ES_tradnl" smtClean="0"/>
              <a:t>Asignación de direcciones y CIDR</a:t>
            </a:r>
          </a:p>
          <a:p>
            <a:pPr eaLnBrk="1" hangingPunct="1"/>
            <a:r>
              <a:rPr lang="es-ES_tradnl" b="1" smtClean="0">
                <a:solidFill>
                  <a:srgbClr val="FF0000"/>
                </a:solidFill>
              </a:rPr>
              <a:t>Protocolo de control ICMP</a:t>
            </a:r>
          </a:p>
          <a:p>
            <a:pPr eaLnBrk="1" hangingPunct="1"/>
            <a:r>
              <a:rPr lang="es-ES_tradnl" smtClean="0"/>
              <a:t>Protocolo de resolución de direcciones ARP</a:t>
            </a:r>
            <a:endParaRPr lang="es-ES_tradnl" b="1" smtClean="0">
              <a:solidFill>
                <a:srgbClr val="FF0000"/>
              </a:solidFill>
            </a:endParaRPr>
          </a:p>
        </p:txBody>
      </p:sp>
    </p:spTree>
  </p:cSld>
  <p:clrMapOvr>
    <a:masterClrMapping/>
  </p:clrMapOvr>
  <p:transition spd="med">
    <p:pull dir="ru"/>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Rectangle 2"/>
          <p:cNvSpPr>
            <a:spLocks noGrp="1" noChangeArrowheads="1"/>
          </p:cNvSpPr>
          <p:nvPr>
            <p:ph type="title"/>
          </p:nvPr>
        </p:nvSpPr>
        <p:spPr/>
        <p:txBody>
          <a:bodyPr/>
          <a:lstStyle/>
          <a:p>
            <a:pPr eaLnBrk="1" hangingPunct="1"/>
            <a:r>
              <a:rPr lang="es-ES_tradnl" sz="4000" smtClean="0"/>
              <a:t>Protocolos de Control y resolución de direcciones</a:t>
            </a:r>
            <a:endParaRPr lang="es-ES" sz="4000" smtClean="0"/>
          </a:p>
        </p:txBody>
      </p:sp>
      <p:sp>
        <p:nvSpPr>
          <p:cNvPr id="157698" name="Rectangle 3"/>
          <p:cNvSpPr>
            <a:spLocks noGrp="1" noChangeArrowheads="1"/>
          </p:cNvSpPr>
          <p:nvPr>
            <p:ph type="body" idx="1"/>
          </p:nvPr>
        </p:nvSpPr>
        <p:spPr/>
        <p:txBody>
          <a:bodyPr/>
          <a:lstStyle/>
          <a:p>
            <a:pPr eaLnBrk="1" hangingPunct="1"/>
            <a:r>
              <a:rPr lang="es-ES_tradnl" smtClean="0"/>
              <a:t>Permiten realizar labores diversas:</a:t>
            </a:r>
          </a:p>
          <a:p>
            <a:pPr lvl="1" eaLnBrk="1" hangingPunct="1"/>
            <a:r>
              <a:rPr lang="es-ES_tradnl" smtClean="0"/>
              <a:t>ICMP (Internet Control Message Protocol): mensajes de error y situaciones anómalas</a:t>
            </a:r>
          </a:p>
          <a:p>
            <a:pPr lvl="1" eaLnBrk="1" hangingPunct="1"/>
            <a:r>
              <a:rPr lang="es-ES_tradnl" smtClean="0"/>
              <a:t>ARP: Resolución de direcciones MAC</a:t>
            </a:r>
          </a:p>
          <a:p>
            <a:pPr lvl="1" eaLnBrk="1" hangingPunct="1"/>
            <a:r>
              <a:rPr lang="es-ES_tradnl" smtClean="0"/>
              <a:t>RARP, BOOTP, DHCP: Resolución de direcciones IP</a:t>
            </a:r>
          </a:p>
          <a:p>
            <a:pPr lvl="1" eaLnBrk="1" hangingPunct="1"/>
            <a:r>
              <a:rPr lang="es-ES_tradnl" smtClean="0"/>
              <a:t>IGMP: Gestión de grupos multicast</a:t>
            </a:r>
            <a:endParaRPr lang="es-ES" smtClean="0"/>
          </a:p>
        </p:txBody>
      </p:sp>
    </p:spTree>
  </p:cSld>
  <p:clrMapOvr>
    <a:masterClrMapping/>
  </p:clrMapOvr>
  <p:transition spd="med">
    <p:pull dir="ru"/>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Rectangle 2"/>
          <p:cNvSpPr>
            <a:spLocks noGrp="1" noChangeArrowheads="1"/>
          </p:cNvSpPr>
          <p:nvPr>
            <p:ph type="title"/>
          </p:nvPr>
        </p:nvSpPr>
        <p:spPr/>
        <p:txBody>
          <a:bodyPr/>
          <a:lstStyle/>
          <a:p>
            <a:pPr eaLnBrk="1" hangingPunct="1"/>
            <a:r>
              <a:rPr lang="es-ES_tradnl" smtClean="0"/>
              <a:t>ICMP</a:t>
            </a:r>
            <a:endParaRPr lang="es-ES" smtClean="0"/>
          </a:p>
        </p:txBody>
      </p:sp>
      <p:sp>
        <p:nvSpPr>
          <p:cNvPr id="159746" name="Rectangle 3"/>
          <p:cNvSpPr>
            <a:spLocks noGrp="1" noChangeArrowheads="1"/>
          </p:cNvSpPr>
          <p:nvPr>
            <p:ph type="body" idx="1"/>
          </p:nvPr>
        </p:nvSpPr>
        <p:spPr/>
        <p:txBody>
          <a:bodyPr/>
          <a:lstStyle/>
          <a:p>
            <a:pPr eaLnBrk="1" hangingPunct="1"/>
            <a:r>
              <a:rPr lang="es-ES_tradnl" sz="2800" dirty="0" smtClean="0"/>
              <a:t>Permite reportar diversas incidencias o situaciones excepcionales que pueden producirse en el envío de un datagrama.</a:t>
            </a:r>
          </a:p>
          <a:p>
            <a:pPr eaLnBrk="1" hangingPunct="1"/>
            <a:r>
              <a:rPr lang="es-ES_tradnl" sz="2800" dirty="0" smtClean="0"/>
              <a:t>Todos los mensajes ICMP se envían en datagramas IP (valor 1 en el campo protocolo).</a:t>
            </a:r>
          </a:p>
          <a:p>
            <a:pPr eaLnBrk="1" hangingPunct="1"/>
            <a:r>
              <a:rPr lang="es-ES_tradnl" sz="2800" dirty="0" smtClean="0"/>
              <a:t>Generalmente los mensajes ICMP incluyen como datos la cabecera y los primeros bytes de datos del paquete que ha provocado el mensaje ICMP</a:t>
            </a:r>
            <a:endParaRPr lang="es-ES" sz="2800" dirty="0" smtClean="0"/>
          </a:p>
        </p:txBody>
      </p:sp>
    </p:spTree>
  </p:cSld>
  <p:clrMapOvr>
    <a:masterClrMapping/>
  </p:clrMapOvr>
  <p:transition spd="med">
    <p:pull dir="ru"/>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880" name="Group 80"/>
          <p:cNvGraphicFramePr>
            <a:graphicFrameLocks noGrp="1"/>
          </p:cNvGraphicFramePr>
          <p:nvPr/>
        </p:nvGraphicFramePr>
        <p:xfrm>
          <a:off x="852488" y="1397000"/>
          <a:ext cx="7391400" cy="4853623"/>
        </p:xfrm>
        <a:graphic>
          <a:graphicData uri="http://schemas.openxmlformats.org/drawingml/2006/table">
            <a:tbl>
              <a:tblPr/>
              <a:tblGrid>
                <a:gridCol w="2819400"/>
                <a:gridCol w="4572000"/>
              </a:tblGrid>
              <a:tr h="677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dirty="0" smtClean="0">
                          <a:ln>
                            <a:noFill/>
                          </a:ln>
                          <a:solidFill>
                            <a:schemeClr val="tx1"/>
                          </a:solidFill>
                          <a:effectLst/>
                          <a:latin typeface="Times New Roman" pitchFamily="18" charset="0"/>
                        </a:rPr>
                        <a:t>Mensaje</a:t>
                      </a:r>
                      <a:endParaRPr kumimoji="0" lang="es-ES" sz="20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dirty="0" smtClean="0">
                          <a:ln>
                            <a:noFill/>
                          </a:ln>
                          <a:solidFill>
                            <a:schemeClr val="tx1"/>
                          </a:solidFill>
                          <a:effectLst/>
                          <a:latin typeface="Times New Roman" pitchFamily="18" charset="0"/>
                        </a:rPr>
                        <a:t>Significado</a:t>
                      </a:r>
                      <a:endParaRPr kumimoji="0" lang="es-ES" sz="20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Destination Unreachable (Destino inaccesible)</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dirty="0" smtClean="0">
                          <a:ln>
                            <a:noFill/>
                          </a:ln>
                          <a:solidFill>
                            <a:schemeClr val="tx1"/>
                          </a:solidFill>
                          <a:effectLst/>
                          <a:latin typeface="Times New Roman" pitchFamily="18" charset="0"/>
                        </a:rPr>
                        <a:t>Red, host, protocolo o puerto (nivel de transporte) inaccesible o desconocido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dirty="0" smtClean="0">
                          <a:ln>
                            <a:noFill/>
                          </a:ln>
                          <a:solidFill>
                            <a:schemeClr val="tx1"/>
                          </a:solidFill>
                          <a:effectLst/>
                          <a:latin typeface="Times New Roman" pitchFamily="18" charset="0"/>
                        </a:rPr>
                        <a:t>Datagrama demasiado grande que tiene prohibida la fragmentación (bit DF puesto)</a:t>
                      </a:r>
                      <a:endParaRPr kumimoji="0" lang="es-ES" sz="20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Source quench       (apagar la fuente)</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Ejerce control de flujo sobre el emisor en casos de congestión. No se utiliza.</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Echo request y           Echo reply</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dirty="0" smtClean="0">
                          <a:ln>
                            <a:noFill/>
                          </a:ln>
                          <a:solidFill>
                            <a:schemeClr val="tx1"/>
                          </a:solidFill>
                          <a:effectLst/>
                          <a:latin typeface="Times New Roman" pitchFamily="18" charset="0"/>
                        </a:rPr>
                        <a:t>Sirve para comprobar la accesibilidad de la IP remota (usado en comando ping).</a:t>
                      </a:r>
                      <a:endParaRPr kumimoji="0" lang="es-ES" sz="20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6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Time exceeded    (Tiempo excedido)</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dirty="0" smtClean="0">
                          <a:ln>
                            <a:noFill/>
                          </a:ln>
                          <a:solidFill>
                            <a:schemeClr val="tx1"/>
                          </a:solidFill>
                          <a:effectLst/>
                          <a:latin typeface="Times New Roman" pitchFamily="18" charset="0"/>
                        </a:rPr>
                        <a:t>Datagrama descartado por agotamiento del TTL (usado en comando </a:t>
                      </a:r>
                      <a:r>
                        <a:rPr kumimoji="0" lang="es-ES_tradnl" sz="2000" b="0" i="0" u="none" strike="noStrike" cap="none" normalizeH="0" baseline="0" dirty="0" err="1" smtClean="0">
                          <a:ln>
                            <a:noFill/>
                          </a:ln>
                          <a:solidFill>
                            <a:schemeClr val="tx1"/>
                          </a:solidFill>
                          <a:effectLst/>
                          <a:latin typeface="Times New Roman" pitchFamily="18" charset="0"/>
                        </a:rPr>
                        <a:t>traceroute</a:t>
                      </a:r>
                      <a:r>
                        <a:rPr kumimoji="0" lang="es-ES_tradnl" sz="2000" b="0" i="0" u="none" strike="noStrike" cap="none" normalizeH="0" baseline="0" dirty="0" smtClean="0">
                          <a:ln>
                            <a:noFill/>
                          </a:ln>
                          <a:solidFill>
                            <a:schemeClr val="tx1"/>
                          </a:solidFill>
                          <a:effectLst/>
                          <a:latin typeface="Times New Roman" pitchFamily="18" charset="0"/>
                        </a:rPr>
                        <a:t>)</a:t>
                      </a:r>
                      <a:endParaRPr kumimoji="0" lang="es-ES" sz="20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Redirect               (Cambio de ruta)</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dirty="0" smtClean="0">
                          <a:ln>
                            <a:noFill/>
                          </a:ln>
                          <a:solidFill>
                            <a:schemeClr val="tx1"/>
                          </a:solidFill>
                          <a:effectLst/>
                          <a:latin typeface="Times New Roman" pitchFamily="18" charset="0"/>
                        </a:rPr>
                        <a:t>El </a:t>
                      </a:r>
                      <a:r>
                        <a:rPr kumimoji="0" lang="es-ES_tradnl" sz="2000" b="0" i="0" u="none" strike="noStrike" cap="none" normalizeH="0" baseline="0" dirty="0" err="1" smtClean="0">
                          <a:ln>
                            <a:noFill/>
                          </a:ln>
                          <a:solidFill>
                            <a:schemeClr val="tx1"/>
                          </a:solidFill>
                          <a:effectLst/>
                          <a:latin typeface="Times New Roman" pitchFamily="18" charset="0"/>
                        </a:rPr>
                        <a:t>router</a:t>
                      </a:r>
                      <a:r>
                        <a:rPr kumimoji="0" lang="es-ES_tradnl" sz="2000" b="0" i="0" u="none" strike="noStrike" cap="none" normalizeH="0" baseline="0" dirty="0" smtClean="0">
                          <a:ln>
                            <a:noFill/>
                          </a:ln>
                          <a:solidFill>
                            <a:schemeClr val="tx1"/>
                          </a:solidFill>
                          <a:effectLst/>
                          <a:latin typeface="Times New Roman" pitchFamily="18" charset="0"/>
                        </a:rPr>
                        <a:t> nos sugiere un camino mejor que el que estamos utilizando (más corto)</a:t>
                      </a:r>
                      <a:endParaRPr kumimoji="0" lang="es-ES" sz="20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1816" name="Text Box 37"/>
          <p:cNvSpPr txBox="1">
            <a:spLocks noChangeArrowheads="1"/>
          </p:cNvSpPr>
          <p:nvPr/>
        </p:nvSpPr>
        <p:spPr bwMode="auto">
          <a:xfrm>
            <a:off x="785786" y="304800"/>
            <a:ext cx="7572428" cy="707886"/>
          </a:xfrm>
          <a:prstGeom prst="rect">
            <a:avLst/>
          </a:prstGeom>
          <a:noFill/>
          <a:ln w="9525">
            <a:noFill/>
            <a:miter lim="800000"/>
            <a:headEnd/>
            <a:tailEnd/>
          </a:ln>
        </p:spPr>
        <p:txBody>
          <a:bodyPr wrap="square">
            <a:spAutoFit/>
          </a:bodyPr>
          <a:lstStyle/>
          <a:p>
            <a:pPr>
              <a:spcBef>
                <a:spcPct val="50000"/>
              </a:spcBef>
            </a:pPr>
            <a:r>
              <a:rPr lang="es-ES_tradnl" sz="4000" dirty="0"/>
              <a:t>Principales </a:t>
            </a:r>
            <a:r>
              <a:rPr lang="es-ES_tradnl" sz="4000" dirty="0" smtClean="0"/>
              <a:t>tipos de mensajes ICMP</a:t>
            </a:r>
            <a:endParaRPr lang="es-ES" sz="4000" dirty="0"/>
          </a:p>
        </p:txBody>
      </p:sp>
    </p:spTree>
  </p:cSld>
  <p:clrMapOvr>
    <a:masterClrMapping/>
  </p:clrMapOvr>
  <p:transition spd="med">
    <p:pull dir="ru"/>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Line 16"/>
          <p:cNvSpPr>
            <a:spLocks noChangeShapeType="1"/>
          </p:cNvSpPr>
          <p:nvPr/>
        </p:nvSpPr>
        <p:spPr bwMode="auto">
          <a:xfrm>
            <a:off x="5940773" y="4155852"/>
            <a:ext cx="923925" cy="0"/>
          </a:xfrm>
          <a:prstGeom prst="line">
            <a:avLst/>
          </a:prstGeom>
          <a:noFill/>
          <a:ln w="19050">
            <a:solidFill>
              <a:schemeClr val="accent2"/>
            </a:solidFill>
            <a:round/>
            <a:headEnd/>
            <a:tailEnd/>
          </a:ln>
        </p:spPr>
        <p:txBody>
          <a:bodyPr/>
          <a:lstStyle/>
          <a:p>
            <a:endParaRPr lang="es-ES"/>
          </a:p>
        </p:txBody>
      </p:sp>
      <p:sp>
        <p:nvSpPr>
          <p:cNvPr id="137217" name="Rectangle 2"/>
          <p:cNvSpPr>
            <a:spLocks noGrp="1" noChangeArrowheads="1"/>
          </p:cNvSpPr>
          <p:nvPr>
            <p:ph type="title"/>
          </p:nvPr>
        </p:nvSpPr>
        <p:spPr>
          <a:xfrm>
            <a:off x="685800" y="188913"/>
            <a:ext cx="7772400" cy="1143000"/>
          </a:xfrm>
        </p:spPr>
        <p:txBody>
          <a:bodyPr/>
          <a:lstStyle/>
          <a:p>
            <a:pPr eaLnBrk="1" hangingPunct="1"/>
            <a:r>
              <a:rPr lang="es-ES_tradnl" sz="4000" dirty="0" smtClean="0"/>
              <a:t>ICMP </a:t>
            </a:r>
            <a:r>
              <a:rPr lang="es-ES_tradnl" sz="4000" dirty="0" err="1" smtClean="0"/>
              <a:t>Destination</a:t>
            </a:r>
            <a:r>
              <a:rPr lang="es-ES_tradnl" sz="4000" dirty="0" smtClean="0"/>
              <a:t> </a:t>
            </a:r>
            <a:r>
              <a:rPr lang="es-ES_tradnl" sz="4000" dirty="0" err="1" smtClean="0"/>
              <a:t>Unreachable</a:t>
            </a:r>
            <a:endParaRPr lang="es-ES" sz="4000" dirty="0" smtClean="0"/>
          </a:p>
        </p:txBody>
      </p:sp>
      <p:sp>
        <p:nvSpPr>
          <p:cNvPr id="137218" name="Rectangle 3"/>
          <p:cNvSpPr>
            <a:spLocks noGrp="1" noChangeArrowheads="1"/>
          </p:cNvSpPr>
          <p:nvPr>
            <p:ph type="body" idx="1"/>
          </p:nvPr>
        </p:nvSpPr>
        <p:spPr>
          <a:xfrm>
            <a:off x="685800" y="1484313"/>
            <a:ext cx="7886728" cy="4395787"/>
          </a:xfrm>
        </p:spPr>
        <p:txBody>
          <a:bodyPr/>
          <a:lstStyle/>
          <a:p>
            <a:pPr eaLnBrk="1" hangingPunct="1">
              <a:lnSpc>
                <a:spcPct val="80000"/>
              </a:lnSpc>
            </a:pPr>
            <a:r>
              <a:rPr lang="es-ES" sz="2400" dirty="0" smtClean="0"/>
              <a:t>Lo envían los </a:t>
            </a:r>
            <a:r>
              <a:rPr lang="es-ES" sz="2400" dirty="0" err="1" smtClean="0"/>
              <a:t>routers</a:t>
            </a:r>
            <a:r>
              <a:rPr lang="es-ES" sz="2400" dirty="0" smtClean="0"/>
              <a:t> y los hosts cuando no pueden entregar un paquete en su destino</a:t>
            </a:r>
          </a:p>
        </p:txBody>
      </p:sp>
      <p:pic>
        <p:nvPicPr>
          <p:cNvPr id="5" name="Picture 2"/>
          <p:cNvPicPr>
            <a:picLocks noChangeArrowheads="1"/>
          </p:cNvPicPr>
          <p:nvPr/>
        </p:nvPicPr>
        <p:blipFill>
          <a:blip r:embed="rId3" cstate="print"/>
          <a:srcRect/>
          <a:stretch>
            <a:fillRect/>
          </a:stretch>
        </p:blipFill>
        <p:spPr bwMode="auto">
          <a:xfrm>
            <a:off x="5162561" y="3754429"/>
            <a:ext cx="981075" cy="762000"/>
          </a:xfrm>
          <a:prstGeom prst="rect">
            <a:avLst/>
          </a:prstGeom>
          <a:noFill/>
          <a:ln w="12700">
            <a:noFill/>
            <a:miter lim="800000"/>
            <a:headEnd/>
            <a:tailEnd/>
          </a:ln>
        </p:spPr>
      </p:pic>
      <p:sp>
        <p:nvSpPr>
          <p:cNvPr id="6" name="Line 9"/>
          <p:cNvSpPr>
            <a:spLocks noChangeShapeType="1"/>
          </p:cNvSpPr>
          <p:nvPr/>
        </p:nvSpPr>
        <p:spPr bwMode="auto">
          <a:xfrm>
            <a:off x="4270394" y="2840029"/>
            <a:ext cx="15854" cy="2089169"/>
          </a:xfrm>
          <a:prstGeom prst="line">
            <a:avLst/>
          </a:prstGeom>
          <a:noFill/>
          <a:ln w="25400">
            <a:solidFill>
              <a:schemeClr val="accent2"/>
            </a:solidFill>
            <a:round/>
            <a:headEnd/>
            <a:tailEnd/>
          </a:ln>
        </p:spPr>
        <p:txBody>
          <a:bodyPr/>
          <a:lstStyle/>
          <a:p>
            <a:endParaRPr lang="es-ES"/>
          </a:p>
        </p:txBody>
      </p:sp>
      <p:sp>
        <p:nvSpPr>
          <p:cNvPr id="9" name="Line 13"/>
          <p:cNvSpPr>
            <a:spLocks noChangeShapeType="1"/>
          </p:cNvSpPr>
          <p:nvPr/>
        </p:nvSpPr>
        <p:spPr bwMode="auto">
          <a:xfrm flipV="1">
            <a:off x="3580410" y="3754428"/>
            <a:ext cx="699509" cy="4111"/>
          </a:xfrm>
          <a:prstGeom prst="line">
            <a:avLst/>
          </a:prstGeom>
          <a:noFill/>
          <a:ln w="19050">
            <a:solidFill>
              <a:schemeClr val="accent2"/>
            </a:solidFill>
            <a:round/>
            <a:headEnd/>
            <a:tailEnd/>
          </a:ln>
        </p:spPr>
        <p:txBody>
          <a:bodyPr/>
          <a:lstStyle/>
          <a:p>
            <a:endParaRPr lang="es-ES"/>
          </a:p>
        </p:txBody>
      </p:sp>
      <p:sp>
        <p:nvSpPr>
          <p:cNvPr id="12" name="Line 16"/>
          <p:cNvSpPr>
            <a:spLocks noChangeShapeType="1"/>
          </p:cNvSpPr>
          <p:nvPr/>
        </p:nvSpPr>
        <p:spPr bwMode="auto">
          <a:xfrm>
            <a:off x="4279919" y="4135429"/>
            <a:ext cx="923925" cy="0"/>
          </a:xfrm>
          <a:prstGeom prst="line">
            <a:avLst/>
          </a:prstGeom>
          <a:noFill/>
          <a:ln w="19050">
            <a:solidFill>
              <a:schemeClr val="accent2"/>
            </a:solidFill>
            <a:round/>
            <a:headEnd/>
            <a:tailEnd/>
          </a:ln>
        </p:spPr>
        <p:txBody>
          <a:bodyPr/>
          <a:lstStyle/>
          <a:p>
            <a:endParaRPr lang="es-ES"/>
          </a:p>
        </p:txBody>
      </p:sp>
      <p:sp>
        <p:nvSpPr>
          <p:cNvPr id="15" name="Text Box 23"/>
          <p:cNvSpPr txBox="1">
            <a:spLocks noChangeArrowheads="1"/>
          </p:cNvSpPr>
          <p:nvPr/>
        </p:nvSpPr>
        <p:spPr bwMode="auto">
          <a:xfrm>
            <a:off x="2571736" y="4164004"/>
            <a:ext cx="1447800" cy="638175"/>
          </a:xfrm>
          <a:prstGeom prst="rect">
            <a:avLst/>
          </a:prstGeom>
          <a:noFill/>
          <a:ln w="9525">
            <a:noFill/>
            <a:miter lim="800000"/>
            <a:headEnd/>
            <a:tailEnd/>
          </a:ln>
        </p:spPr>
        <p:txBody>
          <a:bodyPr>
            <a:spAutoFit/>
          </a:bodyPr>
          <a:lstStyle/>
          <a:p>
            <a:pPr algn="ctr">
              <a:lnSpc>
                <a:spcPct val="70000"/>
              </a:lnSpc>
              <a:spcBef>
                <a:spcPct val="30000"/>
              </a:spcBef>
            </a:pPr>
            <a:r>
              <a:rPr lang="es-ES_tradnl" sz="1400" b="1">
                <a:latin typeface="Arial" charset="0"/>
              </a:rPr>
              <a:t>10.0.0.2</a:t>
            </a:r>
          </a:p>
          <a:p>
            <a:pPr algn="ctr">
              <a:lnSpc>
                <a:spcPct val="70000"/>
              </a:lnSpc>
              <a:spcBef>
                <a:spcPct val="30000"/>
              </a:spcBef>
            </a:pPr>
            <a:r>
              <a:rPr lang="es-ES_tradnl" sz="1200" b="1">
                <a:latin typeface="Arial" charset="0"/>
              </a:rPr>
              <a:t>255.0.0.0</a:t>
            </a:r>
          </a:p>
          <a:p>
            <a:pPr algn="ctr">
              <a:lnSpc>
                <a:spcPct val="70000"/>
              </a:lnSpc>
              <a:spcBef>
                <a:spcPct val="30000"/>
              </a:spcBef>
            </a:pPr>
            <a:r>
              <a:rPr lang="es-ES_tradnl" sz="1400" b="1">
                <a:latin typeface="Arial" charset="0"/>
              </a:rPr>
              <a:t>Rtr 10.0.0.1</a:t>
            </a:r>
            <a:endParaRPr lang="es-ES" sz="1400" b="1">
              <a:latin typeface="Arial" charset="0"/>
            </a:endParaRPr>
          </a:p>
        </p:txBody>
      </p:sp>
      <p:sp>
        <p:nvSpPr>
          <p:cNvPr id="16" name="Text Box 24"/>
          <p:cNvSpPr txBox="1">
            <a:spLocks noChangeArrowheads="1"/>
          </p:cNvSpPr>
          <p:nvPr/>
        </p:nvSpPr>
        <p:spPr bwMode="auto">
          <a:xfrm>
            <a:off x="4286248" y="4143380"/>
            <a:ext cx="1066800" cy="487363"/>
          </a:xfrm>
          <a:prstGeom prst="rect">
            <a:avLst/>
          </a:prstGeom>
          <a:noFill/>
          <a:ln w="9525">
            <a:noFill/>
            <a:miter lim="800000"/>
            <a:headEnd/>
            <a:tailEnd/>
          </a:ln>
        </p:spPr>
        <p:txBody>
          <a:bodyPr>
            <a:spAutoFit/>
          </a:bodyPr>
          <a:lstStyle/>
          <a:p>
            <a:pPr algn="ctr"/>
            <a:r>
              <a:rPr lang="es-ES_tradnl" sz="1400" b="1" dirty="0">
                <a:latin typeface="Arial" charset="0"/>
              </a:rPr>
              <a:t>10.0.0.1</a:t>
            </a:r>
          </a:p>
          <a:p>
            <a:pPr algn="ctr"/>
            <a:r>
              <a:rPr lang="es-ES_tradnl" sz="1200" b="1" dirty="0">
                <a:latin typeface="Arial" charset="0"/>
              </a:rPr>
              <a:t>255.0.0.0</a:t>
            </a:r>
            <a:endParaRPr lang="es-ES" sz="1200" b="1" dirty="0">
              <a:latin typeface="Arial" charset="0"/>
            </a:endParaRPr>
          </a:p>
        </p:txBody>
      </p:sp>
      <p:sp>
        <p:nvSpPr>
          <p:cNvPr id="19" name="Text Box 33"/>
          <p:cNvSpPr txBox="1">
            <a:spLocks noChangeArrowheads="1"/>
          </p:cNvSpPr>
          <p:nvPr/>
        </p:nvSpPr>
        <p:spPr bwMode="auto">
          <a:xfrm>
            <a:off x="4421207" y="3055929"/>
            <a:ext cx="2865437" cy="314325"/>
          </a:xfrm>
          <a:prstGeom prst="rect">
            <a:avLst/>
          </a:prstGeom>
          <a:noFill/>
          <a:ln w="9525">
            <a:solidFill>
              <a:schemeClr val="tx1"/>
            </a:solidFill>
            <a:miter lim="800000"/>
            <a:headEnd/>
            <a:tailEnd/>
          </a:ln>
        </p:spPr>
        <p:txBody>
          <a:bodyPr>
            <a:spAutoFit/>
          </a:bodyPr>
          <a:lstStyle/>
          <a:p>
            <a:pPr algn="ctr">
              <a:spcBef>
                <a:spcPct val="25000"/>
              </a:spcBef>
            </a:pPr>
            <a:r>
              <a:rPr lang="es-ES_tradnl" sz="1400" b="1">
                <a:latin typeface="Arial" charset="0"/>
              </a:rPr>
              <a:t>A 20.0.0.0 255.0.0.0 por 90.0.0.2</a:t>
            </a:r>
            <a:endParaRPr lang="es-ES" sz="1400" b="1">
              <a:latin typeface="Arial" charset="0"/>
            </a:endParaRPr>
          </a:p>
        </p:txBody>
      </p:sp>
      <p:pic>
        <p:nvPicPr>
          <p:cNvPr id="31" name="Picture 50"/>
          <p:cNvPicPr>
            <a:picLocks noChangeArrowheads="1"/>
          </p:cNvPicPr>
          <p:nvPr/>
        </p:nvPicPr>
        <p:blipFill>
          <a:blip r:embed="rId4" cstate="print"/>
          <a:srcRect/>
          <a:stretch>
            <a:fillRect/>
          </a:stretch>
        </p:blipFill>
        <p:spPr bwMode="auto">
          <a:xfrm>
            <a:off x="2952736" y="3144829"/>
            <a:ext cx="762000" cy="855662"/>
          </a:xfrm>
          <a:prstGeom prst="rect">
            <a:avLst/>
          </a:prstGeom>
          <a:noFill/>
          <a:ln w="12700">
            <a:noFill/>
            <a:miter lim="800000"/>
            <a:headEnd/>
            <a:tailEnd/>
          </a:ln>
        </p:spPr>
      </p:pic>
      <p:sp>
        <p:nvSpPr>
          <p:cNvPr id="33" name="Line 52"/>
          <p:cNvSpPr>
            <a:spLocks noChangeShapeType="1"/>
          </p:cNvSpPr>
          <p:nvPr/>
        </p:nvSpPr>
        <p:spPr bwMode="auto">
          <a:xfrm>
            <a:off x="5651519" y="3373429"/>
            <a:ext cx="0" cy="228600"/>
          </a:xfrm>
          <a:prstGeom prst="line">
            <a:avLst/>
          </a:prstGeom>
          <a:noFill/>
          <a:ln w="9525">
            <a:solidFill>
              <a:schemeClr val="tx1"/>
            </a:solidFill>
            <a:round/>
            <a:headEnd/>
            <a:tailEnd type="triangle" w="med" len="med"/>
          </a:ln>
        </p:spPr>
        <p:txBody>
          <a:bodyPr/>
          <a:lstStyle/>
          <a:p>
            <a:endParaRPr lang="es-ES"/>
          </a:p>
        </p:txBody>
      </p:sp>
      <p:sp>
        <p:nvSpPr>
          <p:cNvPr id="34" name="Text Box 56"/>
          <p:cNvSpPr txBox="1">
            <a:spLocks noChangeArrowheads="1"/>
          </p:cNvSpPr>
          <p:nvPr/>
        </p:nvSpPr>
        <p:spPr bwMode="auto">
          <a:xfrm>
            <a:off x="5489594" y="3906829"/>
            <a:ext cx="303213" cy="304800"/>
          </a:xfrm>
          <a:prstGeom prst="rect">
            <a:avLst/>
          </a:prstGeom>
          <a:solidFill>
            <a:schemeClr val="bg1"/>
          </a:solidFill>
          <a:ln w="9525">
            <a:noFill/>
            <a:miter lim="800000"/>
            <a:headEnd/>
            <a:tailEnd/>
          </a:ln>
        </p:spPr>
        <p:txBody>
          <a:bodyPr wrap="none">
            <a:spAutoFit/>
          </a:bodyPr>
          <a:lstStyle/>
          <a:p>
            <a:r>
              <a:rPr lang="es-ES" sz="1400" b="1">
                <a:latin typeface="Arial" charset="0"/>
              </a:rPr>
              <a:t>X</a:t>
            </a:r>
          </a:p>
        </p:txBody>
      </p:sp>
      <p:sp>
        <p:nvSpPr>
          <p:cNvPr id="37" name="Text Box 58"/>
          <p:cNvSpPr txBox="1">
            <a:spLocks noChangeArrowheads="1"/>
          </p:cNvSpPr>
          <p:nvPr/>
        </p:nvSpPr>
        <p:spPr bwMode="auto">
          <a:xfrm>
            <a:off x="4794269" y="3830629"/>
            <a:ext cx="419100" cy="304800"/>
          </a:xfrm>
          <a:prstGeom prst="rect">
            <a:avLst/>
          </a:prstGeom>
          <a:noFill/>
          <a:ln w="9525">
            <a:noFill/>
            <a:miter lim="800000"/>
            <a:headEnd/>
            <a:tailEnd/>
          </a:ln>
        </p:spPr>
        <p:txBody>
          <a:bodyPr>
            <a:spAutoFit/>
          </a:bodyPr>
          <a:lstStyle/>
          <a:p>
            <a:pPr>
              <a:spcBef>
                <a:spcPct val="50000"/>
              </a:spcBef>
            </a:pPr>
            <a:r>
              <a:rPr lang="es-ES_tradnl" sz="1400" b="1">
                <a:latin typeface="Arial" charset="0"/>
              </a:rPr>
              <a:t>E0</a:t>
            </a:r>
            <a:endParaRPr lang="es-ES" sz="1400" b="1">
              <a:latin typeface="Arial" charset="0"/>
            </a:endParaRPr>
          </a:p>
        </p:txBody>
      </p:sp>
      <p:sp>
        <p:nvSpPr>
          <p:cNvPr id="39" name="Text Box 60"/>
          <p:cNvSpPr txBox="1">
            <a:spLocks noChangeArrowheads="1"/>
          </p:cNvSpPr>
          <p:nvPr/>
        </p:nvSpPr>
        <p:spPr bwMode="auto">
          <a:xfrm>
            <a:off x="3081324" y="3324216"/>
            <a:ext cx="495300" cy="261938"/>
          </a:xfrm>
          <a:prstGeom prst="rect">
            <a:avLst/>
          </a:prstGeom>
          <a:noFill/>
          <a:ln w="9525">
            <a:noFill/>
            <a:miter lim="800000"/>
            <a:headEnd/>
            <a:tailEnd/>
          </a:ln>
        </p:spPr>
        <p:txBody>
          <a:bodyPr>
            <a:spAutoFit/>
          </a:bodyPr>
          <a:lstStyle/>
          <a:p>
            <a:pPr algn="ctr">
              <a:lnSpc>
                <a:spcPct val="80000"/>
              </a:lnSpc>
              <a:spcBef>
                <a:spcPct val="30000"/>
              </a:spcBef>
            </a:pPr>
            <a:r>
              <a:rPr lang="es-ES" sz="1400" b="1">
                <a:latin typeface="Arial" charset="0"/>
              </a:rPr>
              <a:t>H1</a:t>
            </a:r>
          </a:p>
        </p:txBody>
      </p:sp>
      <p:sp>
        <p:nvSpPr>
          <p:cNvPr id="47" name="Text Box 28"/>
          <p:cNvSpPr txBox="1">
            <a:spLocks noChangeArrowheads="1"/>
          </p:cNvSpPr>
          <p:nvPr/>
        </p:nvSpPr>
        <p:spPr bwMode="auto">
          <a:xfrm>
            <a:off x="5774088" y="3655786"/>
            <a:ext cx="1447800" cy="487363"/>
          </a:xfrm>
          <a:prstGeom prst="rect">
            <a:avLst/>
          </a:prstGeom>
          <a:noFill/>
          <a:ln w="9525">
            <a:noFill/>
            <a:miter lim="800000"/>
            <a:headEnd/>
            <a:tailEnd/>
          </a:ln>
        </p:spPr>
        <p:txBody>
          <a:bodyPr>
            <a:spAutoFit/>
          </a:bodyPr>
          <a:lstStyle/>
          <a:p>
            <a:pPr algn="ctr"/>
            <a:r>
              <a:rPr lang="es-ES_tradnl" sz="1400" b="1" dirty="0">
                <a:latin typeface="Arial" charset="0"/>
              </a:rPr>
              <a:t>90.0.0.1</a:t>
            </a:r>
          </a:p>
          <a:p>
            <a:pPr algn="ctr"/>
            <a:r>
              <a:rPr lang="es-ES_tradnl" sz="1200" b="1" dirty="0">
                <a:latin typeface="Arial" charset="0"/>
              </a:rPr>
              <a:t>255.0.0.0</a:t>
            </a:r>
            <a:endParaRPr lang="es-ES" sz="1200" b="1" dirty="0">
              <a:latin typeface="Arial" charset="0"/>
            </a:endParaRPr>
          </a:p>
        </p:txBody>
      </p:sp>
      <p:sp>
        <p:nvSpPr>
          <p:cNvPr id="48" name="Text Box 28"/>
          <p:cNvSpPr txBox="1">
            <a:spLocks noChangeArrowheads="1"/>
          </p:cNvSpPr>
          <p:nvPr/>
        </p:nvSpPr>
        <p:spPr bwMode="auto">
          <a:xfrm>
            <a:off x="1785918" y="5211561"/>
            <a:ext cx="5072098" cy="646331"/>
          </a:xfrm>
          <a:prstGeom prst="rect">
            <a:avLst/>
          </a:prstGeom>
          <a:noFill/>
          <a:ln w="9525">
            <a:noFill/>
            <a:miter lim="800000"/>
            <a:headEnd/>
            <a:tailEnd/>
          </a:ln>
        </p:spPr>
        <p:txBody>
          <a:bodyPr wrap="square">
            <a:spAutoFit/>
          </a:bodyPr>
          <a:lstStyle/>
          <a:p>
            <a:pPr algn="ctr"/>
            <a:r>
              <a:rPr lang="es-ES_tradnl" sz="1800" b="1" dirty="0" smtClean="0">
                <a:latin typeface="Arial" charset="0"/>
              </a:rPr>
              <a:t>Si H1 envía un datagrama hacia 30.0.0.1 recibirá de X un ICMP Destino Inaccesible</a:t>
            </a:r>
            <a:endParaRPr lang="es-ES_tradnl" sz="1800" b="1" dirty="0">
              <a:latin typeface="Arial" charset="0"/>
            </a:endParaRPr>
          </a:p>
        </p:txBody>
      </p:sp>
    </p:spTree>
  </p:cSld>
  <p:clrMapOvr>
    <a:masterClrMapping/>
  </p:clrMapOvr>
  <p:transition spd="med">
    <p:pull dir="ru"/>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2"/>
          <p:cNvSpPr>
            <a:spLocks noGrp="1" noChangeArrowheads="1"/>
          </p:cNvSpPr>
          <p:nvPr>
            <p:ph type="title"/>
          </p:nvPr>
        </p:nvSpPr>
        <p:spPr>
          <a:xfrm>
            <a:off x="685800" y="188913"/>
            <a:ext cx="7772400" cy="1143000"/>
          </a:xfrm>
        </p:spPr>
        <p:txBody>
          <a:bodyPr/>
          <a:lstStyle/>
          <a:p>
            <a:pPr eaLnBrk="1" hangingPunct="1"/>
            <a:r>
              <a:rPr lang="es-ES_tradnl" sz="4000" dirty="0" smtClean="0"/>
              <a:t>ICMP </a:t>
            </a:r>
            <a:r>
              <a:rPr lang="es-ES_tradnl" sz="4000" dirty="0" err="1" smtClean="0"/>
              <a:t>Source</a:t>
            </a:r>
            <a:r>
              <a:rPr lang="es-ES_tradnl" sz="4000" dirty="0" smtClean="0"/>
              <a:t> </a:t>
            </a:r>
            <a:r>
              <a:rPr lang="es-ES_tradnl" sz="4000" dirty="0" err="1" smtClean="0"/>
              <a:t>Quench</a:t>
            </a:r>
            <a:endParaRPr lang="es-ES" sz="4000" dirty="0" smtClean="0"/>
          </a:p>
        </p:txBody>
      </p:sp>
      <p:sp>
        <p:nvSpPr>
          <p:cNvPr id="137218" name="Rectangle 3"/>
          <p:cNvSpPr>
            <a:spLocks noGrp="1" noChangeArrowheads="1"/>
          </p:cNvSpPr>
          <p:nvPr>
            <p:ph type="body" idx="1"/>
          </p:nvPr>
        </p:nvSpPr>
        <p:spPr>
          <a:xfrm>
            <a:off x="685800" y="1484313"/>
            <a:ext cx="7886728" cy="4395787"/>
          </a:xfrm>
        </p:spPr>
        <p:txBody>
          <a:bodyPr/>
          <a:lstStyle/>
          <a:p>
            <a:pPr eaLnBrk="1" hangingPunct="1">
              <a:lnSpc>
                <a:spcPct val="80000"/>
              </a:lnSpc>
            </a:pPr>
            <a:r>
              <a:rPr lang="es-ES" sz="2400" dirty="0" smtClean="0"/>
              <a:t>El objetivo del ICMP </a:t>
            </a:r>
            <a:r>
              <a:rPr lang="es-ES" sz="2400" dirty="0" err="1" smtClean="0"/>
              <a:t>Source</a:t>
            </a:r>
            <a:r>
              <a:rPr lang="es-ES" sz="2400" dirty="0" smtClean="0"/>
              <a:t> </a:t>
            </a:r>
            <a:r>
              <a:rPr lang="es-ES" sz="2400" dirty="0" err="1" smtClean="0"/>
              <a:t>Quench</a:t>
            </a:r>
            <a:r>
              <a:rPr lang="es-ES" sz="2400" dirty="0" smtClean="0"/>
              <a:t> era enviar mensajes para reducir el tráfico al detectar problemas de congestión</a:t>
            </a:r>
          </a:p>
          <a:p>
            <a:pPr eaLnBrk="1" hangingPunct="1">
              <a:lnSpc>
                <a:spcPct val="80000"/>
              </a:lnSpc>
            </a:pPr>
            <a:r>
              <a:rPr lang="es-ES" sz="2400" dirty="0" smtClean="0"/>
              <a:t>Lo deberían enviar los </a:t>
            </a:r>
            <a:r>
              <a:rPr lang="es-ES" sz="2400" dirty="0" err="1" smtClean="0"/>
              <a:t>routers</a:t>
            </a:r>
            <a:r>
              <a:rPr lang="es-ES" sz="2400" dirty="0" smtClean="0"/>
              <a:t> cuando su buffers estuvieran próximos a saturarse y cada vez que descartaran un paquete por congestión.  También los hosts cuando vieran que su buffer estaba próximo a llenarse.</a:t>
            </a:r>
          </a:p>
          <a:p>
            <a:pPr eaLnBrk="1" hangingPunct="1">
              <a:lnSpc>
                <a:spcPct val="80000"/>
              </a:lnSpc>
            </a:pPr>
            <a:r>
              <a:rPr lang="es-ES" sz="2400" dirty="0" smtClean="0"/>
              <a:t>La experiencia ha mostrado que los mensajes ICMP </a:t>
            </a:r>
            <a:r>
              <a:rPr lang="es-ES" sz="2400" dirty="0" err="1" smtClean="0"/>
              <a:t>Source</a:t>
            </a:r>
            <a:r>
              <a:rPr lang="es-ES" sz="2400" dirty="0" smtClean="0"/>
              <a:t> </a:t>
            </a:r>
            <a:r>
              <a:rPr lang="es-ES" sz="2400" dirty="0" err="1" smtClean="0"/>
              <a:t>Quench</a:t>
            </a:r>
            <a:r>
              <a:rPr lang="es-ES" sz="2400" dirty="0" smtClean="0"/>
              <a:t> consumen ancho de banda y no son efectivos para el control de la congestión, por lo que su uso está desaconsejado y se considera dañino (RFC 1812)</a:t>
            </a:r>
          </a:p>
          <a:p>
            <a:pPr eaLnBrk="1" hangingPunct="1">
              <a:lnSpc>
                <a:spcPct val="80000"/>
              </a:lnSpc>
            </a:pPr>
            <a:r>
              <a:rPr lang="es-ES" sz="2400" dirty="0" smtClean="0"/>
              <a:t>El control de congestión actualmente se realiza en el protocolo TCP a nivel de transporte de forma implícita, sin envío de mensajes explícitos</a:t>
            </a:r>
          </a:p>
        </p:txBody>
      </p:sp>
    </p:spTree>
  </p:cSld>
  <p:clrMapOvr>
    <a:masterClrMapping/>
  </p:clrMapOvr>
  <p:transition spd="med">
    <p:pull dir="ru"/>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Text Box 7"/>
          <p:cNvSpPr txBox="1">
            <a:spLocks noChangeArrowheads="1"/>
          </p:cNvSpPr>
          <p:nvPr/>
        </p:nvSpPr>
        <p:spPr bwMode="auto">
          <a:xfrm>
            <a:off x="520700" y="3957638"/>
            <a:ext cx="7283450" cy="2301875"/>
          </a:xfrm>
          <a:prstGeom prst="rect">
            <a:avLst/>
          </a:prstGeom>
          <a:noFill/>
          <a:ln w="9525" cap="rnd">
            <a:solidFill>
              <a:schemeClr val="tx1"/>
            </a:solidFill>
            <a:prstDash val="sysDot"/>
            <a:miter lim="800000"/>
            <a:headEnd/>
            <a:tailEnd/>
          </a:ln>
        </p:spPr>
        <p:txBody>
          <a:bodyPr wrap="none">
            <a:spAutoFit/>
          </a:bodyPr>
          <a:lstStyle/>
          <a:p>
            <a:r>
              <a:rPr lang="es-ES_tradnl" sz="1600" b="1">
                <a:latin typeface="Lucida Console" pitchFamily="49" charset="0"/>
              </a:rPr>
              <a:t>Iluso_$ </a:t>
            </a:r>
            <a:r>
              <a:rPr lang="es-ES_tradnl" sz="1600" b="1">
                <a:solidFill>
                  <a:srgbClr val="FF0000"/>
                </a:solidFill>
                <a:latin typeface="Lucida Console" pitchFamily="49" charset="0"/>
              </a:rPr>
              <a:t>ping –s www.cmu.edu 64 4</a:t>
            </a:r>
          </a:p>
          <a:p>
            <a:r>
              <a:rPr lang="es-ES_tradnl" sz="1600" b="1">
                <a:latin typeface="Lucida Console" pitchFamily="49" charset="0"/>
              </a:rPr>
              <a:t>PING server.andrew.cmu.edu: 64 bytes packets</a:t>
            </a:r>
          </a:p>
          <a:p>
            <a:r>
              <a:rPr lang="es-ES_tradnl" sz="1600" b="1">
                <a:latin typeface="Lucida Console" pitchFamily="49" charset="0"/>
              </a:rPr>
              <a:t>64 bytes from 128.2.72.5: icmp_seq=0. time=287. ms</a:t>
            </a:r>
          </a:p>
          <a:p>
            <a:r>
              <a:rPr lang="es-ES_tradnl" sz="1600" b="1">
                <a:latin typeface="Lucida Console" pitchFamily="49" charset="0"/>
              </a:rPr>
              <a:t>64 bytes from 128.2.72.5: icmp_seq=1. time=290. ms </a:t>
            </a:r>
          </a:p>
          <a:p>
            <a:r>
              <a:rPr lang="es-ES_tradnl" sz="1600" b="1">
                <a:latin typeface="Lucida Console" pitchFamily="49" charset="0"/>
              </a:rPr>
              <a:t>64 bytes from 128.2.72.5: icmp_seq=2. time=285. ms </a:t>
            </a:r>
          </a:p>
          <a:p>
            <a:r>
              <a:rPr lang="es-ES_tradnl" sz="1600" b="1">
                <a:latin typeface="Lucida Console" pitchFamily="49" charset="0"/>
              </a:rPr>
              <a:t>64 bytes from 128.2.72.5: icmp_seq=3. time=277. ms </a:t>
            </a:r>
          </a:p>
          <a:p>
            <a:r>
              <a:rPr lang="es-ES_tradnl" sz="1600" b="1">
                <a:latin typeface="Lucida Console" pitchFamily="49" charset="0"/>
              </a:rPr>
              <a:t>---server.andrew.cmu.edu PING Statistics ----</a:t>
            </a:r>
          </a:p>
          <a:p>
            <a:r>
              <a:rPr lang="es-ES_tradnl" sz="1600" b="1">
                <a:latin typeface="Lucida Console" pitchFamily="49" charset="0"/>
              </a:rPr>
              <a:t>4 packets transmitted, 4 packets receivded, 0% packet loss</a:t>
            </a:r>
          </a:p>
          <a:p>
            <a:r>
              <a:rPr lang="es-ES_tradnl" sz="1600" b="1">
                <a:latin typeface="Lucida Console" pitchFamily="49" charset="0"/>
              </a:rPr>
              <a:t>Round-trip (ms) min/avg/max = 277/285/290</a:t>
            </a:r>
            <a:endParaRPr lang="es-ES" sz="1600" b="1">
              <a:latin typeface="Lucida Console" pitchFamily="49" charset="0"/>
            </a:endParaRPr>
          </a:p>
        </p:txBody>
      </p:sp>
      <p:sp>
        <p:nvSpPr>
          <p:cNvPr id="163842" name="Text Box 2"/>
          <p:cNvSpPr txBox="1">
            <a:spLocks noChangeArrowheads="1"/>
          </p:cNvSpPr>
          <p:nvPr/>
        </p:nvSpPr>
        <p:spPr bwMode="auto">
          <a:xfrm>
            <a:off x="520700" y="1363663"/>
            <a:ext cx="7283450" cy="2301875"/>
          </a:xfrm>
          <a:prstGeom prst="rect">
            <a:avLst/>
          </a:prstGeom>
          <a:noFill/>
          <a:ln w="9525" cap="rnd">
            <a:solidFill>
              <a:schemeClr val="tx1"/>
            </a:solidFill>
            <a:prstDash val="sysDot"/>
            <a:miter lim="800000"/>
            <a:headEnd/>
            <a:tailEnd/>
          </a:ln>
        </p:spPr>
        <p:txBody>
          <a:bodyPr wrap="none">
            <a:spAutoFit/>
          </a:bodyPr>
          <a:lstStyle/>
          <a:p>
            <a:r>
              <a:rPr lang="es-ES_tradnl" sz="1600" b="1">
                <a:latin typeface="Lucida Console" pitchFamily="49" charset="0"/>
              </a:rPr>
              <a:t>Iluso_$</a:t>
            </a:r>
            <a:r>
              <a:rPr lang="es-ES_tradnl" sz="1600" b="1">
                <a:solidFill>
                  <a:srgbClr val="FF0000"/>
                </a:solidFill>
                <a:latin typeface="Lucida Console" pitchFamily="49" charset="0"/>
              </a:rPr>
              <a:t> ping –s www.uv.es 64 4</a:t>
            </a:r>
          </a:p>
          <a:p>
            <a:r>
              <a:rPr lang="es-ES_tradnl" sz="1600" b="1">
                <a:latin typeface="Lucida Console" pitchFamily="49" charset="0"/>
              </a:rPr>
              <a:t>PING video.ci.uv.es: 64 bytes packets</a:t>
            </a:r>
          </a:p>
          <a:p>
            <a:r>
              <a:rPr lang="es-ES_tradnl" sz="1600" b="1">
                <a:latin typeface="Lucida Console" pitchFamily="49" charset="0"/>
              </a:rPr>
              <a:t>64 bytes from 147.156.1.46: icmp_seq=0. time=1. ms </a:t>
            </a:r>
          </a:p>
          <a:p>
            <a:r>
              <a:rPr lang="es-ES_tradnl" sz="1600" b="1">
                <a:latin typeface="Lucida Console" pitchFamily="49" charset="0"/>
              </a:rPr>
              <a:t>64 bytes from 147.156.1.46: icmp_seq=1. time=1. ms </a:t>
            </a:r>
          </a:p>
          <a:p>
            <a:r>
              <a:rPr lang="es-ES_tradnl" sz="1600" b="1">
                <a:latin typeface="Lucida Console" pitchFamily="49" charset="0"/>
              </a:rPr>
              <a:t>64 bytes from 147.156.1.46: icmp_seq=2. time=1. ms </a:t>
            </a:r>
          </a:p>
          <a:p>
            <a:r>
              <a:rPr lang="es-ES_tradnl" sz="1600" b="1">
                <a:latin typeface="Lucida Console" pitchFamily="49" charset="0"/>
              </a:rPr>
              <a:t>64 bytes from 147.156.1.46: icmp_seq=3. time=1. ms </a:t>
            </a:r>
          </a:p>
          <a:p>
            <a:r>
              <a:rPr lang="es-ES_tradnl" sz="1600" b="1">
                <a:latin typeface="Lucida Console" pitchFamily="49" charset="0"/>
              </a:rPr>
              <a:t>---video.ci.uv.es PING Statistics ----</a:t>
            </a:r>
          </a:p>
          <a:p>
            <a:r>
              <a:rPr lang="es-ES_tradnl" sz="1600" b="1">
                <a:latin typeface="Lucida Console" pitchFamily="49" charset="0"/>
              </a:rPr>
              <a:t>4 packets transmitted, 4 packets receivded, 0% packet loss</a:t>
            </a:r>
          </a:p>
          <a:p>
            <a:r>
              <a:rPr lang="es-ES_tradnl" sz="1600" b="1">
                <a:latin typeface="Lucida Console" pitchFamily="49" charset="0"/>
              </a:rPr>
              <a:t>Round-trip (ms) min/avg/max = 1/1/1</a:t>
            </a:r>
            <a:endParaRPr lang="es-ES" sz="1600" b="1">
              <a:latin typeface="Lucida Console" pitchFamily="49" charset="0"/>
            </a:endParaRPr>
          </a:p>
        </p:txBody>
      </p:sp>
      <p:sp>
        <p:nvSpPr>
          <p:cNvPr id="163843" name="Text Box 3"/>
          <p:cNvSpPr txBox="1">
            <a:spLocks noChangeArrowheads="1"/>
          </p:cNvSpPr>
          <p:nvPr/>
        </p:nvSpPr>
        <p:spPr bwMode="auto">
          <a:xfrm>
            <a:off x="1263650" y="798513"/>
            <a:ext cx="6705600" cy="457200"/>
          </a:xfrm>
          <a:prstGeom prst="rect">
            <a:avLst/>
          </a:prstGeom>
          <a:noFill/>
          <a:ln w="9525">
            <a:noFill/>
            <a:miter lim="800000"/>
            <a:headEnd/>
            <a:tailEnd/>
          </a:ln>
        </p:spPr>
        <p:txBody>
          <a:bodyPr>
            <a:spAutoFit/>
          </a:bodyPr>
          <a:lstStyle/>
          <a:p>
            <a:pPr>
              <a:spcBef>
                <a:spcPct val="50000"/>
              </a:spcBef>
            </a:pPr>
            <a:r>
              <a:rPr lang="es-ES_tradnl"/>
              <a:t>ICMP ECHO REQUEST y ECHO REPLY</a:t>
            </a:r>
            <a:endParaRPr lang="es-ES"/>
          </a:p>
        </p:txBody>
      </p:sp>
      <p:sp>
        <p:nvSpPr>
          <p:cNvPr id="163844" name="Text Box 4"/>
          <p:cNvSpPr txBox="1">
            <a:spLocks noChangeArrowheads="1"/>
          </p:cNvSpPr>
          <p:nvPr/>
        </p:nvSpPr>
        <p:spPr bwMode="auto">
          <a:xfrm>
            <a:off x="357158" y="44450"/>
            <a:ext cx="8143932" cy="646331"/>
          </a:xfrm>
          <a:prstGeom prst="rect">
            <a:avLst/>
          </a:prstGeom>
          <a:noFill/>
          <a:ln w="9525">
            <a:noFill/>
            <a:miter lim="800000"/>
            <a:headEnd/>
            <a:tailEnd/>
          </a:ln>
        </p:spPr>
        <p:txBody>
          <a:bodyPr wrap="square">
            <a:spAutoFit/>
          </a:bodyPr>
          <a:lstStyle/>
          <a:p>
            <a:pPr algn="ctr">
              <a:spcBef>
                <a:spcPct val="50000"/>
              </a:spcBef>
            </a:pPr>
            <a:r>
              <a:rPr lang="es-ES_tradnl" sz="3600" dirty="0" smtClean="0"/>
              <a:t>ICMP Echo </a:t>
            </a:r>
            <a:r>
              <a:rPr lang="es-ES_tradnl" sz="3600" dirty="0" err="1" smtClean="0"/>
              <a:t>Request</a:t>
            </a:r>
            <a:r>
              <a:rPr lang="es-ES_tradnl" sz="3600" dirty="0" smtClean="0"/>
              <a:t>/</a:t>
            </a:r>
            <a:r>
              <a:rPr lang="es-ES_tradnl" sz="3600" dirty="0" err="1" smtClean="0"/>
              <a:t>Reply</a:t>
            </a:r>
            <a:r>
              <a:rPr lang="es-ES_tradnl" sz="3600" dirty="0" smtClean="0"/>
              <a:t> (ping)</a:t>
            </a:r>
            <a:endParaRPr lang="es-ES" sz="3600" dirty="0"/>
          </a:p>
        </p:txBody>
      </p:sp>
      <p:sp>
        <p:nvSpPr>
          <p:cNvPr id="163845" name="Text Box 5"/>
          <p:cNvSpPr txBox="1">
            <a:spLocks noChangeArrowheads="1"/>
          </p:cNvSpPr>
          <p:nvPr/>
        </p:nvSpPr>
        <p:spPr bwMode="auto">
          <a:xfrm>
            <a:off x="7145338" y="3716338"/>
            <a:ext cx="1819275" cy="1155700"/>
          </a:xfrm>
          <a:prstGeom prst="rect">
            <a:avLst/>
          </a:prstGeom>
          <a:solidFill>
            <a:schemeClr val="bg1"/>
          </a:solidFill>
          <a:ln w="9525">
            <a:noFill/>
            <a:miter lim="800000"/>
            <a:headEnd/>
            <a:tailEnd/>
          </a:ln>
        </p:spPr>
        <p:txBody>
          <a:bodyPr>
            <a:spAutoFit/>
          </a:bodyPr>
          <a:lstStyle/>
          <a:p>
            <a:r>
              <a:rPr lang="es-ES" sz="1400" b="1">
                <a:latin typeface="Arial" charset="0"/>
              </a:rPr>
              <a:t>Por cada paquete enviado se recibe una respuesta. El tiempo indicado es el de ida y vuelta</a:t>
            </a:r>
          </a:p>
        </p:txBody>
      </p:sp>
      <p:sp>
        <p:nvSpPr>
          <p:cNvPr id="163846" name="Line 6"/>
          <p:cNvSpPr>
            <a:spLocks noChangeShapeType="1"/>
          </p:cNvSpPr>
          <p:nvPr/>
        </p:nvSpPr>
        <p:spPr bwMode="auto">
          <a:xfrm flipH="1">
            <a:off x="6372225" y="4151313"/>
            <a:ext cx="792163" cy="360362"/>
          </a:xfrm>
          <a:prstGeom prst="line">
            <a:avLst/>
          </a:prstGeom>
          <a:noFill/>
          <a:ln w="9525">
            <a:solidFill>
              <a:schemeClr val="tx1"/>
            </a:solidFill>
            <a:round/>
            <a:headEnd/>
            <a:tailEnd type="triangle" w="med" len="med"/>
          </a:ln>
        </p:spPr>
        <p:txBody>
          <a:bodyPr/>
          <a:lstStyle/>
          <a:p>
            <a:endParaRPr lang="es-ES"/>
          </a:p>
        </p:txBody>
      </p:sp>
    </p:spTree>
  </p:cSld>
  <p:clrMapOvr>
    <a:masterClrMapping/>
  </p:clrMapOvr>
  <p:transition spd="med">
    <p:pull dir="ru"/>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9" name="Text Box 2"/>
          <p:cNvSpPr txBox="1">
            <a:spLocks noChangeArrowheads="1"/>
          </p:cNvSpPr>
          <p:nvPr/>
        </p:nvSpPr>
        <p:spPr bwMode="auto">
          <a:xfrm>
            <a:off x="606425" y="2017713"/>
            <a:ext cx="8213725" cy="2654300"/>
          </a:xfrm>
          <a:prstGeom prst="rect">
            <a:avLst/>
          </a:prstGeom>
          <a:noFill/>
          <a:ln w="9525" cap="rnd">
            <a:solidFill>
              <a:schemeClr val="tx1"/>
            </a:solidFill>
            <a:prstDash val="sysDot"/>
            <a:miter lim="800000"/>
            <a:headEnd/>
            <a:tailEnd/>
          </a:ln>
        </p:spPr>
        <p:txBody>
          <a:bodyPr wrap="none">
            <a:spAutoFit/>
          </a:bodyPr>
          <a:lstStyle/>
          <a:p>
            <a:r>
              <a:rPr lang="es-ES_tradnl" sz="1400" b="1">
                <a:latin typeface="Lucida Console" pitchFamily="49" charset="0"/>
              </a:rPr>
              <a:t>Iluso_$</a:t>
            </a:r>
            <a:r>
              <a:rPr lang="es-ES_tradnl" sz="1400" b="1">
                <a:solidFill>
                  <a:srgbClr val="FF0000"/>
                </a:solidFill>
                <a:latin typeface="Lucida Console" pitchFamily="49" charset="0"/>
              </a:rPr>
              <a:t> traceroute www.uniovi.es</a:t>
            </a:r>
          </a:p>
          <a:p>
            <a:r>
              <a:rPr lang="es-ES_tradnl" sz="1400" b="1">
                <a:latin typeface="Lucida Console" pitchFamily="49" charset="0"/>
              </a:rPr>
              <a:t>traceroute to dana.vicest.uniovi.es (156.35.34.1), 30 hops max, </a:t>
            </a:r>
          </a:p>
          <a:p>
            <a:r>
              <a:rPr lang="es-ES_tradnl" sz="1400" b="1">
                <a:latin typeface="Lucida Console" pitchFamily="49" charset="0"/>
              </a:rPr>
              <a:t>							40 byte packets</a:t>
            </a:r>
          </a:p>
          <a:p>
            <a:r>
              <a:rPr lang="es-ES_tradnl" sz="1400" b="1">
                <a:latin typeface="Lucida Console" pitchFamily="49" charset="0"/>
              </a:rPr>
              <a:t> 1  cisco.ci.uv.es (147.156.1.11)  3 ms  3 ms  2 ms</a:t>
            </a:r>
          </a:p>
          <a:p>
            <a:r>
              <a:rPr lang="es-ES_tradnl" sz="1400" b="1">
                <a:latin typeface="Lucida Console" pitchFamily="49" charset="0"/>
              </a:rPr>
              <a:t> 2  A1-0-2.EB-Valencia1.red.rediris.es (130.206.211.181)  2 ms  2 ms  2 ms</a:t>
            </a:r>
          </a:p>
          <a:p>
            <a:r>
              <a:rPr lang="es-ES_tradnl" sz="1400" b="1">
                <a:latin typeface="Lucida Console" pitchFamily="49" charset="0"/>
              </a:rPr>
              <a:t> 3  A1-0-2.EB-Madrid1.red.rediris.es (130.206.224.5)  8 ms  7 ms  7 ms</a:t>
            </a:r>
          </a:p>
          <a:p>
            <a:r>
              <a:rPr lang="es-ES_tradnl" sz="1400" b="1">
                <a:latin typeface="Lucida Console" pitchFamily="49" charset="0"/>
              </a:rPr>
              <a:t> 4  A3-0-1.EB-Oviedo1.red.rediris.es (130.206.224.34)  22 ms  17 ms  17 ms</a:t>
            </a:r>
          </a:p>
          <a:p>
            <a:r>
              <a:rPr lang="es-ES_tradnl" sz="1400" b="1">
                <a:latin typeface="Lucida Console" pitchFamily="49" charset="0"/>
              </a:rPr>
              <a:t> 5  rcpd02.net.uniovi.es (156.35.11.205)  16 ms  17 ms  16 ms</a:t>
            </a:r>
          </a:p>
          <a:p>
            <a:r>
              <a:rPr lang="es-ES_tradnl" sz="1400" b="1">
                <a:latin typeface="Lucida Console" pitchFamily="49" charset="0"/>
              </a:rPr>
              <a:t> 6  156.35.12.253 (156.35.12.253)  20 ms  19 ms  19 ms</a:t>
            </a:r>
          </a:p>
          <a:p>
            <a:r>
              <a:rPr lang="es-ES_tradnl" sz="1400" b="1">
                <a:latin typeface="Lucida Console" pitchFamily="49" charset="0"/>
              </a:rPr>
              <a:t> 7  rest34.cpd.uniovi.es (156.35.234.201)  24 ms  26 ms  26 ms</a:t>
            </a:r>
          </a:p>
          <a:p>
            <a:r>
              <a:rPr lang="es-ES_tradnl" sz="1400" b="1">
                <a:latin typeface="Lucida Console" pitchFamily="49" charset="0"/>
              </a:rPr>
              <a:t> 8  dana.vicest.uniovi.es (156.35.34.1)  28 ms  28 ms  28 ms</a:t>
            </a:r>
          </a:p>
          <a:p>
            <a:r>
              <a:rPr lang="es-ES_tradnl" sz="1400" b="1">
                <a:latin typeface="Lucida Console" pitchFamily="49" charset="0"/>
              </a:rPr>
              <a:t>Iluso_$</a:t>
            </a:r>
          </a:p>
        </p:txBody>
      </p:sp>
      <p:sp>
        <p:nvSpPr>
          <p:cNvPr id="165890" name="Text Box 4"/>
          <p:cNvSpPr txBox="1">
            <a:spLocks noChangeArrowheads="1"/>
          </p:cNvSpPr>
          <p:nvPr/>
        </p:nvSpPr>
        <p:spPr bwMode="auto">
          <a:xfrm>
            <a:off x="642910" y="425215"/>
            <a:ext cx="7143800" cy="646331"/>
          </a:xfrm>
          <a:prstGeom prst="rect">
            <a:avLst/>
          </a:prstGeom>
          <a:noFill/>
          <a:ln w="9525">
            <a:noFill/>
            <a:miter lim="800000"/>
            <a:headEnd/>
            <a:tailEnd/>
          </a:ln>
        </p:spPr>
        <p:txBody>
          <a:bodyPr wrap="square">
            <a:spAutoFit/>
          </a:bodyPr>
          <a:lstStyle/>
          <a:p>
            <a:pPr algn="ctr">
              <a:spcBef>
                <a:spcPct val="50000"/>
              </a:spcBef>
            </a:pPr>
            <a:r>
              <a:rPr lang="es-ES_tradnl" sz="3600" dirty="0" smtClean="0"/>
              <a:t>ICMP Time </a:t>
            </a:r>
            <a:r>
              <a:rPr lang="es-ES_tradnl" sz="3600" dirty="0" err="1" smtClean="0"/>
              <a:t>Exceeded</a:t>
            </a:r>
            <a:r>
              <a:rPr lang="es-ES_tradnl" sz="3600" dirty="0" smtClean="0"/>
              <a:t> (</a:t>
            </a:r>
            <a:r>
              <a:rPr lang="es-ES_tradnl" sz="3600" dirty="0" err="1" smtClean="0"/>
              <a:t>traceroute</a:t>
            </a:r>
            <a:r>
              <a:rPr lang="es-ES_tradnl" sz="3600" dirty="0" smtClean="0"/>
              <a:t>)</a:t>
            </a:r>
            <a:endParaRPr lang="es-ES" sz="3600" dirty="0"/>
          </a:p>
        </p:txBody>
      </p:sp>
      <p:sp>
        <p:nvSpPr>
          <p:cNvPr id="165892" name="AutoShape 6"/>
          <p:cNvSpPr>
            <a:spLocks/>
          </p:cNvSpPr>
          <p:nvPr/>
        </p:nvSpPr>
        <p:spPr bwMode="auto">
          <a:xfrm>
            <a:off x="457200" y="2708275"/>
            <a:ext cx="298450" cy="1657350"/>
          </a:xfrm>
          <a:prstGeom prst="leftBrace">
            <a:avLst>
              <a:gd name="adj1" fmla="val 46277"/>
              <a:gd name="adj2" fmla="val 50000"/>
            </a:avLst>
          </a:prstGeom>
          <a:noFill/>
          <a:ln w="9525">
            <a:solidFill>
              <a:schemeClr val="tx1"/>
            </a:solidFill>
            <a:round/>
            <a:headEnd/>
            <a:tailEnd/>
          </a:ln>
        </p:spPr>
        <p:txBody>
          <a:bodyPr wrap="none" anchor="ctr"/>
          <a:lstStyle/>
          <a:p>
            <a:endParaRPr lang="es-ES"/>
          </a:p>
        </p:txBody>
      </p:sp>
      <p:sp>
        <p:nvSpPr>
          <p:cNvPr id="165893" name="Line 7"/>
          <p:cNvSpPr>
            <a:spLocks noChangeShapeType="1"/>
          </p:cNvSpPr>
          <p:nvPr/>
        </p:nvSpPr>
        <p:spPr bwMode="auto">
          <a:xfrm>
            <a:off x="250825" y="3573463"/>
            <a:ext cx="144463" cy="0"/>
          </a:xfrm>
          <a:prstGeom prst="line">
            <a:avLst/>
          </a:prstGeom>
          <a:noFill/>
          <a:ln w="9525">
            <a:solidFill>
              <a:schemeClr val="tx1"/>
            </a:solidFill>
            <a:round/>
            <a:headEnd/>
            <a:tailEnd type="triangle" w="med" len="med"/>
          </a:ln>
        </p:spPr>
        <p:txBody>
          <a:bodyPr/>
          <a:lstStyle/>
          <a:p>
            <a:endParaRPr lang="es-ES"/>
          </a:p>
        </p:txBody>
      </p:sp>
      <p:sp>
        <p:nvSpPr>
          <p:cNvPr id="165894" name="Line 8"/>
          <p:cNvSpPr>
            <a:spLocks noChangeShapeType="1"/>
          </p:cNvSpPr>
          <p:nvPr/>
        </p:nvSpPr>
        <p:spPr bwMode="auto">
          <a:xfrm>
            <a:off x="250825" y="3573463"/>
            <a:ext cx="0" cy="1511300"/>
          </a:xfrm>
          <a:prstGeom prst="line">
            <a:avLst/>
          </a:prstGeom>
          <a:noFill/>
          <a:ln w="9525">
            <a:solidFill>
              <a:schemeClr val="tx1"/>
            </a:solidFill>
            <a:round/>
            <a:headEnd/>
            <a:tailEnd/>
          </a:ln>
        </p:spPr>
        <p:txBody>
          <a:bodyPr/>
          <a:lstStyle/>
          <a:p>
            <a:endParaRPr lang="es-ES"/>
          </a:p>
        </p:txBody>
      </p:sp>
      <p:sp>
        <p:nvSpPr>
          <p:cNvPr id="165895" name="Line 9"/>
          <p:cNvSpPr>
            <a:spLocks noChangeShapeType="1"/>
          </p:cNvSpPr>
          <p:nvPr/>
        </p:nvSpPr>
        <p:spPr bwMode="auto">
          <a:xfrm>
            <a:off x="250825" y="5084763"/>
            <a:ext cx="792163" cy="0"/>
          </a:xfrm>
          <a:prstGeom prst="line">
            <a:avLst/>
          </a:prstGeom>
          <a:noFill/>
          <a:ln w="9525">
            <a:solidFill>
              <a:schemeClr val="tx1"/>
            </a:solidFill>
            <a:round/>
            <a:headEnd/>
            <a:tailEnd/>
          </a:ln>
        </p:spPr>
        <p:txBody>
          <a:bodyPr/>
          <a:lstStyle/>
          <a:p>
            <a:endParaRPr lang="es-ES"/>
          </a:p>
        </p:txBody>
      </p:sp>
      <p:sp>
        <p:nvSpPr>
          <p:cNvPr id="165896" name="Text Box 10"/>
          <p:cNvSpPr txBox="1">
            <a:spLocks noChangeArrowheads="1"/>
          </p:cNvSpPr>
          <p:nvPr/>
        </p:nvSpPr>
        <p:spPr bwMode="auto">
          <a:xfrm>
            <a:off x="1076325" y="4889500"/>
            <a:ext cx="4575175" cy="1006475"/>
          </a:xfrm>
          <a:prstGeom prst="rect">
            <a:avLst/>
          </a:prstGeom>
          <a:noFill/>
          <a:ln w="9525">
            <a:noFill/>
            <a:miter lim="800000"/>
            <a:headEnd/>
            <a:tailEnd/>
          </a:ln>
        </p:spPr>
        <p:txBody>
          <a:bodyPr wrap="none">
            <a:spAutoFit/>
          </a:bodyPr>
          <a:lstStyle/>
          <a:p>
            <a:r>
              <a:rPr lang="es-ES" sz="2000">
                <a:latin typeface="Arial" charset="0"/>
              </a:rPr>
              <a:t>Valor del TTL utilizado en los paquetes</a:t>
            </a:r>
          </a:p>
          <a:p>
            <a:endParaRPr lang="es-ES" sz="2000">
              <a:latin typeface="Arial" charset="0"/>
            </a:endParaRPr>
          </a:p>
          <a:p>
            <a:r>
              <a:rPr lang="es-ES" sz="2000">
                <a:latin typeface="Arial" charset="0"/>
              </a:rPr>
              <a:t>Enviados 24 paquetes en total</a:t>
            </a:r>
          </a:p>
        </p:txBody>
      </p:sp>
    </p:spTree>
  </p:cSld>
  <p:clrMapOvr>
    <a:masterClrMapping/>
  </p:clrMapOvr>
  <p:transition spd="med">
    <p:pull dir="ru"/>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065" name="Line 1097"/>
          <p:cNvSpPr>
            <a:spLocks noChangeShapeType="1"/>
          </p:cNvSpPr>
          <p:nvPr/>
        </p:nvSpPr>
        <p:spPr bwMode="auto">
          <a:xfrm>
            <a:off x="4427538" y="3933825"/>
            <a:ext cx="2665412" cy="0"/>
          </a:xfrm>
          <a:prstGeom prst="line">
            <a:avLst/>
          </a:prstGeom>
          <a:noFill/>
          <a:ln w="25400">
            <a:solidFill>
              <a:srgbClr val="008000"/>
            </a:solidFill>
            <a:prstDash val="sysDot"/>
            <a:round/>
            <a:headEnd/>
            <a:tailEnd/>
          </a:ln>
        </p:spPr>
        <p:txBody>
          <a:bodyPr/>
          <a:lstStyle/>
          <a:p>
            <a:endParaRPr lang="es-ES"/>
          </a:p>
        </p:txBody>
      </p:sp>
      <p:sp>
        <p:nvSpPr>
          <p:cNvPr id="167938" name="Line 1038"/>
          <p:cNvSpPr>
            <a:spLocks noChangeShapeType="1"/>
          </p:cNvSpPr>
          <p:nvPr/>
        </p:nvSpPr>
        <p:spPr bwMode="auto">
          <a:xfrm>
            <a:off x="4343400" y="5218113"/>
            <a:ext cx="914400" cy="0"/>
          </a:xfrm>
          <a:prstGeom prst="line">
            <a:avLst/>
          </a:prstGeom>
          <a:noFill/>
          <a:ln w="25400">
            <a:solidFill>
              <a:schemeClr val="accent2"/>
            </a:solidFill>
            <a:round/>
            <a:headEnd/>
            <a:tailEnd/>
          </a:ln>
        </p:spPr>
        <p:txBody>
          <a:bodyPr/>
          <a:lstStyle/>
          <a:p>
            <a:endParaRPr lang="es-ES"/>
          </a:p>
        </p:txBody>
      </p:sp>
      <p:sp>
        <p:nvSpPr>
          <p:cNvPr id="213048" name="Line 1080"/>
          <p:cNvSpPr>
            <a:spLocks noChangeShapeType="1"/>
          </p:cNvSpPr>
          <p:nvPr/>
        </p:nvSpPr>
        <p:spPr bwMode="auto">
          <a:xfrm>
            <a:off x="4267200" y="5141913"/>
            <a:ext cx="838200" cy="0"/>
          </a:xfrm>
          <a:prstGeom prst="line">
            <a:avLst/>
          </a:prstGeom>
          <a:noFill/>
          <a:ln w="25400">
            <a:solidFill>
              <a:srgbClr val="008000"/>
            </a:solidFill>
            <a:prstDash val="sysDot"/>
            <a:round/>
            <a:headEnd/>
            <a:tailEnd/>
          </a:ln>
        </p:spPr>
        <p:txBody>
          <a:bodyPr/>
          <a:lstStyle/>
          <a:p>
            <a:endParaRPr lang="es-ES"/>
          </a:p>
        </p:txBody>
      </p:sp>
      <p:sp>
        <p:nvSpPr>
          <p:cNvPr id="213059" name="Line 1091"/>
          <p:cNvSpPr>
            <a:spLocks noChangeShapeType="1"/>
          </p:cNvSpPr>
          <p:nvPr/>
        </p:nvSpPr>
        <p:spPr bwMode="auto">
          <a:xfrm flipV="1">
            <a:off x="4191000" y="5291138"/>
            <a:ext cx="855663" cy="3175"/>
          </a:xfrm>
          <a:prstGeom prst="line">
            <a:avLst/>
          </a:prstGeom>
          <a:noFill/>
          <a:ln w="25400">
            <a:solidFill>
              <a:srgbClr val="FF0000"/>
            </a:solidFill>
            <a:prstDash val="sysDot"/>
            <a:round/>
            <a:headEnd/>
            <a:tailEnd type="triangle" w="lg" len="lg"/>
          </a:ln>
        </p:spPr>
        <p:txBody>
          <a:bodyPr/>
          <a:lstStyle/>
          <a:p>
            <a:endParaRPr lang="es-ES"/>
          </a:p>
        </p:txBody>
      </p:sp>
      <p:sp>
        <p:nvSpPr>
          <p:cNvPr id="213063" name="Line 1095"/>
          <p:cNvSpPr>
            <a:spLocks noChangeShapeType="1"/>
          </p:cNvSpPr>
          <p:nvPr/>
        </p:nvSpPr>
        <p:spPr bwMode="auto">
          <a:xfrm>
            <a:off x="4427538" y="5084763"/>
            <a:ext cx="838200" cy="0"/>
          </a:xfrm>
          <a:prstGeom prst="line">
            <a:avLst/>
          </a:prstGeom>
          <a:noFill/>
          <a:ln w="25400">
            <a:solidFill>
              <a:srgbClr val="008000"/>
            </a:solidFill>
            <a:prstDash val="sysDot"/>
            <a:round/>
            <a:headEnd/>
            <a:tailEnd/>
          </a:ln>
        </p:spPr>
        <p:txBody>
          <a:bodyPr/>
          <a:lstStyle/>
          <a:p>
            <a:endParaRPr lang="es-ES"/>
          </a:p>
        </p:txBody>
      </p:sp>
      <p:pic>
        <p:nvPicPr>
          <p:cNvPr id="167942" name="Picture 1068"/>
          <p:cNvPicPr>
            <a:picLocks noChangeArrowheads="1"/>
          </p:cNvPicPr>
          <p:nvPr/>
        </p:nvPicPr>
        <p:blipFill>
          <a:blip r:embed="rId3" cstate="print"/>
          <a:srcRect/>
          <a:stretch>
            <a:fillRect/>
          </a:stretch>
        </p:blipFill>
        <p:spPr bwMode="auto">
          <a:xfrm>
            <a:off x="5029200" y="4608513"/>
            <a:ext cx="762000" cy="855662"/>
          </a:xfrm>
          <a:prstGeom prst="rect">
            <a:avLst/>
          </a:prstGeom>
          <a:noFill/>
          <a:ln w="12700">
            <a:noFill/>
            <a:miter lim="800000"/>
            <a:headEnd/>
            <a:tailEnd/>
          </a:ln>
        </p:spPr>
      </p:pic>
      <p:sp>
        <p:nvSpPr>
          <p:cNvPr id="213067" name="Line 1099"/>
          <p:cNvSpPr>
            <a:spLocks noChangeShapeType="1"/>
          </p:cNvSpPr>
          <p:nvPr/>
        </p:nvSpPr>
        <p:spPr bwMode="auto">
          <a:xfrm flipV="1">
            <a:off x="7092950" y="5011738"/>
            <a:ext cx="396875" cy="1587"/>
          </a:xfrm>
          <a:prstGeom prst="line">
            <a:avLst/>
          </a:prstGeom>
          <a:noFill/>
          <a:ln w="25400">
            <a:solidFill>
              <a:srgbClr val="008000"/>
            </a:solidFill>
            <a:prstDash val="sysDot"/>
            <a:round/>
            <a:headEnd/>
            <a:tailEnd type="triangle" w="lg" len="lg"/>
          </a:ln>
        </p:spPr>
        <p:txBody>
          <a:bodyPr/>
          <a:lstStyle/>
          <a:p>
            <a:endParaRPr lang="es-ES"/>
          </a:p>
        </p:txBody>
      </p:sp>
      <p:sp>
        <p:nvSpPr>
          <p:cNvPr id="167944" name="Line 1033"/>
          <p:cNvSpPr>
            <a:spLocks noChangeShapeType="1"/>
          </p:cNvSpPr>
          <p:nvPr/>
        </p:nvSpPr>
        <p:spPr bwMode="auto">
          <a:xfrm>
            <a:off x="1828800" y="1865313"/>
            <a:ext cx="0" cy="3657600"/>
          </a:xfrm>
          <a:prstGeom prst="line">
            <a:avLst/>
          </a:prstGeom>
          <a:noFill/>
          <a:ln w="25400">
            <a:solidFill>
              <a:schemeClr val="accent2"/>
            </a:solidFill>
            <a:round/>
            <a:headEnd/>
            <a:tailEnd/>
          </a:ln>
        </p:spPr>
        <p:txBody>
          <a:bodyPr/>
          <a:lstStyle/>
          <a:p>
            <a:endParaRPr lang="es-ES"/>
          </a:p>
        </p:txBody>
      </p:sp>
      <p:sp>
        <p:nvSpPr>
          <p:cNvPr id="167945" name="Line 1034"/>
          <p:cNvSpPr>
            <a:spLocks noChangeShapeType="1"/>
          </p:cNvSpPr>
          <p:nvPr/>
        </p:nvSpPr>
        <p:spPr bwMode="auto">
          <a:xfrm>
            <a:off x="4343400" y="1789113"/>
            <a:ext cx="0" cy="3733800"/>
          </a:xfrm>
          <a:prstGeom prst="line">
            <a:avLst/>
          </a:prstGeom>
          <a:noFill/>
          <a:ln w="25400">
            <a:solidFill>
              <a:schemeClr val="accent2"/>
            </a:solidFill>
            <a:round/>
            <a:headEnd/>
            <a:tailEnd/>
          </a:ln>
        </p:spPr>
        <p:txBody>
          <a:bodyPr/>
          <a:lstStyle/>
          <a:p>
            <a:endParaRPr lang="es-ES"/>
          </a:p>
        </p:txBody>
      </p:sp>
      <p:sp>
        <p:nvSpPr>
          <p:cNvPr id="167946" name="Line 1035"/>
          <p:cNvSpPr>
            <a:spLocks noChangeShapeType="1"/>
          </p:cNvSpPr>
          <p:nvPr/>
        </p:nvSpPr>
        <p:spPr bwMode="auto">
          <a:xfrm>
            <a:off x="7162800" y="2093913"/>
            <a:ext cx="0" cy="3505200"/>
          </a:xfrm>
          <a:prstGeom prst="line">
            <a:avLst/>
          </a:prstGeom>
          <a:noFill/>
          <a:ln w="25400">
            <a:solidFill>
              <a:schemeClr val="accent2"/>
            </a:solidFill>
            <a:round/>
            <a:headEnd/>
            <a:tailEnd/>
          </a:ln>
        </p:spPr>
        <p:txBody>
          <a:bodyPr/>
          <a:lstStyle/>
          <a:p>
            <a:endParaRPr lang="es-ES"/>
          </a:p>
        </p:txBody>
      </p:sp>
      <p:sp>
        <p:nvSpPr>
          <p:cNvPr id="167947" name="Line 1037"/>
          <p:cNvSpPr>
            <a:spLocks noChangeShapeType="1"/>
          </p:cNvSpPr>
          <p:nvPr/>
        </p:nvSpPr>
        <p:spPr bwMode="auto">
          <a:xfrm>
            <a:off x="1371600" y="2703513"/>
            <a:ext cx="457200" cy="0"/>
          </a:xfrm>
          <a:prstGeom prst="line">
            <a:avLst/>
          </a:prstGeom>
          <a:noFill/>
          <a:ln w="25400">
            <a:solidFill>
              <a:schemeClr val="accent2"/>
            </a:solidFill>
            <a:round/>
            <a:headEnd/>
            <a:tailEnd/>
          </a:ln>
        </p:spPr>
        <p:txBody>
          <a:bodyPr/>
          <a:lstStyle/>
          <a:p>
            <a:endParaRPr lang="es-ES"/>
          </a:p>
        </p:txBody>
      </p:sp>
      <p:sp>
        <p:nvSpPr>
          <p:cNvPr id="167948" name="Line 1039"/>
          <p:cNvSpPr>
            <a:spLocks noChangeShapeType="1"/>
          </p:cNvSpPr>
          <p:nvPr/>
        </p:nvSpPr>
        <p:spPr bwMode="auto">
          <a:xfrm>
            <a:off x="4343400" y="2170113"/>
            <a:ext cx="990600" cy="0"/>
          </a:xfrm>
          <a:prstGeom prst="line">
            <a:avLst/>
          </a:prstGeom>
          <a:noFill/>
          <a:ln w="25400">
            <a:solidFill>
              <a:schemeClr val="accent2"/>
            </a:solidFill>
            <a:round/>
            <a:headEnd/>
            <a:tailEnd/>
          </a:ln>
        </p:spPr>
        <p:txBody>
          <a:bodyPr/>
          <a:lstStyle/>
          <a:p>
            <a:endParaRPr lang="es-ES"/>
          </a:p>
        </p:txBody>
      </p:sp>
      <p:sp>
        <p:nvSpPr>
          <p:cNvPr id="167949" name="Line 1040"/>
          <p:cNvSpPr>
            <a:spLocks noChangeShapeType="1"/>
          </p:cNvSpPr>
          <p:nvPr/>
        </p:nvSpPr>
        <p:spPr bwMode="auto">
          <a:xfrm>
            <a:off x="1828800" y="3770313"/>
            <a:ext cx="838200" cy="0"/>
          </a:xfrm>
          <a:prstGeom prst="line">
            <a:avLst/>
          </a:prstGeom>
          <a:noFill/>
          <a:ln w="25400">
            <a:solidFill>
              <a:schemeClr val="accent2"/>
            </a:solidFill>
            <a:round/>
            <a:headEnd/>
            <a:tailEnd/>
          </a:ln>
        </p:spPr>
        <p:txBody>
          <a:bodyPr/>
          <a:lstStyle/>
          <a:p>
            <a:endParaRPr lang="es-ES"/>
          </a:p>
        </p:txBody>
      </p:sp>
      <p:sp>
        <p:nvSpPr>
          <p:cNvPr id="167950" name="Line 1041"/>
          <p:cNvSpPr>
            <a:spLocks noChangeShapeType="1"/>
          </p:cNvSpPr>
          <p:nvPr/>
        </p:nvSpPr>
        <p:spPr bwMode="auto">
          <a:xfrm>
            <a:off x="7162800" y="4930775"/>
            <a:ext cx="457200" cy="0"/>
          </a:xfrm>
          <a:prstGeom prst="line">
            <a:avLst/>
          </a:prstGeom>
          <a:noFill/>
          <a:ln w="25400">
            <a:solidFill>
              <a:schemeClr val="accent2"/>
            </a:solidFill>
            <a:round/>
            <a:headEnd/>
            <a:tailEnd/>
          </a:ln>
        </p:spPr>
        <p:txBody>
          <a:bodyPr/>
          <a:lstStyle/>
          <a:p>
            <a:endParaRPr lang="es-ES"/>
          </a:p>
        </p:txBody>
      </p:sp>
      <p:sp>
        <p:nvSpPr>
          <p:cNvPr id="167951" name="Line 1042"/>
          <p:cNvSpPr>
            <a:spLocks noChangeShapeType="1"/>
          </p:cNvSpPr>
          <p:nvPr/>
        </p:nvSpPr>
        <p:spPr bwMode="auto">
          <a:xfrm>
            <a:off x="7162800" y="2779713"/>
            <a:ext cx="457200" cy="0"/>
          </a:xfrm>
          <a:prstGeom prst="line">
            <a:avLst/>
          </a:prstGeom>
          <a:noFill/>
          <a:ln w="25400">
            <a:solidFill>
              <a:schemeClr val="accent2"/>
            </a:solidFill>
            <a:round/>
            <a:headEnd/>
            <a:tailEnd/>
          </a:ln>
        </p:spPr>
        <p:txBody>
          <a:bodyPr/>
          <a:lstStyle/>
          <a:p>
            <a:endParaRPr lang="es-ES"/>
          </a:p>
        </p:txBody>
      </p:sp>
      <p:sp>
        <p:nvSpPr>
          <p:cNvPr id="167952" name="Line 1043"/>
          <p:cNvSpPr>
            <a:spLocks noChangeShapeType="1"/>
          </p:cNvSpPr>
          <p:nvPr/>
        </p:nvSpPr>
        <p:spPr bwMode="auto">
          <a:xfrm>
            <a:off x="1371600" y="4837113"/>
            <a:ext cx="457200" cy="0"/>
          </a:xfrm>
          <a:prstGeom prst="line">
            <a:avLst/>
          </a:prstGeom>
          <a:noFill/>
          <a:ln w="25400">
            <a:solidFill>
              <a:schemeClr val="accent2"/>
            </a:solidFill>
            <a:round/>
            <a:headEnd/>
            <a:tailEnd/>
          </a:ln>
        </p:spPr>
        <p:txBody>
          <a:bodyPr/>
          <a:lstStyle/>
          <a:p>
            <a:endParaRPr lang="es-ES"/>
          </a:p>
        </p:txBody>
      </p:sp>
      <p:sp>
        <p:nvSpPr>
          <p:cNvPr id="167953" name="Line 1044"/>
          <p:cNvSpPr>
            <a:spLocks noChangeShapeType="1"/>
          </p:cNvSpPr>
          <p:nvPr/>
        </p:nvSpPr>
        <p:spPr bwMode="auto">
          <a:xfrm>
            <a:off x="3352800" y="3770313"/>
            <a:ext cx="990600" cy="0"/>
          </a:xfrm>
          <a:prstGeom prst="line">
            <a:avLst/>
          </a:prstGeom>
          <a:noFill/>
          <a:ln w="25400">
            <a:solidFill>
              <a:schemeClr val="accent2"/>
            </a:solidFill>
            <a:round/>
            <a:headEnd/>
            <a:tailEnd/>
          </a:ln>
        </p:spPr>
        <p:txBody>
          <a:bodyPr/>
          <a:lstStyle/>
          <a:p>
            <a:endParaRPr lang="es-ES"/>
          </a:p>
        </p:txBody>
      </p:sp>
      <p:sp>
        <p:nvSpPr>
          <p:cNvPr id="167954" name="Line 1045"/>
          <p:cNvSpPr>
            <a:spLocks noChangeShapeType="1"/>
          </p:cNvSpPr>
          <p:nvPr/>
        </p:nvSpPr>
        <p:spPr bwMode="auto">
          <a:xfrm>
            <a:off x="4343400" y="3846513"/>
            <a:ext cx="1143000" cy="0"/>
          </a:xfrm>
          <a:prstGeom prst="line">
            <a:avLst/>
          </a:prstGeom>
          <a:noFill/>
          <a:ln w="25400">
            <a:solidFill>
              <a:schemeClr val="accent2"/>
            </a:solidFill>
            <a:round/>
            <a:headEnd/>
            <a:tailEnd/>
          </a:ln>
        </p:spPr>
        <p:txBody>
          <a:bodyPr/>
          <a:lstStyle/>
          <a:p>
            <a:endParaRPr lang="es-ES"/>
          </a:p>
        </p:txBody>
      </p:sp>
      <p:sp>
        <p:nvSpPr>
          <p:cNvPr id="167955" name="Line 1046"/>
          <p:cNvSpPr>
            <a:spLocks noChangeShapeType="1"/>
          </p:cNvSpPr>
          <p:nvPr/>
        </p:nvSpPr>
        <p:spPr bwMode="auto">
          <a:xfrm>
            <a:off x="6019800" y="3846513"/>
            <a:ext cx="1143000" cy="0"/>
          </a:xfrm>
          <a:prstGeom prst="line">
            <a:avLst/>
          </a:prstGeom>
          <a:noFill/>
          <a:ln w="25400">
            <a:solidFill>
              <a:schemeClr val="accent2"/>
            </a:solidFill>
            <a:round/>
            <a:headEnd/>
            <a:tailEnd/>
          </a:ln>
        </p:spPr>
        <p:txBody>
          <a:bodyPr/>
          <a:lstStyle/>
          <a:p>
            <a:endParaRPr lang="es-ES"/>
          </a:p>
        </p:txBody>
      </p:sp>
      <p:sp>
        <p:nvSpPr>
          <p:cNvPr id="167956" name="Text Box 1047"/>
          <p:cNvSpPr txBox="1">
            <a:spLocks noChangeArrowheads="1"/>
          </p:cNvSpPr>
          <p:nvPr/>
        </p:nvSpPr>
        <p:spPr bwMode="auto">
          <a:xfrm>
            <a:off x="381000" y="3084513"/>
            <a:ext cx="1371600" cy="495300"/>
          </a:xfrm>
          <a:prstGeom prst="rect">
            <a:avLst/>
          </a:prstGeom>
          <a:noFill/>
          <a:ln w="9525">
            <a:noFill/>
            <a:miter lim="800000"/>
            <a:headEnd/>
            <a:tailEnd/>
          </a:ln>
        </p:spPr>
        <p:txBody>
          <a:bodyPr>
            <a:spAutoFit/>
          </a:bodyPr>
          <a:lstStyle/>
          <a:p>
            <a:pPr algn="ctr">
              <a:lnSpc>
                <a:spcPct val="80000"/>
              </a:lnSpc>
              <a:spcBef>
                <a:spcPct val="30000"/>
              </a:spcBef>
            </a:pPr>
            <a:r>
              <a:rPr lang="es-ES_tradnl" sz="1400" b="1">
                <a:latin typeface="Arial" charset="0"/>
              </a:rPr>
              <a:t>20.0.0.2/8</a:t>
            </a:r>
          </a:p>
          <a:p>
            <a:pPr algn="ctr">
              <a:lnSpc>
                <a:spcPct val="80000"/>
              </a:lnSpc>
              <a:spcBef>
                <a:spcPct val="30000"/>
              </a:spcBef>
            </a:pPr>
            <a:r>
              <a:rPr lang="es-ES_tradnl" sz="1400" b="1">
                <a:latin typeface="Arial" charset="0"/>
              </a:rPr>
              <a:t>Rtr 20.0.0.1</a:t>
            </a:r>
            <a:endParaRPr lang="es-ES" sz="1400" b="1">
              <a:latin typeface="Arial" charset="0"/>
            </a:endParaRPr>
          </a:p>
        </p:txBody>
      </p:sp>
      <p:sp>
        <p:nvSpPr>
          <p:cNvPr id="167957" name="Text Box 1048"/>
          <p:cNvSpPr txBox="1">
            <a:spLocks noChangeArrowheads="1"/>
          </p:cNvSpPr>
          <p:nvPr/>
        </p:nvSpPr>
        <p:spPr bwMode="auto">
          <a:xfrm>
            <a:off x="1752600" y="3433763"/>
            <a:ext cx="1447800" cy="304800"/>
          </a:xfrm>
          <a:prstGeom prst="rect">
            <a:avLst/>
          </a:prstGeom>
          <a:noFill/>
          <a:ln w="9525">
            <a:noFill/>
            <a:miter lim="800000"/>
            <a:headEnd/>
            <a:tailEnd/>
          </a:ln>
        </p:spPr>
        <p:txBody>
          <a:bodyPr>
            <a:spAutoFit/>
          </a:bodyPr>
          <a:lstStyle/>
          <a:p>
            <a:pPr>
              <a:spcBef>
                <a:spcPct val="50000"/>
              </a:spcBef>
            </a:pPr>
            <a:r>
              <a:rPr lang="es-ES_tradnl" sz="1400" b="1">
                <a:latin typeface="Arial" charset="0"/>
              </a:rPr>
              <a:t>20.0.0.1/8</a:t>
            </a:r>
            <a:endParaRPr lang="es-ES" sz="1400" b="1">
              <a:latin typeface="Arial" charset="0"/>
            </a:endParaRPr>
          </a:p>
        </p:txBody>
      </p:sp>
      <p:sp>
        <p:nvSpPr>
          <p:cNvPr id="167958" name="Text Box 1049"/>
          <p:cNvSpPr txBox="1">
            <a:spLocks noChangeArrowheads="1"/>
          </p:cNvSpPr>
          <p:nvPr/>
        </p:nvSpPr>
        <p:spPr bwMode="auto">
          <a:xfrm>
            <a:off x="609600" y="5218113"/>
            <a:ext cx="1295400" cy="495300"/>
          </a:xfrm>
          <a:prstGeom prst="rect">
            <a:avLst/>
          </a:prstGeom>
          <a:noFill/>
          <a:ln w="9525">
            <a:noFill/>
            <a:miter lim="800000"/>
            <a:headEnd/>
            <a:tailEnd/>
          </a:ln>
        </p:spPr>
        <p:txBody>
          <a:bodyPr>
            <a:spAutoFit/>
          </a:bodyPr>
          <a:lstStyle/>
          <a:p>
            <a:pPr algn="ctr">
              <a:lnSpc>
                <a:spcPct val="80000"/>
              </a:lnSpc>
              <a:spcBef>
                <a:spcPct val="30000"/>
              </a:spcBef>
            </a:pPr>
            <a:r>
              <a:rPr lang="es-ES_tradnl" sz="1400" b="1">
                <a:latin typeface="Arial" charset="0"/>
              </a:rPr>
              <a:t>20.0.0.3/8</a:t>
            </a:r>
          </a:p>
          <a:p>
            <a:pPr algn="ctr">
              <a:lnSpc>
                <a:spcPct val="80000"/>
              </a:lnSpc>
              <a:spcBef>
                <a:spcPct val="30000"/>
              </a:spcBef>
            </a:pPr>
            <a:r>
              <a:rPr lang="es-ES_tradnl" sz="1400" b="1">
                <a:latin typeface="Arial" charset="0"/>
              </a:rPr>
              <a:t>Rtr 20.0.0.1</a:t>
            </a:r>
            <a:endParaRPr lang="es-ES" sz="1400" b="1">
              <a:latin typeface="Arial" charset="0"/>
            </a:endParaRPr>
          </a:p>
        </p:txBody>
      </p:sp>
      <p:sp>
        <p:nvSpPr>
          <p:cNvPr id="167959" name="Text Box 1050"/>
          <p:cNvSpPr txBox="1">
            <a:spLocks noChangeArrowheads="1"/>
          </p:cNvSpPr>
          <p:nvPr/>
        </p:nvSpPr>
        <p:spPr bwMode="auto">
          <a:xfrm>
            <a:off x="4343400" y="3465513"/>
            <a:ext cx="1447800" cy="304800"/>
          </a:xfrm>
          <a:prstGeom prst="rect">
            <a:avLst/>
          </a:prstGeom>
          <a:noFill/>
          <a:ln w="9525">
            <a:noFill/>
            <a:miter lim="800000"/>
            <a:headEnd/>
            <a:tailEnd/>
          </a:ln>
        </p:spPr>
        <p:txBody>
          <a:bodyPr>
            <a:spAutoFit/>
          </a:bodyPr>
          <a:lstStyle/>
          <a:p>
            <a:pPr>
              <a:spcBef>
                <a:spcPct val="50000"/>
              </a:spcBef>
            </a:pPr>
            <a:r>
              <a:rPr lang="es-ES_tradnl" sz="1400" b="1">
                <a:latin typeface="Arial" charset="0"/>
              </a:rPr>
              <a:t>30.0.0.2/8</a:t>
            </a:r>
            <a:endParaRPr lang="es-ES" sz="1400" b="1">
              <a:latin typeface="Arial" charset="0"/>
            </a:endParaRPr>
          </a:p>
        </p:txBody>
      </p:sp>
      <p:sp>
        <p:nvSpPr>
          <p:cNvPr id="167960" name="Text Box 1052"/>
          <p:cNvSpPr txBox="1">
            <a:spLocks noChangeArrowheads="1"/>
          </p:cNvSpPr>
          <p:nvPr/>
        </p:nvSpPr>
        <p:spPr bwMode="auto">
          <a:xfrm>
            <a:off x="3429000" y="3389313"/>
            <a:ext cx="990600" cy="304800"/>
          </a:xfrm>
          <a:prstGeom prst="rect">
            <a:avLst/>
          </a:prstGeom>
          <a:noFill/>
          <a:ln w="9525">
            <a:noFill/>
            <a:miter lim="800000"/>
            <a:headEnd/>
            <a:tailEnd/>
          </a:ln>
        </p:spPr>
        <p:txBody>
          <a:bodyPr>
            <a:spAutoFit/>
          </a:bodyPr>
          <a:lstStyle/>
          <a:p>
            <a:pPr>
              <a:spcBef>
                <a:spcPct val="50000"/>
              </a:spcBef>
            </a:pPr>
            <a:r>
              <a:rPr lang="es-ES_tradnl" sz="1400" b="1">
                <a:latin typeface="Arial" charset="0"/>
              </a:rPr>
              <a:t>30.0.0.1/8</a:t>
            </a:r>
            <a:endParaRPr lang="es-ES" sz="1400" b="1">
              <a:latin typeface="Arial" charset="0"/>
            </a:endParaRPr>
          </a:p>
        </p:txBody>
      </p:sp>
      <p:sp>
        <p:nvSpPr>
          <p:cNvPr id="167961" name="Text Box 1053"/>
          <p:cNvSpPr txBox="1">
            <a:spLocks noChangeArrowheads="1"/>
          </p:cNvSpPr>
          <p:nvPr/>
        </p:nvSpPr>
        <p:spPr bwMode="auto">
          <a:xfrm>
            <a:off x="4953000" y="5446713"/>
            <a:ext cx="990600" cy="304800"/>
          </a:xfrm>
          <a:prstGeom prst="rect">
            <a:avLst/>
          </a:prstGeom>
          <a:noFill/>
          <a:ln w="9525">
            <a:noFill/>
            <a:miter lim="800000"/>
            <a:headEnd/>
            <a:tailEnd/>
          </a:ln>
        </p:spPr>
        <p:txBody>
          <a:bodyPr>
            <a:spAutoFit/>
          </a:bodyPr>
          <a:lstStyle/>
          <a:p>
            <a:pPr>
              <a:spcBef>
                <a:spcPct val="25000"/>
              </a:spcBef>
            </a:pPr>
            <a:r>
              <a:rPr lang="es-ES_tradnl" sz="1400" b="1">
                <a:latin typeface="Arial" charset="0"/>
              </a:rPr>
              <a:t>30.0.0.4/8</a:t>
            </a:r>
            <a:endParaRPr lang="es-ES" sz="1400" b="1">
              <a:latin typeface="Arial" charset="0"/>
            </a:endParaRPr>
          </a:p>
        </p:txBody>
      </p:sp>
      <p:sp>
        <p:nvSpPr>
          <p:cNvPr id="167962" name="Text Box 1054"/>
          <p:cNvSpPr txBox="1">
            <a:spLocks noChangeArrowheads="1"/>
          </p:cNvSpPr>
          <p:nvPr/>
        </p:nvSpPr>
        <p:spPr bwMode="auto">
          <a:xfrm>
            <a:off x="6172200" y="3465513"/>
            <a:ext cx="1447800" cy="304800"/>
          </a:xfrm>
          <a:prstGeom prst="rect">
            <a:avLst/>
          </a:prstGeom>
          <a:noFill/>
          <a:ln w="9525">
            <a:noFill/>
            <a:miter lim="800000"/>
            <a:headEnd/>
            <a:tailEnd/>
          </a:ln>
        </p:spPr>
        <p:txBody>
          <a:bodyPr>
            <a:spAutoFit/>
          </a:bodyPr>
          <a:lstStyle/>
          <a:p>
            <a:pPr>
              <a:spcBef>
                <a:spcPct val="50000"/>
              </a:spcBef>
            </a:pPr>
            <a:r>
              <a:rPr lang="es-ES_tradnl" sz="1400" b="1">
                <a:latin typeface="Arial" charset="0"/>
              </a:rPr>
              <a:t>40.0.0.1/8</a:t>
            </a:r>
            <a:endParaRPr lang="es-ES" sz="1400" b="1">
              <a:latin typeface="Arial" charset="0"/>
            </a:endParaRPr>
          </a:p>
        </p:txBody>
      </p:sp>
      <p:sp>
        <p:nvSpPr>
          <p:cNvPr id="167963" name="Text Box 1055"/>
          <p:cNvSpPr txBox="1">
            <a:spLocks noChangeArrowheads="1"/>
          </p:cNvSpPr>
          <p:nvPr/>
        </p:nvSpPr>
        <p:spPr bwMode="auto">
          <a:xfrm>
            <a:off x="7239000" y="3084513"/>
            <a:ext cx="1295400" cy="495300"/>
          </a:xfrm>
          <a:prstGeom prst="rect">
            <a:avLst/>
          </a:prstGeom>
          <a:noFill/>
          <a:ln w="9525">
            <a:noFill/>
            <a:miter lim="800000"/>
            <a:headEnd/>
            <a:tailEnd/>
          </a:ln>
        </p:spPr>
        <p:txBody>
          <a:bodyPr>
            <a:spAutoFit/>
          </a:bodyPr>
          <a:lstStyle/>
          <a:p>
            <a:pPr algn="ctr">
              <a:lnSpc>
                <a:spcPct val="80000"/>
              </a:lnSpc>
              <a:spcBef>
                <a:spcPct val="30000"/>
              </a:spcBef>
            </a:pPr>
            <a:r>
              <a:rPr lang="es-ES_tradnl" sz="1400" b="1">
                <a:latin typeface="Arial" charset="0"/>
              </a:rPr>
              <a:t>40.0.0.2/8</a:t>
            </a:r>
          </a:p>
          <a:p>
            <a:pPr algn="ctr">
              <a:lnSpc>
                <a:spcPct val="80000"/>
              </a:lnSpc>
              <a:spcBef>
                <a:spcPct val="30000"/>
              </a:spcBef>
            </a:pPr>
            <a:r>
              <a:rPr lang="es-ES_tradnl" sz="1400" b="1">
                <a:latin typeface="Arial" charset="0"/>
              </a:rPr>
              <a:t>Rtr 40.0.0.1</a:t>
            </a:r>
            <a:endParaRPr lang="es-ES" sz="1400" b="1">
              <a:latin typeface="Arial" charset="0"/>
            </a:endParaRPr>
          </a:p>
        </p:txBody>
      </p:sp>
      <p:sp>
        <p:nvSpPr>
          <p:cNvPr id="167964" name="Text Box 1056"/>
          <p:cNvSpPr txBox="1">
            <a:spLocks noChangeArrowheads="1"/>
          </p:cNvSpPr>
          <p:nvPr/>
        </p:nvSpPr>
        <p:spPr bwMode="auto">
          <a:xfrm>
            <a:off x="7162800" y="5229225"/>
            <a:ext cx="1371600" cy="495300"/>
          </a:xfrm>
          <a:prstGeom prst="rect">
            <a:avLst/>
          </a:prstGeom>
          <a:noFill/>
          <a:ln w="9525">
            <a:noFill/>
            <a:miter lim="800000"/>
            <a:headEnd/>
            <a:tailEnd/>
          </a:ln>
        </p:spPr>
        <p:txBody>
          <a:bodyPr>
            <a:spAutoFit/>
          </a:bodyPr>
          <a:lstStyle/>
          <a:p>
            <a:pPr algn="ctr">
              <a:lnSpc>
                <a:spcPct val="80000"/>
              </a:lnSpc>
              <a:spcBef>
                <a:spcPct val="30000"/>
              </a:spcBef>
            </a:pPr>
            <a:r>
              <a:rPr lang="es-ES_tradnl" sz="1400" b="1">
                <a:latin typeface="Arial" charset="0"/>
              </a:rPr>
              <a:t>40.0.0.3/8</a:t>
            </a:r>
          </a:p>
          <a:p>
            <a:pPr algn="ctr">
              <a:lnSpc>
                <a:spcPct val="80000"/>
              </a:lnSpc>
              <a:spcBef>
                <a:spcPct val="30000"/>
              </a:spcBef>
            </a:pPr>
            <a:r>
              <a:rPr lang="es-ES_tradnl" sz="1400" b="1">
                <a:latin typeface="Arial" charset="0"/>
              </a:rPr>
              <a:t>Rtr 40.0.0.1</a:t>
            </a:r>
            <a:endParaRPr lang="es-ES" sz="1400" b="1">
              <a:latin typeface="Arial" charset="0"/>
            </a:endParaRPr>
          </a:p>
        </p:txBody>
      </p:sp>
      <p:sp>
        <p:nvSpPr>
          <p:cNvPr id="167965" name="Text Box 1057"/>
          <p:cNvSpPr txBox="1">
            <a:spLocks noChangeArrowheads="1"/>
          </p:cNvSpPr>
          <p:nvPr/>
        </p:nvSpPr>
        <p:spPr bwMode="auto">
          <a:xfrm>
            <a:off x="1905000" y="4141788"/>
            <a:ext cx="2235200" cy="314325"/>
          </a:xfrm>
          <a:prstGeom prst="rect">
            <a:avLst/>
          </a:prstGeom>
          <a:noFill/>
          <a:ln w="9525">
            <a:solidFill>
              <a:schemeClr val="tx1"/>
            </a:solidFill>
            <a:miter lim="800000"/>
            <a:headEnd/>
            <a:tailEnd/>
          </a:ln>
        </p:spPr>
        <p:txBody>
          <a:bodyPr>
            <a:spAutoFit/>
          </a:bodyPr>
          <a:lstStyle/>
          <a:p>
            <a:pPr>
              <a:spcBef>
                <a:spcPct val="25000"/>
              </a:spcBef>
            </a:pPr>
            <a:r>
              <a:rPr lang="es-ES_tradnl" sz="1400" b="1">
                <a:latin typeface="Arial" charset="0"/>
              </a:rPr>
              <a:t>A 40.0.0.0/8 por 30.0.0.2</a:t>
            </a:r>
            <a:endParaRPr lang="es-ES" sz="1400" b="1">
              <a:latin typeface="Arial" charset="0"/>
            </a:endParaRPr>
          </a:p>
        </p:txBody>
      </p:sp>
      <p:sp>
        <p:nvSpPr>
          <p:cNvPr id="167966" name="Text Box 1058"/>
          <p:cNvSpPr txBox="1">
            <a:spLocks noChangeArrowheads="1"/>
          </p:cNvSpPr>
          <p:nvPr/>
        </p:nvSpPr>
        <p:spPr bwMode="auto">
          <a:xfrm>
            <a:off x="1219200" y="1217613"/>
            <a:ext cx="1219200" cy="555625"/>
          </a:xfrm>
          <a:prstGeom prst="rect">
            <a:avLst/>
          </a:prstGeom>
          <a:noFill/>
          <a:ln w="9525">
            <a:noFill/>
            <a:miter lim="800000"/>
            <a:headEnd/>
            <a:tailEnd/>
          </a:ln>
        </p:spPr>
        <p:txBody>
          <a:bodyPr>
            <a:spAutoFit/>
          </a:bodyPr>
          <a:lstStyle/>
          <a:p>
            <a:pPr algn="ctr">
              <a:lnSpc>
                <a:spcPct val="80000"/>
              </a:lnSpc>
              <a:spcBef>
                <a:spcPct val="30000"/>
              </a:spcBef>
            </a:pPr>
            <a:r>
              <a:rPr lang="es-ES_tradnl" sz="1600" b="1">
                <a:latin typeface="Arial" charset="0"/>
              </a:rPr>
              <a:t>LAN A</a:t>
            </a:r>
          </a:p>
          <a:p>
            <a:pPr algn="ctr">
              <a:lnSpc>
                <a:spcPct val="80000"/>
              </a:lnSpc>
              <a:spcBef>
                <a:spcPct val="30000"/>
              </a:spcBef>
            </a:pPr>
            <a:r>
              <a:rPr lang="es-ES_tradnl" sz="1600" b="1">
                <a:latin typeface="Arial" charset="0"/>
              </a:rPr>
              <a:t>20.0.0.0/8</a:t>
            </a:r>
            <a:endParaRPr lang="es-ES" sz="1600" b="1">
              <a:latin typeface="Arial" charset="0"/>
            </a:endParaRPr>
          </a:p>
        </p:txBody>
      </p:sp>
      <p:sp>
        <p:nvSpPr>
          <p:cNvPr id="167967" name="Text Box 1059"/>
          <p:cNvSpPr txBox="1">
            <a:spLocks noChangeArrowheads="1"/>
          </p:cNvSpPr>
          <p:nvPr/>
        </p:nvSpPr>
        <p:spPr bwMode="auto">
          <a:xfrm>
            <a:off x="3733800" y="1214438"/>
            <a:ext cx="1143000" cy="555625"/>
          </a:xfrm>
          <a:prstGeom prst="rect">
            <a:avLst/>
          </a:prstGeom>
          <a:noFill/>
          <a:ln w="9525">
            <a:noFill/>
            <a:miter lim="800000"/>
            <a:headEnd/>
            <a:tailEnd/>
          </a:ln>
        </p:spPr>
        <p:txBody>
          <a:bodyPr>
            <a:spAutoFit/>
          </a:bodyPr>
          <a:lstStyle/>
          <a:p>
            <a:pPr algn="ctr">
              <a:lnSpc>
                <a:spcPct val="80000"/>
              </a:lnSpc>
              <a:spcBef>
                <a:spcPct val="30000"/>
              </a:spcBef>
            </a:pPr>
            <a:r>
              <a:rPr lang="es-ES_tradnl" sz="1600" b="1">
                <a:latin typeface="Arial" charset="0"/>
              </a:rPr>
              <a:t>LAN B</a:t>
            </a:r>
          </a:p>
          <a:p>
            <a:pPr algn="ctr">
              <a:lnSpc>
                <a:spcPct val="80000"/>
              </a:lnSpc>
              <a:spcBef>
                <a:spcPct val="30000"/>
              </a:spcBef>
            </a:pPr>
            <a:r>
              <a:rPr lang="es-ES_tradnl" sz="1600" b="1">
                <a:latin typeface="Arial" charset="0"/>
              </a:rPr>
              <a:t>30.0.0.0/8</a:t>
            </a:r>
            <a:endParaRPr lang="es-ES" sz="1600" b="1">
              <a:latin typeface="Arial" charset="0"/>
            </a:endParaRPr>
          </a:p>
        </p:txBody>
      </p:sp>
      <p:sp>
        <p:nvSpPr>
          <p:cNvPr id="167968" name="Text Box 1060"/>
          <p:cNvSpPr txBox="1">
            <a:spLocks noChangeArrowheads="1"/>
          </p:cNvSpPr>
          <p:nvPr/>
        </p:nvSpPr>
        <p:spPr bwMode="auto">
          <a:xfrm>
            <a:off x="6597650" y="1289050"/>
            <a:ext cx="1143000" cy="555625"/>
          </a:xfrm>
          <a:prstGeom prst="rect">
            <a:avLst/>
          </a:prstGeom>
          <a:noFill/>
          <a:ln w="9525">
            <a:noFill/>
            <a:miter lim="800000"/>
            <a:headEnd/>
            <a:tailEnd/>
          </a:ln>
        </p:spPr>
        <p:txBody>
          <a:bodyPr>
            <a:spAutoFit/>
          </a:bodyPr>
          <a:lstStyle/>
          <a:p>
            <a:pPr algn="ctr">
              <a:lnSpc>
                <a:spcPct val="80000"/>
              </a:lnSpc>
              <a:spcBef>
                <a:spcPct val="30000"/>
              </a:spcBef>
            </a:pPr>
            <a:r>
              <a:rPr lang="es-ES_tradnl" sz="1600" b="1">
                <a:latin typeface="Arial" charset="0"/>
              </a:rPr>
              <a:t>LAN C</a:t>
            </a:r>
          </a:p>
          <a:p>
            <a:pPr algn="ctr">
              <a:lnSpc>
                <a:spcPct val="80000"/>
              </a:lnSpc>
              <a:spcBef>
                <a:spcPct val="30000"/>
              </a:spcBef>
            </a:pPr>
            <a:r>
              <a:rPr lang="es-ES_tradnl" sz="1600" b="1">
                <a:latin typeface="Arial" charset="0"/>
              </a:rPr>
              <a:t>40.0.0.0/8</a:t>
            </a:r>
            <a:endParaRPr lang="es-ES" sz="1600" b="1">
              <a:latin typeface="Arial" charset="0"/>
            </a:endParaRPr>
          </a:p>
        </p:txBody>
      </p:sp>
      <p:sp>
        <p:nvSpPr>
          <p:cNvPr id="167969" name="Text Box 1061"/>
          <p:cNvSpPr txBox="1">
            <a:spLocks noChangeArrowheads="1"/>
          </p:cNvSpPr>
          <p:nvPr/>
        </p:nvSpPr>
        <p:spPr bwMode="auto">
          <a:xfrm>
            <a:off x="4648200" y="4217988"/>
            <a:ext cx="2228850" cy="314325"/>
          </a:xfrm>
          <a:prstGeom prst="rect">
            <a:avLst/>
          </a:prstGeom>
          <a:noFill/>
          <a:ln w="9525">
            <a:solidFill>
              <a:schemeClr val="tx1"/>
            </a:solidFill>
            <a:miter lim="800000"/>
            <a:headEnd/>
            <a:tailEnd/>
          </a:ln>
        </p:spPr>
        <p:txBody>
          <a:bodyPr>
            <a:spAutoFit/>
          </a:bodyPr>
          <a:lstStyle/>
          <a:p>
            <a:pPr>
              <a:spcBef>
                <a:spcPct val="25000"/>
              </a:spcBef>
            </a:pPr>
            <a:r>
              <a:rPr lang="es-ES_tradnl" sz="1400" b="1">
                <a:latin typeface="Arial" charset="0"/>
              </a:rPr>
              <a:t>A 20.0.0.0/8 por 30.0.0.1</a:t>
            </a:r>
            <a:endParaRPr lang="es-ES" sz="1400" b="1">
              <a:latin typeface="Arial" charset="0"/>
            </a:endParaRPr>
          </a:p>
        </p:txBody>
      </p:sp>
      <p:sp>
        <p:nvSpPr>
          <p:cNvPr id="167970" name="Text Box 1062"/>
          <p:cNvSpPr txBox="1">
            <a:spLocks noChangeArrowheads="1"/>
          </p:cNvSpPr>
          <p:nvPr/>
        </p:nvSpPr>
        <p:spPr bwMode="auto">
          <a:xfrm>
            <a:off x="1219200" y="5751513"/>
            <a:ext cx="2590800" cy="304800"/>
          </a:xfrm>
          <a:prstGeom prst="rect">
            <a:avLst/>
          </a:prstGeom>
          <a:noFill/>
          <a:ln w="9525">
            <a:noFill/>
            <a:miter lim="800000"/>
            <a:headEnd/>
            <a:tailEnd/>
          </a:ln>
        </p:spPr>
        <p:txBody>
          <a:bodyPr>
            <a:spAutoFit/>
          </a:bodyPr>
          <a:lstStyle/>
          <a:p>
            <a:r>
              <a:rPr lang="es-ES_tradnl" sz="1400" b="1">
                <a:latin typeface="Arial" charset="0"/>
              </a:rPr>
              <a:t>Ruta no óptima hacia LAN C</a:t>
            </a:r>
            <a:endParaRPr lang="es-ES" sz="1400" b="1">
              <a:latin typeface="Arial" charset="0"/>
            </a:endParaRPr>
          </a:p>
        </p:txBody>
      </p:sp>
      <p:sp>
        <p:nvSpPr>
          <p:cNvPr id="167971" name="Text Box 1063"/>
          <p:cNvSpPr txBox="1">
            <a:spLocks noChangeArrowheads="1"/>
          </p:cNvSpPr>
          <p:nvPr/>
        </p:nvSpPr>
        <p:spPr bwMode="auto">
          <a:xfrm>
            <a:off x="4953000" y="2398713"/>
            <a:ext cx="990600" cy="304800"/>
          </a:xfrm>
          <a:prstGeom prst="rect">
            <a:avLst/>
          </a:prstGeom>
          <a:noFill/>
          <a:ln w="9525">
            <a:noFill/>
            <a:miter lim="800000"/>
            <a:headEnd/>
            <a:tailEnd/>
          </a:ln>
        </p:spPr>
        <p:txBody>
          <a:bodyPr>
            <a:spAutoFit/>
          </a:bodyPr>
          <a:lstStyle/>
          <a:p>
            <a:pPr>
              <a:spcBef>
                <a:spcPct val="25000"/>
              </a:spcBef>
            </a:pPr>
            <a:r>
              <a:rPr lang="es-ES_tradnl" sz="1400" b="1">
                <a:latin typeface="Arial" charset="0"/>
              </a:rPr>
              <a:t>30.0.0.3/8</a:t>
            </a:r>
            <a:endParaRPr lang="es-ES" sz="1400" b="1">
              <a:latin typeface="Arial" charset="0"/>
            </a:endParaRPr>
          </a:p>
        </p:txBody>
      </p:sp>
      <p:pic>
        <p:nvPicPr>
          <p:cNvPr id="167972" name="Picture 1065"/>
          <p:cNvPicPr>
            <a:picLocks noChangeArrowheads="1"/>
          </p:cNvPicPr>
          <p:nvPr/>
        </p:nvPicPr>
        <p:blipFill>
          <a:blip r:embed="rId3" cstate="print"/>
          <a:srcRect/>
          <a:stretch>
            <a:fillRect/>
          </a:stretch>
        </p:blipFill>
        <p:spPr bwMode="auto">
          <a:xfrm>
            <a:off x="762000" y="2093913"/>
            <a:ext cx="762000" cy="855662"/>
          </a:xfrm>
          <a:prstGeom prst="rect">
            <a:avLst/>
          </a:prstGeom>
          <a:noFill/>
          <a:ln w="12700">
            <a:noFill/>
            <a:miter lim="800000"/>
            <a:headEnd/>
            <a:tailEnd/>
          </a:ln>
        </p:spPr>
      </p:pic>
      <p:pic>
        <p:nvPicPr>
          <p:cNvPr id="167973" name="Picture 1066"/>
          <p:cNvPicPr>
            <a:picLocks noChangeArrowheads="1"/>
          </p:cNvPicPr>
          <p:nvPr/>
        </p:nvPicPr>
        <p:blipFill>
          <a:blip r:embed="rId3" cstate="print"/>
          <a:srcRect/>
          <a:stretch>
            <a:fillRect/>
          </a:stretch>
        </p:blipFill>
        <p:spPr bwMode="auto">
          <a:xfrm>
            <a:off x="5029200" y="1560513"/>
            <a:ext cx="762000" cy="855662"/>
          </a:xfrm>
          <a:prstGeom prst="rect">
            <a:avLst/>
          </a:prstGeom>
          <a:noFill/>
          <a:ln w="12700">
            <a:noFill/>
            <a:miter lim="800000"/>
            <a:headEnd/>
            <a:tailEnd/>
          </a:ln>
        </p:spPr>
      </p:pic>
      <p:pic>
        <p:nvPicPr>
          <p:cNvPr id="167974" name="Picture 1067"/>
          <p:cNvPicPr>
            <a:picLocks noChangeArrowheads="1"/>
          </p:cNvPicPr>
          <p:nvPr/>
        </p:nvPicPr>
        <p:blipFill>
          <a:blip r:embed="rId3" cstate="print"/>
          <a:srcRect/>
          <a:stretch>
            <a:fillRect/>
          </a:stretch>
        </p:blipFill>
        <p:spPr bwMode="auto">
          <a:xfrm>
            <a:off x="762000" y="4227513"/>
            <a:ext cx="762000" cy="855662"/>
          </a:xfrm>
          <a:prstGeom prst="rect">
            <a:avLst/>
          </a:prstGeom>
          <a:noFill/>
          <a:ln w="12700">
            <a:noFill/>
            <a:miter lim="800000"/>
            <a:headEnd/>
            <a:tailEnd/>
          </a:ln>
        </p:spPr>
      </p:pic>
      <p:pic>
        <p:nvPicPr>
          <p:cNvPr id="167975" name="Picture 1069"/>
          <p:cNvPicPr>
            <a:picLocks noChangeArrowheads="1"/>
          </p:cNvPicPr>
          <p:nvPr/>
        </p:nvPicPr>
        <p:blipFill>
          <a:blip r:embed="rId3" cstate="print"/>
          <a:srcRect/>
          <a:stretch>
            <a:fillRect/>
          </a:stretch>
        </p:blipFill>
        <p:spPr bwMode="auto">
          <a:xfrm>
            <a:off x="7467600" y="2170113"/>
            <a:ext cx="762000" cy="855662"/>
          </a:xfrm>
          <a:prstGeom prst="rect">
            <a:avLst/>
          </a:prstGeom>
          <a:noFill/>
          <a:ln w="12700">
            <a:noFill/>
            <a:miter lim="800000"/>
            <a:headEnd/>
            <a:tailEnd/>
          </a:ln>
        </p:spPr>
      </p:pic>
      <p:sp>
        <p:nvSpPr>
          <p:cNvPr id="167976" name="Text Box 1070"/>
          <p:cNvSpPr txBox="1">
            <a:spLocks noChangeArrowheads="1"/>
          </p:cNvSpPr>
          <p:nvPr/>
        </p:nvSpPr>
        <p:spPr bwMode="auto">
          <a:xfrm>
            <a:off x="4500563" y="2708275"/>
            <a:ext cx="2232025" cy="504825"/>
          </a:xfrm>
          <a:prstGeom prst="rect">
            <a:avLst/>
          </a:prstGeom>
          <a:noFill/>
          <a:ln w="9525">
            <a:solidFill>
              <a:schemeClr val="tx1"/>
            </a:solidFill>
            <a:miter lim="800000"/>
            <a:headEnd/>
            <a:tailEnd/>
          </a:ln>
        </p:spPr>
        <p:txBody>
          <a:bodyPr>
            <a:spAutoFit/>
          </a:bodyPr>
          <a:lstStyle/>
          <a:p>
            <a:pPr>
              <a:lnSpc>
                <a:spcPct val="80000"/>
              </a:lnSpc>
              <a:spcBef>
                <a:spcPct val="30000"/>
              </a:spcBef>
            </a:pPr>
            <a:r>
              <a:rPr lang="es-ES_tradnl" sz="1400" b="1">
                <a:latin typeface="Arial" charset="0"/>
              </a:rPr>
              <a:t>A 20.0.0.0/8 por 30.0.0.1</a:t>
            </a:r>
          </a:p>
          <a:p>
            <a:pPr>
              <a:lnSpc>
                <a:spcPct val="80000"/>
              </a:lnSpc>
              <a:spcBef>
                <a:spcPct val="30000"/>
              </a:spcBef>
            </a:pPr>
            <a:r>
              <a:rPr lang="es-ES_tradnl" sz="1400" b="1">
                <a:latin typeface="Arial" charset="0"/>
              </a:rPr>
              <a:t>A 40.0.0.0/8 por 30.0.0.2</a:t>
            </a:r>
            <a:endParaRPr lang="es-ES" sz="1400" b="1">
              <a:latin typeface="Arial" charset="0"/>
            </a:endParaRPr>
          </a:p>
        </p:txBody>
      </p:sp>
      <p:sp>
        <p:nvSpPr>
          <p:cNvPr id="167977" name="Text Box 1071"/>
          <p:cNvSpPr txBox="1">
            <a:spLocks noChangeArrowheads="1"/>
          </p:cNvSpPr>
          <p:nvPr/>
        </p:nvSpPr>
        <p:spPr bwMode="auto">
          <a:xfrm>
            <a:off x="4495800" y="5741988"/>
            <a:ext cx="2163763" cy="314325"/>
          </a:xfrm>
          <a:prstGeom prst="rect">
            <a:avLst/>
          </a:prstGeom>
          <a:noFill/>
          <a:ln w="9525">
            <a:solidFill>
              <a:schemeClr val="tx1"/>
            </a:solidFill>
            <a:miter lim="800000"/>
            <a:headEnd/>
            <a:tailEnd/>
          </a:ln>
        </p:spPr>
        <p:txBody>
          <a:bodyPr>
            <a:spAutoFit/>
          </a:bodyPr>
          <a:lstStyle/>
          <a:p>
            <a:pPr>
              <a:spcBef>
                <a:spcPct val="25000"/>
              </a:spcBef>
            </a:pPr>
            <a:r>
              <a:rPr lang="es-ES_tradnl" sz="1400" b="1">
                <a:latin typeface="Arial" charset="0"/>
              </a:rPr>
              <a:t>A 0.0.0.0/0 por 30.0.0.1</a:t>
            </a:r>
            <a:endParaRPr lang="es-ES" sz="1400" b="1">
              <a:latin typeface="Arial" charset="0"/>
            </a:endParaRPr>
          </a:p>
        </p:txBody>
      </p:sp>
      <p:sp>
        <p:nvSpPr>
          <p:cNvPr id="167978" name="Text Box 1072"/>
          <p:cNvSpPr txBox="1">
            <a:spLocks noChangeArrowheads="1"/>
          </p:cNvSpPr>
          <p:nvPr/>
        </p:nvSpPr>
        <p:spPr bwMode="auto">
          <a:xfrm>
            <a:off x="838200" y="188913"/>
            <a:ext cx="7315200" cy="535531"/>
          </a:xfrm>
          <a:prstGeom prst="rect">
            <a:avLst/>
          </a:prstGeom>
          <a:noFill/>
          <a:ln w="9525">
            <a:noFill/>
            <a:miter lim="800000"/>
            <a:headEnd/>
            <a:tailEnd/>
          </a:ln>
        </p:spPr>
        <p:txBody>
          <a:bodyPr>
            <a:spAutoFit/>
          </a:bodyPr>
          <a:lstStyle/>
          <a:p>
            <a:pPr algn="ctr">
              <a:lnSpc>
                <a:spcPct val="80000"/>
              </a:lnSpc>
              <a:spcBef>
                <a:spcPct val="50000"/>
              </a:spcBef>
            </a:pPr>
            <a:r>
              <a:rPr lang="es-ES_tradnl" sz="3600" dirty="0" smtClean="0">
                <a:latin typeface="Arial" charset="0"/>
              </a:rPr>
              <a:t>ICMP </a:t>
            </a:r>
            <a:r>
              <a:rPr lang="es-ES_tradnl" sz="3600" dirty="0" err="1" smtClean="0">
                <a:latin typeface="Arial" charset="0"/>
              </a:rPr>
              <a:t>Redirect</a:t>
            </a:r>
            <a:endParaRPr lang="es-ES" sz="3600" dirty="0">
              <a:latin typeface="Arial" charset="0"/>
            </a:endParaRPr>
          </a:p>
        </p:txBody>
      </p:sp>
      <p:sp>
        <p:nvSpPr>
          <p:cNvPr id="167979" name="Line 1073"/>
          <p:cNvSpPr>
            <a:spLocks noChangeShapeType="1"/>
          </p:cNvSpPr>
          <p:nvPr/>
        </p:nvSpPr>
        <p:spPr bwMode="auto">
          <a:xfrm flipV="1">
            <a:off x="3733800" y="5903913"/>
            <a:ext cx="685800" cy="0"/>
          </a:xfrm>
          <a:prstGeom prst="line">
            <a:avLst/>
          </a:prstGeom>
          <a:noFill/>
          <a:ln w="9525">
            <a:solidFill>
              <a:schemeClr val="tx1"/>
            </a:solidFill>
            <a:round/>
            <a:headEnd/>
            <a:tailEnd type="triangle" w="med" len="med"/>
          </a:ln>
        </p:spPr>
        <p:txBody>
          <a:bodyPr/>
          <a:lstStyle/>
          <a:p>
            <a:endParaRPr lang="es-ES"/>
          </a:p>
        </p:txBody>
      </p:sp>
      <p:sp>
        <p:nvSpPr>
          <p:cNvPr id="213045" name="Text Box 1077"/>
          <p:cNvSpPr txBox="1">
            <a:spLocks noChangeArrowheads="1"/>
          </p:cNvSpPr>
          <p:nvPr/>
        </p:nvSpPr>
        <p:spPr bwMode="auto">
          <a:xfrm>
            <a:off x="4495800" y="6122988"/>
            <a:ext cx="2286000" cy="314325"/>
          </a:xfrm>
          <a:prstGeom prst="rect">
            <a:avLst/>
          </a:prstGeom>
          <a:noFill/>
          <a:ln w="9525">
            <a:solidFill>
              <a:schemeClr val="tx1"/>
            </a:solidFill>
            <a:miter lim="800000"/>
            <a:headEnd/>
            <a:tailEnd/>
          </a:ln>
        </p:spPr>
        <p:txBody>
          <a:bodyPr>
            <a:spAutoFit/>
          </a:bodyPr>
          <a:lstStyle/>
          <a:p>
            <a:pPr>
              <a:spcBef>
                <a:spcPct val="25000"/>
              </a:spcBef>
            </a:pPr>
            <a:r>
              <a:rPr lang="es-ES_tradnl" sz="1400" b="1">
                <a:solidFill>
                  <a:srgbClr val="FF0000"/>
                </a:solidFill>
                <a:latin typeface="Arial" charset="0"/>
              </a:rPr>
              <a:t>A 40.0.0.0/8 por 30.0.0.2</a:t>
            </a:r>
            <a:endParaRPr lang="es-ES" sz="1400" b="1">
              <a:solidFill>
                <a:srgbClr val="FF0000"/>
              </a:solidFill>
              <a:latin typeface="Arial" charset="0"/>
            </a:endParaRPr>
          </a:p>
        </p:txBody>
      </p:sp>
      <p:grpSp>
        <p:nvGrpSpPr>
          <p:cNvPr id="2" name="Group 1093"/>
          <p:cNvGrpSpPr>
            <a:grpSpLocks/>
          </p:cNvGrpSpPr>
          <p:nvPr/>
        </p:nvGrpSpPr>
        <p:grpSpPr bwMode="auto">
          <a:xfrm>
            <a:off x="685800" y="6132513"/>
            <a:ext cx="3733800" cy="304800"/>
            <a:chOff x="432" y="3936"/>
            <a:chExt cx="2352" cy="192"/>
          </a:xfrm>
        </p:grpSpPr>
        <p:sp>
          <p:nvSpPr>
            <p:cNvPr id="168001" name="Line 1078"/>
            <p:cNvSpPr>
              <a:spLocks noChangeShapeType="1"/>
            </p:cNvSpPr>
            <p:nvPr/>
          </p:nvSpPr>
          <p:spPr bwMode="auto">
            <a:xfrm flipV="1">
              <a:off x="2352" y="4032"/>
              <a:ext cx="432" cy="0"/>
            </a:xfrm>
            <a:prstGeom prst="line">
              <a:avLst/>
            </a:prstGeom>
            <a:noFill/>
            <a:ln w="9525">
              <a:solidFill>
                <a:schemeClr val="tx1"/>
              </a:solidFill>
              <a:round/>
              <a:headEnd/>
              <a:tailEnd type="triangle" w="med" len="med"/>
            </a:ln>
          </p:spPr>
          <p:txBody>
            <a:bodyPr/>
            <a:lstStyle/>
            <a:p>
              <a:endParaRPr lang="es-ES"/>
            </a:p>
          </p:txBody>
        </p:sp>
        <p:sp>
          <p:nvSpPr>
            <p:cNvPr id="168002" name="Text Box 1079"/>
            <p:cNvSpPr txBox="1">
              <a:spLocks noChangeArrowheads="1"/>
            </p:cNvSpPr>
            <p:nvPr/>
          </p:nvSpPr>
          <p:spPr bwMode="auto">
            <a:xfrm>
              <a:off x="432" y="3936"/>
              <a:ext cx="1968" cy="192"/>
            </a:xfrm>
            <a:prstGeom prst="rect">
              <a:avLst/>
            </a:prstGeom>
            <a:noFill/>
            <a:ln w="9525">
              <a:noFill/>
              <a:miter lim="800000"/>
              <a:headEnd/>
              <a:tailEnd/>
            </a:ln>
          </p:spPr>
          <p:txBody>
            <a:bodyPr>
              <a:spAutoFit/>
            </a:bodyPr>
            <a:lstStyle/>
            <a:p>
              <a:r>
                <a:rPr lang="es-ES_tradnl" sz="1400" b="1">
                  <a:latin typeface="Arial" charset="0"/>
                </a:rPr>
                <a:t>Ruta añadida por ICMP REDIRECT</a:t>
              </a:r>
              <a:endParaRPr lang="es-ES" sz="1400" b="1">
                <a:latin typeface="Arial" charset="0"/>
              </a:endParaRPr>
            </a:p>
          </p:txBody>
        </p:sp>
      </p:grpSp>
      <p:sp>
        <p:nvSpPr>
          <p:cNvPr id="213049" name="Line 1081"/>
          <p:cNvSpPr>
            <a:spLocks noChangeShapeType="1"/>
          </p:cNvSpPr>
          <p:nvPr/>
        </p:nvSpPr>
        <p:spPr bwMode="auto">
          <a:xfrm>
            <a:off x="4267200" y="3846513"/>
            <a:ext cx="0" cy="1295400"/>
          </a:xfrm>
          <a:prstGeom prst="line">
            <a:avLst/>
          </a:prstGeom>
          <a:noFill/>
          <a:ln w="25400">
            <a:solidFill>
              <a:srgbClr val="008000"/>
            </a:solidFill>
            <a:prstDash val="sysDot"/>
            <a:round/>
            <a:headEnd/>
            <a:tailEnd/>
          </a:ln>
        </p:spPr>
        <p:txBody>
          <a:bodyPr/>
          <a:lstStyle/>
          <a:p>
            <a:endParaRPr lang="es-ES"/>
          </a:p>
        </p:txBody>
      </p:sp>
      <p:sp>
        <p:nvSpPr>
          <p:cNvPr id="213050" name="Line 1082"/>
          <p:cNvSpPr>
            <a:spLocks noChangeShapeType="1"/>
          </p:cNvSpPr>
          <p:nvPr/>
        </p:nvSpPr>
        <p:spPr bwMode="auto">
          <a:xfrm>
            <a:off x="3429000" y="3846513"/>
            <a:ext cx="838200" cy="0"/>
          </a:xfrm>
          <a:prstGeom prst="line">
            <a:avLst/>
          </a:prstGeom>
          <a:noFill/>
          <a:ln w="25400">
            <a:solidFill>
              <a:srgbClr val="008000"/>
            </a:solidFill>
            <a:prstDash val="sysDot"/>
            <a:round/>
            <a:headEnd/>
            <a:tailEnd/>
          </a:ln>
        </p:spPr>
        <p:txBody>
          <a:bodyPr/>
          <a:lstStyle/>
          <a:p>
            <a:endParaRPr lang="es-ES"/>
          </a:p>
        </p:txBody>
      </p:sp>
      <p:sp>
        <p:nvSpPr>
          <p:cNvPr id="213051" name="Line 1083"/>
          <p:cNvSpPr>
            <a:spLocks noChangeShapeType="1"/>
          </p:cNvSpPr>
          <p:nvPr/>
        </p:nvSpPr>
        <p:spPr bwMode="auto">
          <a:xfrm>
            <a:off x="3429000" y="3694113"/>
            <a:ext cx="990600" cy="0"/>
          </a:xfrm>
          <a:prstGeom prst="line">
            <a:avLst/>
          </a:prstGeom>
          <a:noFill/>
          <a:ln w="25400">
            <a:solidFill>
              <a:srgbClr val="008000"/>
            </a:solidFill>
            <a:prstDash val="sysDot"/>
            <a:round/>
            <a:headEnd/>
            <a:tailEnd/>
          </a:ln>
        </p:spPr>
        <p:txBody>
          <a:bodyPr/>
          <a:lstStyle/>
          <a:p>
            <a:endParaRPr lang="es-ES"/>
          </a:p>
        </p:txBody>
      </p:sp>
      <p:sp>
        <p:nvSpPr>
          <p:cNvPr id="213052" name="Line 1084"/>
          <p:cNvSpPr>
            <a:spLocks noChangeShapeType="1"/>
          </p:cNvSpPr>
          <p:nvPr/>
        </p:nvSpPr>
        <p:spPr bwMode="auto">
          <a:xfrm>
            <a:off x="4419600" y="3694113"/>
            <a:ext cx="0" cy="76200"/>
          </a:xfrm>
          <a:prstGeom prst="line">
            <a:avLst/>
          </a:prstGeom>
          <a:noFill/>
          <a:ln w="25400">
            <a:solidFill>
              <a:srgbClr val="008000"/>
            </a:solidFill>
            <a:prstDash val="sysDot"/>
            <a:round/>
            <a:headEnd/>
            <a:tailEnd/>
          </a:ln>
        </p:spPr>
        <p:txBody>
          <a:bodyPr/>
          <a:lstStyle/>
          <a:p>
            <a:endParaRPr lang="es-ES"/>
          </a:p>
        </p:txBody>
      </p:sp>
      <p:sp>
        <p:nvSpPr>
          <p:cNvPr id="213053" name="Line 1085"/>
          <p:cNvSpPr>
            <a:spLocks noChangeShapeType="1"/>
          </p:cNvSpPr>
          <p:nvPr/>
        </p:nvSpPr>
        <p:spPr bwMode="auto">
          <a:xfrm>
            <a:off x="4419600" y="3770313"/>
            <a:ext cx="914400" cy="0"/>
          </a:xfrm>
          <a:prstGeom prst="line">
            <a:avLst/>
          </a:prstGeom>
          <a:noFill/>
          <a:ln w="25400">
            <a:solidFill>
              <a:srgbClr val="008000"/>
            </a:solidFill>
            <a:prstDash val="sysDot"/>
            <a:round/>
            <a:headEnd/>
            <a:tailEnd/>
          </a:ln>
        </p:spPr>
        <p:txBody>
          <a:bodyPr/>
          <a:lstStyle/>
          <a:p>
            <a:endParaRPr lang="es-ES"/>
          </a:p>
        </p:txBody>
      </p:sp>
      <p:sp>
        <p:nvSpPr>
          <p:cNvPr id="213054" name="Line 1086"/>
          <p:cNvSpPr>
            <a:spLocks noChangeShapeType="1"/>
          </p:cNvSpPr>
          <p:nvPr/>
        </p:nvSpPr>
        <p:spPr bwMode="auto">
          <a:xfrm>
            <a:off x="6096000" y="3770313"/>
            <a:ext cx="1143000" cy="0"/>
          </a:xfrm>
          <a:prstGeom prst="line">
            <a:avLst/>
          </a:prstGeom>
          <a:noFill/>
          <a:ln w="25400">
            <a:solidFill>
              <a:srgbClr val="008000"/>
            </a:solidFill>
            <a:prstDash val="sysDot"/>
            <a:round/>
            <a:headEnd/>
            <a:tailEnd/>
          </a:ln>
        </p:spPr>
        <p:txBody>
          <a:bodyPr/>
          <a:lstStyle/>
          <a:p>
            <a:endParaRPr lang="es-ES"/>
          </a:p>
        </p:txBody>
      </p:sp>
      <p:sp>
        <p:nvSpPr>
          <p:cNvPr id="213055" name="Line 1087"/>
          <p:cNvSpPr>
            <a:spLocks noChangeShapeType="1"/>
          </p:cNvSpPr>
          <p:nvPr/>
        </p:nvSpPr>
        <p:spPr bwMode="auto">
          <a:xfrm>
            <a:off x="7239000" y="3770313"/>
            <a:ext cx="0" cy="1066800"/>
          </a:xfrm>
          <a:prstGeom prst="line">
            <a:avLst/>
          </a:prstGeom>
          <a:noFill/>
          <a:ln w="25400">
            <a:solidFill>
              <a:srgbClr val="008000"/>
            </a:solidFill>
            <a:prstDash val="sysDot"/>
            <a:round/>
            <a:headEnd/>
            <a:tailEnd/>
          </a:ln>
        </p:spPr>
        <p:txBody>
          <a:bodyPr/>
          <a:lstStyle/>
          <a:p>
            <a:endParaRPr lang="es-ES"/>
          </a:p>
        </p:txBody>
      </p:sp>
      <p:sp>
        <p:nvSpPr>
          <p:cNvPr id="213056" name="Line 1088"/>
          <p:cNvSpPr>
            <a:spLocks noChangeShapeType="1"/>
          </p:cNvSpPr>
          <p:nvPr/>
        </p:nvSpPr>
        <p:spPr bwMode="auto">
          <a:xfrm>
            <a:off x="7239000" y="4837113"/>
            <a:ext cx="304800" cy="0"/>
          </a:xfrm>
          <a:prstGeom prst="line">
            <a:avLst/>
          </a:prstGeom>
          <a:noFill/>
          <a:ln w="25400">
            <a:solidFill>
              <a:srgbClr val="008000"/>
            </a:solidFill>
            <a:prstDash val="sysDot"/>
            <a:round/>
            <a:headEnd/>
            <a:tailEnd type="triangle" w="lg" len="lg"/>
          </a:ln>
        </p:spPr>
        <p:txBody>
          <a:bodyPr/>
          <a:lstStyle/>
          <a:p>
            <a:endParaRPr lang="es-ES"/>
          </a:p>
        </p:txBody>
      </p:sp>
      <p:pic>
        <p:nvPicPr>
          <p:cNvPr id="167990" name="Picture 1064"/>
          <p:cNvPicPr>
            <a:picLocks noChangeArrowheads="1"/>
          </p:cNvPicPr>
          <p:nvPr/>
        </p:nvPicPr>
        <p:blipFill>
          <a:blip r:embed="rId3" cstate="print"/>
          <a:srcRect/>
          <a:stretch>
            <a:fillRect/>
          </a:stretch>
        </p:blipFill>
        <p:spPr bwMode="auto">
          <a:xfrm>
            <a:off x="7467600" y="4373563"/>
            <a:ext cx="762000" cy="855662"/>
          </a:xfrm>
          <a:prstGeom prst="rect">
            <a:avLst/>
          </a:prstGeom>
          <a:noFill/>
          <a:ln w="12700">
            <a:noFill/>
            <a:miter lim="800000"/>
            <a:headEnd/>
            <a:tailEnd/>
          </a:ln>
        </p:spPr>
      </p:pic>
      <p:sp>
        <p:nvSpPr>
          <p:cNvPr id="213057" name="Line 1089"/>
          <p:cNvSpPr>
            <a:spLocks noChangeShapeType="1"/>
          </p:cNvSpPr>
          <p:nvPr/>
        </p:nvSpPr>
        <p:spPr bwMode="auto">
          <a:xfrm>
            <a:off x="3429000" y="3922713"/>
            <a:ext cx="762000" cy="0"/>
          </a:xfrm>
          <a:prstGeom prst="line">
            <a:avLst/>
          </a:prstGeom>
          <a:noFill/>
          <a:ln w="25400">
            <a:solidFill>
              <a:srgbClr val="FF0000"/>
            </a:solidFill>
            <a:prstDash val="sysDot"/>
            <a:round/>
            <a:headEnd/>
            <a:tailEnd/>
          </a:ln>
        </p:spPr>
        <p:txBody>
          <a:bodyPr/>
          <a:lstStyle/>
          <a:p>
            <a:endParaRPr lang="es-ES"/>
          </a:p>
        </p:txBody>
      </p:sp>
      <p:sp>
        <p:nvSpPr>
          <p:cNvPr id="213058" name="Line 1090"/>
          <p:cNvSpPr>
            <a:spLocks noChangeShapeType="1"/>
          </p:cNvSpPr>
          <p:nvPr/>
        </p:nvSpPr>
        <p:spPr bwMode="auto">
          <a:xfrm>
            <a:off x="4191000" y="3922713"/>
            <a:ext cx="0" cy="1371600"/>
          </a:xfrm>
          <a:prstGeom prst="line">
            <a:avLst/>
          </a:prstGeom>
          <a:noFill/>
          <a:ln w="25400">
            <a:solidFill>
              <a:srgbClr val="FF0000"/>
            </a:solidFill>
            <a:prstDash val="sysDot"/>
            <a:round/>
            <a:headEnd/>
            <a:tailEnd/>
          </a:ln>
        </p:spPr>
        <p:txBody>
          <a:bodyPr/>
          <a:lstStyle/>
          <a:p>
            <a:endParaRPr lang="es-ES"/>
          </a:p>
        </p:txBody>
      </p:sp>
      <p:sp>
        <p:nvSpPr>
          <p:cNvPr id="167993" name="Text Box 1076"/>
          <p:cNvSpPr txBox="1">
            <a:spLocks noChangeArrowheads="1"/>
          </p:cNvSpPr>
          <p:nvPr/>
        </p:nvSpPr>
        <p:spPr bwMode="auto">
          <a:xfrm>
            <a:off x="5210175" y="4760913"/>
            <a:ext cx="413896" cy="307777"/>
          </a:xfrm>
          <a:prstGeom prst="rect">
            <a:avLst/>
          </a:prstGeom>
          <a:noFill/>
          <a:ln w="9525">
            <a:noFill/>
            <a:miter lim="800000"/>
            <a:headEnd/>
            <a:tailEnd/>
          </a:ln>
        </p:spPr>
        <p:txBody>
          <a:bodyPr wrap="none">
            <a:spAutoFit/>
          </a:bodyPr>
          <a:lstStyle/>
          <a:p>
            <a:r>
              <a:rPr lang="es-ES" sz="1400" b="1" dirty="0" smtClean="0">
                <a:latin typeface="Arial" charset="0"/>
              </a:rPr>
              <a:t>H4</a:t>
            </a:r>
            <a:endParaRPr lang="es-ES" sz="1400" b="1" dirty="0">
              <a:latin typeface="Arial" charset="0"/>
            </a:endParaRPr>
          </a:p>
        </p:txBody>
      </p:sp>
      <p:pic>
        <p:nvPicPr>
          <p:cNvPr id="167994" name="Picture 1036"/>
          <p:cNvPicPr>
            <a:picLocks noChangeArrowheads="1"/>
          </p:cNvPicPr>
          <p:nvPr/>
        </p:nvPicPr>
        <p:blipFill>
          <a:blip r:embed="rId4" cstate="print"/>
          <a:srcRect/>
          <a:stretch>
            <a:fillRect/>
          </a:stretch>
        </p:blipFill>
        <p:spPr bwMode="auto">
          <a:xfrm>
            <a:off x="5313363" y="3503613"/>
            <a:ext cx="914400" cy="723900"/>
          </a:xfrm>
          <a:prstGeom prst="rect">
            <a:avLst/>
          </a:prstGeom>
          <a:noFill/>
          <a:ln w="12700">
            <a:noFill/>
            <a:miter lim="800000"/>
            <a:headEnd/>
            <a:tailEnd/>
          </a:ln>
        </p:spPr>
      </p:pic>
      <p:pic>
        <p:nvPicPr>
          <p:cNvPr id="167995" name="Picture 1026"/>
          <p:cNvPicPr>
            <a:picLocks noChangeArrowheads="1"/>
          </p:cNvPicPr>
          <p:nvPr/>
        </p:nvPicPr>
        <p:blipFill>
          <a:blip r:embed="rId4" cstate="print"/>
          <a:srcRect/>
          <a:stretch>
            <a:fillRect/>
          </a:stretch>
        </p:blipFill>
        <p:spPr bwMode="auto">
          <a:xfrm>
            <a:off x="2646363" y="3427413"/>
            <a:ext cx="914400" cy="723900"/>
          </a:xfrm>
          <a:prstGeom prst="rect">
            <a:avLst/>
          </a:prstGeom>
          <a:noFill/>
          <a:ln w="12700">
            <a:noFill/>
            <a:miter lim="800000"/>
            <a:headEnd/>
            <a:tailEnd/>
          </a:ln>
        </p:spPr>
      </p:pic>
      <p:sp>
        <p:nvSpPr>
          <p:cNvPr id="167996" name="Text Box 1074"/>
          <p:cNvSpPr txBox="1">
            <a:spLocks noChangeArrowheads="1"/>
          </p:cNvSpPr>
          <p:nvPr/>
        </p:nvSpPr>
        <p:spPr bwMode="auto">
          <a:xfrm>
            <a:off x="2895600" y="3541713"/>
            <a:ext cx="303213" cy="304800"/>
          </a:xfrm>
          <a:prstGeom prst="rect">
            <a:avLst/>
          </a:prstGeom>
          <a:solidFill>
            <a:schemeClr val="bg1"/>
          </a:solidFill>
          <a:ln w="9525">
            <a:noFill/>
            <a:miter lim="800000"/>
            <a:headEnd/>
            <a:tailEnd/>
          </a:ln>
        </p:spPr>
        <p:txBody>
          <a:bodyPr wrap="none">
            <a:spAutoFit/>
          </a:bodyPr>
          <a:lstStyle/>
          <a:p>
            <a:r>
              <a:rPr lang="es-ES" sz="1400" b="1">
                <a:latin typeface="Arial" charset="0"/>
              </a:rPr>
              <a:t>X</a:t>
            </a:r>
          </a:p>
        </p:txBody>
      </p:sp>
      <p:sp>
        <p:nvSpPr>
          <p:cNvPr id="167997" name="Text Box 1075"/>
          <p:cNvSpPr txBox="1">
            <a:spLocks noChangeArrowheads="1"/>
          </p:cNvSpPr>
          <p:nvPr/>
        </p:nvSpPr>
        <p:spPr bwMode="auto">
          <a:xfrm>
            <a:off x="5562600" y="3617913"/>
            <a:ext cx="303213" cy="304800"/>
          </a:xfrm>
          <a:prstGeom prst="rect">
            <a:avLst/>
          </a:prstGeom>
          <a:solidFill>
            <a:schemeClr val="bg1"/>
          </a:solidFill>
          <a:ln w="9525">
            <a:noFill/>
            <a:miter lim="800000"/>
            <a:headEnd/>
            <a:tailEnd/>
          </a:ln>
        </p:spPr>
        <p:txBody>
          <a:bodyPr wrap="none">
            <a:spAutoFit/>
          </a:bodyPr>
          <a:lstStyle/>
          <a:p>
            <a:r>
              <a:rPr lang="es-ES" sz="1400" b="1">
                <a:latin typeface="Arial" charset="0"/>
              </a:rPr>
              <a:t>Y</a:t>
            </a:r>
          </a:p>
        </p:txBody>
      </p:sp>
      <p:sp>
        <p:nvSpPr>
          <p:cNvPr id="213064" name="Line 1096"/>
          <p:cNvSpPr>
            <a:spLocks noChangeShapeType="1"/>
          </p:cNvSpPr>
          <p:nvPr/>
        </p:nvSpPr>
        <p:spPr bwMode="auto">
          <a:xfrm>
            <a:off x="4427538" y="3933825"/>
            <a:ext cx="0" cy="1150938"/>
          </a:xfrm>
          <a:prstGeom prst="line">
            <a:avLst/>
          </a:prstGeom>
          <a:noFill/>
          <a:ln w="25400">
            <a:solidFill>
              <a:srgbClr val="008000"/>
            </a:solidFill>
            <a:prstDash val="sysDot"/>
            <a:round/>
            <a:headEnd/>
            <a:tailEnd/>
          </a:ln>
        </p:spPr>
        <p:txBody>
          <a:bodyPr/>
          <a:lstStyle/>
          <a:p>
            <a:endParaRPr lang="es-ES"/>
          </a:p>
        </p:txBody>
      </p:sp>
      <p:sp>
        <p:nvSpPr>
          <p:cNvPr id="213066" name="Line 1098"/>
          <p:cNvSpPr>
            <a:spLocks noChangeShapeType="1"/>
          </p:cNvSpPr>
          <p:nvPr/>
        </p:nvSpPr>
        <p:spPr bwMode="auto">
          <a:xfrm>
            <a:off x="7092950" y="3933825"/>
            <a:ext cx="0" cy="1079500"/>
          </a:xfrm>
          <a:prstGeom prst="line">
            <a:avLst/>
          </a:prstGeom>
          <a:noFill/>
          <a:ln w="25400">
            <a:solidFill>
              <a:srgbClr val="008000"/>
            </a:solidFill>
            <a:prstDash val="sysDot"/>
            <a:round/>
            <a:headEnd/>
            <a:tailEnd/>
          </a:ln>
        </p:spPr>
        <p:txBody>
          <a:bodyPr/>
          <a:lstStyle/>
          <a:p>
            <a:endParaRPr lang="es-ES"/>
          </a:p>
        </p:txBody>
      </p:sp>
      <p:sp>
        <p:nvSpPr>
          <p:cNvPr id="68" name="Text Box 1076"/>
          <p:cNvSpPr txBox="1">
            <a:spLocks noChangeArrowheads="1"/>
          </p:cNvSpPr>
          <p:nvPr/>
        </p:nvSpPr>
        <p:spPr bwMode="auto">
          <a:xfrm>
            <a:off x="7643834" y="4478545"/>
            <a:ext cx="413896" cy="307777"/>
          </a:xfrm>
          <a:prstGeom prst="rect">
            <a:avLst/>
          </a:prstGeom>
          <a:noFill/>
          <a:ln w="9525">
            <a:noFill/>
            <a:miter lim="800000"/>
            <a:headEnd/>
            <a:tailEnd/>
          </a:ln>
        </p:spPr>
        <p:txBody>
          <a:bodyPr wrap="none">
            <a:spAutoFit/>
          </a:bodyPr>
          <a:lstStyle/>
          <a:p>
            <a:r>
              <a:rPr lang="es-ES" sz="1400" b="1" dirty="0" smtClean="0">
                <a:latin typeface="Arial" charset="0"/>
              </a:rPr>
              <a:t>H6</a:t>
            </a:r>
            <a:endParaRPr lang="es-ES" sz="1400" b="1" dirty="0">
              <a:latin typeface="Arial" charset="0"/>
            </a:endParaRPr>
          </a:p>
        </p:txBody>
      </p:sp>
      <p:sp>
        <p:nvSpPr>
          <p:cNvPr id="69" name="Text Box 1076"/>
          <p:cNvSpPr txBox="1">
            <a:spLocks noChangeArrowheads="1"/>
          </p:cNvSpPr>
          <p:nvPr/>
        </p:nvSpPr>
        <p:spPr bwMode="auto">
          <a:xfrm>
            <a:off x="7643834" y="2263967"/>
            <a:ext cx="413896" cy="307777"/>
          </a:xfrm>
          <a:prstGeom prst="rect">
            <a:avLst/>
          </a:prstGeom>
          <a:noFill/>
          <a:ln w="9525">
            <a:noFill/>
            <a:miter lim="800000"/>
            <a:headEnd/>
            <a:tailEnd/>
          </a:ln>
        </p:spPr>
        <p:txBody>
          <a:bodyPr wrap="none">
            <a:spAutoFit/>
          </a:bodyPr>
          <a:lstStyle/>
          <a:p>
            <a:r>
              <a:rPr lang="es-ES" sz="1400" b="1" dirty="0" smtClean="0">
                <a:latin typeface="Arial" charset="0"/>
              </a:rPr>
              <a:t>H5</a:t>
            </a:r>
            <a:endParaRPr lang="es-ES" sz="1400" b="1" dirty="0">
              <a:latin typeface="Arial" charset="0"/>
            </a:endParaRPr>
          </a:p>
        </p:txBody>
      </p:sp>
      <p:sp>
        <p:nvSpPr>
          <p:cNvPr id="70" name="Text Box 1076"/>
          <p:cNvSpPr txBox="1">
            <a:spLocks noChangeArrowheads="1"/>
          </p:cNvSpPr>
          <p:nvPr/>
        </p:nvSpPr>
        <p:spPr bwMode="auto">
          <a:xfrm>
            <a:off x="5214942" y="1692463"/>
            <a:ext cx="413896" cy="307777"/>
          </a:xfrm>
          <a:prstGeom prst="rect">
            <a:avLst/>
          </a:prstGeom>
          <a:noFill/>
          <a:ln w="9525">
            <a:noFill/>
            <a:miter lim="800000"/>
            <a:headEnd/>
            <a:tailEnd/>
          </a:ln>
        </p:spPr>
        <p:txBody>
          <a:bodyPr wrap="none">
            <a:spAutoFit/>
          </a:bodyPr>
          <a:lstStyle/>
          <a:p>
            <a:r>
              <a:rPr lang="es-ES" sz="1400" b="1" dirty="0" smtClean="0">
                <a:latin typeface="Arial" charset="0"/>
              </a:rPr>
              <a:t>H3</a:t>
            </a:r>
            <a:endParaRPr lang="es-ES" sz="1400" b="1" dirty="0">
              <a:latin typeface="Arial" charset="0"/>
            </a:endParaRPr>
          </a:p>
        </p:txBody>
      </p:sp>
      <p:sp>
        <p:nvSpPr>
          <p:cNvPr id="71" name="Text Box 1076"/>
          <p:cNvSpPr txBox="1">
            <a:spLocks noChangeArrowheads="1"/>
          </p:cNvSpPr>
          <p:nvPr/>
        </p:nvSpPr>
        <p:spPr bwMode="auto">
          <a:xfrm>
            <a:off x="928662" y="2214554"/>
            <a:ext cx="413896" cy="307777"/>
          </a:xfrm>
          <a:prstGeom prst="rect">
            <a:avLst/>
          </a:prstGeom>
          <a:noFill/>
          <a:ln w="9525">
            <a:noFill/>
            <a:miter lim="800000"/>
            <a:headEnd/>
            <a:tailEnd/>
          </a:ln>
        </p:spPr>
        <p:txBody>
          <a:bodyPr wrap="none">
            <a:spAutoFit/>
          </a:bodyPr>
          <a:lstStyle/>
          <a:p>
            <a:r>
              <a:rPr lang="es-ES" sz="1400" b="1" dirty="0" smtClean="0">
                <a:latin typeface="Arial" charset="0"/>
              </a:rPr>
              <a:t>H1</a:t>
            </a:r>
            <a:endParaRPr lang="es-ES" sz="1400" b="1" dirty="0">
              <a:latin typeface="Arial" charset="0"/>
            </a:endParaRPr>
          </a:p>
        </p:txBody>
      </p:sp>
      <p:sp>
        <p:nvSpPr>
          <p:cNvPr id="72" name="Text Box 1076"/>
          <p:cNvSpPr txBox="1">
            <a:spLocks noChangeArrowheads="1"/>
          </p:cNvSpPr>
          <p:nvPr/>
        </p:nvSpPr>
        <p:spPr bwMode="auto">
          <a:xfrm>
            <a:off x="928662" y="4357694"/>
            <a:ext cx="413896" cy="307777"/>
          </a:xfrm>
          <a:prstGeom prst="rect">
            <a:avLst/>
          </a:prstGeom>
          <a:noFill/>
          <a:ln w="9525">
            <a:noFill/>
            <a:miter lim="800000"/>
            <a:headEnd/>
            <a:tailEnd/>
          </a:ln>
        </p:spPr>
        <p:txBody>
          <a:bodyPr wrap="none">
            <a:spAutoFit/>
          </a:bodyPr>
          <a:lstStyle/>
          <a:p>
            <a:r>
              <a:rPr lang="es-ES" sz="1400" b="1" dirty="0" smtClean="0">
                <a:latin typeface="Arial" charset="0"/>
              </a:rPr>
              <a:t>H2</a:t>
            </a:r>
            <a:endParaRPr lang="es-ES" sz="1400" b="1" dirty="0">
              <a:latin typeface="Arial" charset="0"/>
            </a:endParaRPr>
          </a:p>
        </p:txBody>
      </p:sp>
    </p:spTree>
  </p:cSld>
  <p:clrMapOvr>
    <a:masterClrMapping/>
  </p:clrMapOvr>
  <p:transition spd="med">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13048"/>
                                        </p:tgtEl>
                                        <p:attrNameLst>
                                          <p:attrName>style.visibility</p:attrName>
                                        </p:attrNameLst>
                                      </p:cBhvr>
                                      <p:to>
                                        <p:strVal val="visible"/>
                                      </p:to>
                                    </p:set>
                                    <p:animEffect transition="in" filter="wipe(right)">
                                      <p:cBhvr>
                                        <p:cTn id="7" dur="500"/>
                                        <p:tgtEl>
                                          <p:spTgt spid="21304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13049"/>
                                        </p:tgtEl>
                                        <p:attrNameLst>
                                          <p:attrName>style.visibility</p:attrName>
                                        </p:attrNameLst>
                                      </p:cBhvr>
                                      <p:to>
                                        <p:strVal val="visible"/>
                                      </p:to>
                                    </p:set>
                                    <p:animEffect transition="in" filter="wipe(down)">
                                      <p:cBhvr>
                                        <p:cTn id="11" dur="500"/>
                                        <p:tgtEl>
                                          <p:spTgt spid="213049"/>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213050"/>
                                        </p:tgtEl>
                                        <p:attrNameLst>
                                          <p:attrName>style.visibility</p:attrName>
                                        </p:attrNameLst>
                                      </p:cBhvr>
                                      <p:to>
                                        <p:strVal val="visible"/>
                                      </p:to>
                                    </p:set>
                                    <p:animEffect transition="in" filter="wipe(right)">
                                      <p:cBhvr>
                                        <p:cTn id="15" dur="500"/>
                                        <p:tgtEl>
                                          <p:spTgt spid="213050"/>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13051"/>
                                        </p:tgtEl>
                                        <p:attrNameLst>
                                          <p:attrName>style.visibility</p:attrName>
                                        </p:attrNameLst>
                                      </p:cBhvr>
                                      <p:to>
                                        <p:strVal val="visible"/>
                                      </p:to>
                                    </p:set>
                                    <p:animEffect transition="in" filter="wipe(left)">
                                      <p:cBhvr>
                                        <p:cTn id="19" dur="500"/>
                                        <p:tgtEl>
                                          <p:spTgt spid="213051"/>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213052"/>
                                        </p:tgtEl>
                                        <p:attrNameLst>
                                          <p:attrName>style.visibility</p:attrName>
                                        </p:attrNameLst>
                                      </p:cBhvr>
                                      <p:to>
                                        <p:strVal val="visible"/>
                                      </p:to>
                                    </p:set>
                                    <p:animEffect transition="in" filter="wipe(up)">
                                      <p:cBhvr>
                                        <p:cTn id="23" dur="500"/>
                                        <p:tgtEl>
                                          <p:spTgt spid="213052"/>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213053"/>
                                        </p:tgtEl>
                                        <p:attrNameLst>
                                          <p:attrName>style.visibility</p:attrName>
                                        </p:attrNameLst>
                                      </p:cBhvr>
                                      <p:to>
                                        <p:strVal val="visible"/>
                                      </p:to>
                                    </p:set>
                                    <p:animEffect transition="in" filter="wipe(left)">
                                      <p:cBhvr>
                                        <p:cTn id="27" dur="500"/>
                                        <p:tgtEl>
                                          <p:spTgt spid="213053"/>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213054"/>
                                        </p:tgtEl>
                                        <p:attrNameLst>
                                          <p:attrName>style.visibility</p:attrName>
                                        </p:attrNameLst>
                                      </p:cBhvr>
                                      <p:to>
                                        <p:strVal val="visible"/>
                                      </p:to>
                                    </p:set>
                                    <p:animEffect transition="in" filter="wipe(left)">
                                      <p:cBhvr>
                                        <p:cTn id="31" dur="500"/>
                                        <p:tgtEl>
                                          <p:spTgt spid="213054"/>
                                        </p:tgtEl>
                                      </p:cBhvr>
                                    </p:animEffect>
                                  </p:childTnLst>
                                </p:cTn>
                              </p:par>
                            </p:childTnLst>
                          </p:cTn>
                        </p:par>
                        <p:par>
                          <p:cTn id="32" fill="hold">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213055"/>
                                        </p:tgtEl>
                                        <p:attrNameLst>
                                          <p:attrName>style.visibility</p:attrName>
                                        </p:attrNameLst>
                                      </p:cBhvr>
                                      <p:to>
                                        <p:strVal val="visible"/>
                                      </p:to>
                                    </p:set>
                                    <p:animEffect transition="in" filter="wipe(up)">
                                      <p:cBhvr>
                                        <p:cTn id="35" dur="500"/>
                                        <p:tgtEl>
                                          <p:spTgt spid="213055"/>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213056"/>
                                        </p:tgtEl>
                                        <p:attrNameLst>
                                          <p:attrName>style.visibility</p:attrName>
                                        </p:attrNameLst>
                                      </p:cBhvr>
                                      <p:to>
                                        <p:strVal val="visible"/>
                                      </p:to>
                                    </p:set>
                                    <p:animEffect transition="in" filter="wipe(left)">
                                      <p:cBhvr>
                                        <p:cTn id="39" dur="500"/>
                                        <p:tgtEl>
                                          <p:spTgt spid="213056"/>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213057"/>
                                        </p:tgtEl>
                                        <p:attrNameLst>
                                          <p:attrName>style.visibility</p:attrName>
                                        </p:attrNameLst>
                                      </p:cBhvr>
                                      <p:to>
                                        <p:strVal val="visible"/>
                                      </p:to>
                                    </p:set>
                                    <p:animEffect transition="in" filter="wipe(left)">
                                      <p:cBhvr>
                                        <p:cTn id="44" dur="500"/>
                                        <p:tgtEl>
                                          <p:spTgt spid="213057"/>
                                        </p:tgtEl>
                                      </p:cBhvr>
                                    </p:animEffect>
                                  </p:childTnLst>
                                </p:cTn>
                              </p:par>
                            </p:childTnLst>
                          </p:cTn>
                        </p:par>
                        <p:par>
                          <p:cTn id="45" fill="hold">
                            <p:stCondLst>
                              <p:cond delay="500"/>
                            </p:stCondLst>
                            <p:childTnLst>
                              <p:par>
                                <p:cTn id="46" presetID="22" presetClass="entr" presetSubtype="1" fill="hold" grpId="0" nodeType="afterEffect">
                                  <p:stCondLst>
                                    <p:cond delay="0"/>
                                  </p:stCondLst>
                                  <p:childTnLst>
                                    <p:set>
                                      <p:cBhvr>
                                        <p:cTn id="47" dur="1" fill="hold">
                                          <p:stCondLst>
                                            <p:cond delay="0"/>
                                          </p:stCondLst>
                                        </p:cTn>
                                        <p:tgtEl>
                                          <p:spTgt spid="213058"/>
                                        </p:tgtEl>
                                        <p:attrNameLst>
                                          <p:attrName>style.visibility</p:attrName>
                                        </p:attrNameLst>
                                      </p:cBhvr>
                                      <p:to>
                                        <p:strVal val="visible"/>
                                      </p:to>
                                    </p:set>
                                    <p:animEffect transition="in" filter="wipe(up)">
                                      <p:cBhvr>
                                        <p:cTn id="48" dur="500"/>
                                        <p:tgtEl>
                                          <p:spTgt spid="213058"/>
                                        </p:tgtEl>
                                      </p:cBhvr>
                                    </p:animEffect>
                                  </p:childTnLst>
                                </p:cTn>
                              </p:par>
                            </p:childTnLst>
                          </p:cTn>
                        </p:par>
                        <p:par>
                          <p:cTn id="49" fill="hold">
                            <p:stCondLst>
                              <p:cond delay="1000"/>
                            </p:stCondLst>
                            <p:childTnLst>
                              <p:par>
                                <p:cTn id="50" presetID="22" presetClass="entr" presetSubtype="8" fill="hold" grpId="0" nodeType="afterEffect">
                                  <p:stCondLst>
                                    <p:cond delay="0"/>
                                  </p:stCondLst>
                                  <p:childTnLst>
                                    <p:set>
                                      <p:cBhvr>
                                        <p:cTn id="51" dur="1" fill="hold">
                                          <p:stCondLst>
                                            <p:cond delay="0"/>
                                          </p:stCondLst>
                                        </p:cTn>
                                        <p:tgtEl>
                                          <p:spTgt spid="213059"/>
                                        </p:tgtEl>
                                        <p:attrNameLst>
                                          <p:attrName>style.visibility</p:attrName>
                                        </p:attrNameLst>
                                      </p:cBhvr>
                                      <p:to>
                                        <p:strVal val="visible"/>
                                      </p:to>
                                    </p:set>
                                    <p:animEffect transition="in" filter="wipe(left)">
                                      <p:cBhvr>
                                        <p:cTn id="52" dur="500"/>
                                        <p:tgtEl>
                                          <p:spTgt spid="213059"/>
                                        </p:tgtEl>
                                      </p:cBhvr>
                                    </p:animEffect>
                                  </p:childTnLst>
                                </p:cTn>
                              </p:par>
                            </p:childTnLst>
                          </p:cTn>
                        </p:par>
                        <p:par>
                          <p:cTn id="53" fill="hold">
                            <p:stCondLst>
                              <p:cond delay="1500"/>
                            </p:stCondLst>
                            <p:childTnLst>
                              <p:par>
                                <p:cTn id="54" presetID="1" presetClass="entr" presetSubtype="0" fill="hold" grpId="0" nodeType="afterEffect">
                                  <p:stCondLst>
                                    <p:cond delay="0"/>
                                  </p:stCondLst>
                                  <p:childTnLst>
                                    <p:set>
                                      <p:cBhvr>
                                        <p:cTn id="55" dur="1" fill="hold">
                                          <p:stCondLst>
                                            <p:cond delay="499"/>
                                          </p:stCondLst>
                                        </p:cTn>
                                        <p:tgtEl>
                                          <p:spTgt spid="213045"/>
                                        </p:tgtEl>
                                        <p:attrNameLst>
                                          <p:attrName>style.visibility</p:attrName>
                                        </p:attrNameLst>
                                      </p:cBhvr>
                                      <p:to>
                                        <p:strVal val="visible"/>
                                      </p:to>
                                    </p:set>
                                  </p:childTnLst>
                                </p:cTn>
                              </p:par>
                            </p:childTnLst>
                          </p:cTn>
                        </p:par>
                        <p:par>
                          <p:cTn id="56" fill="hold">
                            <p:stCondLst>
                              <p:cond delay="2000"/>
                            </p:stCondLst>
                            <p:childTnLst>
                              <p:par>
                                <p:cTn id="57" presetID="1" presetClass="entr" presetSubtype="0" fill="hold" nodeType="afterEffect">
                                  <p:stCondLst>
                                    <p:cond delay="0"/>
                                  </p:stCondLst>
                                  <p:childTnLst>
                                    <p:set>
                                      <p:cBhvr>
                                        <p:cTn id="58" dur="1" fill="hold">
                                          <p:stCondLst>
                                            <p:cond delay="499"/>
                                          </p:stCondLst>
                                        </p:cTn>
                                        <p:tgtEl>
                                          <p:spTgt spid="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22" presetClass="entr" presetSubtype="2" fill="hold" grpId="0" nodeType="clickEffect">
                                  <p:stCondLst>
                                    <p:cond delay="0"/>
                                  </p:stCondLst>
                                  <p:childTnLst>
                                    <p:set>
                                      <p:cBhvr>
                                        <p:cTn id="62" dur="1" fill="hold">
                                          <p:stCondLst>
                                            <p:cond delay="0"/>
                                          </p:stCondLst>
                                        </p:cTn>
                                        <p:tgtEl>
                                          <p:spTgt spid="213063"/>
                                        </p:tgtEl>
                                        <p:attrNameLst>
                                          <p:attrName>style.visibility</p:attrName>
                                        </p:attrNameLst>
                                      </p:cBhvr>
                                      <p:to>
                                        <p:strVal val="visible"/>
                                      </p:to>
                                    </p:set>
                                    <p:animEffect transition="in" filter="wipe(right)">
                                      <p:cBhvr>
                                        <p:cTn id="63" dur="500"/>
                                        <p:tgtEl>
                                          <p:spTgt spid="213063"/>
                                        </p:tgtEl>
                                      </p:cBhvr>
                                    </p:animEffect>
                                  </p:childTnLst>
                                </p:cTn>
                              </p:par>
                            </p:childTnLst>
                          </p:cTn>
                        </p:par>
                        <p:par>
                          <p:cTn id="64" fill="hold">
                            <p:stCondLst>
                              <p:cond delay="500"/>
                            </p:stCondLst>
                            <p:childTnLst>
                              <p:par>
                                <p:cTn id="65" presetID="22" presetClass="entr" presetSubtype="4" fill="hold" grpId="0" nodeType="afterEffect">
                                  <p:stCondLst>
                                    <p:cond delay="0"/>
                                  </p:stCondLst>
                                  <p:childTnLst>
                                    <p:set>
                                      <p:cBhvr>
                                        <p:cTn id="66" dur="1" fill="hold">
                                          <p:stCondLst>
                                            <p:cond delay="0"/>
                                          </p:stCondLst>
                                        </p:cTn>
                                        <p:tgtEl>
                                          <p:spTgt spid="213064"/>
                                        </p:tgtEl>
                                        <p:attrNameLst>
                                          <p:attrName>style.visibility</p:attrName>
                                        </p:attrNameLst>
                                      </p:cBhvr>
                                      <p:to>
                                        <p:strVal val="visible"/>
                                      </p:to>
                                    </p:set>
                                    <p:animEffect transition="in" filter="wipe(down)">
                                      <p:cBhvr>
                                        <p:cTn id="67" dur="500"/>
                                        <p:tgtEl>
                                          <p:spTgt spid="213064"/>
                                        </p:tgtEl>
                                      </p:cBhvr>
                                    </p:animEffect>
                                  </p:childTnLst>
                                </p:cTn>
                              </p:par>
                            </p:childTnLst>
                          </p:cTn>
                        </p:par>
                        <p:par>
                          <p:cTn id="68" fill="hold">
                            <p:stCondLst>
                              <p:cond delay="1000"/>
                            </p:stCondLst>
                            <p:childTnLst>
                              <p:par>
                                <p:cTn id="69" presetID="22" presetClass="entr" presetSubtype="8" fill="hold" grpId="0" nodeType="afterEffect">
                                  <p:stCondLst>
                                    <p:cond delay="0"/>
                                  </p:stCondLst>
                                  <p:childTnLst>
                                    <p:set>
                                      <p:cBhvr>
                                        <p:cTn id="70" dur="1" fill="hold">
                                          <p:stCondLst>
                                            <p:cond delay="0"/>
                                          </p:stCondLst>
                                        </p:cTn>
                                        <p:tgtEl>
                                          <p:spTgt spid="213065"/>
                                        </p:tgtEl>
                                        <p:attrNameLst>
                                          <p:attrName>style.visibility</p:attrName>
                                        </p:attrNameLst>
                                      </p:cBhvr>
                                      <p:to>
                                        <p:strVal val="visible"/>
                                      </p:to>
                                    </p:set>
                                    <p:animEffect transition="in" filter="wipe(left)">
                                      <p:cBhvr>
                                        <p:cTn id="71" dur="500"/>
                                        <p:tgtEl>
                                          <p:spTgt spid="213065"/>
                                        </p:tgtEl>
                                      </p:cBhvr>
                                    </p:animEffect>
                                  </p:childTnLst>
                                </p:cTn>
                              </p:par>
                            </p:childTnLst>
                          </p:cTn>
                        </p:par>
                        <p:par>
                          <p:cTn id="72" fill="hold">
                            <p:stCondLst>
                              <p:cond delay="1500"/>
                            </p:stCondLst>
                            <p:childTnLst>
                              <p:par>
                                <p:cTn id="73" presetID="22" presetClass="entr" presetSubtype="1" fill="hold" grpId="0" nodeType="afterEffect">
                                  <p:stCondLst>
                                    <p:cond delay="0"/>
                                  </p:stCondLst>
                                  <p:childTnLst>
                                    <p:set>
                                      <p:cBhvr>
                                        <p:cTn id="74" dur="1" fill="hold">
                                          <p:stCondLst>
                                            <p:cond delay="0"/>
                                          </p:stCondLst>
                                        </p:cTn>
                                        <p:tgtEl>
                                          <p:spTgt spid="213066"/>
                                        </p:tgtEl>
                                        <p:attrNameLst>
                                          <p:attrName>style.visibility</p:attrName>
                                        </p:attrNameLst>
                                      </p:cBhvr>
                                      <p:to>
                                        <p:strVal val="visible"/>
                                      </p:to>
                                    </p:set>
                                    <p:animEffect transition="in" filter="wipe(up)">
                                      <p:cBhvr>
                                        <p:cTn id="75" dur="500"/>
                                        <p:tgtEl>
                                          <p:spTgt spid="213066"/>
                                        </p:tgtEl>
                                      </p:cBhvr>
                                    </p:animEffect>
                                  </p:childTnLst>
                                </p:cTn>
                              </p:par>
                            </p:childTnLst>
                          </p:cTn>
                        </p:par>
                        <p:par>
                          <p:cTn id="76" fill="hold">
                            <p:stCondLst>
                              <p:cond delay="2000"/>
                            </p:stCondLst>
                            <p:childTnLst>
                              <p:par>
                                <p:cTn id="77" presetID="22" presetClass="entr" presetSubtype="8" fill="hold" grpId="0" nodeType="afterEffect">
                                  <p:stCondLst>
                                    <p:cond delay="0"/>
                                  </p:stCondLst>
                                  <p:childTnLst>
                                    <p:set>
                                      <p:cBhvr>
                                        <p:cTn id="78" dur="1" fill="hold">
                                          <p:stCondLst>
                                            <p:cond delay="0"/>
                                          </p:stCondLst>
                                        </p:cTn>
                                        <p:tgtEl>
                                          <p:spTgt spid="213067"/>
                                        </p:tgtEl>
                                        <p:attrNameLst>
                                          <p:attrName>style.visibility</p:attrName>
                                        </p:attrNameLst>
                                      </p:cBhvr>
                                      <p:to>
                                        <p:strVal val="visible"/>
                                      </p:to>
                                    </p:set>
                                    <p:animEffect transition="in" filter="wipe(left)">
                                      <p:cBhvr>
                                        <p:cTn id="79" dur="500"/>
                                        <p:tgtEl>
                                          <p:spTgt spid="2130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3065" grpId="0" animBg="1"/>
      <p:bldP spid="213048" grpId="0" animBg="1"/>
      <p:bldP spid="213059" grpId="0" animBg="1"/>
      <p:bldP spid="213063" grpId="0" animBg="1"/>
      <p:bldP spid="213067" grpId="0" animBg="1"/>
      <p:bldP spid="213045" grpId="0" animBg="1" autoUpdateAnimBg="0"/>
      <p:bldP spid="213049" grpId="0" animBg="1"/>
      <p:bldP spid="213050" grpId="0" animBg="1"/>
      <p:bldP spid="213051" grpId="0" animBg="1"/>
      <p:bldP spid="213052" grpId="0" animBg="1"/>
      <p:bldP spid="213053" grpId="0" animBg="1"/>
      <p:bldP spid="213054" grpId="0" animBg="1"/>
      <p:bldP spid="213055" grpId="0" animBg="1"/>
      <p:bldP spid="213056" grpId="0" animBg="1"/>
      <p:bldP spid="213057" grpId="0" animBg="1"/>
      <p:bldP spid="213058" grpId="0" animBg="1"/>
      <p:bldP spid="213064" grpId="0" animBg="1"/>
      <p:bldP spid="21306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a:xfrm>
            <a:off x="685800" y="260350"/>
            <a:ext cx="7772400" cy="1143000"/>
          </a:xfrm>
        </p:spPr>
        <p:txBody>
          <a:bodyPr/>
          <a:lstStyle/>
          <a:p>
            <a:pPr eaLnBrk="1" hangingPunct="1"/>
            <a:r>
              <a:rPr lang="es-ES_tradnl" smtClean="0"/>
              <a:t>Sumario</a:t>
            </a:r>
            <a:endParaRPr lang="es-ES" smtClean="0"/>
          </a:p>
        </p:txBody>
      </p:sp>
      <p:sp>
        <p:nvSpPr>
          <p:cNvPr id="32770" name="Rectangle 3"/>
          <p:cNvSpPr>
            <a:spLocks noGrp="1" noChangeArrowheads="1"/>
          </p:cNvSpPr>
          <p:nvPr>
            <p:ph type="body" idx="1"/>
          </p:nvPr>
        </p:nvSpPr>
        <p:spPr>
          <a:xfrm>
            <a:off x="541338" y="1484313"/>
            <a:ext cx="8207375" cy="4681537"/>
          </a:xfrm>
        </p:spPr>
        <p:txBody>
          <a:bodyPr/>
          <a:lstStyle/>
          <a:p>
            <a:pPr eaLnBrk="1" hangingPunct="1"/>
            <a:r>
              <a:rPr lang="es-ES_tradnl" smtClean="0"/>
              <a:t>Generalidades</a:t>
            </a:r>
          </a:p>
          <a:p>
            <a:pPr eaLnBrk="1" hangingPunct="1"/>
            <a:r>
              <a:rPr lang="es-ES_tradnl" b="1" smtClean="0">
                <a:solidFill>
                  <a:srgbClr val="FF0000"/>
                </a:solidFill>
              </a:rPr>
              <a:t>El Datagrama IP. Estructura de la cabecera</a:t>
            </a:r>
          </a:p>
          <a:p>
            <a:pPr eaLnBrk="1" hangingPunct="1"/>
            <a:r>
              <a:rPr lang="es-ES_tradnl" smtClean="0"/>
              <a:t>Direcciones de red. Enrutamiento básico</a:t>
            </a:r>
          </a:p>
          <a:p>
            <a:pPr eaLnBrk="1" hangingPunct="1"/>
            <a:r>
              <a:rPr lang="es-ES_tradnl" smtClean="0"/>
              <a:t>Subredes y máscaras</a:t>
            </a:r>
          </a:p>
          <a:p>
            <a:pPr eaLnBrk="1" hangingPunct="1"/>
            <a:r>
              <a:rPr lang="es-ES_tradnl" smtClean="0"/>
              <a:t>Asignación de direcciones y CIDR</a:t>
            </a:r>
          </a:p>
          <a:p>
            <a:pPr eaLnBrk="1" hangingPunct="1"/>
            <a:r>
              <a:rPr lang="es-ES_tradnl" smtClean="0"/>
              <a:t>Protocolo de control ICMP</a:t>
            </a:r>
          </a:p>
          <a:p>
            <a:pPr eaLnBrk="1" hangingPunct="1"/>
            <a:r>
              <a:rPr lang="es-ES_tradnl" smtClean="0"/>
              <a:t>Protocolo de resolución de direcciones ARP</a:t>
            </a:r>
            <a:endParaRPr lang="es-ES" smtClean="0"/>
          </a:p>
        </p:txBody>
      </p:sp>
    </p:spTree>
  </p:cSld>
  <p:clrMapOvr>
    <a:masterClrMapping/>
  </p:clrMapOvr>
  <p:transition spd="med">
    <p:pull dir="ru"/>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Text Box 3"/>
          <p:cNvSpPr txBox="1">
            <a:spLocks noChangeArrowheads="1"/>
          </p:cNvSpPr>
          <p:nvPr/>
        </p:nvSpPr>
        <p:spPr bwMode="auto">
          <a:xfrm>
            <a:off x="274638" y="1317625"/>
            <a:ext cx="8239756" cy="4302716"/>
          </a:xfrm>
          <a:prstGeom prst="rect">
            <a:avLst/>
          </a:prstGeom>
          <a:noFill/>
          <a:ln w="9525">
            <a:noFill/>
            <a:miter lim="800000"/>
            <a:headEnd/>
            <a:tailEnd/>
          </a:ln>
        </p:spPr>
        <p:txBody>
          <a:bodyPr wrap="none">
            <a:spAutoFit/>
          </a:bodyPr>
          <a:lstStyle/>
          <a:p>
            <a:pPr>
              <a:lnSpc>
                <a:spcPct val="80000"/>
              </a:lnSpc>
              <a:buFont typeface="Wingdings" pitchFamily="2" charset="2"/>
              <a:buNone/>
            </a:pPr>
            <a:r>
              <a:rPr lang="es-ES_tradnl" sz="1400" dirty="0" smtClean="0">
                <a:latin typeface="Lucida Console" pitchFamily="49" charset="0"/>
              </a:rPr>
              <a:t>&gt; </a:t>
            </a:r>
            <a:r>
              <a:rPr lang="es-ES_tradnl" sz="1400" b="1" dirty="0" err="1" smtClean="0">
                <a:latin typeface="Lucida Console" pitchFamily="49" charset="0"/>
              </a:rPr>
              <a:t>route</a:t>
            </a:r>
            <a:r>
              <a:rPr lang="es-ES_tradnl" sz="1400" b="1" dirty="0" smtClean="0">
                <a:latin typeface="Lucida Console" pitchFamily="49" charset="0"/>
              </a:rPr>
              <a:t> -n</a:t>
            </a:r>
          </a:p>
          <a:p>
            <a:pPr>
              <a:lnSpc>
                <a:spcPct val="80000"/>
              </a:lnSpc>
              <a:buFont typeface="Wingdings" pitchFamily="2" charset="2"/>
              <a:buNone/>
            </a:pPr>
            <a:r>
              <a:rPr lang="es-ES_tradnl" sz="1400" dirty="0" err="1" smtClean="0">
                <a:latin typeface="Lucida Console" pitchFamily="49" charset="0"/>
              </a:rPr>
              <a:t>Kernel</a:t>
            </a:r>
            <a:r>
              <a:rPr lang="es-ES_tradnl" sz="1400" dirty="0" smtClean="0">
                <a:latin typeface="Lucida Console" pitchFamily="49" charset="0"/>
              </a:rPr>
              <a:t> IP </a:t>
            </a:r>
            <a:r>
              <a:rPr lang="es-ES_tradnl" sz="1400" dirty="0" err="1" smtClean="0">
                <a:latin typeface="Lucida Console" pitchFamily="49" charset="0"/>
              </a:rPr>
              <a:t>routing</a:t>
            </a:r>
            <a:r>
              <a:rPr lang="es-ES_tradnl" sz="1400" dirty="0" smtClean="0">
                <a:latin typeface="Lucida Console" pitchFamily="49" charset="0"/>
              </a:rPr>
              <a:t> </a:t>
            </a:r>
            <a:r>
              <a:rPr lang="es-ES_tradnl" sz="1400" dirty="0" err="1" smtClean="0">
                <a:latin typeface="Lucida Console" pitchFamily="49" charset="0"/>
              </a:rPr>
              <a:t>table</a:t>
            </a:r>
            <a:endParaRPr lang="es-ES_tradnl" sz="1400" dirty="0" smtClean="0">
              <a:latin typeface="Lucida Console" pitchFamily="49" charset="0"/>
            </a:endParaRPr>
          </a:p>
          <a:p>
            <a:pPr>
              <a:lnSpc>
                <a:spcPct val="80000"/>
              </a:lnSpc>
              <a:buFont typeface="Wingdings" pitchFamily="2" charset="2"/>
              <a:buNone/>
            </a:pPr>
            <a:r>
              <a:rPr lang="es-ES_tradnl" sz="1400" dirty="0" err="1" smtClean="0">
                <a:latin typeface="Lucida Console" pitchFamily="49" charset="0"/>
              </a:rPr>
              <a:t>Destination</a:t>
            </a:r>
            <a:r>
              <a:rPr lang="es-ES_tradnl" sz="1400" dirty="0" smtClean="0">
                <a:latin typeface="Lucida Console" pitchFamily="49" charset="0"/>
              </a:rPr>
              <a:t>     Gateway       </a:t>
            </a:r>
            <a:r>
              <a:rPr lang="es-ES_tradnl" sz="1400" dirty="0" err="1" smtClean="0">
                <a:latin typeface="Lucida Console" pitchFamily="49" charset="0"/>
              </a:rPr>
              <a:t>Genmask</a:t>
            </a:r>
            <a:r>
              <a:rPr lang="es-ES_tradnl" sz="1400" dirty="0" smtClean="0">
                <a:latin typeface="Lucida Console" pitchFamily="49" charset="0"/>
              </a:rPr>
              <a:t>         </a:t>
            </a:r>
            <a:r>
              <a:rPr lang="es-ES_tradnl" sz="1400" dirty="0" err="1" smtClean="0">
                <a:latin typeface="Lucida Console" pitchFamily="49" charset="0"/>
              </a:rPr>
              <a:t>Flags</a:t>
            </a:r>
            <a:r>
              <a:rPr lang="es-ES_tradnl" sz="1400" dirty="0" smtClean="0">
                <a:latin typeface="Lucida Console" pitchFamily="49" charset="0"/>
              </a:rPr>
              <a:t> </a:t>
            </a:r>
            <a:r>
              <a:rPr lang="es-ES_tradnl" sz="1400" dirty="0" err="1" smtClean="0">
                <a:latin typeface="Lucida Console" pitchFamily="49" charset="0"/>
              </a:rPr>
              <a:t>Metric</a:t>
            </a:r>
            <a:r>
              <a:rPr lang="es-ES_tradnl" sz="1400" dirty="0" smtClean="0">
                <a:latin typeface="Lucida Console" pitchFamily="49" charset="0"/>
              </a:rPr>
              <a:t> </a:t>
            </a:r>
            <a:r>
              <a:rPr lang="es-ES_tradnl" sz="1400" dirty="0" err="1" smtClean="0">
                <a:latin typeface="Lucida Console" pitchFamily="49" charset="0"/>
              </a:rPr>
              <a:t>Ref</a:t>
            </a:r>
            <a:r>
              <a:rPr lang="es-ES_tradnl" sz="1400" dirty="0" smtClean="0">
                <a:latin typeface="Lucida Console" pitchFamily="49" charset="0"/>
              </a:rPr>
              <a:t>    Use </a:t>
            </a:r>
            <a:r>
              <a:rPr lang="es-ES_tradnl" sz="1400" dirty="0" err="1" smtClean="0">
                <a:latin typeface="Lucida Console" pitchFamily="49" charset="0"/>
              </a:rPr>
              <a:t>Iface</a:t>
            </a:r>
            <a:endParaRPr lang="es-ES_tradnl" sz="1400" dirty="0" smtClean="0">
              <a:latin typeface="Lucida Console" pitchFamily="49" charset="0"/>
            </a:endParaRPr>
          </a:p>
          <a:p>
            <a:pPr>
              <a:lnSpc>
                <a:spcPct val="80000"/>
              </a:lnSpc>
              <a:buFont typeface="Wingdings" pitchFamily="2" charset="2"/>
              <a:buNone/>
            </a:pPr>
            <a:endParaRPr lang="es-ES_tradnl" sz="1400" dirty="0" smtClean="0">
              <a:latin typeface="Lucida Console" pitchFamily="49" charset="0"/>
            </a:endParaRPr>
          </a:p>
          <a:p>
            <a:pPr>
              <a:lnSpc>
                <a:spcPct val="80000"/>
              </a:lnSpc>
              <a:buFont typeface="Wingdings" pitchFamily="2" charset="2"/>
              <a:buNone/>
            </a:pPr>
            <a:r>
              <a:rPr lang="es-ES_tradnl" sz="1400" dirty="0" smtClean="0">
                <a:latin typeface="Lucida Console" pitchFamily="49" charset="0"/>
              </a:rPr>
              <a:t>30.0.0.0        30.0.0.4      255.0.0.0       U     0      0        0 eth0</a:t>
            </a:r>
          </a:p>
          <a:p>
            <a:pPr>
              <a:lnSpc>
                <a:spcPct val="80000"/>
              </a:lnSpc>
              <a:buFont typeface="Wingdings" pitchFamily="2" charset="2"/>
              <a:buNone/>
            </a:pPr>
            <a:r>
              <a:rPr lang="es-ES_tradnl" sz="1400" dirty="0" smtClean="0">
                <a:latin typeface="Lucida Console" pitchFamily="49" charset="0"/>
              </a:rPr>
              <a:t>0.0.0.0         30.0.0.1      0.0.0.0         UG    0      0        0 eth0</a:t>
            </a:r>
          </a:p>
          <a:p>
            <a:pPr>
              <a:lnSpc>
                <a:spcPct val="80000"/>
              </a:lnSpc>
              <a:buFont typeface="Wingdings" pitchFamily="2" charset="2"/>
              <a:buNone/>
            </a:pPr>
            <a:endParaRPr lang="es-ES_tradnl" sz="1600" b="1" dirty="0">
              <a:latin typeface="Courier New" pitchFamily="49" charset="0"/>
            </a:endParaRPr>
          </a:p>
          <a:p>
            <a:pPr>
              <a:lnSpc>
                <a:spcPct val="80000"/>
              </a:lnSpc>
              <a:buFont typeface="Wingdings" pitchFamily="2" charset="2"/>
              <a:buNone/>
            </a:pPr>
            <a:endParaRPr lang="es-ES_tradnl" sz="1600" b="1" dirty="0">
              <a:latin typeface="Courier New" pitchFamily="49" charset="0"/>
            </a:endParaRPr>
          </a:p>
          <a:p>
            <a:pPr>
              <a:lnSpc>
                <a:spcPct val="80000"/>
              </a:lnSpc>
              <a:buFont typeface="Wingdings" pitchFamily="2" charset="2"/>
              <a:buNone/>
            </a:pPr>
            <a:r>
              <a:rPr lang="es-ES_tradnl" sz="1600" b="1" dirty="0">
                <a:latin typeface="Arial" pitchFamily="34" charset="0"/>
                <a:cs typeface="Arial" pitchFamily="34" charset="0"/>
              </a:rPr>
              <a:t>(recibido mensaje ICMP </a:t>
            </a:r>
            <a:r>
              <a:rPr lang="es-ES_tradnl" sz="1600" b="1" dirty="0" err="1" smtClean="0">
                <a:latin typeface="Arial" pitchFamily="34" charset="0"/>
                <a:cs typeface="Arial" pitchFamily="34" charset="0"/>
              </a:rPr>
              <a:t>Redirect</a:t>
            </a:r>
            <a:r>
              <a:rPr lang="es-ES_tradnl" sz="1600" b="1" dirty="0" smtClean="0">
                <a:latin typeface="Arial" pitchFamily="34" charset="0"/>
                <a:cs typeface="Arial" pitchFamily="34" charset="0"/>
              </a:rPr>
              <a:t>)</a:t>
            </a:r>
            <a:endParaRPr lang="es-ES_tradnl" sz="1600" b="1" dirty="0">
              <a:latin typeface="Arial" pitchFamily="34" charset="0"/>
              <a:cs typeface="Arial" pitchFamily="34" charset="0"/>
            </a:endParaRPr>
          </a:p>
          <a:p>
            <a:pPr>
              <a:lnSpc>
                <a:spcPct val="80000"/>
              </a:lnSpc>
              <a:buFont typeface="Wingdings" pitchFamily="2" charset="2"/>
              <a:buNone/>
            </a:pPr>
            <a:endParaRPr lang="es-ES_tradnl" sz="1600" b="1" dirty="0">
              <a:latin typeface="Courier New" pitchFamily="49" charset="0"/>
            </a:endParaRPr>
          </a:p>
          <a:p>
            <a:pPr>
              <a:lnSpc>
                <a:spcPct val="80000"/>
              </a:lnSpc>
              <a:buFont typeface="Wingdings" pitchFamily="2" charset="2"/>
              <a:buNone/>
            </a:pPr>
            <a:r>
              <a:rPr lang="es-ES_tradnl" sz="1400" dirty="0" smtClean="0">
                <a:latin typeface="Lucida Console" pitchFamily="49" charset="0"/>
              </a:rPr>
              <a:t>&gt; </a:t>
            </a:r>
            <a:r>
              <a:rPr lang="es-ES_tradnl" sz="1400" b="1" dirty="0" err="1" smtClean="0">
                <a:latin typeface="Lucida Console" pitchFamily="49" charset="0"/>
              </a:rPr>
              <a:t>route</a:t>
            </a:r>
            <a:r>
              <a:rPr lang="es-ES_tradnl" sz="1400" b="1" dirty="0" smtClean="0">
                <a:latin typeface="Lucida Console" pitchFamily="49" charset="0"/>
              </a:rPr>
              <a:t> -n</a:t>
            </a:r>
          </a:p>
          <a:p>
            <a:pPr>
              <a:lnSpc>
                <a:spcPct val="80000"/>
              </a:lnSpc>
              <a:buFont typeface="Wingdings" pitchFamily="2" charset="2"/>
              <a:buNone/>
            </a:pPr>
            <a:r>
              <a:rPr lang="es-ES_tradnl" sz="1400" dirty="0" err="1" smtClean="0">
                <a:latin typeface="Lucida Console" pitchFamily="49" charset="0"/>
              </a:rPr>
              <a:t>Kernel</a:t>
            </a:r>
            <a:r>
              <a:rPr lang="es-ES_tradnl" sz="1400" dirty="0" smtClean="0">
                <a:latin typeface="Lucida Console" pitchFamily="49" charset="0"/>
              </a:rPr>
              <a:t> IP </a:t>
            </a:r>
            <a:r>
              <a:rPr lang="es-ES_tradnl" sz="1400" dirty="0" err="1" smtClean="0">
                <a:latin typeface="Lucida Console" pitchFamily="49" charset="0"/>
              </a:rPr>
              <a:t>routing</a:t>
            </a:r>
            <a:r>
              <a:rPr lang="es-ES_tradnl" sz="1400" dirty="0" smtClean="0">
                <a:latin typeface="Lucida Console" pitchFamily="49" charset="0"/>
              </a:rPr>
              <a:t> </a:t>
            </a:r>
            <a:r>
              <a:rPr lang="es-ES_tradnl" sz="1400" dirty="0" err="1" smtClean="0">
                <a:latin typeface="Lucida Console" pitchFamily="49" charset="0"/>
              </a:rPr>
              <a:t>table</a:t>
            </a:r>
            <a:endParaRPr lang="es-ES_tradnl" sz="1400" dirty="0" smtClean="0">
              <a:latin typeface="Lucida Console" pitchFamily="49" charset="0"/>
            </a:endParaRPr>
          </a:p>
          <a:p>
            <a:pPr>
              <a:lnSpc>
                <a:spcPct val="80000"/>
              </a:lnSpc>
              <a:buFont typeface="Wingdings" pitchFamily="2" charset="2"/>
              <a:buNone/>
            </a:pPr>
            <a:r>
              <a:rPr lang="es-ES_tradnl" sz="1400" dirty="0" err="1" smtClean="0">
                <a:latin typeface="Lucida Console" pitchFamily="49" charset="0"/>
              </a:rPr>
              <a:t>Destination</a:t>
            </a:r>
            <a:r>
              <a:rPr lang="es-ES_tradnl" sz="1400" dirty="0" smtClean="0">
                <a:latin typeface="Lucida Console" pitchFamily="49" charset="0"/>
              </a:rPr>
              <a:t>     Gateway       </a:t>
            </a:r>
            <a:r>
              <a:rPr lang="es-ES_tradnl" sz="1400" dirty="0" err="1" smtClean="0">
                <a:latin typeface="Lucida Console" pitchFamily="49" charset="0"/>
              </a:rPr>
              <a:t>Genmask</a:t>
            </a:r>
            <a:r>
              <a:rPr lang="es-ES_tradnl" sz="1400" dirty="0" smtClean="0">
                <a:latin typeface="Lucida Console" pitchFamily="49" charset="0"/>
              </a:rPr>
              <a:t>         </a:t>
            </a:r>
            <a:r>
              <a:rPr lang="es-ES_tradnl" sz="1400" dirty="0" err="1" smtClean="0">
                <a:latin typeface="Lucida Console" pitchFamily="49" charset="0"/>
              </a:rPr>
              <a:t>Flags</a:t>
            </a:r>
            <a:r>
              <a:rPr lang="es-ES_tradnl" sz="1400" dirty="0" smtClean="0">
                <a:latin typeface="Lucida Console" pitchFamily="49" charset="0"/>
              </a:rPr>
              <a:t> </a:t>
            </a:r>
            <a:r>
              <a:rPr lang="es-ES_tradnl" sz="1400" dirty="0" err="1" smtClean="0">
                <a:latin typeface="Lucida Console" pitchFamily="49" charset="0"/>
              </a:rPr>
              <a:t>Metric</a:t>
            </a:r>
            <a:r>
              <a:rPr lang="es-ES_tradnl" sz="1400" dirty="0" smtClean="0">
                <a:latin typeface="Lucida Console" pitchFamily="49" charset="0"/>
              </a:rPr>
              <a:t> </a:t>
            </a:r>
            <a:r>
              <a:rPr lang="es-ES_tradnl" sz="1400" dirty="0" err="1" smtClean="0">
                <a:latin typeface="Lucida Console" pitchFamily="49" charset="0"/>
              </a:rPr>
              <a:t>Ref</a:t>
            </a:r>
            <a:r>
              <a:rPr lang="es-ES_tradnl" sz="1400" dirty="0" smtClean="0">
                <a:latin typeface="Lucida Console" pitchFamily="49" charset="0"/>
              </a:rPr>
              <a:t>    Use </a:t>
            </a:r>
            <a:r>
              <a:rPr lang="es-ES_tradnl" sz="1400" dirty="0" err="1" smtClean="0">
                <a:latin typeface="Lucida Console" pitchFamily="49" charset="0"/>
              </a:rPr>
              <a:t>Iface</a:t>
            </a:r>
            <a:endParaRPr lang="es-ES_tradnl" sz="1400" dirty="0" smtClean="0">
              <a:latin typeface="Lucida Console" pitchFamily="49" charset="0"/>
            </a:endParaRPr>
          </a:p>
          <a:p>
            <a:pPr>
              <a:lnSpc>
                <a:spcPct val="80000"/>
              </a:lnSpc>
              <a:buFont typeface="Wingdings" pitchFamily="2" charset="2"/>
              <a:buNone/>
            </a:pPr>
            <a:endParaRPr lang="es-ES_tradnl" sz="1400" dirty="0" smtClean="0">
              <a:latin typeface="Lucida Console" pitchFamily="49" charset="0"/>
            </a:endParaRPr>
          </a:p>
          <a:p>
            <a:pPr>
              <a:lnSpc>
                <a:spcPct val="80000"/>
              </a:lnSpc>
              <a:buFont typeface="Wingdings" pitchFamily="2" charset="2"/>
              <a:buNone/>
            </a:pPr>
            <a:r>
              <a:rPr lang="es-ES_tradnl" sz="1400" dirty="0" smtClean="0">
                <a:latin typeface="Lucida Console" pitchFamily="49" charset="0"/>
              </a:rPr>
              <a:t>30.0.0.0        30.0.0.4      255.0.0.0       U     0      0        0 eth0</a:t>
            </a:r>
          </a:p>
          <a:p>
            <a:pPr>
              <a:lnSpc>
                <a:spcPct val="80000"/>
              </a:lnSpc>
              <a:buFont typeface="Wingdings" pitchFamily="2" charset="2"/>
              <a:buNone/>
            </a:pPr>
            <a:r>
              <a:rPr lang="es-ES_tradnl" sz="1400" dirty="0" smtClean="0">
                <a:latin typeface="Lucida Console" pitchFamily="49" charset="0"/>
              </a:rPr>
              <a:t>40.0.0.0        30.0.0.2      255.0.0.0       UGD   0      0        0 eth0</a:t>
            </a:r>
          </a:p>
          <a:p>
            <a:pPr>
              <a:lnSpc>
                <a:spcPct val="80000"/>
              </a:lnSpc>
              <a:buFont typeface="Wingdings" pitchFamily="2" charset="2"/>
              <a:buNone/>
            </a:pPr>
            <a:r>
              <a:rPr lang="es-ES_tradnl" sz="1400" dirty="0" smtClean="0">
                <a:latin typeface="Lucida Console" pitchFamily="49" charset="0"/>
              </a:rPr>
              <a:t>0.0.0.0         30.0.0.1      0.0.0.0         UG    0      0        0 eth0</a:t>
            </a:r>
          </a:p>
          <a:p>
            <a:pPr>
              <a:lnSpc>
                <a:spcPct val="80000"/>
              </a:lnSpc>
              <a:buFont typeface="Wingdings" pitchFamily="2" charset="2"/>
              <a:buNone/>
            </a:pPr>
            <a:endParaRPr lang="es-ES_tradnl" sz="1600" b="1" dirty="0">
              <a:latin typeface="Courier New" pitchFamily="49" charset="0"/>
            </a:endParaRPr>
          </a:p>
          <a:p>
            <a:pPr>
              <a:lnSpc>
                <a:spcPct val="80000"/>
              </a:lnSpc>
              <a:buFont typeface="Wingdings" pitchFamily="2" charset="2"/>
              <a:buNone/>
            </a:pPr>
            <a:endParaRPr lang="es-ES_tradnl" sz="1600" b="1" dirty="0" smtClean="0">
              <a:latin typeface="Courier New" pitchFamily="49" charset="0"/>
            </a:endParaRPr>
          </a:p>
          <a:p>
            <a:pPr>
              <a:lnSpc>
                <a:spcPct val="80000"/>
              </a:lnSpc>
              <a:buFont typeface="Wingdings" pitchFamily="2" charset="2"/>
              <a:buNone/>
            </a:pPr>
            <a:endParaRPr lang="es-ES_tradnl" sz="1600" b="1" dirty="0" smtClean="0">
              <a:latin typeface="Courier New" pitchFamily="49" charset="0"/>
            </a:endParaRPr>
          </a:p>
          <a:p>
            <a:pPr>
              <a:lnSpc>
                <a:spcPct val="80000"/>
              </a:lnSpc>
              <a:buFont typeface="Wingdings" pitchFamily="2" charset="2"/>
              <a:buNone/>
            </a:pPr>
            <a:r>
              <a:rPr lang="es-ES_tradnl" sz="1600" b="1" dirty="0" err="1" smtClean="0">
                <a:latin typeface="Courier New" pitchFamily="49" charset="0"/>
              </a:rPr>
              <a:t>Flags</a:t>
            </a:r>
            <a:r>
              <a:rPr lang="es-ES_tradnl" sz="1600" b="1" dirty="0">
                <a:latin typeface="Courier New" pitchFamily="49" charset="0"/>
              </a:rPr>
              <a:t>: U: ruta operativa (Up)</a:t>
            </a:r>
          </a:p>
          <a:p>
            <a:pPr>
              <a:lnSpc>
                <a:spcPct val="80000"/>
              </a:lnSpc>
              <a:buFont typeface="Wingdings" pitchFamily="2" charset="2"/>
              <a:buNone/>
            </a:pPr>
            <a:r>
              <a:rPr lang="es-ES_tradnl" sz="1600" b="1" dirty="0">
                <a:latin typeface="Courier New" pitchFamily="49" charset="0"/>
              </a:rPr>
              <a:t>       G: Ruta </a:t>
            </a:r>
            <a:r>
              <a:rPr lang="es-ES_tradnl" sz="1600" b="1" dirty="0" err="1">
                <a:latin typeface="Courier New" pitchFamily="49" charset="0"/>
              </a:rPr>
              <a:t>gateway</a:t>
            </a:r>
            <a:r>
              <a:rPr lang="es-ES_tradnl" sz="1600" b="1" dirty="0">
                <a:latin typeface="Courier New" pitchFamily="49" charset="0"/>
              </a:rPr>
              <a:t> (</a:t>
            </a:r>
            <a:r>
              <a:rPr lang="es-ES_tradnl" sz="1600" b="1" dirty="0" err="1">
                <a:latin typeface="Courier New" pitchFamily="49" charset="0"/>
              </a:rPr>
              <a:t>router</a:t>
            </a:r>
            <a:r>
              <a:rPr lang="es-ES_tradnl" sz="1600" b="1" dirty="0" smtClean="0">
                <a:latin typeface="Courier New" pitchFamily="49" charset="0"/>
              </a:rPr>
              <a:t>)</a:t>
            </a:r>
            <a:endParaRPr lang="es-ES_tradnl" sz="1600" b="1" dirty="0">
              <a:latin typeface="Courier New" pitchFamily="49" charset="0"/>
            </a:endParaRPr>
          </a:p>
          <a:p>
            <a:pPr>
              <a:lnSpc>
                <a:spcPct val="80000"/>
              </a:lnSpc>
              <a:buFont typeface="Wingdings" pitchFamily="2" charset="2"/>
              <a:buNone/>
            </a:pPr>
            <a:r>
              <a:rPr lang="es-ES_tradnl" sz="1600" b="1" dirty="0">
                <a:latin typeface="Courier New" pitchFamily="49" charset="0"/>
              </a:rPr>
              <a:t>       D: ruta dinámica</a:t>
            </a:r>
          </a:p>
        </p:txBody>
      </p:sp>
      <p:sp>
        <p:nvSpPr>
          <p:cNvPr id="169986" name="Text Box 4"/>
          <p:cNvSpPr txBox="1">
            <a:spLocks noChangeArrowheads="1"/>
          </p:cNvSpPr>
          <p:nvPr/>
        </p:nvSpPr>
        <p:spPr bwMode="auto">
          <a:xfrm>
            <a:off x="396875" y="381000"/>
            <a:ext cx="8351838" cy="523220"/>
          </a:xfrm>
          <a:prstGeom prst="rect">
            <a:avLst/>
          </a:prstGeom>
          <a:noFill/>
          <a:ln w="9525">
            <a:noFill/>
            <a:miter lim="800000"/>
            <a:headEnd/>
            <a:tailEnd/>
          </a:ln>
        </p:spPr>
        <p:txBody>
          <a:bodyPr>
            <a:spAutoFit/>
          </a:bodyPr>
          <a:lstStyle/>
          <a:p>
            <a:pPr algn="ctr"/>
            <a:r>
              <a:rPr lang="es-ES_tradnl" sz="2800" dirty="0">
                <a:latin typeface="Arial" charset="0"/>
              </a:rPr>
              <a:t>Efecto de ICMP </a:t>
            </a:r>
            <a:r>
              <a:rPr lang="es-ES_tradnl" sz="2800" dirty="0" err="1" smtClean="0">
                <a:latin typeface="Arial" charset="0"/>
              </a:rPr>
              <a:t>Redirect</a:t>
            </a:r>
            <a:r>
              <a:rPr lang="es-ES_tradnl" sz="2800" dirty="0" smtClean="0">
                <a:latin typeface="Arial" charset="0"/>
              </a:rPr>
              <a:t> </a:t>
            </a:r>
            <a:r>
              <a:rPr lang="es-ES_tradnl" sz="2800" dirty="0">
                <a:latin typeface="Arial" charset="0"/>
              </a:rPr>
              <a:t>sobre el host </a:t>
            </a:r>
            <a:r>
              <a:rPr lang="es-ES_tradnl" sz="2800" dirty="0" smtClean="0">
                <a:latin typeface="Arial" charset="0"/>
              </a:rPr>
              <a:t>H4 </a:t>
            </a:r>
            <a:r>
              <a:rPr lang="es-ES_tradnl" sz="2800" dirty="0">
                <a:latin typeface="Arial" charset="0"/>
              </a:rPr>
              <a:t>anterior </a:t>
            </a:r>
            <a:endParaRPr lang="es-ES" sz="2800" dirty="0">
              <a:latin typeface="Arial" charset="0"/>
            </a:endParaRPr>
          </a:p>
        </p:txBody>
      </p:sp>
      <p:sp>
        <p:nvSpPr>
          <p:cNvPr id="169987" name="Line 5"/>
          <p:cNvSpPr>
            <a:spLocks noChangeShapeType="1"/>
          </p:cNvSpPr>
          <p:nvPr/>
        </p:nvSpPr>
        <p:spPr bwMode="auto">
          <a:xfrm flipH="1">
            <a:off x="8358214" y="4071942"/>
            <a:ext cx="288000" cy="1587"/>
          </a:xfrm>
          <a:prstGeom prst="line">
            <a:avLst/>
          </a:prstGeom>
          <a:noFill/>
          <a:ln w="9525">
            <a:solidFill>
              <a:schemeClr val="tx1"/>
            </a:solidFill>
            <a:round/>
            <a:headEnd/>
            <a:tailEnd type="triangle" w="med" len="med"/>
          </a:ln>
        </p:spPr>
        <p:txBody>
          <a:bodyPr/>
          <a:lstStyle/>
          <a:p>
            <a:endParaRPr lang="es-ES"/>
          </a:p>
        </p:txBody>
      </p:sp>
      <p:sp>
        <p:nvSpPr>
          <p:cNvPr id="169988" name="Text Box 6"/>
          <p:cNvSpPr txBox="1">
            <a:spLocks noChangeArrowheads="1"/>
          </p:cNvSpPr>
          <p:nvPr/>
        </p:nvSpPr>
        <p:spPr bwMode="auto">
          <a:xfrm>
            <a:off x="7942295" y="4500570"/>
            <a:ext cx="1273175" cy="639762"/>
          </a:xfrm>
          <a:prstGeom prst="rect">
            <a:avLst/>
          </a:prstGeom>
          <a:noFill/>
          <a:ln w="9525">
            <a:noFill/>
            <a:miter lim="800000"/>
            <a:headEnd/>
            <a:tailEnd/>
          </a:ln>
        </p:spPr>
        <p:txBody>
          <a:bodyPr>
            <a:spAutoFit/>
          </a:bodyPr>
          <a:lstStyle/>
          <a:p>
            <a:pPr algn="ctr"/>
            <a:r>
              <a:rPr lang="es-ES" sz="1200" b="1" dirty="0">
                <a:latin typeface="Arial" charset="0"/>
              </a:rPr>
              <a:t>Ruta añadida por ICMP </a:t>
            </a:r>
            <a:r>
              <a:rPr lang="es-ES" sz="1200" b="1" dirty="0" err="1">
                <a:latin typeface="Arial" charset="0"/>
              </a:rPr>
              <a:t>redirect</a:t>
            </a:r>
            <a:endParaRPr lang="es-ES" sz="1200" b="1" dirty="0">
              <a:latin typeface="Arial" charset="0"/>
            </a:endParaRPr>
          </a:p>
        </p:txBody>
      </p:sp>
      <p:sp>
        <p:nvSpPr>
          <p:cNvPr id="169990" name="Line 8"/>
          <p:cNvSpPr>
            <a:spLocks noChangeShapeType="1"/>
          </p:cNvSpPr>
          <p:nvPr/>
        </p:nvSpPr>
        <p:spPr bwMode="auto">
          <a:xfrm flipH="1">
            <a:off x="8643966" y="4071941"/>
            <a:ext cx="1639" cy="432000"/>
          </a:xfrm>
          <a:prstGeom prst="line">
            <a:avLst/>
          </a:prstGeom>
          <a:noFill/>
          <a:ln w="9525">
            <a:solidFill>
              <a:schemeClr val="tx1"/>
            </a:solidFill>
            <a:round/>
            <a:headEnd/>
            <a:tailEnd/>
          </a:ln>
        </p:spPr>
        <p:txBody>
          <a:bodyPr/>
          <a:lstStyle/>
          <a:p>
            <a:endParaRPr lang="es-ES"/>
          </a:p>
        </p:txBody>
      </p:sp>
      <p:sp>
        <p:nvSpPr>
          <p:cNvPr id="9" name="Rectangle 16"/>
          <p:cNvSpPr>
            <a:spLocks noChangeArrowheads="1"/>
          </p:cNvSpPr>
          <p:nvPr/>
        </p:nvSpPr>
        <p:spPr bwMode="auto">
          <a:xfrm>
            <a:off x="328601" y="4000443"/>
            <a:ext cx="7966313" cy="166688"/>
          </a:xfrm>
          <a:prstGeom prst="rect">
            <a:avLst/>
          </a:prstGeom>
          <a:noFill/>
          <a:ln w="9525">
            <a:solidFill>
              <a:srgbClr val="FF0000"/>
            </a:solidFill>
            <a:miter lim="800000"/>
            <a:headEnd/>
            <a:tailEnd/>
          </a:ln>
        </p:spPr>
        <p:txBody>
          <a:bodyPr wrap="none" anchor="ctr"/>
          <a:lstStyle/>
          <a:p>
            <a:endParaRPr lang="es-ES"/>
          </a:p>
        </p:txBody>
      </p:sp>
    </p:spTree>
  </p:cSld>
  <p:clrMapOvr>
    <a:masterClrMapping/>
  </p:clrMapOvr>
  <p:transition spd="med">
    <p:pull dir="ru"/>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3" name="Text Box 7"/>
          <p:cNvSpPr txBox="1">
            <a:spLocks noChangeArrowheads="1"/>
          </p:cNvSpPr>
          <p:nvPr/>
        </p:nvSpPr>
        <p:spPr bwMode="auto">
          <a:xfrm>
            <a:off x="457200" y="5114925"/>
            <a:ext cx="1590675" cy="495300"/>
          </a:xfrm>
          <a:prstGeom prst="rect">
            <a:avLst/>
          </a:prstGeom>
          <a:noFill/>
          <a:ln w="9525">
            <a:noFill/>
            <a:miter lim="800000"/>
            <a:headEnd/>
            <a:tailEnd/>
          </a:ln>
        </p:spPr>
        <p:txBody>
          <a:bodyPr>
            <a:spAutoFit/>
          </a:bodyPr>
          <a:lstStyle/>
          <a:p>
            <a:pPr algn="ctr">
              <a:lnSpc>
                <a:spcPct val="80000"/>
              </a:lnSpc>
              <a:spcBef>
                <a:spcPct val="30000"/>
              </a:spcBef>
            </a:pPr>
            <a:r>
              <a:rPr lang="es-ES_tradnl" sz="1400" b="1">
                <a:latin typeface="Arial" charset="0"/>
              </a:rPr>
              <a:t>60.0.0.2/8</a:t>
            </a:r>
          </a:p>
          <a:p>
            <a:pPr algn="ctr">
              <a:lnSpc>
                <a:spcPct val="80000"/>
              </a:lnSpc>
              <a:spcBef>
                <a:spcPct val="30000"/>
              </a:spcBef>
            </a:pPr>
            <a:r>
              <a:rPr lang="es-ES_tradnl" sz="1400" b="1">
                <a:latin typeface="Arial" charset="0"/>
              </a:rPr>
              <a:t>Rtr: 60.0.0.1</a:t>
            </a:r>
            <a:endParaRPr lang="es-ES" sz="1400" b="1">
              <a:latin typeface="Arial" charset="0"/>
            </a:endParaRPr>
          </a:p>
        </p:txBody>
      </p:sp>
      <p:sp>
        <p:nvSpPr>
          <p:cNvPr id="172034" name="Line 8"/>
          <p:cNvSpPr>
            <a:spLocks noChangeShapeType="1"/>
          </p:cNvSpPr>
          <p:nvPr/>
        </p:nvSpPr>
        <p:spPr bwMode="auto">
          <a:xfrm>
            <a:off x="685800" y="4040188"/>
            <a:ext cx="7848600" cy="0"/>
          </a:xfrm>
          <a:prstGeom prst="line">
            <a:avLst/>
          </a:prstGeom>
          <a:noFill/>
          <a:ln w="25400">
            <a:solidFill>
              <a:schemeClr val="accent2"/>
            </a:solidFill>
            <a:round/>
            <a:headEnd/>
            <a:tailEnd/>
          </a:ln>
        </p:spPr>
        <p:txBody>
          <a:bodyPr/>
          <a:lstStyle/>
          <a:p>
            <a:endParaRPr lang="es-ES"/>
          </a:p>
        </p:txBody>
      </p:sp>
      <p:sp>
        <p:nvSpPr>
          <p:cNvPr id="172035" name="Line 9"/>
          <p:cNvSpPr>
            <a:spLocks noChangeShapeType="1"/>
          </p:cNvSpPr>
          <p:nvPr/>
        </p:nvSpPr>
        <p:spPr bwMode="auto">
          <a:xfrm flipV="1">
            <a:off x="1295400" y="4040188"/>
            <a:ext cx="0" cy="762000"/>
          </a:xfrm>
          <a:prstGeom prst="line">
            <a:avLst/>
          </a:prstGeom>
          <a:noFill/>
          <a:ln w="25400">
            <a:solidFill>
              <a:schemeClr val="accent2"/>
            </a:solidFill>
            <a:round/>
            <a:headEnd/>
            <a:tailEnd/>
          </a:ln>
        </p:spPr>
        <p:txBody>
          <a:bodyPr/>
          <a:lstStyle/>
          <a:p>
            <a:endParaRPr lang="es-ES"/>
          </a:p>
        </p:txBody>
      </p:sp>
      <p:sp>
        <p:nvSpPr>
          <p:cNvPr id="172036" name="Line 10"/>
          <p:cNvSpPr>
            <a:spLocks noChangeShapeType="1"/>
          </p:cNvSpPr>
          <p:nvPr/>
        </p:nvSpPr>
        <p:spPr bwMode="auto">
          <a:xfrm flipV="1">
            <a:off x="3352800" y="4040188"/>
            <a:ext cx="0" cy="762000"/>
          </a:xfrm>
          <a:prstGeom prst="line">
            <a:avLst/>
          </a:prstGeom>
          <a:noFill/>
          <a:ln w="25400">
            <a:solidFill>
              <a:schemeClr val="accent2"/>
            </a:solidFill>
            <a:round/>
            <a:headEnd/>
            <a:tailEnd/>
          </a:ln>
        </p:spPr>
        <p:txBody>
          <a:bodyPr/>
          <a:lstStyle/>
          <a:p>
            <a:endParaRPr lang="es-ES"/>
          </a:p>
        </p:txBody>
      </p:sp>
      <p:sp>
        <p:nvSpPr>
          <p:cNvPr id="172037" name="Line 11"/>
          <p:cNvSpPr>
            <a:spLocks noChangeShapeType="1"/>
          </p:cNvSpPr>
          <p:nvPr/>
        </p:nvSpPr>
        <p:spPr bwMode="auto">
          <a:xfrm flipV="1">
            <a:off x="5562600" y="4040188"/>
            <a:ext cx="0" cy="762000"/>
          </a:xfrm>
          <a:prstGeom prst="line">
            <a:avLst/>
          </a:prstGeom>
          <a:noFill/>
          <a:ln w="25400">
            <a:solidFill>
              <a:schemeClr val="accent2"/>
            </a:solidFill>
            <a:round/>
            <a:headEnd/>
            <a:tailEnd/>
          </a:ln>
        </p:spPr>
        <p:txBody>
          <a:bodyPr/>
          <a:lstStyle/>
          <a:p>
            <a:endParaRPr lang="es-ES"/>
          </a:p>
        </p:txBody>
      </p:sp>
      <p:sp>
        <p:nvSpPr>
          <p:cNvPr id="172038" name="Line 12"/>
          <p:cNvSpPr>
            <a:spLocks noChangeShapeType="1"/>
          </p:cNvSpPr>
          <p:nvPr/>
        </p:nvSpPr>
        <p:spPr bwMode="auto">
          <a:xfrm flipV="1">
            <a:off x="7696200" y="4040188"/>
            <a:ext cx="0" cy="762000"/>
          </a:xfrm>
          <a:prstGeom prst="line">
            <a:avLst/>
          </a:prstGeom>
          <a:noFill/>
          <a:ln w="25400">
            <a:solidFill>
              <a:schemeClr val="accent2"/>
            </a:solidFill>
            <a:round/>
            <a:headEnd/>
            <a:tailEnd/>
          </a:ln>
        </p:spPr>
        <p:txBody>
          <a:bodyPr/>
          <a:lstStyle/>
          <a:p>
            <a:endParaRPr lang="es-ES"/>
          </a:p>
        </p:txBody>
      </p:sp>
      <p:sp>
        <p:nvSpPr>
          <p:cNvPr id="172039" name="Line 13"/>
          <p:cNvSpPr>
            <a:spLocks noChangeShapeType="1"/>
          </p:cNvSpPr>
          <p:nvPr/>
        </p:nvSpPr>
        <p:spPr bwMode="auto">
          <a:xfrm flipV="1">
            <a:off x="4343400" y="3278188"/>
            <a:ext cx="0" cy="762000"/>
          </a:xfrm>
          <a:prstGeom prst="line">
            <a:avLst/>
          </a:prstGeom>
          <a:noFill/>
          <a:ln w="25400">
            <a:solidFill>
              <a:schemeClr val="accent2"/>
            </a:solidFill>
            <a:round/>
            <a:headEnd/>
            <a:tailEnd/>
          </a:ln>
        </p:spPr>
        <p:txBody>
          <a:bodyPr/>
          <a:lstStyle/>
          <a:p>
            <a:endParaRPr lang="es-ES"/>
          </a:p>
        </p:txBody>
      </p:sp>
      <p:sp>
        <p:nvSpPr>
          <p:cNvPr id="172040" name="Text Box 18"/>
          <p:cNvSpPr txBox="1">
            <a:spLocks noChangeArrowheads="1"/>
          </p:cNvSpPr>
          <p:nvPr/>
        </p:nvSpPr>
        <p:spPr bwMode="auto">
          <a:xfrm>
            <a:off x="2590800" y="5114925"/>
            <a:ext cx="1590675" cy="495300"/>
          </a:xfrm>
          <a:prstGeom prst="rect">
            <a:avLst/>
          </a:prstGeom>
          <a:noFill/>
          <a:ln w="9525">
            <a:noFill/>
            <a:miter lim="800000"/>
            <a:headEnd/>
            <a:tailEnd/>
          </a:ln>
        </p:spPr>
        <p:txBody>
          <a:bodyPr>
            <a:spAutoFit/>
          </a:bodyPr>
          <a:lstStyle/>
          <a:p>
            <a:pPr algn="ctr">
              <a:lnSpc>
                <a:spcPct val="80000"/>
              </a:lnSpc>
              <a:spcBef>
                <a:spcPct val="30000"/>
              </a:spcBef>
            </a:pPr>
            <a:r>
              <a:rPr lang="es-ES_tradnl" sz="1400" b="1">
                <a:latin typeface="Arial" charset="0"/>
              </a:rPr>
              <a:t>60.0.0.3/8</a:t>
            </a:r>
          </a:p>
          <a:p>
            <a:pPr algn="ctr">
              <a:lnSpc>
                <a:spcPct val="80000"/>
              </a:lnSpc>
              <a:spcBef>
                <a:spcPct val="30000"/>
              </a:spcBef>
            </a:pPr>
            <a:r>
              <a:rPr lang="es-ES_tradnl" sz="1400" b="1">
                <a:latin typeface="Arial" charset="0"/>
              </a:rPr>
              <a:t>Rtr: 60.0.0.1</a:t>
            </a:r>
            <a:endParaRPr lang="es-ES" sz="1400" b="1">
              <a:latin typeface="Arial" charset="0"/>
            </a:endParaRPr>
          </a:p>
        </p:txBody>
      </p:sp>
      <p:sp>
        <p:nvSpPr>
          <p:cNvPr id="172041" name="Text Box 19"/>
          <p:cNvSpPr txBox="1">
            <a:spLocks noChangeArrowheads="1"/>
          </p:cNvSpPr>
          <p:nvPr/>
        </p:nvSpPr>
        <p:spPr bwMode="auto">
          <a:xfrm>
            <a:off x="4876800" y="5114925"/>
            <a:ext cx="1524000" cy="501676"/>
          </a:xfrm>
          <a:prstGeom prst="rect">
            <a:avLst/>
          </a:prstGeom>
          <a:noFill/>
          <a:ln w="9525">
            <a:noFill/>
            <a:miter lim="800000"/>
            <a:headEnd/>
            <a:tailEnd/>
          </a:ln>
        </p:spPr>
        <p:txBody>
          <a:bodyPr>
            <a:spAutoFit/>
          </a:bodyPr>
          <a:lstStyle/>
          <a:p>
            <a:pPr algn="ctr">
              <a:lnSpc>
                <a:spcPct val="80000"/>
              </a:lnSpc>
              <a:spcBef>
                <a:spcPct val="30000"/>
              </a:spcBef>
            </a:pPr>
            <a:r>
              <a:rPr lang="es-ES_tradnl" sz="1400" b="1" dirty="0" smtClean="0">
                <a:latin typeface="Arial" charset="0"/>
              </a:rPr>
              <a:t>20.0.0.2/8</a:t>
            </a:r>
            <a:endParaRPr lang="es-ES_tradnl" sz="1400" b="1" dirty="0">
              <a:latin typeface="Arial" charset="0"/>
            </a:endParaRPr>
          </a:p>
          <a:p>
            <a:pPr algn="ctr">
              <a:lnSpc>
                <a:spcPct val="80000"/>
              </a:lnSpc>
              <a:spcBef>
                <a:spcPct val="30000"/>
              </a:spcBef>
            </a:pPr>
            <a:r>
              <a:rPr lang="es-ES_tradnl" sz="1400" b="1" dirty="0" err="1">
                <a:latin typeface="Arial" charset="0"/>
              </a:rPr>
              <a:t>Rtr</a:t>
            </a:r>
            <a:r>
              <a:rPr lang="es-ES_tradnl" sz="1400" b="1" dirty="0">
                <a:latin typeface="Arial" charset="0"/>
              </a:rPr>
              <a:t>: </a:t>
            </a:r>
            <a:r>
              <a:rPr lang="es-ES_tradnl" sz="1400" b="1" dirty="0" smtClean="0">
                <a:latin typeface="Arial" charset="0"/>
              </a:rPr>
              <a:t>20.0.0.1</a:t>
            </a:r>
            <a:endParaRPr lang="es-ES" sz="1400" b="1" dirty="0">
              <a:latin typeface="Arial" charset="0"/>
            </a:endParaRPr>
          </a:p>
        </p:txBody>
      </p:sp>
      <p:sp>
        <p:nvSpPr>
          <p:cNvPr id="172042" name="Text Box 20"/>
          <p:cNvSpPr txBox="1">
            <a:spLocks noChangeArrowheads="1"/>
          </p:cNvSpPr>
          <p:nvPr/>
        </p:nvSpPr>
        <p:spPr bwMode="auto">
          <a:xfrm>
            <a:off x="6934200" y="5114925"/>
            <a:ext cx="1590675" cy="501676"/>
          </a:xfrm>
          <a:prstGeom prst="rect">
            <a:avLst/>
          </a:prstGeom>
          <a:noFill/>
          <a:ln w="9525">
            <a:noFill/>
            <a:miter lim="800000"/>
            <a:headEnd/>
            <a:tailEnd/>
          </a:ln>
        </p:spPr>
        <p:txBody>
          <a:bodyPr>
            <a:spAutoFit/>
          </a:bodyPr>
          <a:lstStyle/>
          <a:p>
            <a:pPr algn="ctr">
              <a:lnSpc>
                <a:spcPct val="80000"/>
              </a:lnSpc>
              <a:spcBef>
                <a:spcPct val="30000"/>
              </a:spcBef>
            </a:pPr>
            <a:r>
              <a:rPr lang="es-ES_tradnl" sz="1400" b="1" dirty="0" smtClean="0">
                <a:latin typeface="Arial" charset="0"/>
              </a:rPr>
              <a:t>20.0.0.3/8</a:t>
            </a:r>
            <a:endParaRPr lang="es-ES_tradnl" sz="1400" b="1" dirty="0">
              <a:latin typeface="Arial" charset="0"/>
            </a:endParaRPr>
          </a:p>
          <a:p>
            <a:pPr algn="ctr">
              <a:lnSpc>
                <a:spcPct val="80000"/>
              </a:lnSpc>
              <a:spcBef>
                <a:spcPct val="30000"/>
              </a:spcBef>
            </a:pPr>
            <a:r>
              <a:rPr lang="es-ES_tradnl" sz="1400" b="1" dirty="0" err="1">
                <a:latin typeface="Arial" charset="0"/>
              </a:rPr>
              <a:t>Rtr</a:t>
            </a:r>
            <a:r>
              <a:rPr lang="es-ES_tradnl" sz="1400" b="1" dirty="0">
                <a:latin typeface="Arial" charset="0"/>
              </a:rPr>
              <a:t>: </a:t>
            </a:r>
            <a:r>
              <a:rPr lang="es-ES_tradnl" sz="1400" b="1" dirty="0" smtClean="0">
                <a:latin typeface="Arial" charset="0"/>
              </a:rPr>
              <a:t>20.0.0.1</a:t>
            </a:r>
            <a:endParaRPr lang="es-ES" sz="1400" b="1" dirty="0">
              <a:latin typeface="Arial" charset="0"/>
            </a:endParaRPr>
          </a:p>
        </p:txBody>
      </p:sp>
      <p:sp>
        <p:nvSpPr>
          <p:cNvPr id="172043" name="Text Box 21"/>
          <p:cNvSpPr txBox="1">
            <a:spLocks noChangeArrowheads="1"/>
          </p:cNvSpPr>
          <p:nvPr/>
        </p:nvSpPr>
        <p:spPr bwMode="auto">
          <a:xfrm>
            <a:off x="4343400" y="3697288"/>
            <a:ext cx="1219200" cy="304800"/>
          </a:xfrm>
          <a:prstGeom prst="rect">
            <a:avLst/>
          </a:prstGeom>
          <a:noFill/>
          <a:ln w="9525">
            <a:noFill/>
            <a:miter lim="800000"/>
            <a:headEnd/>
            <a:tailEnd/>
          </a:ln>
        </p:spPr>
        <p:txBody>
          <a:bodyPr>
            <a:spAutoFit/>
          </a:bodyPr>
          <a:lstStyle/>
          <a:p>
            <a:pPr>
              <a:spcBef>
                <a:spcPct val="50000"/>
              </a:spcBef>
            </a:pPr>
            <a:r>
              <a:rPr lang="es-ES_tradnl" sz="1400" b="1" dirty="0" smtClean="0">
                <a:latin typeface="Arial" charset="0"/>
              </a:rPr>
              <a:t>20.0.0.1/24</a:t>
            </a:r>
            <a:endParaRPr lang="es-ES" sz="1400" b="1" dirty="0">
              <a:latin typeface="Arial" charset="0"/>
            </a:endParaRPr>
          </a:p>
        </p:txBody>
      </p:sp>
      <p:sp>
        <p:nvSpPr>
          <p:cNvPr id="172044" name="Text Box 52"/>
          <p:cNvSpPr txBox="1">
            <a:spLocks noChangeArrowheads="1"/>
          </p:cNvSpPr>
          <p:nvPr/>
        </p:nvSpPr>
        <p:spPr bwMode="auto">
          <a:xfrm>
            <a:off x="3357554" y="3697288"/>
            <a:ext cx="1295400" cy="304800"/>
          </a:xfrm>
          <a:prstGeom prst="rect">
            <a:avLst/>
          </a:prstGeom>
          <a:noFill/>
          <a:ln w="9525">
            <a:noFill/>
            <a:miter lim="800000"/>
            <a:headEnd/>
            <a:tailEnd/>
          </a:ln>
        </p:spPr>
        <p:txBody>
          <a:bodyPr>
            <a:spAutoFit/>
          </a:bodyPr>
          <a:lstStyle/>
          <a:p>
            <a:pPr>
              <a:spcBef>
                <a:spcPct val="50000"/>
              </a:spcBef>
            </a:pPr>
            <a:r>
              <a:rPr lang="es-ES_tradnl" sz="1400" b="1" dirty="0">
                <a:latin typeface="Arial" charset="0"/>
              </a:rPr>
              <a:t>60.0.0.1/8</a:t>
            </a:r>
            <a:endParaRPr lang="es-ES" sz="1400" b="1" dirty="0">
              <a:latin typeface="Arial" charset="0"/>
            </a:endParaRPr>
          </a:p>
        </p:txBody>
      </p:sp>
      <p:sp>
        <p:nvSpPr>
          <p:cNvPr id="172045" name="Text Box 53"/>
          <p:cNvSpPr txBox="1">
            <a:spLocks noChangeArrowheads="1"/>
          </p:cNvSpPr>
          <p:nvPr/>
        </p:nvSpPr>
        <p:spPr bwMode="auto">
          <a:xfrm>
            <a:off x="381000" y="1009650"/>
            <a:ext cx="8001000" cy="1692771"/>
          </a:xfrm>
          <a:prstGeom prst="rect">
            <a:avLst/>
          </a:prstGeom>
          <a:noFill/>
          <a:ln w="9525">
            <a:noFill/>
            <a:miter lim="800000"/>
            <a:headEnd/>
            <a:tailEnd/>
          </a:ln>
        </p:spPr>
        <p:txBody>
          <a:bodyPr>
            <a:spAutoFit/>
          </a:bodyPr>
          <a:lstStyle/>
          <a:p>
            <a:pPr marL="457200" indent="-457200">
              <a:spcBef>
                <a:spcPct val="50000"/>
              </a:spcBef>
              <a:buFontTx/>
              <a:buAutoNum type="arabicPeriod"/>
            </a:pPr>
            <a:r>
              <a:rPr lang="es-ES_tradnl" sz="1600" dirty="0" smtClean="0">
                <a:latin typeface="Arial" charset="0"/>
              </a:rPr>
              <a:t>H1 </a:t>
            </a:r>
            <a:r>
              <a:rPr lang="es-ES_tradnl" sz="1600" dirty="0">
                <a:latin typeface="Arial" charset="0"/>
              </a:rPr>
              <a:t>quiere mandar un paquete a </a:t>
            </a:r>
            <a:r>
              <a:rPr lang="es-ES_tradnl" sz="1600" dirty="0" smtClean="0">
                <a:latin typeface="Arial" charset="0"/>
              </a:rPr>
              <a:t>H4. </a:t>
            </a:r>
            <a:r>
              <a:rPr lang="es-ES_tradnl" sz="1600" dirty="0">
                <a:latin typeface="Arial" charset="0"/>
              </a:rPr>
              <a:t>Como </a:t>
            </a:r>
            <a:r>
              <a:rPr lang="es-ES_tradnl" sz="1600" dirty="0" smtClean="0">
                <a:latin typeface="Arial" charset="0"/>
              </a:rPr>
              <a:t>están en redes distintas (a nivel IP)  </a:t>
            </a:r>
            <a:r>
              <a:rPr lang="es-ES_tradnl" sz="1600" dirty="0">
                <a:latin typeface="Arial" charset="0"/>
              </a:rPr>
              <a:t>y </a:t>
            </a:r>
            <a:r>
              <a:rPr lang="es-ES_tradnl" sz="1600" dirty="0" smtClean="0">
                <a:latin typeface="Arial" charset="0"/>
              </a:rPr>
              <a:t>H1 </a:t>
            </a:r>
            <a:r>
              <a:rPr lang="es-ES_tradnl" sz="1600" dirty="0">
                <a:latin typeface="Arial" charset="0"/>
              </a:rPr>
              <a:t>no tiene ruta para llegar a </a:t>
            </a:r>
            <a:r>
              <a:rPr lang="es-ES_tradnl" sz="1600" dirty="0" smtClean="0">
                <a:latin typeface="Arial" charset="0"/>
              </a:rPr>
              <a:t>H4 le </a:t>
            </a:r>
            <a:r>
              <a:rPr lang="es-ES_tradnl" sz="1600" dirty="0">
                <a:latin typeface="Arial" charset="0"/>
              </a:rPr>
              <a:t>manda el paquete a su </a:t>
            </a:r>
            <a:r>
              <a:rPr lang="es-ES_tradnl" sz="1600" dirty="0" err="1">
                <a:latin typeface="Arial" charset="0"/>
              </a:rPr>
              <a:t>router</a:t>
            </a:r>
            <a:r>
              <a:rPr lang="es-ES_tradnl" sz="1600" dirty="0">
                <a:latin typeface="Arial" charset="0"/>
              </a:rPr>
              <a:t> por defecto, </a:t>
            </a:r>
            <a:r>
              <a:rPr lang="es-ES_tradnl" sz="1600" dirty="0" smtClean="0">
                <a:latin typeface="Arial" charset="0"/>
              </a:rPr>
              <a:t>X. </a:t>
            </a:r>
            <a:endParaRPr lang="es-ES_tradnl" sz="1600" dirty="0">
              <a:latin typeface="Arial" charset="0"/>
            </a:endParaRPr>
          </a:p>
          <a:p>
            <a:pPr marL="457200" indent="-457200">
              <a:spcBef>
                <a:spcPct val="50000"/>
              </a:spcBef>
              <a:buFontTx/>
              <a:buAutoNum type="arabicPeriod"/>
            </a:pPr>
            <a:r>
              <a:rPr lang="es-ES_tradnl" sz="1600" dirty="0">
                <a:latin typeface="Arial" charset="0"/>
              </a:rPr>
              <a:t>El </a:t>
            </a:r>
            <a:r>
              <a:rPr lang="es-ES_tradnl" sz="1600" dirty="0" err="1">
                <a:latin typeface="Arial" charset="0"/>
              </a:rPr>
              <a:t>router</a:t>
            </a:r>
            <a:r>
              <a:rPr lang="es-ES_tradnl" sz="1600" dirty="0">
                <a:latin typeface="Arial" charset="0"/>
              </a:rPr>
              <a:t> envía el datagrama a su destino, pero además envía un ICMP </a:t>
            </a:r>
            <a:r>
              <a:rPr lang="es-ES_tradnl" sz="1600" dirty="0" err="1" smtClean="0">
                <a:latin typeface="Arial" charset="0"/>
              </a:rPr>
              <a:t>Redirect</a:t>
            </a:r>
            <a:r>
              <a:rPr lang="es-ES_tradnl" sz="1600" dirty="0" smtClean="0">
                <a:latin typeface="Arial" charset="0"/>
              </a:rPr>
              <a:t> </a:t>
            </a:r>
            <a:r>
              <a:rPr lang="es-ES_tradnl" sz="1600" dirty="0">
                <a:latin typeface="Arial" charset="0"/>
              </a:rPr>
              <a:t>a </a:t>
            </a:r>
            <a:r>
              <a:rPr lang="es-ES_tradnl" sz="1600" dirty="0" smtClean="0">
                <a:latin typeface="Arial" charset="0"/>
              </a:rPr>
              <a:t>H1 </a:t>
            </a:r>
            <a:r>
              <a:rPr lang="es-ES_tradnl" sz="1600" dirty="0">
                <a:latin typeface="Arial" charset="0"/>
              </a:rPr>
              <a:t>indicándole que </a:t>
            </a:r>
            <a:r>
              <a:rPr lang="es-ES_tradnl" sz="1600" dirty="0" smtClean="0">
                <a:latin typeface="Arial" charset="0"/>
              </a:rPr>
              <a:t>H4 </a:t>
            </a:r>
            <a:r>
              <a:rPr lang="es-ES_tradnl" sz="1600" dirty="0">
                <a:latin typeface="Arial" charset="0"/>
              </a:rPr>
              <a:t>está en su misma LAN, por lo que puede </a:t>
            </a:r>
            <a:r>
              <a:rPr lang="es-ES_tradnl" sz="1600" dirty="0" smtClean="0">
                <a:latin typeface="Arial" charset="0"/>
              </a:rPr>
              <a:t>mandarle los paquetes directamente. </a:t>
            </a:r>
            <a:r>
              <a:rPr lang="es-ES_tradnl" sz="1600" dirty="0">
                <a:latin typeface="Arial" charset="0"/>
              </a:rPr>
              <a:t>Como consecuencia X incorpora en su tabla de rutas una entrada para indicar que la red </a:t>
            </a:r>
            <a:r>
              <a:rPr lang="es-ES_tradnl" sz="1600" dirty="0" smtClean="0">
                <a:latin typeface="Arial" charset="0"/>
              </a:rPr>
              <a:t>20.0.0.0/8 </a:t>
            </a:r>
            <a:r>
              <a:rPr lang="es-ES_tradnl" sz="1600" dirty="0">
                <a:latin typeface="Arial" charset="0"/>
              </a:rPr>
              <a:t>está accesible directamente </a:t>
            </a:r>
            <a:r>
              <a:rPr lang="es-ES_tradnl" sz="1600" dirty="0" smtClean="0">
                <a:latin typeface="Arial" charset="0"/>
              </a:rPr>
              <a:t>por eth0 </a:t>
            </a:r>
            <a:endParaRPr lang="es-ES" sz="1600" dirty="0">
              <a:latin typeface="Arial" charset="0"/>
            </a:endParaRPr>
          </a:p>
        </p:txBody>
      </p:sp>
      <p:sp>
        <p:nvSpPr>
          <p:cNvPr id="172046" name="Text Box 54"/>
          <p:cNvSpPr txBox="1">
            <a:spLocks noChangeArrowheads="1"/>
          </p:cNvSpPr>
          <p:nvPr/>
        </p:nvSpPr>
        <p:spPr bwMode="auto">
          <a:xfrm>
            <a:off x="5710238" y="3027363"/>
            <a:ext cx="1933596" cy="523220"/>
          </a:xfrm>
          <a:prstGeom prst="rect">
            <a:avLst/>
          </a:prstGeom>
          <a:noFill/>
          <a:ln w="9525">
            <a:noFill/>
            <a:miter lim="800000"/>
            <a:headEnd/>
            <a:tailEnd/>
          </a:ln>
        </p:spPr>
        <p:txBody>
          <a:bodyPr wrap="square">
            <a:spAutoFit/>
          </a:bodyPr>
          <a:lstStyle/>
          <a:p>
            <a:pPr algn="ctr">
              <a:spcBef>
                <a:spcPct val="50000"/>
              </a:spcBef>
            </a:pPr>
            <a:r>
              <a:rPr lang="es-ES_tradnl" sz="1400" b="1" dirty="0" smtClean="0">
                <a:latin typeface="Arial" charset="0"/>
              </a:rPr>
              <a:t>Esta interfaz tiene dos direcciones IP</a:t>
            </a:r>
            <a:endParaRPr lang="es-ES" sz="1400" b="1" dirty="0">
              <a:latin typeface="Arial" charset="0"/>
            </a:endParaRPr>
          </a:p>
        </p:txBody>
      </p:sp>
      <p:pic>
        <p:nvPicPr>
          <p:cNvPr id="172047" name="Picture 60"/>
          <p:cNvPicPr>
            <a:picLocks noChangeArrowheads="1"/>
          </p:cNvPicPr>
          <p:nvPr/>
        </p:nvPicPr>
        <p:blipFill>
          <a:blip r:embed="rId3" cstate="print"/>
          <a:srcRect/>
          <a:stretch>
            <a:fillRect/>
          </a:stretch>
        </p:blipFill>
        <p:spPr bwMode="auto">
          <a:xfrm>
            <a:off x="7315200" y="4230688"/>
            <a:ext cx="762000" cy="855662"/>
          </a:xfrm>
          <a:prstGeom prst="rect">
            <a:avLst/>
          </a:prstGeom>
          <a:noFill/>
          <a:ln w="12700">
            <a:noFill/>
            <a:miter lim="800000"/>
            <a:headEnd/>
            <a:tailEnd/>
          </a:ln>
        </p:spPr>
      </p:pic>
      <p:pic>
        <p:nvPicPr>
          <p:cNvPr id="172048" name="Picture 61"/>
          <p:cNvPicPr>
            <a:picLocks noChangeArrowheads="1"/>
          </p:cNvPicPr>
          <p:nvPr/>
        </p:nvPicPr>
        <p:blipFill>
          <a:blip r:embed="rId3" cstate="print"/>
          <a:srcRect/>
          <a:stretch>
            <a:fillRect/>
          </a:stretch>
        </p:blipFill>
        <p:spPr bwMode="auto">
          <a:xfrm>
            <a:off x="5181600" y="4230688"/>
            <a:ext cx="762000" cy="855662"/>
          </a:xfrm>
          <a:prstGeom prst="rect">
            <a:avLst/>
          </a:prstGeom>
          <a:noFill/>
          <a:ln w="12700">
            <a:noFill/>
            <a:miter lim="800000"/>
            <a:headEnd/>
            <a:tailEnd/>
          </a:ln>
        </p:spPr>
      </p:pic>
      <p:pic>
        <p:nvPicPr>
          <p:cNvPr id="172049" name="Picture 62"/>
          <p:cNvPicPr>
            <a:picLocks noChangeArrowheads="1"/>
          </p:cNvPicPr>
          <p:nvPr/>
        </p:nvPicPr>
        <p:blipFill>
          <a:blip r:embed="rId3" cstate="print"/>
          <a:srcRect/>
          <a:stretch>
            <a:fillRect/>
          </a:stretch>
        </p:blipFill>
        <p:spPr bwMode="auto">
          <a:xfrm>
            <a:off x="2971800" y="4230688"/>
            <a:ext cx="762000" cy="855662"/>
          </a:xfrm>
          <a:prstGeom prst="rect">
            <a:avLst/>
          </a:prstGeom>
          <a:noFill/>
          <a:ln w="12700">
            <a:noFill/>
            <a:miter lim="800000"/>
            <a:headEnd/>
            <a:tailEnd/>
          </a:ln>
        </p:spPr>
      </p:pic>
      <p:pic>
        <p:nvPicPr>
          <p:cNvPr id="172050" name="Picture 63"/>
          <p:cNvPicPr>
            <a:picLocks noChangeArrowheads="1"/>
          </p:cNvPicPr>
          <p:nvPr/>
        </p:nvPicPr>
        <p:blipFill>
          <a:blip r:embed="rId3" cstate="print"/>
          <a:srcRect/>
          <a:stretch>
            <a:fillRect/>
          </a:stretch>
        </p:blipFill>
        <p:spPr bwMode="auto">
          <a:xfrm>
            <a:off x="914400" y="4230688"/>
            <a:ext cx="762000" cy="855662"/>
          </a:xfrm>
          <a:prstGeom prst="rect">
            <a:avLst/>
          </a:prstGeom>
          <a:noFill/>
          <a:ln w="12700">
            <a:noFill/>
            <a:miter lim="800000"/>
            <a:headEnd/>
            <a:tailEnd/>
          </a:ln>
        </p:spPr>
      </p:pic>
      <p:sp>
        <p:nvSpPr>
          <p:cNvPr id="172051" name="Text Box 64"/>
          <p:cNvSpPr txBox="1">
            <a:spLocks noChangeArrowheads="1"/>
          </p:cNvSpPr>
          <p:nvPr/>
        </p:nvSpPr>
        <p:spPr bwMode="auto">
          <a:xfrm>
            <a:off x="838200" y="290513"/>
            <a:ext cx="7162800" cy="646331"/>
          </a:xfrm>
          <a:prstGeom prst="rect">
            <a:avLst/>
          </a:prstGeom>
          <a:noFill/>
          <a:ln w="9525">
            <a:noFill/>
            <a:miter lim="800000"/>
            <a:headEnd/>
            <a:tailEnd/>
          </a:ln>
        </p:spPr>
        <p:txBody>
          <a:bodyPr>
            <a:spAutoFit/>
          </a:bodyPr>
          <a:lstStyle/>
          <a:p>
            <a:pPr algn="ctr"/>
            <a:r>
              <a:rPr lang="es-ES_tradnl" sz="3600" dirty="0">
                <a:latin typeface="Arial" charset="0"/>
              </a:rPr>
              <a:t>Otro ejemplo de </a:t>
            </a:r>
            <a:r>
              <a:rPr lang="es-ES_tradnl" sz="3600" dirty="0" smtClean="0">
                <a:latin typeface="Arial" charset="0"/>
              </a:rPr>
              <a:t>ICMP </a:t>
            </a:r>
            <a:r>
              <a:rPr lang="es-ES_tradnl" sz="3600" dirty="0" err="1" smtClean="0">
                <a:latin typeface="Arial" charset="0"/>
              </a:rPr>
              <a:t>Redirect</a:t>
            </a:r>
            <a:r>
              <a:rPr lang="es-ES_tradnl" sz="3600" dirty="0" smtClean="0">
                <a:latin typeface="Arial" charset="0"/>
              </a:rPr>
              <a:t> </a:t>
            </a:r>
            <a:endParaRPr lang="es-ES" sz="3600" dirty="0">
              <a:latin typeface="Arial" charset="0"/>
            </a:endParaRPr>
          </a:p>
        </p:txBody>
      </p:sp>
      <p:pic>
        <p:nvPicPr>
          <p:cNvPr id="172052" name="Picture 2"/>
          <p:cNvPicPr>
            <a:picLocks noChangeArrowheads="1"/>
          </p:cNvPicPr>
          <p:nvPr/>
        </p:nvPicPr>
        <p:blipFill>
          <a:blip r:embed="rId4" cstate="print"/>
          <a:srcRect/>
          <a:stretch>
            <a:fillRect/>
          </a:stretch>
        </p:blipFill>
        <p:spPr bwMode="auto">
          <a:xfrm>
            <a:off x="3743325" y="2795588"/>
            <a:ext cx="1285875" cy="901700"/>
          </a:xfrm>
          <a:prstGeom prst="rect">
            <a:avLst/>
          </a:prstGeom>
          <a:noFill/>
          <a:ln w="12700">
            <a:noFill/>
            <a:miter lim="800000"/>
            <a:headEnd/>
            <a:tailEnd/>
          </a:ln>
        </p:spPr>
      </p:pic>
      <p:sp>
        <p:nvSpPr>
          <p:cNvPr id="172053" name="Line 65"/>
          <p:cNvSpPr>
            <a:spLocks noChangeShapeType="1"/>
          </p:cNvSpPr>
          <p:nvPr/>
        </p:nvSpPr>
        <p:spPr bwMode="auto">
          <a:xfrm flipH="1">
            <a:off x="4419600" y="3316288"/>
            <a:ext cx="1295400" cy="381000"/>
          </a:xfrm>
          <a:prstGeom prst="line">
            <a:avLst/>
          </a:prstGeom>
          <a:noFill/>
          <a:ln w="9525">
            <a:solidFill>
              <a:schemeClr val="tx1"/>
            </a:solidFill>
            <a:round/>
            <a:headEnd/>
            <a:tailEnd type="triangle" w="med" len="med"/>
          </a:ln>
        </p:spPr>
        <p:txBody>
          <a:bodyPr/>
          <a:lstStyle/>
          <a:p>
            <a:endParaRPr lang="es-ES"/>
          </a:p>
        </p:txBody>
      </p:sp>
      <p:sp>
        <p:nvSpPr>
          <p:cNvPr id="172054" name="AutoShape 66"/>
          <p:cNvSpPr>
            <a:spLocks/>
          </p:cNvSpPr>
          <p:nvPr/>
        </p:nvSpPr>
        <p:spPr bwMode="auto">
          <a:xfrm rot="-5400000">
            <a:off x="2162175" y="3895725"/>
            <a:ext cx="304800" cy="3505200"/>
          </a:xfrm>
          <a:prstGeom prst="leftBrace">
            <a:avLst>
              <a:gd name="adj1" fmla="val 95833"/>
              <a:gd name="adj2" fmla="val 50000"/>
            </a:avLst>
          </a:prstGeom>
          <a:noFill/>
          <a:ln w="9525">
            <a:solidFill>
              <a:schemeClr val="tx1"/>
            </a:solidFill>
            <a:round/>
            <a:headEnd/>
            <a:tailEnd/>
          </a:ln>
        </p:spPr>
        <p:txBody>
          <a:bodyPr wrap="none" anchor="ctr"/>
          <a:lstStyle/>
          <a:p>
            <a:endParaRPr lang="es-ES"/>
          </a:p>
        </p:txBody>
      </p:sp>
      <p:sp>
        <p:nvSpPr>
          <p:cNvPr id="172055" name="AutoShape 67"/>
          <p:cNvSpPr>
            <a:spLocks/>
          </p:cNvSpPr>
          <p:nvPr/>
        </p:nvSpPr>
        <p:spPr bwMode="auto">
          <a:xfrm rot="-5400000">
            <a:off x="6483350" y="3911600"/>
            <a:ext cx="304800" cy="3505200"/>
          </a:xfrm>
          <a:prstGeom prst="leftBrace">
            <a:avLst>
              <a:gd name="adj1" fmla="val 95833"/>
              <a:gd name="adj2" fmla="val 50000"/>
            </a:avLst>
          </a:prstGeom>
          <a:noFill/>
          <a:ln w="9525">
            <a:solidFill>
              <a:schemeClr val="tx1"/>
            </a:solidFill>
            <a:round/>
            <a:headEnd/>
            <a:tailEnd/>
          </a:ln>
        </p:spPr>
        <p:txBody>
          <a:bodyPr wrap="none" anchor="ctr"/>
          <a:lstStyle/>
          <a:p>
            <a:endParaRPr lang="es-ES"/>
          </a:p>
        </p:txBody>
      </p:sp>
      <p:sp>
        <p:nvSpPr>
          <p:cNvPr id="172056" name="Text Box 68"/>
          <p:cNvSpPr txBox="1">
            <a:spLocks noChangeArrowheads="1"/>
          </p:cNvSpPr>
          <p:nvPr/>
        </p:nvSpPr>
        <p:spPr bwMode="auto">
          <a:xfrm>
            <a:off x="1524000" y="5800725"/>
            <a:ext cx="1463675" cy="581025"/>
          </a:xfrm>
          <a:prstGeom prst="rect">
            <a:avLst/>
          </a:prstGeom>
          <a:noFill/>
          <a:ln w="9525">
            <a:noFill/>
            <a:miter lim="800000"/>
            <a:headEnd/>
            <a:tailEnd/>
          </a:ln>
        </p:spPr>
        <p:txBody>
          <a:bodyPr>
            <a:spAutoFit/>
          </a:bodyPr>
          <a:lstStyle/>
          <a:p>
            <a:pPr algn="ctr">
              <a:spcBef>
                <a:spcPct val="50000"/>
              </a:spcBef>
            </a:pPr>
            <a:r>
              <a:rPr lang="es-ES" sz="1600" b="1">
                <a:latin typeface="Arial" charset="0"/>
              </a:rPr>
              <a:t>Red A 60.0.0.0/8</a:t>
            </a:r>
          </a:p>
        </p:txBody>
      </p:sp>
      <p:sp>
        <p:nvSpPr>
          <p:cNvPr id="172057" name="Text Box 69"/>
          <p:cNvSpPr txBox="1">
            <a:spLocks noChangeArrowheads="1"/>
          </p:cNvSpPr>
          <p:nvPr/>
        </p:nvSpPr>
        <p:spPr bwMode="auto">
          <a:xfrm>
            <a:off x="5857876" y="5800725"/>
            <a:ext cx="1643082" cy="584775"/>
          </a:xfrm>
          <a:prstGeom prst="rect">
            <a:avLst/>
          </a:prstGeom>
          <a:noFill/>
          <a:ln w="9525">
            <a:noFill/>
            <a:miter lim="800000"/>
            <a:headEnd/>
            <a:tailEnd/>
          </a:ln>
        </p:spPr>
        <p:txBody>
          <a:bodyPr wrap="square">
            <a:spAutoFit/>
          </a:bodyPr>
          <a:lstStyle/>
          <a:p>
            <a:pPr algn="ctr">
              <a:spcBef>
                <a:spcPct val="50000"/>
              </a:spcBef>
            </a:pPr>
            <a:r>
              <a:rPr lang="es-ES" sz="1600" b="1" dirty="0">
                <a:latin typeface="Arial" charset="0"/>
              </a:rPr>
              <a:t>Red </a:t>
            </a:r>
            <a:r>
              <a:rPr lang="es-ES" sz="1600" b="1" dirty="0" smtClean="0">
                <a:latin typeface="Arial" charset="0"/>
              </a:rPr>
              <a:t>B 20.0.0.0/8</a:t>
            </a:r>
            <a:endParaRPr lang="es-ES" sz="1600" b="1" dirty="0">
              <a:latin typeface="Arial" charset="0"/>
            </a:endParaRPr>
          </a:p>
        </p:txBody>
      </p:sp>
      <p:sp>
        <p:nvSpPr>
          <p:cNvPr id="172058" name="Text Box 70"/>
          <p:cNvSpPr txBox="1">
            <a:spLocks noChangeArrowheads="1"/>
          </p:cNvSpPr>
          <p:nvPr/>
        </p:nvSpPr>
        <p:spPr bwMode="auto">
          <a:xfrm>
            <a:off x="1071538" y="4378325"/>
            <a:ext cx="413896" cy="307777"/>
          </a:xfrm>
          <a:prstGeom prst="rect">
            <a:avLst/>
          </a:prstGeom>
          <a:noFill/>
          <a:ln w="9525">
            <a:noFill/>
            <a:miter lim="800000"/>
            <a:headEnd/>
            <a:tailEnd/>
          </a:ln>
        </p:spPr>
        <p:txBody>
          <a:bodyPr wrap="none">
            <a:spAutoFit/>
          </a:bodyPr>
          <a:lstStyle/>
          <a:p>
            <a:r>
              <a:rPr lang="es-ES" sz="1400" b="1" dirty="0" smtClean="0">
                <a:latin typeface="Arial" charset="0"/>
              </a:rPr>
              <a:t>H1</a:t>
            </a:r>
            <a:endParaRPr lang="es-ES" sz="1400" b="1" dirty="0">
              <a:latin typeface="Arial" charset="0"/>
            </a:endParaRPr>
          </a:p>
        </p:txBody>
      </p:sp>
      <p:sp>
        <p:nvSpPr>
          <p:cNvPr id="172059" name="Text Box 71"/>
          <p:cNvSpPr txBox="1">
            <a:spLocks noChangeArrowheads="1"/>
          </p:cNvSpPr>
          <p:nvPr/>
        </p:nvSpPr>
        <p:spPr bwMode="auto">
          <a:xfrm>
            <a:off x="7500958" y="4378325"/>
            <a:ext cx="413896" cy="307777"/>
          </a:xfrm>
          <a:prstGeom prst="rect">
            <a:avLst/>
          </a:prstGeom>
          <a:noFill/>
          <a:ln w="9525">
            <a:noFill/>
            <a:miter lim="800000"/>
            <a:headEnd/>
            <a:tailEnd/>
          </a:ln>
        </p:spPr>
        <p:txBody>
          <a:bodyPr wrap="none">
            <a:spAutoFit/>
          </a:bodyPr>
          <a:lstStyle/>
          <a:p>
            <a:r>
              <a:rPr lang="es-ES" sz="1400" b="1" dirty="0" smtClean="0">
                <a:latin typeface="Arial" charset="0"/>
              </a:rPr>
              <a:t>H4</a:t>
            </a:r>
            <a:endParaRPr lang="es-ES" sz="1400" b="1" dirty="0">
              <a:latin typeface="Arial" charset="0"/>
            </a:endParaRPr>
          </a:p>
        </p:txBody>
      </p:sp>
      <p:sp>
        <p:nvSpPr>
          <p:cNvPr id="172060" name="Text Box 72"/>
          <p:cNvSpPr txBox="1">
            <a:spLocks noChangeArrowheads="1"/>
          </p:cNvSpPr>
          <p:nvPr/>
        </p:nvSpPr>
        <p:spPr bwMode="auto">
          <a:xfrm>
            <a:off x="4197350" y="3009900"/>
            <a:ext cx="304892" cy="307777"/>
          </a:xfrm>
          <a:prstGeom prst="rect">
            <a:avLst/>
          </a:prstGeom>
          <a:solidFill>
            <a:schemeClr val="bg1"/>
          </a:solidFill>
          <a:ln w="9525">
            <a:noFill/>
            <a:miter lim="800000"/>
            <a:headEnd/>
            <a:tailEnd/>
          </a:ln>
        </p:spPr>
        <p:txBody>
          <a:bodyPr wrap="none">
            <a:spAutoFit/>
          </a:bodyPr>
          <a:lstStyle/>
          <a:p>
            <a:r>
              <a:rPr lang="es-ES" sz="1400" b="1" dirty="0">
                <a:latin typeface="Arial" charset="0"/>
              </a:rPr>
              <a:t>X</a:t>
            </a:r>
          </a:p>
        </p:txBody>
      </p:sp>
    </p:spTree>
  </p:cSld>
  <p:clrMapOvr>
    <a:masterClrMapping/>
  </p:clrMapOvr>
  <p:transition spd="med">
    <p:pull dir="ru"/>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1" name="Rectangle 2"/>
          <p:cNvSpPr>
            <a:spLocks noGrp="1" noChangeArrowheads="1"/>
          </p:cNvSpPr>
          <p:nvPr>
            <p:ph type="title"/>
          </p:nvPr>
        </p:nvSpPr>
        <p:spPr>
          <a:xfrm>
            <a:off x="685800" y="260350"/>
            <a:ext cx="7772400" cy="1143000"/>
          </a:xfrm>
        </p:spPr>
        <p:txBody>
          <a:bodyPr/>
          <a:lstStyle/>
          <a:p>
            <a:pPr eaLnBrk="1" hangingPunct="1"/>
            <a:r>
              <a:rPr lang="es-ES_tradnl" smtClean="0"/>
              <a:t>Sumario</a:t>
            </a:r>
            <a:endParaRPr lang="es-ES" smtClean="0"/>
          </a:p>
        </p:txBody>
      </p:sp>
      <p:sp>
        <p:nvSpPr>
          <p:cNvPr id="174082" name="Rectangle 3"/>
          <p:cNvSpPr>
            <a:spLocks noGrp="1" noChangeArrowheads="1"/>
          </p:cNvSpPr>
          <p:nvPr>
            <p:ph type="body" idx="1"/>
          </p:nvPr>
        </p:nvSpPr>
        <p:spPr>
          <a:xfrm>
            <a:off x="685800" y="1484313"/>
            <a:ext cx="8134350" cy="4681537"/>
          </a:xfrm>
        </p:spPr>
        <p:txBody>
          <a:bodyPr/>
          <a:lstStyle/>
          <a:p>
            <a:pPr eaLnBrk="1" hangingPunct="1"/>
            <a:r>
              <a:rPr lang="es-ES_tradnl" smtClean="0"/>
              <a:t>Generalidades</a:t>
            </a:r>
          </a:p>
          <a:p>
            <a:pPr eaLnBrk="1" hangingPunct="1"/>
            <a:r>
              <a:rPr lang="es-ES_tradnl" smtClean="0"/>
              <a:t>El Datagrama IP. Estructura de la cabecera</a:t>
            </a:r>
          </a:p>
          <a:p>
            <a:pPr eaLnBrk="1" hangingPunct="1"/>
            <a:r>
              <a:rPr lang="es-ES_tradnl" smtClean="0"/>
              <a:t>Direcciones de red. Enrutamiento básico</a:t>
            </a:r>
          </a:p>
          <a:p>
            <a:pPr eaLnBrk="1" hangingPunct="1"/>
            <a:r>
              <a:rPr lang="es-ES_tradnl" smtClean="0"/>
              <a:t>Subredes y máscaras. CIDR</a:t>
            </a:r>
          </a:p>
          <a:p>
            <a:pPr eaLnBrk="1" hangingPunct="1"/>
            <a:r>
              <a:rPr lang="es-ES_tradnl" smtClean="0"/>
              <a:t>Asignación de direcciones y CIDR</a:t>
            </a:r>
          </a:p>
          <a:p>
            <a:pPr eaLnBrk="1" hangingPunct="1"/>
            <a:r>
              <a:rPr lang="es-ES_tradnl" smtClean="0"/>
              <a:t>Protocolo de control ICMP</a:t>
            </a:r>
          </a:p>
          <a:p>
            <a:pPr eaLnBrk="1" hangingPunct="1"/>
            <a:r>
              <a:rPr lang="es-ES_tradnl" b="1" smtClean="0">
                <a:solidFill>
                  <a:srgbClr val="FF0000"/>
                </a:solidFill>
              </a:rPr>
              <a:t>Protocolo de resolución de direcciones ARP</a:t>
            </a:r>
          </a:p>
        </p:txBody>
      </p:sp>
    </p:spTree>
  </p:cSld>
  <p:clrMapOvr>
    <a:masterClrMapping/>
  </p:clrMapOvr>
  <p:transition spd="med">
    <p:pull dir="ru"/>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29" name="Rectangle 2"/>
          <p:cNvSpPr>
            <a:spLocks noGrp="1" noChangeArrowheads="1"/>
          </p:cNvSpPr>
          <p:nvPr>
            <p:ph type="title"/>
          </p:nvPr>
        </p:nvSpPr>
        <p:spPr>
          <a:xfrm>
            <a:off x="685800" y="404813"/>
            <a:ext cx="7772400" cy="685800"/>
          </a:xfrm>
        </p:spPr>
        <p:txBody>
          <a:bodyPr/>
          <a:lstStyle/>
          <a:p>
            <a:pPr eaLnBrk="1" hangingPunct="1"/>
            <a:r>
              <a:rPr lang="es-ES_tradnl" sz="3600" smtClean="0"/>
              <a:t>Resolución de direcciones</a:t>
            </a:r>
            <a:endParaRPr lang="es-ES" sz="3600" smtClean="0"/>
          </a:p>
        </p:txBody>
      </p:sp>
      <p:sp>
        <p:nvSpPr>
          <p:cNvPr id="176130" name="Rectangle 3"/>
          <p:cNvSpPr>
            <a:spLocks noGrp="1" noChangeArrowheads="1"/>
          </p:cNvSpPr>
          <p:nvPr>
            <p:ph type="body" idx="1"/>
          </p:nvPr>
        </p:nvSpPr>
        <p:spPr>
          <a:xfrm>
            <a:off x="685800" y="1311275"/>
            <a:ext cx="7772400" cy="2417763"/>
          </a:xfrm>
        </p:spPr>
        <p:txBody>
          <a:bodyPr/>
          <a:lstStyle/>
          <a:p>
            <a:pPr eaLnBrk="1" hangingPunct="1">
              <a:lnSpc>
                <a:spcPct val="80000"/>
              </a:lnSpc>
            </a:pPr>
            <a:r>
              <a:rPr lang="es-ES_tradnl" sz="2400" dirty="0" smtClean="0"/>
              <a:t>El paquete del nivel de red se envía siempre encapsulado en una trama a nivel de enlace. El emisor ha de saber que dirección de enlace ha de poner en la trama, por ejemplo la dirección MAC en una LAN.</a:t>
            </a:r>
          </a:p>
          <a:p>
            <a:pPr eaLnBrk="1" hangingPunct="1">
              <a:lnSpc>
                <a:spcPct val="80000"/>
              </a:lnSpc>
            </a:pPr>
            <a:r>
              <a:rPr lang="es-ES_tradnl" sz="2400" dirty="0" smtClean="0"/>
              <a:t>Imaginemos que X quiere hacer ping a Y. Comparando la </a:t>
            </a:r>
            <a:r>
              <a:rPr lang="es-ES_tradnl" sz="2400" dirty="0" err="1" smtClean="0"/>
              <a:t>dir.</a:t>
            </a:r>
            <a:r>
              <a:rPr lang="es-ES_tradnl" sz="2400" dirty="0" smtClean="0"/>
              <a:t> IP de Y con la suya y con la máscara sabe que Y está en su misma LAN. Ha de meter el paquete IP en una trama Ethernet con una MAC de destino, pero no sabe cual poner.</a:t>
            </a:r>
            <a:endParaRPr lang="es-ES" sz="2400" dirty="0" smtClean="0"/>
          </a:p>
        </p:txBody>
      </p:sp>
      <p:sp>
        <p:nvSpPr>
          <p:cNvPr id="176131" name="Text Box 4"/>
          <p:cNvSpPr txBox="1">
            <a:spLocks noChangeArrowheads="1"/>
          </p:cNvSpPr>
          <p:nvPr/>
        </p:nvSpPr>
        <p:spPr bwMode="auto">
          <a:xfrm>
            <a:off x="5434030" y="5695968"/>
            <a:ext cx="1676400" cy="304800"/>
          </a:xfrm>
          <a:prstGeom prst="rect">
            <a:avLst/>
          </a:prstGeom>
          <a:noFill/>
          <a:ln w="9525">
            <a:noFill/>
            <a:miter lim="800000"/>
            <a:headEnd/>
            <a:tailEnd/>
          </a:ln>
        </p:spPr>
        <p:txBody>
          <a:bodyPr>
            <a:spAutoFit/>
          </a:bodyPr>
          <a:lstStyle/>
          <a:p>
            <a:pPr algn="ctr">
              <a:spcBef>
                <a:spcPct val="50000"/>
              </a:spcBef>
            </a:pPr>
            <a:r>
              <a:rPr lang="es-ES_tradnl" sz="1400" b="1" dirty="0">
                <a:latin typeface="Arial" charset="0"/>
              </a:rPr>
              <a:t>50.0.0.1/8</a:t>
            </a:r>
            <a:endParaRPr lang="es-ES" sz="1400" b="1" dirty="0">
              <a:latin typeface="Arial" charset="0"/>
            </a:endParaRPr>
          </a:p>
        </p:txBody>
      </p:sp>
      <p:sp>
        <p:nvSpPr>
          <p:cNvPr id="176132" name="Text Box 5"/>
          <p:cNvSpPr txBox="1">
            <a:spLocks noChangeArrowheads="1"/>
          </p:cNvSpPr>
          <p:nvPr/>
        </p:nvSpPr>
        <p:spPr bwMode="auto">
          <a:xfrm>
            <a:off x="3910030" y="5697557"/>
            <a:ext cx="1524000" cy="517525"/>
          </a:xfrm>
          <a:prstGeom prst="rect">
            <a:avLst/>
          </a:prstGeom>
          <a:noFill/>
          <a:ln w="9525">
            <a:noFill/>
            <a:miter lim="800000"/>
            <a:headEnd/>
            <a:tailEnd/>
          </a:ln>
        </p:spPr>
        <p:txBody>
          <a:bodyPr>
            <a:spAutoFit/>
          </a:bodyPr>
          <a:lstStyle/>
          <a:p>
            <a:pPr algn="ctr"/>
            <a:r>
              <a:rPr lang="es-ES_tradnl" sz="1400" b="1">
                <a:latin typeface="Arial" charset="0"/>
              </a:rPr>
              <a:t>50.0.0.4/8</a:t>
            </a:r>
          </a:p>
          <a:p>
            <a:pPr algn="ctr"/>
            <a:r>
              <a:rPr lang="es-ES_tradnl" sz="1400" b="1">
                <a:latin typeface="Arial" charset="0"/>
              </a:rPr>
              <a:t>Rtr: 50.0.0.1</a:t>
            </a:r>
            <a:endParaRPr lang="es-ES" sz="1400" b="1">
              <a:latin typeface="Arial" charset="0"/>
            </a:endParaRPr>
          </a:p>
        </p:txBody>
      </p:sp>
      <p:sp>
        <p:nvSpPr>
          <p:cNvPr id="176133" name="Text Box 6"/>
          <p:cNvSpPr txBox="1">
            <a:spLocks noChangeArrowheads="1"/>
          </p:cNvSpPr>
          <p:nvPr/>
        </p:nvSpPr>
        <p:spPr bwMode="auto">
          <a:xfrm>
            <a:off x="2095504" y="5697557"/>
            <a:ext cx="1676400" cy="517525"/>
          </a:xfrm>
          <a:prstGeom prst="rect">
            <a:avLst/>
          </a:prstGeom>
          <a:noFill/>
          <a:ln w="9525">
            <a:noFill/>
            <a:miter lim="800000"/>
            <a:headEnd/>
            <a:tailEnd/>
          </a:ln>
        </p:spPr>
        <p:txBody>
          <a:bodyPr>
            <a:spAutoFit/>
          </a:bodyPr>
          <a:lstStyle/>
          <a:p>
            <a:pPr algn="ctr"/>
            <a:r>
              <a:rPr lang="es-ES_tradnl" sz="1400" b="1">
                <a:latin typeface="Arial" charset="0"/>
              </a:rPr>
              <a:t>50.0.0.3/8</a:t>
            </a:r>
          </a:p>
          <a:p>
            <a:pPr algn="ctr"/>
            <a:r>
              <a:rPr lang="es-ES_tradnl" sz="1400" b="1">
                <a:latin typeface="Arial" charset="0"/>
              </a:rPr>
              <a:t>Rtr: 50.0.0.1</a:t>
            </a:r>
            <a:endParaRPr lang="es-ES" sz="1400" b="1">
              <a:latin typeface="Arial" charset="0"/>
            </a:endParaRPr>
          </a:p>
        </p:txBody>
      </p:sp>
      <p:sp>
        <p:nvSpPr>
          <p:cNvPr id="176134" name="Text Box 7"/>
          <p:cNvSpPr txBox="1">
            <a:spLocks noChangeArrowheads="1"/>
          </p:cNvSpPr>
          <p:nvPr/>
        </p:nvSpPr>
        <p:spPr bwMode="auto">
          <a:xfrm>
            <a:off x="647704" y="5697557"/>
            <a:ext cx="1600200" cy="517525"/>
          </a:xfrm>
          <a:prstGeom prst="rect">
            <a:avLst/>
          </a:prstGeom>
          <a:noFill/>
          <a:ln w="9525">
            <a:noFill/>
            <a:miter lim="800000"/>
            <a:headEnd/>
            <a:tailEnd/>
          </a:ln>
        </p:spPr>
        <p:txBody>
          <a:bodyPr>
            <a:spAutoFit/>
          </a:bodyPr>
          <a:lstStyle/>
          <a:p>
            <a:pPr algn="ctr"/>
            <a:r>
              <a:rPr lang="es-ES_tradnl" sz="1400" b="1">
                <a:latin typeface="Arial" charset="0"/>
              </a:rPr>
              <a:t>50.0.0.2/8</a:t>
            </a:r>
          </a:p>
          <a:p>
            <a:pPr algn="ctr"/>
            <a:r>
              <a:rPr lang="es-ES_tradnl" sz="1400" b="1">
                <a:latin typeface="Arial" charset="0"/>
              </a:rPr>
              <a:t>Rtr: 50.0.0.1</a:t>
            </a:r>
            <a:endParaRPr lang="es-ES" sz="1400" b="1">
              <a:latin typeface="Arial" charset="0"/>
            </a:endParaRPr>
          </a:p>
        </p:txBody>
      </p:sp>
      <p:sp>
        <p:nvSpPr>
          <p:cNvPr id="176135" name="Line 8"/>
          <p:cNvSpPr>
            <a:spLocks noChangeShapeType="1"/>
          </p:cNvSpPr>
          <p:nvPr/>
        </p:nvSpPr>
        <p:spPr bwMode="auto">
          <a:xfrm>
            <a:off x="1081088" y="5680073"/>
            <a:ext cx="5486400" cy="0"/>
          </a:xfrm>
          <a:prstGeom prst="line">
            <a:avLst/>
          </a:prstGeom>
          <a:noFill/>
          <a:ln w="25400">
            <a:solidFill>
              <a:schemeClr val="accent2"/>
            </a:solidFill>
            <a:round/>
            <a:headEnd/>
            <a:tailEnd/>
          </a:ln>
        </p:spPr>
        <p:txBody>
          <a:bodyPr/>
          <a:lstStyle/>
          <a:p>
            <a:endParaRPr lang="es-ES"/>
          </a:p>
        </p:txBody>
      </p:sp>
      <p:sp>
        <p:nvSpPr>
          <p:cNvPr id="176136" name="Line 9"/>
          <p:cNvSpPr>
            <a:spLocks noChangeShapeType="1"/>
          </p:cNvSpPr>
          <p:nvPr/>
        </p:nvSpPr>
        <p:spPr bwMode="auto">
          <a:xfrm>
            <a:off x="1462088" y="5251448"/>
            <a:ext cx="0" cy="428625"/>
          </a:xfrm>
          <a:prstGeom prst="line">
            <a:avLst/>
          </a:prstGeom>
          <a:noFill/>
          <a:ln w="25400">
            <a:solidFill>
              <a:schemeClr val="accent2"/>
            </a:solidFill>
            <a:round/>
            <a:headEnd/>
            <a:tailEnd/>
          </a:ln>
        </p:spPr>
        <p:txBody>
          <a:bodyPr/>
          <a:lstStyle/>
          <a:p>
            <a:endParaRPr lang="es-ES"/>
          </a:p>
        </p:txBody>
      </p:sp>
      <p:sp>
        <p:nvSpPr>
          <p:cNvPr id="176137" name="Line 10"/>
          <p:cNvSpPr>
            <a:spLocks noChangeShapeType="1"/>
          </p:cNvSpPr>
          <p:nvPr/>
        </p:nvSpPr>
        <p:spPr bwMode="auto">
          <a:xfrm>
            <a:off x="3057538" y="5251448"/>
            <a:ext cx="0" cy="428625"/>
          </a:xfrm>
          <a:prstGeom prst="line">
            <a:avLst/>
          </a:prstGeom>
          <a:noFill/>
          <a:ln w="25400">
            <a:solidFill>
              <a:schemeClr val="accent2"/>
            </a:solidFill>
            <a:round/>
            <a:headEnd/>
            <a:tailEnd/>
          </a:ln>
        </p:spPr>
        <p:txBody>
          <a:bodyPr/>
          <a:lstStyle/>
          <a:p>
            <a:endParaRPr lang="es-ES"/>
          </a:p>
        </p:txBody>
      </p:sp>
      <p:sp>
        <p:nvSpPr>
          <p:cNvPr id="176138" name="Line 11"/>
          <p:cNvSpPr>
            <a:spLocks noChangeShapeType="1"/>
          </p:cNvSpPr>
          <p:nvPr/>
        </p:nvSpPr>
        <p:spPr bwMode="auto">
          <a:xfrm>
            <a:off x="4648214" y="5251448"/>
            <a:ext cx="0" cy="428625"/>
          </a:xfrm>
          <a:prstGeom prst="line">
            <a:avLst/>
          </a:prstGeom>
          <a:noFill/>
          <a:ln w="25400">
            <a:solidFill>
              <a:schemeClr val="accent2"/>
            </a:solidFill>
            <a:round/>
            <a:headEnd/>
            <a:tailEnd/>
          </a:ln>
        </p:spPr>
        <p:txBody>
          <a:bodyPr/>
          <a:lstStyle/>
          <a:p>
            <a:endParaRPr lang="es-ES"/>
          </a:p>
        </p:txBody>
      </p:sp>
      <p:sp>
        <p:nvSpPr>
          <p:cNvPr id="176139" name="Line 12"/>
          <p:cNvSpPr>
            <a:spLocks noChangeShapeType="1"/>
          </p:cNvSpPr>
          <p:nvPr/>
        </p:nvSpPr>
        <p:spPr bwMode="auto">
          <a:xfrm>
            <a:off x="6238890" y="4918073"/>
            <a:ext cx="0" cy="762000"/>
          </a:xfrm>
          <a:prstGeom prst="line">
            <a:avLst/>
          </a:prstGeom>
          <a:noFill/>
          <a:ln w="25400">
            <a:solidFill>
              <a:schemeClr val="accent2"/>
            </a:solidFill>
            <a:round/>
            <a:headEnd/>
            <a:tailEnd/>
          </a:ln>
        </p:spPr>
        <p:txBody>
          <a:bodyPr/>
          <a:lstStyle/>
          <a:p>
            <a:endParaRPr lang="es-ES"/>
          </a:p>
        </p:txBody>
      </p:sp>
      <p:sp>
        <p:nvSpPr>
          <p:cNvPr id="176140" name="Freeform 13"/>
          <p:cNvSpPr>
            <a:spLocks/>
          </p:cNvSpPr>
          <p:nvPr/>
        </p:nvSpPr>
        <p:spPr bwMode="auto">
          <a:xfrm rot="-1200000" flipV="1">
            <a:off x="6336694" y="4705207"/>
            <a:ext cx="1295400" cy="76200"/>
          </a:xfrm>
          <a:custGeom>
            <a:avLst/>
            <a:gdLst>
              <a:gd name="T0" fmla="*/ 0 w 1452"/>
              <a:gd name="T1" fmla="*/ 0 h 45"/>
              <a:gd name="T2" fmla="*/ 592171793 w 1452"/>
              <a:gd name="T3" fmla="*/ 0 h 45"/>
              <a:gd name="T4" fmla="*/ 528497373 w 1452"/>
              <a:gd name="T5" fmla="*/ 126165197 h 45"/>
              <a:gd name="T6" fmla="*/ 1154893765 w 1452"/>
              <a:gd name="T7" fmla="*/ 126165197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pic>
        <p:nvPicPr>
          <p:cNvPr id="176141" name="Picture 14"/>
          <p:cNvPicPr>
            <a:picLocks noChangeArrowheads="1"/>
          </p:cNvPicPr>
          <p:nvPr/>
        </p:nvPicPr>
        <p:blipFill>
          <a:blip r:embed="rId3" cstate="print"/>
          <a:srcRect/>
          <a:stretch>
            <a:fillRect/>
          </a:stretch>
        </p:blipFill>
        <p:spPr bwMode="auto">
          <a:xfrm>
            <a:off x="7219980" y="3994162"/>
            <a:ext cx="1566862" cy="1077912"/>
          </a:xfrm>
          <a:prstGeom prst="rect">
            <a:avLst/>
          </a:prstGeom>
          <a:noFill/>
          <a:ln w="12700">
            <a:noFill/>
            <a:miter lim="800000"/>
            <a:headEnd/>
            <a:tailEnd/>
          </a:ln>
        </p:spPr>
      </p:pic>
      <p:sp>
        <p:nvSpPr>
          <p:cNvPr id="176142" name="Text Box 15"/>
          <p:cNvSpPr txBox="1">
            <a:spLocks noChangeArrowheads="1"/>
          </p:cNvSpPr>
          <p:nvPr/>
        </p:nvSpPr>
        <p:spPr bwMode="auto">
          <a:xfrm>
            <a:off x="7508905" y="4354524"/>
            <a:ext cx="930275" cy="336550"/>
          </a:xfrm>
          <a:prstGeom prst="rect">
            <a:avLst/>
          </a:prstGeom>
          <a:noFill/>
          <a:ln w="9525">
            <a:noFill/>
            <a:miter lim="800000"/>
            <a:headEnd/>
            <a:tailEnd/>
          </a:ln>
        </p:spPr>
        <p:txBody>
          <a:bodyPr wrap="none">
            <a:spAutoFit/>
          </a:bodyPr>
          <a:lstStyle/>
          <a:p>
            <a:r>
              <a:rPr lang="es-ES_tradnl" sz="1600" b="1">
                <a:latin typeface="Arial" charset="0"/>
              </a:rPr>
              <a:t>Internet</a:t>
            </a:r>
            <a:endParaRPr lang="es-ES" sz="1600" b="1">
              <a:latin typeface="Arial" charset="0"/>
            </a:endParaRPr>
          </a:p>
        </p:txBody>
      </p:sp>
      <p:pic>
        <p:nvPicPr>
          <p:cNvPr id="176143" name="Picture 16"/>
          <p:cNvPicPr>
            <a:picLocks noChangeArrowheads="1"/>
          </p:cNvPicPr>
          <p:nvPr/>
        </p:nvPicPr>
        <p:blipFill>
          <a:blip r:embed="rId4" cstate="print"/>
          <a:srcRect/>
          <a:stretch>
            <a:fillRect/>
          </a:stretch>
        </p:blipFill>
        <p:spPr bwMode="auto">
          <a:xfrm>
            <a:off x="1081088" y="4565648"/>
            <a:ext cx="762000" cy="855662"/>
          </a:xfrm>
          <a:prstGeom prst="rect">
            <a:avLst/>
          </a:prstGeom>
          <a:noFill/>
          <a:ln w="12700">
            <a:noFill/>
            <a:miter lim="800000"/>
            <a:headEnd/>
            <a:tailEnd/>
          </a:ln>
        </p:spPr>
      </p:pic>
      <p:pic>
        <p:nvPicPr>
          <p:cNvPr id="176144" name="Picture 17"/>
          <p:cNvPicPr>
            <a:picLocks noChangeArrowheads="1"/>
          </p:cNvPicPr>
          <p:nvPr/>
        </p:nvPicPr>
        <p:blipFill>
          <a:blip r:embed="rId4" cstate="print"/>
          <a:srcRect/>
          <a:stretch>
            <a:fillRect/>
          </a:stretch>
        </p:blipFill>
        <p:spPr bwMode="auto">
          <a:xfrm>
            <a:off x="2676538" y="4565648"/>
            <a:ext cx="762000" cy="855662"/>
          </a:xfrm>
          <a:prstGeom prst="rect">
            <a:avLst/>
          </a:prstGeom>
          <a:noFill/>
          <a:ln w="12700">
            <a:noFill/>
            <a:miter lim="800000"/>
            <a:headEnd/>
            <a:tailEnd/>
          </a:ln>
        </p:spPr>
      </p:pic>
      <p:pic>
        <p:nvPicPr>
          <p:cNvPr id="176145" name="Picture 18"/>
          <p:cNvPicPr>
            <a:picLocks noChangeArrowheads="1"/>
          </p:cNvPicPr>
          <p:nvPr/>
        </p:nvPicPr>
        <p:blipFill>
          <a:blip r:embed="rId4" cstate="print"/>
          <a:srcRect/>
          <a:stretch>
            <a:fillRect/>
          </a:stretch>
        </p:blipFill>
        <p:spPr bwMode="auto">
          <a:xfrm>
            <a:off x="4267214" y="4565648"/>
            <a:ext cx="762000" cy="855662"/>
          </a:xfrm>
          <a:prstGeom prst="rect">
            <a:avLst/>
          </a:prstGeom>
          <a:noFill/>
          <a:ln w="12700">
            <a:noFill/>
            <a:miter lim="800000"/>
            <a:headEnd/>
            <a:tailEnd/>
          </a:ln>
        </p:spPr>
      </p:pic>
      <p:sp>
        <p:nvSpPr>
          <p:cNvPr id="176146" name="Text Box 19"/>
          <p:cNvSpPr txBox="1">
            <a:spLocks noChangeArrowheads="1"/>
          </p:cNvSpPr>
          <p:nvPr/>
        </p:nvSpPr>
        <p:spPr bwMode="auto">
          <a:xfrm>
            <a:off x="1293813" y="4718048"/>
            <a:ext cx="303212" cy="304800"/>
          </a:xfrm>
          <a:prstGeom prst="rect">
            <a:avLst/>
          </a:prstGeom>
          <a:noFill/>
          <a:ln w="9525">
            <a:noFill/>
            <a:miter lim="800000"/>
            <a:headEnd/>
            <a:tailEnd/>
          </a:ln>
        </p:spPr>
        <p:txBody>
          <a:bodyPr wrap="none">
            <a:spAutoFit/>
          </a:bodyPr>
          <a:lstStyle/>
          <a:p>
            <a:r>
              <a:rPr lang="es-ES_tradnl" sz="1400" b="1">
                <a:latin typeface="Arial" charset="0"/>
              </a:rPr>
              <a:t>X</a:t>
            </a:r>
            <a:endParaRPr lang="es-ES" sz="1400" b="1">
              <a:latin typeface="Arial" charset="0"/>
            </a:endParaRPr>
          </a:p>
        </p:txBody>
      </p:sp>
      <p:sp>
        <p:nvSpPr>
          <p:cNvPr id="176147" name="Text Box 20"/>
          <p:cNvSpPr txBox="1">
            <a:spLocks noChangeArrowheads="1"/>
          </p:cNvSpPr>
          <p:nvPr/>
        </p:nvSpPr>
        <p:spPr bwMode="auto">
          <a:xfrm>
            <a:off x="2889263" y="4718048"/>
            <a:ext cx="303212" cy="304800"/>
          </a:xfrm>
          <a:prstGeom prst="rect">
            <a:avLst/>
          </a:prstGeom>
          <a:noFill/>
          <a:ln w="9525">
            <a:noFill/>
            <a:miter lim="800000"/>
            <a:headEnd/>
            <a:tailEnd/>
          </a:ln>
        </p:spPr>
        <p:txBody>
          <a:bodyPr wrap="none">
            <a:spAutoFit/>
          </a:bodyPr>
          <a:lstStyle/>
          <a:p>
            <a:r>
              <a:rPr lang="es-ES_tradnl" sz="1400" b="1">
                <a:latin typeface="Arial" charset="0"/>
              </a:rPr>
              <a:t>Y</a:t>
            </a:r>
            <a:endParaRPr lang="es-ES" sz="1400" b="1">
              <a:latin typeface="Arial" charset="0"/>
            </a:endParaRPr>
          </a:p>
        </p:txBody>
      </p:sp>
      <p:sp>
        <p:nvSpPr>
          <p:cNvPr id="176148" name="Text Box 21"/>
          <p:cNvSpPr txBox="1">
            <a:spLocks noChangeArrowheads="1"/>
          </p:cNvSpPr>
          <p:nvPr/>
        </p:nvSpPr>
        <p:spPr bwMode="auto">
          <a:xfrm>
            <a:off x="4508514" y="4718048"/>
            <a:ext cx="292100" cy="304800"/>
          </a:xfrm>
          <a:prstGeom prst="rect">
            <a:avLst/>
          </a:prstGeom>
          <a:noFill/>
          <a:ln w="9525">
            <a:noFill/>
            <a:miter lim="800000"/>
            <a:headEnd/>
            <a:tailEnd/>
          </a:ln>
        </p:spPr>
        <p:txBody>
          <a:bodyPr wrap="none">
            <a:spAutoFit/>
          </a:bodyPr>
          <a:lstStyle/>
          <a:p>
            <a:r>
              <a:rPr lang="es-ES_tradnl" sz="1400" b="1">
                <a:latin typeface="Arial" charset="0"/>
              </a:rPr>
              <a:t>Z</a:t>
            </a:r>
            <a:endParaRPr lang="es-ES" sz="1400" b="1">
              <a:latin typeface="Arial" charset="0"/>
            </a:endParaRPr>
          </a:p>
        </p:txBody>
      </p:sp>
      <p:pic>
        <p:nvPicPr>
          <p:cNvPr id="176149" name="Picture 22"/>
          <p:cNvPicPr>
            <a:picLocks noChangeArrowheads="1"/>
          </p:cNvPicPr>
          <p:nvPr/>
        </p:nvPicPr>
        <p:blipFill>
          <a:blip r:embed="rId5" cstate="print"/>
          <a:srcRect/>
          <a:stretch>
            <a:fillRect/>
          </a:stretch>
        </p:blipFill>
        <p:spPr bwMode="auto">
          <a:xfrm>
            <a:off x="5781690" y="4502148"/>
            <a:ext cx="990600" cy="749300"/>
          </a:xfrm>
          <a:prstGeom prst="rect">
            <a:avLst/>
          </a:prstGeom>
          <a:noFill/>
          <a:ln w="12700">
            <a:noFill/>
            <a:miter lim="800000"/>
            <a:headEnd/>
            <a:tailEnd/>
          </a:ln>
        </p:spPr>
      </p:pic>
      <p:sp>
        <p:nvSpPr>
          <p:cNvPr id="176153" name="Text Box 26"/>
          <p:cNvSpPr txBox="1">
            <a:spLocks noChangeArrowheads="1"/>
          </p:cNvSpPr>
          <p:nvPr/>
        </p:nvSpPr>
        <p:spPr bwMode="auto">
          <a:xfrm>
            <a:off x="6099190" y="4641848"/>
            <a:ext cx="352425" cy="304800"/>
          </a:xfrm>
          <a:prstGeom prst="rect">
            <a:avLst/>
          </a:prstGeom>
          <a:solidFill>
            <a:schemeClr val="bg1"/>
          </a:solidFill>
          <a:ln w="9525">
            <a:noFill/>
            <a:miter lim="800000"/>
            <a:headEnd/>
            <a:tailEnd/>
          </a:ln>
        </p:spPr>
        <p:txBody>
          <a:bodyPr wrap="none">
            <a:spAutoFit/>
          </a:bodyPr>
          <a:lstStyle/>
          <a:p>
            <a:r>
              <a:rPr lang="es-ES" sz="1400" b="1">
                <a:latin typeface="Arial" charset="0"/>
              </a:rPr>
              <a:t>W</a:t>
            </a:r>
          </a:p>
        </p:txBody>
      </p:sp>
    </p:spTree>
  </p:cSld>
  <p:clrMapOvr>
    <a:masterClrMapping/>
  </p:clrMapOvr>
  <p:transition spd="med">
    <p:pull dir="ru"/>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 name="38 Tabla"/>
          <p:cNvGraphicFramePr>
            <a:graphicFrameLocks noGrp="1"/>
          </p:cNvGraphicFramePr>
          <p:nvPr/>
        </p:nvGraphicFramePr>
        <p:xfrm>
          <a:off x="2205984" y="3621086"/>
          <a:ext cx="1508760" cy="609600"/>
        </p:xfrm>
        <a:graphic>
          <a:graphicData uri="http://schemas.openxmlformats.org/drawingml/2006/table">
            <a:tbl>
              <a:tblPr firstRow="1" bandRow="1">
                <a:tableStyleId>{3B4B98B0-60AC-42C2-AFA5-B58CD77FA1E5}</a:tableStyleId>
              </a:tblPr>
              <a:tblGrid>
                <a:gridCol w="871855"/>
                <a:gridCol w="636905"/>
              </a:tblGrid>
              <a:tr h="285752">
                <a:tc>
                  <a:txBody>
                    <a:bodyPr/>
                    <a:lstStyle/>
                    <a:p>
                      <a:pPr algn="ctr"/>
                      <a:r>
                        <a:rPr lang="es-ES" sz="1400" dirty="0" smtClean="0">
                          <a:latin typeface="Arial" pitchFamily="34" charset="0"/>
                          <a:cs typeface="Arial" pitchFamily="34" charset="0"/>
                        </a:rPr>
                        <a:t>IP</a:t>
                      </a:r>
                      <a:endParaRPr lang="es-ES" sz="14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ES" sz="1400" dirty="0" smtClean="0">
                          <a:latin typeface="Arial" pitchFamily="34" charset="0"/>
                          <a:cs typeface="Arial" pitchFamily="34" charset="0"/>
                        </a:rPr>
                        <a:t>MAC</a:t>
                      </a:r>
                      <a:endParaRPr lang="es-ES" sz="14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66704">
                <a:tc>
                  <a:txBody>
                    <a:bodyPr/>
                    <a:lstStyle/>
                    <a:p>
                      <a:pPr algn="ctr"/>
                      <a:r>
                        <a:rPr lang="es-ES" sz="1400" dirty="0" smtClean="0">
                          <a:solidFill>
                            <a:schemeClr val="tx1"/>
                          </a:solidFill>
                          <a:latin typeface="Arial" pitchFamily="34" charset="0"/>
                          <a:cs typeface="Arial" pitchFamily="34" charset="0"/>
                        </a:rPr>
                        <a:t>  </a:t>
                      </a:r>
                      <a:endParaRPr lang="es-ES" sz="14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s-ES" sz="14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78177" name="Text Box 19"/>
          <p:cNvSpPr txBox="1">
            <a:spLocks noChangeArrowheads="1"/>
          </p:cNvSpPr>
          <p:nvPr/>
        </p:nvSpPr>
        <p:spPr bwMode="auto">
          <a:xfrm>
            <a:off x="571472" y="4376330"/>
            <a:ext cx="8001000" cy="338554"/>
          </a:xfrm>
          <a:prstGeom prst="rect">
            <a:avLst/>
          </a:prstGeom>
          <a:noFill/>
          <a:ln w="9525">
            <a:noFill/>
            <a:miter lim="800000"/>
            <a:headEnd/>
            <a:tailEnd/>
          </a:ln>
        </p:spPr>
        <p:txBody>
          <a:bodyPr>
            <a:spAutoFit/>
          </a:bodyPr>
          <a:lstStyle/>
          <a:p>
            <a:pPr marL="457200" indent="-457200">
              <a:spcBef>
                <a:spcPts val="0"/>
              </a:spcBef>
            </a:pPr>
            <a:r>
              <a:rPr lang="es-ES_tradnl" sz="1600" dirty="0" smtClean="0">
                <a:latin typeface="Arial" charset="0"/>
              </a:rPr>
              <a:t>1: El </a:t>
            </a:r>
            <a:r>
              <a:rPr lang="es-ES_tradnl" sz="1600" dirty="0">
                <a:latin typeface="Arial" charset="0"/>
              </a:rPr>
              <a:t>usuario X teclea ‘ping 50.0.0.3</a:t>
            </a:r>
            <a:r>
              <a:rPr lang="es-ES_tradnl" sz="1600" dirty="0" smtClean="0">
                <a:latin typeface="Arial" charset="0"/>
              </a:rPr>
              <a:t>’</a:t>
            </a:r>
            <a:endParaRPr lang="es-ES_tradnl" sz="1600" dirty="0">
              <a:latin typeface="Arial" charset="0"/>
            </a:endParaRPr>
          </a:p>
        </p:txBody>
      </p:sp>
      <p:sp>
        <p:nvSpPr>
          <p:cNvPr id="178179" name="Text Box 13"/>
          <p:cNvSpPr txBox="1">
            <a:spLocks noChangeArrowheads="1"/>
          </p:cNvSpPr>
          <p:nvPr/>
        </p:nvSpPr>
        <p:spPr bwMode="auto">
          <a:xfrm>
            <a:off x="3905256" y="2713029"/>
            <a:ext cx="1524000" cy="517525"/>
          </a:xfrm>
          <a:prstGeom prst="rect">
            <a:avLst/>
          </a:prstGeom>
          <a:noFill/>
          <a:ln w="9525">
            <a:noFill/>
            <a:miter lim="800000"/>
            <a:headEnd/>
            <a:tailEnd/>
          </a:ln>
        </p:spPr>
        <p:txBody>
          <a:bodyPr>
            <a:spAutoFit/>
          </a:bodyPr>
          <a:lstStyle/>
          <a:p>
            <a:pPr algn="ctr"/>
            <a:r>
              <a:rPr lang="es-ES_tradnl" sz="1400" b="1" dirty="0">
                <a:latin typeface="Arial" charset="0"/>
              </a:rPr>
              <a:t>50.0.0.4/8</a:t>
            </a:r>
          </a:p>
          <a:p>
            <a:pPr algn="ctr"/>
            <a:r>
              <a:rPr lang="es-ES_tradnl" sz="1400" b="1" dirty="0" err="1">
                <a:latin typeface="Arial" charset="0"/>
              </a:rPr>
              <a:t>Rtr</a:t>
            </a:r>
            <a:r>
              <a:rPr lang="es-ES_tradnl" sz="1400" b="1" dirty="0">
                <a:latin typeface="Arial" charset="0"/>
              </a:rPr>
              <a:t>: 50.0.0.1</a:t>
            </a:r>
            <a:endParaRPr lang="es-ES" sz="1400" b="1" dirty="0">
              <a:latin typeface="Arial" charset="0"/>
            </a:endParaRPr>
          </a:p>
        </p:txBody>
      </p:sp>
      <p:sp>
        <p:nvSpPr>
          <p:cNvPr id="178180" name="Text Box 14"/>
          <p:cNvSpPr txBox="1">
            <a:spLocks noChangeArrowheads="1"/>
          </p:cNvSpPr>
          <p:nvPr/>
        </p:nvSpPr>
        <p:spPr bwMode="auto">
          <a:xfrm>
            <a:off x="2143108" y="2713029"/>
            <a:ext cx="1676400" cy="517525"/>
          </a:xfrm>
          <a:prstGeom prst="rect">
            <a:avLst/>
          </a:prstGeom>
          <a:noFill/>
          <a:ln w="9525">
            <a:noFill/>
            <a:miter lim="800000"/>
            <a:headEnd/>
            <a:tailEnd/>
          </a:ln>
        </p:spPr>
        <p:txBody>
          <a:bodyPr>
            <a:spAutoFit/>
          </a:bodyPr>
          <a:lstStyle/>
          <a:p>
            <a:pPr algn="ctr"/>
            <a:r>
              <a:rPr lang="es-ES_tradnl" sz="1400" b="1" dirty="0">
                <a:latin typeface="Arial" charset="0"/>
              </a:rPr>
              <a:t>50.0.0.3/8</a:t>
            </a:r>
          </a:p>
          <a:p>
            <a:pPr algn="ctr"/>
            <a:r>
              <a:rPr lang="es-ES_tradnl" sz="1400" b="1" dirty="0" err="1">
                <a:latin typeface="Arial" charset="0"/>
              </a:rPr>
              <a:t>Rtr</a:t>
            </a:r>
            <a:r>
              <a:rPr lang="es-ES_tradnl" sz="1400" b="1" dirty="0">
                <a:latin typeface="Arial" charset="0"/>
              </a:rPr>
              <a:t>: 50.0.0.1</a:t>
            </a:r>
            <a:endParaRPr lang="es-ES" sz="1400" b="1" dirty="0">
              <a:latin typeface="Arial" charset="0"/>
            </a:endParaRPr>
          </a:p>
        </p:txBody>
      </p:sp>
      <p:sp>
        <p:nvSpPr>
          <p:cNvPr id="178181" name="Text Box 15"/>
          <p:cNvSpPr txBox="1">
            <a:spLocks noChangeArrowheads="1"/>
          </p:cNvSpPr>
          <p:nvPr/>
        </p:nvSpPr>
        <p:spPr bwMode="auto">
          <a:xfrm>
            <a:off x="457200" y="2713029"/>
            <a:ext cx="1600200" cy="517525"/>
          </a:xfrm>
          <a:prstGeom prst="rect">
            <a:avLst/>
          </a:prstGeom>
          <a:noFill/>
          <a:ln w="9525">
            <a:noFill/>
            <a:miter lim="800000"/>
            <a:headEnd/>
            <a:tailEnd/>
          </a:ln>
        </p:spPr>
        <p:txBody>
          <a:bodyPr>
            <a:spAutoFit/>
          </a:bodyPr>
          <a:lstStyle/>
          <a:p>
            <a:pPr algn="ctr"/>
            <a:r>
              <a:rPr lang="es-ES_tradnl" sz="1400" b="1" dirty="0">
                <a:latin typeface="Arial" charset="0"/>
              </a:rPr>
              <a:t>50.0.0.2/8</a:t>
            </a:r>
          </a:p>
          <a:p>
            <a:pPr algn="ctr"/>
            <a:r>
              <a:rPr lang="es-ES_tradnl" sz="1400" b="1" dirty="0" err="1">
                <a:latin typeface="Arial" charset="0"/>
              </a:rPr>
              <a:t>Rtr</a:t>
            </a:r>
            <a:r>
              <a:rPr lang="es-ES_tradnl" sz="1400" b="1" dirty="0">
                <a:latin typeface="Arial" charset="0"/>
              </a:rPr>
              <a:t>: 50.0.0.1</a:t>
            </a:r>
            <a:endParaRPr lang="es-ES" sz="1400" b="1" dirty="0">
              <a:latin typeface="Arial" charset="0"/>
            </a:endParaRPr>
          </a:p>
        </p:txBody>
      </p:sp>
      <p:sp>
        <p:nvSpPr>
          <p:cNvPr id="178182" name="Line 6"/>
          <p:cNvSpPr>
            <a:spLocks noChangeShapeType="1"/>
          </p:cNvSpPr>
          <p:nvPr/>
        </p:nvSpPr>
        <p:spPr bwMode="auto">
          <a:xfrm>
            <a:off x="914400" y="2587612"/>
            <a:ext cx="5976000" cy="0"/>
          </a:xfrm>
          <a:prstGeom prst="line">
            <a:avLst/>
          </a:prstGeom>
          <a:noFill/>
          <a:ln w="25400">
            <a:solidFill>
              <a:schemeClr val="accent2"/>
            </a:solidFill>
            <a:round/>
            <a:headEnd/>
            <a:tailEnd/>
          </a:ln>
        </p:spPr>
        <p:txBody>
          <a:bodyPr/>
          <a:lstStyle/>
          <a:p>
            <a:endParaRPr lang="es-ES"/>
          </a:p>
        </p:txBody>
      </p:sp>
      <p:sp>
        <p:nvSpPr>
          <p:cNvPr id="178183" name="Line 8"/>
          <p:cNvSpPr>
            <a:spLocks noChangeShapeType="1"/>
          </p:cNvSpPr>
          <p:nvPr/>
        </p:nvSpPr>
        <p:spPr bwMode="auto">
          <a:xfrm>
            <a:off x="1295400" y="2016108"/>
            <a:ext cx="0" cy="576000"/>
          </a:xfrm>
          <a:prstGeom prst="line">
            <a:avLst/>
          </a:prstGeom>
          <a:noFill/>
          <a:ln w="25400">
            <a:solidFill>
              <a:schemeClr val="accent2"/>
            </a:solidFill>
            <a:round/>
            <a:headEnd/>
            <a:tailEnd/>
          </a:ln>
        </p:spPr>
        <p:txBody>
          <a:bodyPr/>
          <a:lstStyle/>
          <a:p>
            <a:endParaRPr lang="es-ES"/>
          </a:p>
        </p:txBody>
      </p:sp>
      <p:sp>
        <p:nvSpPr>
          <p:cNvPr id="178184" name="Line 9"/>
          <p:cNvSpPr>
            <a:spLocks noChangeShapeType="1"/>
          </p:cNvSpPr>
          <p:nvPr/>
        </p:nvSpPr>
        <p:spPr bwMode="auto">
          <a:xfrm>
            <a:off x="2928926" y="2016108"/>
            <a:ext cx="0" cy="576000"/>
          </a:xfrm>
          <a:prstGeom prst="line">
            <a:avLst/>
          </a:prstGeom>
          <a:noFill/>
          <a:ln w="25400">
            <a:solidFill>
              <a:schemeClr val="accent2"/>
            </a:solidFill>
            <a:round/>
            <a:headEnd/>
            <a:tailEnd/>
          </a:ln>
        </p:spPr>
        <p:txBody>
          <a:bodyPr/>
          <a:lstStyle/>
          <a:p>
            <a:endParaRPr lang="es-ES"/>
          </a:p>
        </p:txBody>
      </p:sp>
      <p:sp>
        <p:nvSpPr>
          <p:cNvPr id="178185" name="Line 10"/>
          <p:cNvSpPr>
            <a:spLocks noChangeShapeType="1"/>
          </p:cNvSpPr>
          <p:nvPr/>
        </p:nvSpPr>
        <p:spPr bwMode="auto">
          <a:xfrm>
            <a:off x="4643462" y="2016108"/>
            <a:ext cx="0" cy="576000"/>
          </a:xfrm>
          <a:prstGeom prst="line">
            <a:avLst/>
          </a:prstGeom>
          <a:noFill/>
          <a:ln w="25400">
            <a:solidFill>
              <a:schemeClr val="accent2"/>
            </a:solidFill>
            <a:round/>
            <a:headEnd/>
            <a:tailEnd/>
          </a:ln>
        </p:spPr>
        <p:txBody>
          <a:bodyPr/>
          <a:lstStyle/>
          <a:p>
            <a:endParaRPr lang="es-ES"/>
          </a:p>
        </p:txBody>
      </p:sp>
      <p:sp>
        <p:nvSpPr>
          <p:cNvPr id="178186" name="Line 11"/>
          <p:cNvSpPr>
            <a:spLocks noChangeShapeType="1"/>
          </p:cNvSpPr>
          <p:nvPr/>
        </p:nvSpPr>
        <p:spPr bwMode="auto">
          <a:xfrm>
            <a:off x="6357950" y="1825612"/>
            <a:ext cx="0" cy="762000"/>
          </a:xfrm>
          <a:prstGeom prst="line">
            <a:avLst/>
          </a:prstGeom>
          <a:noFill/>
          <a:ln w="25400">
            <a:solidFill>
              <a:schemeClr val="accent2"/>
            </a:solidFill>
            <a:round/>
            <a:headEnd/>
            <a:tailEnd/>
          </a:ln>
        </p:spPr>
        <p:txBody>
          <a:bodyPr/>
          <a:lstStyle/>
          <a:p>
            <a:endParaRPr lang="es-ES"/>
          </a:p>
        </p:txBody>
      </p:sp>
      <p:sp>
        <p:nvSpPr>
          <p:cNvPr id="178187" name="Freeform 16"/>
          <p:cNvSpPr>
            <a:spLocks/>
          </p:cNvSpPr>
          <p:nvPr/>
        </p:nvSpPr>
        <p:spPr bwMode="auto">
          <a:xfrm rot="-1200000" flipV="1">
            <a:off x="6303026" y="1506365"/>
            <a:ext cx="1295400" cy="76200"/>
          </a:xfrm>
          <a:custGeom>
            <a:avLst/>
            <a:gdLst>
              <a:gd name="T0" fmla="*/ 0 w 1452"/>
              <a:gd name="T1" fmla="*/ 0 h 45"/>
              <a:gd name="T2" fmla="*/ 592171793 w 1452"/>
              <a:gd name="T3" fmla="*/ 0 h 45"/>
              <a:gd name="T4" fmla="*/ 528497373 w 1452"/>
              <a:gd name="T5" fmla="*/ 126165197 h 45"/>
              <a:gd name="T6" fmla="*/ 1154893765 w 1452"/>
              <a:gd name="T7" fmla="*/ 126165197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pic>
        <p:nvPicPr>
          <p:cNvPr id="178188" name="Picture 17"/>
          <p:cNvPicPr>
            <a:picLocks noChangeArrowheads="1"/>
          </p:cNvPicPr>
          <p:nvPr/>
        </p:nvPicPr>
        <p:blipFill>
          <a:blip r:embed="rId3" cstate="print"/>
          <a:srcRect/>
          <a:stretch>
            <a:fillRect/>
          </a:stretch>
        </p:blipFill>
        <p:spPr bwMode="auto">
          <a:xfrm>
            <a:off x="7005665" y="652443"/>
            <a:ext cx="1566863" cy="1077913"/>
          </a:xfrm>
          <a:prstGeom prst="rect">
            <a:avLst/>
          </a:prstGeom>
          <a:noFill/>
          <a:ln w="12700">
            <a:noFill/>
            <a:miter lim="800000"/>
            <a:headEnd/>
            <a:tailEnd/>
          </a:ln>
        </p:spPr>
      </p:pic>
      <p:sp>
        <p:nvSpPr>
          <p:cNvPr id="178189" name="Text Box 18"/>
          <p:cNvSpPr txBox="1">
            <a:spLocks noChangeArrowheads="1"/>
          </p:cNvSpPr>
          <p:nvPr/>
        </p:nvSpPr>
        <p:spPr bwMode="auto">
          <a:xfrm>
            <a:off x="7294590" y="1012806"/>
            <a:ext cx="930275" cy="336550"/>
          </a:xfrm>
          <a:prstGeom prst="rect">
            <a:avLst/>
          </a:prstGeom>
          <a:noFill/>
          <a:ln w="9525">
            <a:noFill/>
            <a:miter lim="800000"/>
            <a:headEnd/>
            <a:tailEnd/>
          </a:ln>
        </p:spPr>
        <p:txBody>
          <a:bodyPr wrap="none">
            <a:spAutoFit/>
          </a:bodyPr>
          <a:lstStyle/>
          <a:p>
            <a:r>
              <a:rPr lang="es-ES_tradnl" sz="1600" b="1">
                <a:latin typeface="Arial" charset="0"/>
              </a:rPr>
              <a:t>Internet</a:t>
            </a:r>
            <a:endParaRPr lang="es-ES" sz="1600" b="1">
              <a:latin typeface="Arial" charset="0"/>
            </a:endParaRPr>
          </a:p>
        </p:txBody>
      </p:sp>
      <p:pic>
        <p:nvPicPr>
          <p:cNvPr id="178190" name="Picture 25"/>
          <p:cNvPicPr>
            <a:picLocks noChangeArrowheads="1"/>
          </p:cNvPicPr>
          <p:nvPr/>
        </p:nvPicPr>
        <p:blipFill>
          <a:blip r:embed="rId4" cstate="print"/>
          <a:srcRect/>
          <a:stretch>
            <a:fillRect/>
          </a:stretch>
        </p:blipFill>
        <p:spPr bwMode="auto">
          <a:xfrm>
            <a:off x="914400" y="1286307"/>
            <a:ext cx="762000" cy="855663"/>
          </a:xfrm>
          <a:prstGeom prst="rect">
            <a:avLst/>
          </a:prstGeom>
          <a:noFill/>
          <a:ln w="12700">
            <a:noFill/>
            <a:miter lim="800000"/>
            <a:headEnd/>
            <a:tailEnd/>
          </a:ln>
        </p:spPr>
      </p:pic>
      <p:pic>
        <p:nvPicPr>
          <p:cNvPr id="178191" name="Picture 26"/>
          <p:cNvPicPr>
            <a:picLocks noChangeArrowheads="1"/>
          </p:cNvPicPr>
          <p:nvPr/>
        </p:nvPicPr>
        <p:blipFill>
          <a:blip r:embed="rId4" cstate="print"/>
          <a:srcRect/>
          <a:stretch>
            <a:fillRect/>
          </a:stretch>
        </p:blipFill>
        <p:spPr bwMode="auto">
          <a:xfrm>
            <a:off x="2581287" y="1286307"/>
            <a:ext cx="762000" cy="855663"/>
          </a:xfrm>
          <a:prstGeom prst="rect">
            <a:avLst/>
          </a:prstGeom>
          <a:noFill/>
          <a:ln w="12700">
            <a:noFill/>
            <a:miter lim="800000"/>
            <a:headEnd/>
            <a:tailEnd/>
          </a:ln>
        </p:spPr>
      </p:pic>
      <p:pic>
        <p:nvPicPr>
          <p:cNvPr id="178192" name="Picture 27"/>
          <p:cNvPicPr>
            <a:picLocks noChangeArrowheads="1"/>
          </p:cNvPicPr>
          <p:nvPr/>
        </p:nvPicPr>
        <p:blipFill>
          <a:blip r:embed="rId4" cstate="print"/>
          <a:srcRect/>
          <a:stretch>
            <a:fillRect/>
          </a:stretch>
        </p:blipFill>
        <p:spPr bwMode="auto">
          <a:xfrm>
            <a:off x="4262462" y="1286307"/>
            <a:ext cx="762000" cy="855663"/>
          </a:xfrm>
          <a:prstGeom prst="rect">
            <a:avLst/>
          </a:prstGeom>
          <a:noFill/>
          <a:ln w="12700">
            <a:noFill/>
            <a:miter lim="800000"/>
            <a:headEnd/>
            <a:tailEnd/>
          </a:ln>
        </p:spPr>
      </p:pic>
      <p:sp>
        <p:nvSpPr>
          <p:cNvPr id="178193" name="Text Box 20"/>
          <p:cNvSpPr txBox="1">
            <a:spLocks noChangeArrowheads="1"/>
          </p:cNvSpPr>
          <p:nvPr/>
        </p:nvSpPr>
        <p:spPr bwMode="auto">
          <a:xfrm>
            <a:off x="1127125" y="1357298"/>
            <a:ext cx="303213" cy="304800"/>
          </a:xfrm>
          <a:prstGeom prst="rect">
            <a:avLst/>
          </a:prstGeom>
          <a:noFill/>
          <a:ln w="9525">
            <a:noFill/>
            <a:miter lim="800000"/>
            <a:headEnd/>
            <a:tailEnd/>
          </a:ln>
        </p:spPr>
        <p:txBody>
          <a:bodyPr wrap="none">
            <a:spAutoFit/>
          </a:bodyPr>
          <a:lstStyle/>
          <a:p>
            <a:r>
              <a:rPr lang="es-ES_tradnl" sz="1400" b="1" dirty="0">
                <a:latin typeface="Arial" charset="0"/>
              </a:rPr>
              <a:t>X</a:t>
            </a:r>
            <a:endParaRPr lang="es-ES" sz="1400" b="1" dirty="0">
              <a:latin typeface="Arial" charset="0"/>
            </a:endParaRPr>
          </a:p>
        </p:txBody>
      </p:sp>
      <p:sp>
        <p:nvSpPr>
          <p:cNvPr id="178194" name="Text Box 21"/>
          <p:cNvSpPr txBox="1">
            <a:spLocks noChangeArrowheads="1"/>
          </p:cNvSpPr>
          <p:nvPr/>
        </p:nvSpPr>
        <p:spPr bwMode="auto">
          <a:xfrm>
            <a:off x="2794012" y="1357298"/>
            <a:ext cx="303213" cy="304800"/>
          </a:xfrm>
          <a:prstGeom prst="rect">
            <a:avLst/>
          </a:prstGeom>
          <a:noFill/>
          <a:ln w="9525">
            <a:noFill/>
            <a:miter lim="800000"/>
            <a:headEnd/>
            <a:tailEnd/>
          </a:ln>
        </p:spPr>
        <p:txBody>
          <a:bodyPr wrap="none">
            <a:spAutoFit/>
          </a:bodyPr>
          <a:lstStyle/>
          <a:p>
            <a:r>
              <a:rPr lang="es-ES_tradnl" sz="1400" b="1" dirty="0">
                <a:latin typeface="Arial" charset="0"/>
              </a:rPr>
              <a:t>Y</a:t>
            </a:r>
            <a:endParaRPr lang="es-ES" sz="1400" b="1" dirty="0">
              <a:latin typeface="Arial" charset="0"/>
            </a:endParaRPr>
          </a:p>
        </p:txBody>
      </p:sp>
      <p:sp>
        <p:nvSpPr>
          <p:cNvPr id="178195" name="Text Box 24"/>
          <p:cNvSpPr txBox="1">
            <a:spLocks noChangeArrowheads="1"/>
          </p:cNvSpPr>
          <p:nvPr/>
        </p:nvSpPr>
        <p:spPr bwMode="auto">
          <a:xfrm>
            <a:off x="4503762" y="1438707"/>
            <a:ext cx="292100" cy="304800"/>
          </a:xfrm>
          <a:prstGeom prst="rect">
            <a:avLst/>
          </a:prstGeom>
          <a:noFill/>
          <a:ln w="9525">
            <a:noFill/>
            <a:miter lim="800000"/>
            <a:headEnd/>
            <a:tailEnd/>
          </a:ln>
        </p:spPr>
        <p:txBody>
          <a:bodyPr wrap="none">
            <a:spAutoFit/>
          </a:bodyPr>
          <a:lstStyle/>
          <a:p>
            <a:r>
              <a:rPr lang="es-ES_tradnl" sz="1400" b="1">
                <a:latin typeface="Arial" charset="0"/>
              </a:rPr>
              <a:t>Z</a:t>
            </a:r>
            <a:endParaRPr lang="es-ES" sz="1400" b="1">
              <a:latin typeface="Arial" charset="0"/>
            </a:endParaRPr>
          </a:p>
        </p:txBody>
      </p:sp>
      <p:pic>
        <p:nvPicPr>
          <p:cNvPr id="178196" name="Picture 7"/>
          <p:cNvPicPr>
            <a:picLocks noChangeArrowheads="1"/>
          </p:cNvPicPr>
          <p:nvPr/>
        </p:nvPicPr>
        <p:blipFill>
          <a:blip r:embed="rId5" cstate="print"/>
          <a:srcRect/>
          <a:stretch>
            <a:fillRect/>
          </a:stretch>
        </p:blipFill>
        <p:spPr bwMode="auto">
          <a:xfrm>
            <a:off x="5867416" y="1409684"/>
            <a:ext cx="990600" cy="749300"/>
          </a:xfrm>
          <a:prstGeom prst="rect">
            <a:avLst/>
          </a:prstGeom>
          <a:noFill/>
          <a:ln w="12700">
            <a:noFill/>
            <a:miter lim="800000"/>
            <a:headEnd/>
            <a:tailEnd/>
          </a:ln>
        </p:spPr>
      </p:pic>
      <p:sp>
        <p:nvSpPr>
          <p:cNvPr id="178200" name="Text Box 31"/>
          <p:cNvSpPr txBox="1">
            <a:spLocks noChangeArrowheads="1"/>
          </p:cNvSpPr>
          <p:nvPr/>
        </p:nvSpPr>
        <p:spPr bwMode="auto">
          <a:xfrm>
            <a:off x="2038368" y="142852"/>
            <a:ext cx="5105400" cy="579438"/>
          </a:xfrm>
          <a:prstGeom prst="rect">
            <a:avLst/>
          </a:prstGeom>
          <a:noFill/>
          <a:ln w="9525">
            <a:noFill/>
            <a:miter lim="800000"/>
            <a:headEnd/>
            <a:tailEnd/>
          </a:ln>
        </p:spPr>
        <p:txBody>
          <a:bodyPr>
            <a:spAutoFit/>
          </a:bodyPr>
          <a:lstStyle/>
          <a:p>
            <a:r>
              <a:rPr lang="es-ES_tradnl" sz="3200" dirty="0">
                <a:latin typeface="Arial" charset="0"/>
              </a:rPr>
              <a:t>Funcionamiento de ARP </a:t>
            </a:r>
            <a:endParaRPr lang="es-ES" sz="3200" dirty="0">
              <a:latin typeface="Arial" charset="0"/>
            </a:endParaRPr>
          </a:p>
        </p:txBody>
      </p:sp>
      <p:sp>
        <p:nvSpPr>
          <p:cNvPr id="178201" name="Text Box 33"/>
          <p:cNvSpPr txBox="1">
            <a:spLocks noChangeArrowheads="1"/>
          </p:cNvSpPr>
          <p:nvPr/>
        </p:nvSpPr>
        <p:spPr bwMode="auto">
          <a:xfrm>
            <a:off x="6143636" y="1549384"/>
            <a:ext cx="352425" cy="304800"/>
          </a:xfrm>
          <a:prstGeom prst="rect">
            <a:avLst/>
          </a:prstGeom>
          <a:solidFill>
            <a:schemeClr val="bg1"/>
          </a:solidFill>
          <a:ln w="9525">
            <a:noFill/>
            <a:miter lim="800000"/>
            <a:headEnd/>
            <a:tailEnd/>
          </a:ln>
        </p:spPr>
        <p:txBody>
          <a:bodyPr wrap="none">
            <a:spAutoFit/>
          </a:bodyPr>
          <a:lstStyle/>
          <a:p>
            <a:r>
              <a:rPr lang="es-ES" sz="1400" b="1" dirty="0">
                <a:latin typeface="Arial" charset="0"/>
              </a:rPr>
              <a:t>W</a:t>
            </a:r>
          </a:p>
        </p:txBody>
      </p:sp>
      <p:sp>
        <p:nvSpPr>
          <p:cNvPr id="27" name="Text Box 15"/>
          <p:cNvSpPr txBox="1">
            <a:spLocks noChangeArrowheads="1"/>
          </p:cNvSpPr>
          <p:nvPr/>
        </p:nvSpPr>
        <p:spPr bwMode="auto">
          <a:xfrm>
            <a:off x="357158" y="906645"/>
            <a:ext cx="1885952" cy="307777"/>
          </a:xfrm>
          <a:prstGeom prst="rect">
            <a:avLst/>
          </a:prstGeom>
          <a:noFill/>
          <a:ln w="9525">
            <a:noFill/>
            <a:miter lim="800000"/>
            <a:headEnd/>
            <a:tailEnd/>
          </a:ln>
        </p:spPr>
        <p:txBody>
          <a:bodyPr wrap="square">
            <a:spAutoFit/>
          </a:bodyPr>
          <a:lstStyle/>
          <a:p>
            <a:pPr algn="ctr"/>
            <a:r>
              <a:rPr lang="es-ES_tradnl" sz="1400" b="1" dirty="0" smtClean="0">
                <a:latin typeface="Courier New" pitchFamily="49" charset="0"/>
                <a:cs typeface="Courier New" pitchFamily="49" charset="0"/>
              </a:rPr>
              <a:t>1: Ping 50.0.0.3</a:t>
            </a:r>
            <a:endParaRPr lang="es-ES_tradnl" sz="1400" b="1" dirty="0">
              <a:latin typeface="Courier New" pitchFamily="49" charset="0"/>
              <a:cs typeface="Courier New" pitchFamily="49" charset="0"/>
            </a:endParaRPr>
          </a:p>
        </p:txBody>
      </p:sp>
      <p:sp>
        <p:nvSpPr>
          <p:cNvPr id="29" name="28 Rectángulo"/>
          <p:cNvSpPr/>
          <p:nvPr/>
        </p:nvSpPr>
        <p:spPr>
          <a:xfrm>
            <a:off x="857224" y="1873232"/>
            <a:ext cx="857256" cy="214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b="1" dirty="0" smtClean="0">
                <a:solidFill>
                  <a:schemeClr val="tx1"/>
                </a:solidFill>
                <a:latin typeface="Arial" pitchFamily="34" charset="0"/>
                <a:cs typeface="Arial" pitchFamily="34" charset="0"/>
              </a:rPr>
              <a:t>ARP </a:t>
            </a:r>
            <a:r>
              <a:rPr lang="es-ES" sz="1200" b="1" dirty="0" err="1" smtClean="0">
                <a:solidFill>
                  <a:schemeClr val="tx1"/>
                </a:solidFill>
                <a:latin typeface="Arial" pitchFamily="34" charset="0"/>
                <a:cs typeface="Arial" pitchFamily="34" charset="0"/>
              </a:rPr>
              <a:t>Req</a:t>
            </a:r>
            <a:endParaRPr lang="es-ES" sz="1200" b="1" dirty="0">
              <a:solidFill>
                <a:schemeClr val="tx1"/>
              </a:solidFill>
              <a:latin typeface="Arial" pitchFamily="34" charset="0"/>
              <a:cs typeface="Arial" pitchFamily="34" charset="0"/>
            </a:endParaRPr>
          </a:p>
        </p:txBody>
      </p:sp>
      <p:sp>
        <p:nvSpPr>
          <p:cNvPr id="30" name="Text Box 15"/>
          <p:cNvSpPr txBox="1">
            <a:spLocks noChangeArrowheads="1"/>
          </p:cNvSpPr>
          <p:nvPr/>
        </p:nvSpPr>
        <p:spPr bwMode="auto">
          <a:xfrm>
            <a:off x="428596" y="3284533"/>
            <a:ext cx="1600200" cy="307777"/>
          </a:xfrm>
          <a:prstGeom prst="rect">
            <a:avLst/>
          </a:prstGeom>
          <a:noFill/>
          <a:ln w="9525">
            <a:noFill/>
            <a:miter lim="800000"/>
            <a:headEnd/>
            <a:tailEnd/>
          </a:ln>
        </p:spPr>
        <p:txBody>
          <a:bodyPr>
            <a:spAutoFit/>
          </a:bodyPr>
          <a:lstStyle/>
          <a:p>
            <a:pPr algn="ctr"/>
            <a:r>
              <a:rPr lang="es-ES_tradnl" sz="1400" b="1" dirty="0" smtClean="0">
                <a:latin typeface="Arial" charset="0"/>
              </a:rPr>
              <a:t>ARP Cache</a:t>
            </a:r>
          </a:p>
        </p:txBody>
      </p:sp>
      <p:sp>
        <p:nvSpPr>
          <p:cNvPr id="31" name="Text Box 15"/>
          <p:cNvSpPr txBox="1">
            <a:spLocks noChangeArrowheads="1"/>
          </p:cNvSpPr>
          <p:nvPr/>
        </p:nvSpPr>
        <p:spPr bwMode="auto">
          <a:xfrm>
            <a:off x="2185982" y="3278838"/>
            <a:ext cx="1600200" cy="307777"/>
          </a:xfrm>
          <a:prstGeom prst="rect">
            <a:avLst/>
          </a:prstGeom>
          <a:noFill/>
          <a:ln w="9525">
            <a:noFill/>
            <a:miter lim="800000"/>
            <a:headEnd/>
            <a:tailEnd/>
          </a:ln>
        </p:spPr>
        <p:txBody>
          <a:bodyPr>
            <a:spAutoFit/>
          </a:bodyPr>
          <a:lstStyle/>
          <a:p>
            <a:pPr algn="ctr"/>
            <a:r>
              <a:rPr lang="es-ES_tradnl" sz="1400" b="1" dirty="0" smtClean="0">
                <a:latin typeface="Arial" charset="0"/>
              </a:rPr>
              <a:t>ARP Cache</a:t>
            </a:r>
          </a:p>
        </p:txBody>
      </p:sp>
      <p:sp>
        <p:nvSpPr>
          <p:cNvPr id="32" name="Text Box 15"/>
          <p:cNvSpPr txBox="1">
            <a:spLocks noChangeArrowheads="1"/>
          </p:cNvSpPr>
          <p:nvPr/>
        </p:nvSpPr>
        <p:spPr bwMode="auto">
          <a:xfrm>
            <a:off x="3829056" y="3278838"/>
            <a:ext cx="1600200" cy="307777"/>
          </a:xfrm>
          <a:prstGeom prst="rect">
            <a:avLst/>
          </a:prstGeom>
          <a:noFill/>
          <a:ln w="9525">
            <a:noFill/>
            <a:miter lim="800000"/>
            <a:headEnd/>
            <a:tailEnd/>
          </a:ln>
        </p:spPr>
        <p:txBody>
          <a:bodyPr>
            <a:spAutoFit/>
          </a:bodyPr>
          <a:lstStyle/>
          <a:p>
            <a:pPr algn="ctr"/>
            <a:r>
              <a:rPr lang="es-ES_tradnl" sz="1400" b="1" dirty="0" smtClean="0">
                <a:latin typeface="Arial" charset="0"/>
              </a:rPr>
              <a:t>ARP Cache</a:t>
            </a:r>
          </a:p>
        </p:txBody>
      </p:sp>
      <p:sp>
        <p:nvSpPr>
          <p:cNvPr id="33" name="Text Box 15"/>
          <p:cNvSpPr txBox="1">
            <a:spLocks noChangeArrowheads="1"/>
          </p:cNvSpPr>
          <p:nvPr/>
        </p:nvSpPr>
        <p:spPr bwMode="auto">
          <a:xfrm>
            <a:off x="5686444" y="3278838"/>
            <a:ext cx="1600200" cy="307777"/>
          </a:xfrm>
          <a:prstGeom prst="rect">
            <a:avLst/>
          </a:prstGeom>
          <a:noFill/>
          <a:ln w="9525">
            <a:noFill/>
            <a:miter lim="800000"/>
            <a:headEnd/>
            <a:tailEnd/>
          </a:ln>
        </p:spPr>
        <p:txBody>
          <a:bodyPr>
            <a:spAutoFit/>
          </a:bodyPr>
          <a:lstStyle/>
          <a:p>
            <a:pPr algn="ctr"/>
            <a:r>
              <a:rPr lang="es-ES_tradnl" sz="1400" b="1" dirty="0" smtClean="0">
                <a:latin typeface="Arial" charset="0"/>
              </a:rPr>
              <a:t>ARP Cache</a:t>
            </a:r>
          </a:p>
        </p:txBody>
      </p:sp>
      <p:sp>
        <p:nvSpPr>
          <p:cNvPr id="34" name="Text Box 13"/>
          <p:cNvSpPr txBox="1">
            <a:spLocks noChangeArrowheads="1"/>
          </p:cNvSpPr>
          <p:nvPr/>
        </p:nvSpPr>
        <p:spPr bwMode="auto">
          <a:xfrm>
            <a:off x="5619768" y="2730488"/>
            <a:ext cx="1524000" cy="307777"/>
          </a:xfrm>
          <a:prstGeom prst="rect">
            <a:avLst/>
          </a:prstGeom>
          <a:noFill/>
          <a:ln w="9525">
            <a:noFill/>
            <a:miter lim="800000"/>
            <a:headEnd/>
            <a:tailEnd/>
          </a:ln>
        </p:spPr>
        <p:txBody>
          <a:bodyPr>
            <a:spAutoFit/>
          </a:bodyPr>
          <a:lstStyle/>
          <a:p>
            <a:pPr algn="ctr"/>
            <a:r>
              <a:rPr lang="es-ES_tradnl" sz="1400" b="1" dirty="0" smtClean="0">
                <a:latin typeface="Arial" charset="0"/>
              </a:rPr>
              <a:t>50.0.0.1/8</a:t>
            </a:r>
            <a:endParaRPr lang="es-ES_tradnl" sz="1400" b="1" dirty="0">
              <a:latin typeface="Arial" charset="0"/>
            </a:endParaRPr>
          </a:p>
        </p:txBody>
      </p:sp>
      <p:sp>
        <p:nvSpPr>
          <p:cNvPr id="35" name="34 Rectángulo"/>
          <p:cNvSpPr/>
          <p:nvPr/>
        </p:nvSpPr>
        <p:spPr>
          <a:xfrm>
            <a:off x="2500298" y="2444736"/>
            <a:ext cx="857256" cy="214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b="1" dirty="0" smtClean="0">
                <a:solidFill>
                  <a:schemeClr val="tx1"/>
                </a:solidFill>
                <a:latin typeface="Arial" pitchFamily="34" charset="0"/>
                <a:cs typeface="Arial" pitchFamily="34" charset="0"/>
              </a:rPr>
              <a:t>ARP </a:t>
            </a:r>
            <a:r>
              <a:rPr lang="es-ES" sz="1200" b="1" dirty="0" err="1" smtClean="0">
                <a:solidFill>
                  <a:schemeClr val="tx1"/>
                </a:solidFill>
                <a:latin typeface="Arial" pitchFamily="34" charset="0"/>
                <a:cs typeface="Arial" pitchFamily="34" charset="0"/>
              </a:rPr>
              <a:t>Req</a:t>
            </a:r>
            <a:endParaRPr lang="es-ES" sz="1200" b="1" dirty="0">
              <a:solidFill>
                <a:schemeClr val="tx1"/>
              </a:solidFill>
              <a:latin typeface="Arial" pitchFamily="34" charset="0"/>
              <a:cs typeface="Arial" pitchFamily="34" charset="0"/>
            </a:endParaRPr>
          </a:p>
        </p:txBody>
      </p:sp>
      <p:sp>
        <p:nvSpPr>
          <p:cNvPr id="36" name="35 Rectángulo"/>
          <p:cNvSpPr/>
          <p:nvPr/>
        </p:nvSpPr>
        <p:spPr>
          <a:xfrm>
            <a:off x="4233871" y="2444736"/>
            <a:ext cx="857256" cy="214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b="1" dirty="0" smtClean="0">
                <a:solidFill>
                  <a:schemeClr val="tx1"/>
                </a:solidFill>
                <a:latin typeface="Arial" pitchFamily="34" charset="0"/>
                <a:cs typeface="Arial" pitchFamily="34" charset="0"/>
              </a:rPr>
              <a:t>ARP </a:t>
            </a:r>
            <a:r>
              <a:rPr lang="es-ES" sz="1200" b="1" dirty="0" err="1" smtClean="0">
                <a:solidFill>
                  <a:schemeClr val="tx1"/>
                </a:solidFill>
                <a:latin typeface="Arial" pitchFamily="34" charset="0"/>
                <a:cs typeface="Arial" pitchFamily="34" charset="0"/>
              </a:rPr>
              <a:t>Req</a:t>
            </a:r>
            <a:endParaRPr lang="es-ES" sz="1200" b="1" dirty="0">
              <a:solidFill>
                <a:schemeClr val="tx1"/>
              </a:solidFill>
              <a:latin typeface="Arial" pitchFamily="34" charset="0"/>
              <a:cs typeface="Arial" pitchFamily="34" charset="0"/>
            </a:endParaRPr>
          </a:p>
        </p:txBody>
      </p:sp>
      <p:sp>
        <p:nvSpPr>
          <p:cNvPr id="37" name="Text Box 13"/>
          <p:cNvSpPr txBox="1">
            <a:spLocks noChangeArrowheads="1"/>
          </p:cNvSpPr>
          <p:nvPr/>
        </p:nvSpPr>
        <p:spPr bwMode="auto">
          <a:xfrm>
            <a:off x="2119306" y="3922909"/>
            <a:ext cx="1524000" cy="307777"/>
          </a:xfrm>
          <a:prstGeom prst="rect">
            <a:avLst/>
          </a:prstGeom>
          <a:noFill/>
          <a:ln w="9525">
            <a:noFill/>
            <a:miter lim="800000"/>
            <a:headEnd/>
            <a:tailEnd/>
          </a:ln>
        </p:spPr>
        <p:txBody>
          <a:bodyPr>
            <a:spAutoFit/>
          </a:bodyPr>
          <a:lstStyle/>
          <a:p>
            <a:pPr algn="ctr"/>
            <a:r>
              <a:rPr lang="es-ES_tradnl" sz="1400" b="1" dirty="0" smtClean="0">
                <a:latin typeface="Arial" charset="0"/>
              </a:rPr>
              <a:t>50.0.0.2        X</a:t>
            </a:r>
            <a:endParaRPr lang="es-ES_tradnl" sz="1400" b="1" dirty="0">
              <a:latin typeface="Arial" charset="0"/>
            </a:endParaRPr>
          </a:p>
        </p:txBody>
      </p:sp>
      <p:graphicFrame>
        <p:nvGraphicFramePr>
          <p:cNvPr id="38" name="37 Tabla"/>
          <p:cNvGraphicFramePr>
            <a:graphicFrameLocks noGrp="1"/>
          </p:cNvGraphicFramePr>
          <p:nvPr/>
        </p:nvGraphicFramePr>
        <p:xfrm>
          <a:off x="428596" y="3621086"/>
          <a:ext cx="1508760" cy="609600"/>
        </p:xfrm>
        <a:graphic>
          <a:graphicData uri="http://schemas.openxmlformats.org/drawingml/2006/table">
            <a:tbl>
              <a:tblPr firstRow="1" bandRow="1">
                <a:tableStyleId>{3B4B98B0-60AC-42C2-AFA5-B58CD77FA1E5}</a:tableStyleId>
              </a:tblPr>
              <a:tblGrid>
                <a:gridCol w="871855"/>
                <a:gridCol w="636905"/>
              </a:tblGrid>
              <a:tr h="285752">
                <a:tc>
                  <a:txBody>
                    <a:bodyPr/>
                    <a:lstStyle/>
                    <a:p>
                      <a:pPr algn="ctr"/>
                      <a:r>
                        <a:rPr lang="es-ES" sz="1400" dirty="0" smtClean="0">
                          <a:latin typeface="Arial" pitchFamily="34" charset="0"/>
                          <a:cs typeface="Arial" pitchFamily="34" charset="0"/>
                        </a:rPr>
                        <a:t>IP</a:t>
                      </a:r>
                      <a:endParaRPr lang="es-ES" sz="14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ES" sz="1400" dirty="0" smtClean="0">
                          <a:latin typeface="Arial" pitchFamily="34" charset="0"/>
                          <a:cs typeface="Arial" pitchFamily="34" charset="0"/>
                        </a:rPr>
                        <a:t>MAC</a:t>
                      </a:r>
                      <a:endParaRPr lang="es-ES" sz="14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66704">
                <a:tc>
                  <a:txBody>
                    <a:bodyPr/>
                    <a:lstStyle/>
                    <a:p>
                      <a:pPr algn="ctr"/>
                      <a:endParaRPr lang="es-ES" sz="14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s-ES" sz="14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40" name="39 Tabla"/>
          <p:cNvGraphicFramePr>
            <a:graphicFrameLocks noGrp="1"/>
          </p:cNvGraphicFramePr>
          <p:nvPr/>
        </p:nvGraphicFramePr>
        <p:xfrm>
          <a:off x="3991934" y="3621086"/>
          <a:ext cx="1508760" cy="609600"/>
        </p:xfrm>
        <a:graphic>
          <a:graphicData uri="http://schemas.openxmlformats.org/drawingml/2006/table">
            <a:tbl>
              <a:tblPr firstRow="1" bandRow="1">
                <a:tableStyleId>{3B4B98B0-60AC-42C2-AFA5-B58CD77FA1E5}</a:tableStyleId>
              </a:tblPr>
              <a:tblGrid>
                <a:gridCol w="871855"/>
                <a:gridCol w="636905"/>
              </a:tblGrid>
              <a:tr h="285752">
                <a:tc>
                  <a:txBody>
                    <a:bodyPr/>
                    <a:lstStyle/>
                    <a:p>
                      <a:pPr algn="ctr"/>
                      <a:r>
                        <a:rPr lang="es-ES" sz="1400" dirty="0" smtClean="0">
                          <a:latin typeface="Arial" pitchFamily="34" charset="0"/>
                          <a:cs typeface="Arial" pitchFamily="34" charset="0"/>
                        </a:rPr>
                        <a:t>IP</a:t>
                      </a:r>
                      <a:endParaRPr lang="es-ES" sz="14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ES" sz="1400" dirty="0" smtClean="0">
                          <a:latin typeface="Arial" pitchFamily="34" charset="0"/>
                          <a:cs typeface="Arial" pitchFamily="34" charset="0"/>
                        </a:rPr>
                        <a:t>MAC</a:t>
                      </a:r>
                      <a:endParaRPr lang="es-ES" sz="14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66704">
                <a:tc>
                  <a:txBody>
                    <a:bodyPr/>
                    <a:lstStyle/>
                    <a:p>
                      <a:pPr algn="ctr"/>
                      <a:endParaRPr lang="es-ES" sz="14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s-ES" sz="14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41" name="40 Tabla"/>
          <p:cNvGraphicFramePr>
            <a:graphicFrameLocks noGrp="1"/>
          </p:cNvGraphicFramePr>
          <p:nvPr/>
        </p:nvGraphicFramePr>
        <p:xfrm>
          <a:off x="5777884" y="3621086"/>
          <a:ext cx="1508760" cy="609600"/>
        </p:xfrm>
        <a:graphic>
          <a:graphicData uri="http://schemas.openxmlformats.org/drawingml/2006/table">
            <a:tbl>
              <a:tblPr firstRow="1" bandRow="1">
                <a:tableStyleId>{3B4B98B0-60AC-42C2-AFA5-B58CD77FA1E5}</a:tableStyleId>
              </a:tblPr>
              <a:tblGrid>
                <a:gridCol w="871855"/>
                <a:gridCol w="636905"/>
              </a:tblGrid>
              <a:tr h="285752">
                <a:tc>
                  <a:txBody>
                    <a:bodyPr/>
                    <a:lstStyle/>
                    <a:p>
                      <a:pPr algn="ctr"/>
                      <a:r>
                        <a:rPr lang="es-ES" sz="1400" dirty="0" smtClean="0">
                          <a:latin typeface="Arial" pitchFamily="34" charset="0"/>
                          <a:cs typeface="Arial" pitchFamily="34" charset="0"/>
                        </a:rPr>
                        <a:t>IP</a:t>
                      </a:r>
                      <a:endParaRPr lang="es-ES" sz="14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ES" sz="1400" dirty="0" smtClean="0">
                          <a:latin typeface="Arial" pitchFamily="34" charset="0"/>
                          <a:cs typeface="Arial" pitchFamily="34" charset="0"/>
                        </a:rPr>
                        <a:t>MAC</a:t>
                      </a:r>
                      <a:endParaRPr lang="es-ES" sz="14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66704">
                <a:tc>
                  <a:txBody>
                    <a:bodyPr/>
                    <a:lstStyle/>
                    <a:p>
                      <a:pPr algn="ctr"/>
                      <a:endParaRPr lang="es-ES" sz="14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s-ES" sz="14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44" name="43 Rectángulo"/>
          <p:cNvSpPr/>
          <p:nvPr/>
        </p:nvSpPr>
        <p:spPr>
          <a:xfrm>
            <a:off x="2428860" y="1801794"/>
            <a:ext cx="1000132" cy="214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b="1" dirty="0" smtClean="0">
                <a:solidFill>
                  <a:schemeClr val="tx1"/>
                </a:solidFill>
                <a:latin typeface="Arial" pitchFamily="34" charset="0"/>
                <a:cs typeface="Arial" pitchFamily="34" charset="0"/>
              </a:rPr>
              <a:t>ARP </a:t>
            </a:r>
            <a:r>
              <a:rPr lang="es-ES" sz="1200" b="1" dirty="0" err="1" smtClean="0">
                <a:solidFill>
                  <a:schemeClr val="tx1"/>
                </a:solidFill>
                <a:latin typeface="Arial" pitchFamily="34" charset="0"/>
                <a:cs typeface="Arial" pitchFamily="34" charset="0"/>
              </a:rPr>
              <a:t>Reply</a:t>
            </a:r>
            <a:endParaRPr lang="es-ES" sz="1200" b="1" dirty="0">
              <a:solidFill>
                <a:schemeClr val="tx1"/>
              </a:solidFill>
              <a:latin typeface="Arial" pitchFamily="34" charset="0"/>
              <a:cs typeface="Arial" pitchFamily="34" charset="0"/>
            </a:endParaRPr>
          </a:p>
        </p:txBody>
      </p:sp>
      <p:sp>
        <p:nvSpPr>
          <p:cNvPr id="46" name="Text Box 13"/>
          <p:cNvSpPr txBox="1">
            <a:spLocks noChangeArrowheads="1"/>
          </p:cNvSpPr>
          <p:nvPr/>
        </p:nvSpPr>
        <p:spPr bwMode="auto">
          <a:xfrm>
            <a:off x="333356" y="3922909"/>
            <a:ext cx="1524000" cy="307777"/>
          </a:xfrm>
          <a:prstGeom prst="rect">
            <a:avLst/>
          </a:prstGeom>
          <a:noFill/>
          <a:ln w="9525">
            <a:noFill/>
            <a:miter lim="800000"/>
            <a:headEnd/>
            <a:tailEnd/>
          </a:ln>
        </p:spPr>
        <p:txBody>
          <a:bodyPr>
            <a:spAutoFit/>
          </a:bodyPr>
          <a:lstStyle/>
          <a:p>
            <a:pPr algn="ctr"/>
            <a:r>
              <a:rPr lang="es-ES_tradnl" sz="1400" b="1" dirty="0" smtClean="0">
                <a:latin typeface="Arial" charset="0"/>
              </a:rPr>
              <a:t>50.0.0.3        Y</a:t>
            </a:r>
            <a:endParaRPr lang="es-ES_tradnl" sz="1400" b="1" dirty="0">
              <a:latin typeface="Arial" charset="0"/>
            </a:endParaRPr>
          </a:p>
        </p:txBody>
      </p:sp>
      <p:sp>
        <p:nvSpPr>
          <p:cNvPr id="47" name="Text Box 19"/>
          <p:cNvSpPr txBox="1">
            <a:spLocks noChangeArrowheads="1"/>
          </p:cNvSpPr>
          <p:nvPr/>
        </p:nvSpPr>
        <p:spPr bwMode="auto">
          <a:xfrm>
            <a:off x="571472" y="5429264"/>
            <a:ext cx="6429420" cy="338554"/>
          </a:xfrm>
          <a:prstGeom prst="rect">
            <a:avLst/>
          </a:prstGeom>
          <a:noFill/>
          <a:ln w="9525">
            <a:noFill/>
            <a:miter lim="800000"/>
            <a:headEnd/>
            <a:tailEnd/>
          </a:ln>
        </p:spPr>
        <p:txBody>
          <a:bodyPr wrap="square">
            <a:spAutoFit/>
          </a:bodyPr>
          <a:lstStyle/>
          <a:p>
            <a:pPr marL="457200" indent="-457200">
              <a:spcBef>
                <a:spcPts val="0"/>
              </a:spcBef>
            </a:pPr>
            <a:r>
              <a:rPr lang="es-ES_tradnl" sz="1600" dirty="0" smtClean="0">
                <a:latin typeface="Arial" charset="0"/>
              </a:rPr>
              <a:t>4: X </a:t>
            </a:r>
            <a:r>
              <a:rPr lang="es-ES_tradnl" sz="1600" dirty="0">
                <a:latin typeface="Arial" charset="0"/>
              </a:rPr>
              <a:t>recoge la respuesta, la pone en su ARP cache y envía el </a:t>
            </a:r>
            <a:r>
              <a:rPr lang="es-ES_tradnl" sz="1600" dirty="0" smtClean="0">
                <a:latin typeface="Arial" charset="0"/>
              </a:rPr>
              <a:t>ping </a:t>
            </a:r>
            <a:endParaRPr lang="es-ES" sz="1600" dirty="0">
              <a:latin typeface="Arial" charset="0"/>
            </a:endParaRPr>
          </a:p>
        </p:txBody>
      </p:sp>
      <p:sp>
        <p:nvSpPr>
          <p:cNvPr id="48" name="Text Box 19"/>
          <p:cNvSpPr txBox="1">
            <a:spLocks noChangeArrowheads="1"/>
          </p:cNvSpPr>
          <p:nvPr/>
        </p:nvSpPr>
        <p:spPr bwMode="auto">
          <a:xfrm>
            <a:off x="571528" y="4714884"/>
            <a:ext cx="8001000" cy="338554"/>
          </a:xfrm>
          <a:prstGeom prst="rect">
            <a:avLst/>
          </a:prstGeom>
          <a:noFill/>
          <a:ln w="9525">
            <a:noFill/>
            <a:miter lim="800000"/>
            <a:headEnd/>
            <a:tailEnd/>
          </a:ln>
        </p:spPr>
        <p:txBody>
          <a:bodyPr>
            <a:spAutoFit/>
          </a:bodyPr>
          <a:lstStyle/>
          <a:p>
            <a:pPr marL="457200" indent="-457200">
              <a:spcBef>
                <a:spcPts val="0"/>
              </a:spcBef>
            </a:pPr>
            <a:r>
              <a:rPr lang="es-ES_tradnl" sz="1600" dirty="0" smtClean="0">
                <a:latin typeface="Arial" charset="0"/>
              </a:rPr>
              <a:t>2: X </a:t>
            </a:r>
            <a:r>
              <a:rPr lang="es-ES_tradnl" sz="1600" dirty="0">
                <a:latin typeface="Arial" charset="0"/>
              </a:rPr>
              <a:t>genera ARP </a:t>
            </a:r>
            <a:r>
              <a:rPr lang="es-ES_tradnl" sz="1600" dirty="0" err="1">
                <a:latin typeface="Arial" charset="0"/>
              </a:rPr>
              <a:t>request</a:t>
            </a:r>
            <a:r>
              <a:rPr lang="es-ES_tradnl" sz="1600" dirty="0">
                <a:latin typeface="Arial" charset="0"/>
              </a:rPr>
              <a:t> (</a:t>
            </a:r>
            <a:r>
              <a:rPr lang="es-ES_tradnl" sz="1600" dirty="0" err="1">
                <a:solidFill>
                  <a:srgbClr val="FF0000"/>
                </a:solidFill>
                <a:latin typeface="Arial" charset="0"/>
              </a:rPr>
              <a:t>broadcast</a:t>
            </a:r>
            <a:r>
              <a:rPr lang="es-ES_tradnl" sz="1600" dirty="0">
                <a:solidFill>
                  <a:srgbClr val="FF0000"/>
                </a:solidFill>
                <a:latin typeface="Arial" charset="0"/>
              </a:rPr>
              <a:t>)</a:t>
            </a:r>
            <a:r>
              <a:rPr lang="es-ES_tradnl" sz="1600" dirty="0">
                <a:latin typeface="Arial" charset="0"/>
              </a:rPr>
              <a:t>: ¿quién es </a:t>
            </a:r>
            <a:r>
              <a:rPr lang="es-ES_tradnl" sz="1600" dirty="0" smtClean="0">
                <a:latin typeface="Arial" charset="0"/>
              </a:rPr>
              <a:t>50.0.0.3?</a:t>
            </a:r>
            <a:endParaRPr lang="es-ES_tradnl" sz="1600" dirty="0">
              <a:latin typeface="Arial" charset="0"/>
            </a:endParaRPr>
          </a:p>
        </p:txBody>
      </p:sp>
      <p:sp>
        <p:nvSpPr>
          <p:cNvPr id="49" name="Text Box 19"/>
          <p:cNvSpPr txBox="1">
            <a:spLocks noChangeArrowheads="1"/>
          </p:cNvSpPr>
          <p:nvPr/>
        </p:nvSpPr>
        <p:spPr bwMode="auto">
          <a:xfrm>
            <a:off x="571472" y="5072074"/>
            <a:ext cx="7215238" cy="338554"/>
          </a:xfrm>
          <a:prstGeom prst="rect">
            <a:avLst/>
          </a:prstGeom>
          <a:noFill/>
          <a:ln w="9525">
            <a:noFill/>
            <a:miter lim="800000"/>
            <a:headEnd/>
            <a:tailEnd/>
          </a:ln>
        </p:spPr>
        <p:txBody>
          <a:bodyPr wrap="square">
            <a:spAutoFit/>
          </a:bodyPr>
          <a:lstStyle/>
          <a:p>
            <a:pPr>
              <a:spcBef>
                <a:spcPts val="0"/>
              </a:spcBef>
            </a:pPr>
            <a:r>
              <a:rPr lang="es-ES_tradnl" sz="1600" dirty="0" smtClean="0">
                <a:latin typeface="Arial" charset="0"/>
              </a:rPr>
              <a:t>3: Y responde con ARP </a:t>
            </a:r>
            <a:r>
              <a:rPr lang="es-ES_tradnl" sz="1600" dirty="0" err="1" smtClean="0">
                <a:latin typeface="Arial" charset="0"/>
              </a:rPr>
              <a:t>reply</a:t>
            </a:r>
            <a:r>
              <a:rPr lang="es-ES_tradnl" sz="1600" dirty="0" smtClean="0">
                <a:latin typeface="Arial" charset="0"/>
              </a:rPr>
              <a:t> (</a:t>
            </a:r>
            <a:r>
              <a:rPr lang="es-ES_tradnl" sz="1600" dirty="0" err="1" smtClean="0">
                <a:solidFill>
                  <a:srgbClr val="FF0000"/>
                </a:solidFill>
                <a:latin typeface="Arial" charset="0"/>
              </a:rPr>
              <a:t>unicast</a:t>
            </a:r>
            <a:r>
              <a:rPr lang="es-ES_tradnl" sz="1600" dirty="0" smtClean="0">
                <a:solidFill>
                  <a:srgbClr val="FF0000"/>
                </a:solidFill>
                <a:latin typeface="Arial" charset="0"/>
              </a:rPr>
              <a:t>)</a:t>
            </a:r>
            <a:r>
              <a:rPr lang="es-ES_tradnl" sz="1600" dirty="0" smtClean="0">
                <a:latin typeface="Arial" charset="0"/>
              </a:rPr>
              <a:t> diciendo que él es ese (y su </a:t>
            </a:r>
            <a:r>
              <a:rPr lang="es-ES_tradnl" sz="1600" dirty="0" err="1" smtClean="0">
                <a:latin typeface="Arial" charset="0"/>
              </a:rPr>
              <a:t>dir.</a:t>
            </a:r>
            <a:r>
              <a:rPr lang="es-ES_tradnl" sz="1600" dirty="0" smtClean="0">
                <a:latin typeface="Arial" charset="0"/>
              </a:rPr>
              <a:t> MAC)</a:t>
            </a:r>
          </a:p>
        </p:txBody>
      </p:sp>
      <p:sp>
        <p:nvSpPr>
          <p:cNvPr id="50" name="Text Box 19"/>
          <p:cNvSpPr txBox="1">
            <a:spLocks noChangeArrowheads="1"/>
          </p:cNvSpPr>
          <p:nvPr/>
        </p:nvSpPr>
        <p:spPr bwMode="auto">
          <a:xfrm>
            <a:off x="571528" y="5786454"/>
            <a:ext cx="8001000" cy="584775"/>
          </a:xfrm>
          <a:prstGeom prst="rect">
            <a:avLst/>
          </a:prstGeom>
          <a:noFill/>
          <a:ln w="9525">
            <a:noFill/>
            <a:miter lim="800000"/>
            <a:headEnd/>
            <a:tailEnd/>
          </a:ln>
        </p:spPr>
        <p:txBody>
          <a:bodyPr>
            <a:spAutoFit/>
          </a:bodyPr>
          <a:lstStyle/>
          <a:p>
            <a:pPr marL="457200" indent="-457200">
              <a:spcBef>
                <a:spcPts val="0"/>
              </a:spcBef>
            </a:pPr>
            <a:r>
              <a:rPr lang="es-ES_tradnl" sz="1600" dirty="0" smtClean="0">
                <a:latin typeface="Arial" charset="0"/>
              </a:rPr>
              <a:t>Las entradas </a:t>
            </a:r>
            <a:r>
              <a:rPr lang="es-ES_tradnl" sz="1600" dirty="0">
                <a:latin typeface="Arial" charset="0"/>
              </a:rPr>
              <a:t>ARP </a:t>
            </a:r>
            <a:r>
              <a:rPr lang="es-ES_tradnl" sz="1600" dirty="0" smtClean="0">
                <a:latin typeface="Arial" charset="0"/>
              </a:rPr>
              <a:t>caducan pasado un tiempo de </a:t>
            </a:r>
            <a:r>
              <a:rPr lang="es-ES_tradnl" sz="1600" dirty="0">
                <a:latin typeface="Arial" charset="0"/>
              </a:rPr>
              <a:t>inactividad</a:t>
            </a:r>
          </a:p>
          <a:p>
            <a:pPr marL="457200" indent="-457200">
              <a:spcBef>
                <a:spcPts val="0"/>
              </a:spcBef>
            </a:pPr>
            <a:r>
              <a:rPr lang="es-ES_tradnl" sz="1600" dirty="0">
                <a:latin typeface="Arial" charset="0"/>
              </a:rPr>
              <a:t>Cuando </a:t>
            </a:r>
            <a:r>
              <a:rPr lang="es-ES_tradnl" sz="1600" dirty="0" smtClean="0">
                <a:latin typeface="Arial" charset="0"/>
              </a:rPr>
              <a:t>la dirección de destino está fuera de la LAN el </a:t>
            </a:r>
            <a:r>
              <a:rPr lang="es-ES_tradnl" sz="1600" dirty="0">
                <a:latin typeface="Arial" charset="0"/>
              </a:rPr>
              <a:t>ARP de X busca al </a:t>
            </a:r>
            <a:r>
              <a:rPr lang="es-ES_tradnl" sz="1600" dirty="0" err="1" smtClean="0">
                <a:latin typeface="Arial" charset="0"/>
              </a:rPr>
              <a:t>router</a:t>
            </a:r>
            <a:r>
              <a:rPr lang="es-ES_tradnl" sz="1600" dirty="0" smtClean="0">
                <a:latin typeface="Arial" charset="0"/>
              </a:rPr>
              <a:t>. </a:t>
            </a:r>
            <a:endParaRPr lang="es-ES" sz="1600" dirty="0">
              <a:latin typeface="Arial" charset="0"/>
            </a:endParaRPr>
          </a:p>
        </p:txBody>
      </p:sp>
      <p:sp>
        <p:nvSpPr>
          <p:cNvPr id="51" name="50 Rectángulo"/>
          <p:cNvSpPr/>
          <p:nvPr/>
        </p:nvSpPr>
        <p:spPr>
          <a:xfrm>
            <a:off x="928662" y="1643050"/>
            <a:ext cx="714380" cy="21431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b="1" dirty="0" smtClean="0">
                <a:solidFill>
                  <a:schemeClr val="tx1"/>
                </a:solidFill>
                <a:latin typeface="Arial" pitchFamily="34" charset="0"/>
                <a:cs typeface="Arial" pitchFamily="34" charset="0"/>
              </a:rPr>
              <a:t>Ping Y</a:t>
            </a:r>
            <a:endParaRPr lang="es-ES" sz="1200" b="1" dirty="0">
              <a:solidFill>
                <a:schemeClr val="tx1"/>
              </a:solidFill>
              <a:latin typeface="Arial" pitchFamily="34" charset="0"/>
              <a:cs typeface="Arial" pitchFamily="34" charset="0"/>
            </a:endParaRPr>
          </a:p>
        </p:txBody>
      </p:sp>
      <p:sp>
        <p:nvSpPr>
          <p:cNvPr id="52" name="51 Rectángulo"/>
          <p:cNvSpPr/>
          <p:nvPr/>
        </p:nvSpPr>
        <p:spPr>
          <a:xfrm>
            <a:off x="2571736" y="1571612"/>
            <a:ext cx="714380" cy="21431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b="1" dirty="0" err="1" smtClean="0">
                <a:solidFill>
                  <a:schemeClr val="tx1"/>
                </a:solidFill>
                <a:latin typeface="Arial" pitchFamily="34" charset="0"/>
                <a:cs typeface="Arial" pitchFamily="34" charset="0"/>
              </a:rPr>
              <a:t>Pong</a:t>
            </a:r>
            <a:r>
              <a:rPr lang="es-ES" sz="1200" b="1" dirty="0" smtClean="0">
                <a:solidFill>
                  <a:schemeClr val="tx1"/>
                </a:solidFill>
                <a:latin typeface="Arial" pitchFamily="34" charset="0"/>
                <a:cs typeface="Arial" pitchFamily="34" charset="0"/>
              </a:rPr>
              <a:t> X</a:t>
            </a:r>
            <a:endParaRPr lang="es-ES" sz="1200" b="1" dirty="0">
              <a:solidFill>
                <a:schemeClr val="tx1"/>
              </a:solidFill>
              <a:latin typeface="Arial" pitchFamily="34" charset="0"/>
              <a:cs typeface="Arial" pitchFamily="34" charset="0"/>
            </a:endParaRPr>
          </a:p>
        </p:txBody>
      </p:sp>
    </p:spTree>
  </p:cSld>
  <p:clrMapOvr>
    <a:masterClrMapping/>
  </p:clrMapOvr>
  <p:transition spd="med">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8177"/>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grpId="1" nodeType="after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wipe(left)">
                                      <p:cBhvr>
                                        <p:cTn id="10" dur="3000"/>
                                        <p:tgtEl>
                                          <p:spTgt spid="27"/>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29"/>
                                        </p:tgtEl>
                                        <p:attrNameLst>
                                          <p:attrName>style.visibility</p:attrName>
                                        </p:attrNameLst>
                                      </p:cBhvr>
                                      <p:to>
                                        <p:strVal val="visible"/>
                                      </p:to>
                                    </p:set>
                                  </p:childTnLst>
                                </p:cTn>
                              </p:par>
                            </p:childTnLst>
                          </p:cTn>
                        </p:par>
                        <p:par>
                          <p:cTn id="18" fill="hold">
                            <p:stCondLst>
                              <p:cond delay="0"/>
                            </p:stCondLst>
                            <p:childTnLst>
                              <p:par>
                                <p:cTn id="19" presetID="42" presetClass="path" presetSubtype="0" accel="50000" decel="50000" fill="hold" grpId="1" nodeType="afterEffect">
                                  <p:stCondLst>
                                    <p:cond delay="0"/>
                                  </p:stCondLst>
                                  <p:childTnLst>
                                    <p:animMotion origin="layout" path="M 5E-6 -4.3257E-6 L 0.00052 0.08536 " pathEditMode="relative" rAng="0" ptsTypes="AA">
                                      <p:cBhvr>
                                        <p:cTn id="20" dur="2000" fill="hold"/>
                                        <p:tgtEl>
                                          <p:spTgt spid="29"/>
                                        </p:tgtEl>
                                        <p:attrNameLst>
                                          <p:attrName>ppt_x</p:attrName>
                                          <p:attrName>ppt_y</p:attrName>
                                        </p:attrNameLst>
                                      </p:cBhvr>
                                      <p:rCtr x="0" y="43"/>
                                    </p:animMotion>
                                  </p:childTnLst>
                                </p:cTn>
                              </p:par>
                            </p:childTnLst>
                          </p:cTn>
                        </p:par>
                        <p:par>
                          <p:cTn id="21" fill="hold">
                            <p:stCondLst>
                              <p:cond delay="2000"/>
                            </p:stCondLst>
                            <p:childTnLst>
                              <p:par>
                                <p:cTn id="22" presetID="63" presetClass="path" presetSubtype="0" accel="50000" decel="50000" fill="hold" grpId="2" nodeType="afterEffect">
                                  <p:stCondLst>
                                    <p:cond delay="0"/>
                                  </p:stCondLst>
                                  <p:childTnLst>
                                    <p:animMotion origin="layout" path="M 0.00052 0.08536 L 0.18004 0.08652 " pathEditMode="relative" rAng="0" ptsTypes="AA">
                                      <p:cBhvr>
                                        <p:cTn id="23" dur="2000" fill="hold"/>
                                        <p:tgtEl>
                                          <p:spTgt spid="29"/>
                                        </p:tgtEl>
                                        <p:attrNameLst>
                                          <p:attrName>ppt_x</p:attrName>
                                          <p:attrName>ppt_y</p:attrName>
                                        </p:attrNameLst>
                                      </p:cBhvr>
                                      <p:rCtr x="90" y="0"/>
                                    </p:animMotion>
                                  </p:childTnLst>
                                </p:cTn>
                              </p:par>
                            </p:childTnLst>
                          </p:cTn>
                        </p:par>
                        <p:par>
                          <p:cTn id="24" fill="hold">
                            <p:stCondLst>
                              <p:cond delay="4000"/>
                            </p:stCondLst>
                            <p:childTnLst>
                              <p:par>
                                <p:cTn id="25" presetID="64" presetClass="path" presetSubtype="0" accel="50000" decel="50000" fill="hold" grpId="3" nodeType="afterEffect">
                                  <p:stCondLst>
                                    <p:cond delay="0"/>
                                  </p:stCondLst>
                                  <p:childTnLst>
                                    <p:animMotion origin="layout" path="M 0.18004 0.08652 L 0.1783 -0.00462 " pathEditMode="relative" rAng="0" ptsTypes="AA">
                                      <p:cBhvr>
                                        <p:cTn id="26" dur="2000" fill="hold"/>
                                        <p:tgtEl>
                                          <p:spTgt spid="29"/>
                                        </p:tgtEl>
                                        <p:attrNameLst>
                                          <p:attrName>ppt_x</p:attrName>
                                          <p:attrName>ppt_y</p:attrName>
                                        </p:attrNameLst>
                                      </p:cBhvr>
                                      <p:rCtr x="-1" y="-46"/>
                                    </p:animMotion>
                                  </p:childTnLst>
                                </p:cTn>
                              </p:par>
                            </p:childTnLst>
                          </p:cTn>
                        </p:par>
                        <p:par>
                          <p:cTn id="27" fill="hold">
                            <p:stCondLst>
                              <p:cond delay="6000"/>
                            </p:stCondLst>
                            <p:childTnLst>
                              <p:par>
                                <p:cTn id="28" presetID="1" presetClass="entr" presetSubtype="0" fill="hold" grpId="0" nodeType="afterEffect">
                                  <p:stCondLst>
                                    <p:cond delay="0"/>
                                  </p:stCondLst>
                                  <p:childTnLst>
                                    <p:set>
                                      <p:cBhvr>
                                        <p:cTn id="29" dur="1" fill="hold">
                                          <p:stCondLst>
                                            <p:cond delay="0"/>
                                          </p:stCondLst>
                                        </p:cTn>
                                        <p:tgtEl>
                                          <p:spTgt spid="37"/>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35"/>
                                        </p:tgtEl>
                                        <p:attrNameLst>
                                          <p:attrName>style.visibility</p:attrName>
                                        </p:attrNameLst>
                                      </p:cBhvr>
                                      <p:to>
                                        <p:strVal val="visible"/>
                                      </p:to>
                                    </p:set>
                                  </p:childTnLst>
                                </p:cTn>
                              </p:par>
                            </p:childTnLst>
                          </p:cTn>
                        </p:par>
                        <p:par>
                          <p:cTn id="32" fill="hold">
                            <p:stCondLst>
                              <p:cond delay="6000"/>
                            </p:stCondLst>
                            <p:childTnLst>
                              <p:par>
                                <p:cTn id="33" presetID="63" presetClass="path" presetSubtype="0" accel="50000" decel="50000" fill="hold" grpId="2" nodeType="afterEffect">
                                  <p:stCondLst>
                                    <p:cond delay="0"/>
                                  </p:stCondLst>
                                  <p:childTnLst>
                                    <p:animMotion origin="layout" path="M -3.61111E-6 -1.29137E-6 L 0.18889 0.0044 " pathEditMode="relative" rAng="0" ptsTypes="AA">
                                      <p:cBhvr>
                                        <p:cTn id="34" dur="2000" fill="hold"/>
                                        <p:tgtEl>
                                          <p:spTgt spid="35"/>
                                        </p:tgtEl>
                                        <p:attrNameLst>
                                          <p:attrName>ppt_x</p:attrName>
                                          <p:attrName>ppt_y</p:attrName>
                                        </p:attrNameLst>
                                      </p:cBhvr>
                                      <p:rCtr x="94" y="2"/>
                                    </p:animMotion>
                                  </p:childTnLst>
                                </p:cTn>
                              </p:par>
                            </p:childTnLst>
                          </p:cTn>
                        </p:par>
                        <p:par>
                          <p:cTn id="35" fill="hold">
                            <p:stCondLst>
                              <p:cond delay="8000"/>
                            </p:stCondLst>
                            <p:childTnLst>
                              <p:par>
                                <p:cTn id="36" presetID="64" presetClass="path" presetSubtype="0" accel="50000" decel="50000" fill="hold" grpId="3" nodeType="afterEffect">
                                  <p:stCondLst>
                                    <p:cond delay="0"/>
                                  </p:stCondLst>
                                  <p:childTnLst>
                                    <p:animMotion origin="layout" path="M 0.18889 0.0044 L 0.18768 -0.08563 " pathEditMode="relative" rAng="0" ptsTypes="AA">
                                      <p:cBhvr>
                                        <p:cTn id="37" dur="2000" fill="hold"/>
                                        <p:tgtEl>
                                          <p:spTgt spid="35"/>
                                        </p:tgtEl>
                                        <p:attrNameLst>
                                          <p:attrName>ppt_x</p:attrName>
                                          <p:attrName>ppt_y</p:attrName>
                                        </p:attrNameLst>
                                      </p:cBhvr>
                                      <p:rCtr x="-1" y="-45"/>
                                    </p:animMotion>
                                  </p:childTnLst>
                                </p:cTn>
                              </p:par>
                              <p:par>
                                <p:cTn id="38" presetID="1" presetClass="entr" presetSubtype="0" fill="hold" grpId="0" nodeType="withEffect">
                                  <p:stCondLst>
                                    <p:cond delay="0"/>
                                  </p:stCondLst>
                                  <p:childTnLst>
                                    <p:set>
                                      <p:cBhvr>
                                        <p:cTn id="39" dur="1" fill="hold">
                                          <p:stCondLst>
                                            <p:cond delay="0"/>
                                          </p:stCondLst>
                                        </p:cTn>
                                        <p:tgtEl>
                                          <p:spTgt spid="36"/>
                                        </p:tgtEl>
                                        <p:attrNameLst>
                                          <p:attrName>style.visibility</p:attrName>
                                        </p:attrNameLst>
                                      </p:cBhvr>
                                      <p:to>
                                        <p:strVal val="visible"/>
                                      </p:to>
                                    </p:set>
                                  </p:childTnLst>
                                </p:cTn>
                              </p:par>
                            </p:childTnLst>
                          </p:cTn>
                        </p:par>
                        <p:par>
                          <p:cTn id="40" fill="hold">
                            <p:stCondLst>
                              <p:cond delay="10000"/>
                            </p:stCondLst>
                            <p:childTnLst>
                              <p:par>
                                <p:cTn id="41" presetID="63" presetClass="path" presetSubtype="0" accel="50000" decel="50000" fill="hold" grpId="2" nodeType="afterEffect">
                                  <p:stCondLst>
                                    <p:cond delay="0"/>
                                  </p:stCondLst>
                                  <p:childTnLst>
                                    <p:animMotion origin="layout" path="M 3.33333E-6 -1.28211E-6 L 0.18663 0.00116 " pathEditMode="relative" rAng="0" ptsTypes="AA">
                                      <p:cBhvr>
                                        <p:cTn id="42" dur="2000" fill="hold"/>
                                        <p:tgtEl>
                                          <p:spTgt spid="36"/>
                                        </p:tgtEl>
                                        <p:attrNameLst>
                                          <p:attrName>ppt_x</p:attrName>
                                          <p:attrName>ppt_y</p:attrName>
                                        </p:attrNameLst>
                                      </p:cBhvr>
                                      <p:rCtr x="93" y="0"/>
                                    </p:animMotion>
                                  </p:childTnLst>
                                </p:cTn>
                              </p:par>
                            </p:childTnLst>
                          </p:cTn>
                        </p:par>
                        <p:par>
                          <p:cTn id="43" fill="hold">
                            <p:stCondLst>
                              <p:cond delay="12000"/>
                            </p:stCondLst>
                            <p:childTnLst>
                              <p:par>
                                <p:cTn id="44" presetID="64" presetClass="path" presetSubtype="0" accel="50000" decel="50000" fill="hold" grpId="3" nodeType="afterEffect">
                                  <p:stCondLst>
                                    <p:cond delay="0"/>
                                  </p:stCondLst>
                                  <p:childTnLst>
                                    <p:animMotion origin="layout" path="M 0.18698 0.00579 L 0.18524 -0.08539 " pathEditMode="relative" rAng="0" ptsTypes="AA">
                                      <p:cBhvr>
                                        <p:cTn id="45" dur="2000" fill="hold"/>
                                        <p:tgtEl>
                                          <p:spTgt spid="36"/>
                                        </p:tgtEl>
                                        <p:attrNameLst>
                                          <p:attrName>ppt_x</p:attrName>
                                          <p:attrName>ppt_y</p:attrName>
                                        </p:attrNameLst>
                                      </p:cBhvr>
                                      <p:rCtr x="-1" y="-46"/>
                                    </p:animMotion>
                                  </p:childTnLst>
                                </p:cTn>
                              </p:par>
                            </p:childTnLst>
                          </p:cTn>
                        </p:par>
                        <p:par>
                          <p:cTn id="46" fill="hold">
                            <p:stCondLst>
                              <p:cond delay="14000"/>
                            </p:stCondLst>
                            <p:childTnLst>
                              <p:par>
                                <p:cTn id="47" presetID="1" presetClass="exit" presetSubtype="0" fill="hold" grpId="4" nodeType="afterEffect">
                                  <p:stCondLst>
                                    <p:cond delay="1000"/>
                                  </p:stCondLst>
                                  <p:childTnLst>
                                    <p:set>
                                      <p:cBhvr>
                                        <p:cTn id="48" dur="1" fill="hold">
                                          <p:stCondLst>
                                            <p:cond delay="0"/>
                                          </p:stCondLst>
                                        </p:cTn>
                                        <p:tgtEl>
                                          <p:spTgt spid="29"/>
                                        </p:tgtEl>
                                        <p:attrNameLst>
                                          <p:attrName>style.visibility</p:attrName>
                                        </p:attrNameLst>
                                      </p:cBhvr>
                                      <p:to>
                                        <p:strVal val="hidden"/>
                                      </p:to>
                                    </p:set>
                                  </p:childTnLst>
                                </p:cTn>
                              </p:par>
                            </p:childTnLst>
                          </p:cTn>
                        </p:par>
                        <p:par>
                          <p:cTn id="49" fill="hold">
                            <p:stCondLst>
                              <p:cond delay="15000"/>
                            </p:stCondLst>
                            <p:childTnLst>
                              <p:par>
                                <p:cTn id="50" presetID="1" presetClass="exit" presetSubtype="0" fill="hold" grpId="4" nodeType="afterEffect">
                                  <p:stCondLst>
                                    <p:cond delay="0"/>
                                  </p:stCondLst>
                                  <p:childTnLst>
                                    <p:set>
                                      <p:cBhvr>
                                        <p:cTn id="51" dur="1" fill="hold">
                                          <p:stCondLst>
                                            <p:cond delay="0"/>
                                          </p:stCondLst>
                                        </p:cTn>
                                        <p:tgtEl>
                                          <p:spTgt spid="35"/>
                                        </p:tgtEl>
                                        <p:attrNameLst>
                                          <p:attrName>style.visibility</p:attrName>
                                        </p:attrNameLst>
                                      </p:cBhvr>
                                      <p:to>
                                        <p:strVal val="hidden"/>
                                      </p:to>
                                    </p:set>
                                  </p:childTnLst>
                                </p:cTn>
                              </p:par>
                            </p:childTnLst>
                          </p:cTn>
                        </p:par>
                        <p:par>
                          <p:cTn id="52" fill="hold">
                            <p:stCondLst>
                              <p:cond delay="15000"/>
                            </p:stCondLst>
                            <p:childTnLst>
                              <p:par>
                                <p:cTn id="53" presetID="1" presetClass="exit" presetSubtype="0" fill="hold" grpId="4" nodeType="afterEffect">
                                  <p:stCondLst>
                                    <p:cond delay="0"/>
                                  </p:stCondLst>
                                  <p:childTnLst>
                                    <p:set>
                                      <p:cBhvr>
                                        <p:cTn id="54" dur="1" fill="hold">
                                          <p:stCondLst>
                                            <p:cond delay="0"/>
                                          </p:stCondLst>
                                        </p:cTn>
                                        <p:tgtEl>
                                          <p:spTgt spid="36"/>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9"/>
                                        </p:tgtEl>
                                        <p:attrNameLst>
                                          <p:attrName>style.visibility</p:attrName>
                                        </p:attrNameLst>
                                      </p:cBhvr>
                                      <p:to>
                                        <p:strVal val="visible"/>
                                      </p:to>
                                    </p:set>
                                  </p:childTnLst>
                                </p:cTn>
                              </p:par>
                            </p:childTnLst>
                          </p:cTn>
                        </p:par>
                        <p:par>
                          <p:cTn id="59" fill="hold">
                            <p:stCondLst>
                              <p:cond delay="0"/>
                            </p:stCondLst>
                            <p:childTnLst>
                              <p:par>
                                <p:cTn id="60" presetID="1" presetClass="entr" presetSubtype="0" fill="hold" grpId="0" nodeType="afterEffect">
                                  <p:stCondLst>
                                    <p:cond delay="0"/>
                                  </p:stCondLst>
                                  <p:childTnLst>
                                    <p:set>
                                      <p:cBhvr>
                                        <p:cTn id="61" dur="1" fill="hold">
                                          <p:stCondLst>
                                            <p:cond delay="0"/>
                                          </p:stCondLst>
                                        </p:cTn>
                                        <p:tgtEl>
                                          <p:spTgt spid="44"/>
                                        </p:tgtEl>
                                        <p:attrNameLst>
                                          <p:attrName>style.visibility</p:attrName>
                                        </p:attrNameLst>
                                      </p:cBhvr>
                                      <p:to>
                                        <p:strVal val="visible"/>
                                      </p:to>
                                    </p:set>
                                  </p:childTnLst>
                                </p:cTn>
                              </p:par>
                            </p:childTnLst>
                          </p:cTn>
                        </p:par>
                        <p:par>
                          <p:cTn id="62" fill="hold">
                            <p:stCondLst>
                              <p:cond delay="0"/>
                            </p:stCondLst>
                            <p:childTnLst>
                              <p:par>
                                <p:cTn id="63" presetID="42" presetClass="path" presetSubtype="0" accel="50000" decel="50000" fill="hold" grpId="1" nodeType="afterEffect">
                                  <p:stCondLst>
                                    <p:cond delay="0"/>
                                  </p:stCondLst>
                                  <p:childTnLst>
                                    <p:animMotion origin="layout" path="M -0.00139 0.00579 L -0.00243 0.1 " pathEditMode="relative" rAng="0" ptsTypes="AA">
                                      <p:cBhvr>
                                        <p:cTn id="64" dur="2000" fill="hold"/>
                                        <p:tgtEl>
                                          <p:spTgt spid="44"/>
                                        </p:tgtEl>
                                        <p:attrNameLst>
                                          <p:attrName>ppt_x</p:attrName>
                                          <p:attrName>ppt_y</p:attrName>
                                        </p:attrNameLst>
                                      </p:cBhvr>
                                      <p:rCtr x="-1" y="47"/>
                                    </p:animMotion>
                                  </p:childTnLst>
                                </p:cTn>
                              </p:par>
                            </p:childTnLst>
                          </p:cTn>
                        </p:par>
                        <p:par>
                          <p:cTn id="65" fill="hold">
                            <p:stCondLst>
                              <p:cond delay="2000"/>
                            </p:stCondLst>
                            <p:childTnLst>
                              <p:par>
                                <p:cTn id="66" presetID="35" presetClass="path" presetSubtype="0" accel="50000" decel="50000" fill="hold" grpId="2" nodeType="afterEffect">
                                  <p:stCondLst>
                                    <p:cond delay="0"/>
                                  </p:stCondLst>
                                  <p:childTnLst>
                                    <p:animMotion origin="layout" path="M 0.00034 0.09699 L -0.17987 0.09583 " pathEditMode="relative" rAng="0" ptsTypes="AA">
                                      <p:cBhvr>
                                        <p:cTn id="67" dur="2000" fill="hold"/>
                                        <p:tgtEl>
                                          <p:spTgt spid="44"/>
                                        </p:tgtEl>
                                        <p:attrNameLst>
                                          <p:attrName>ppt_x</p:attrName>
                                          <p:attrName>ppt_y</p:attrName>
                                        </p:attrNameLst>
                                      </p:cBhvr>
                                      <p:rCtr x="-90" y="-1"/>
                                    </p:animMotion>
                                  </p:childTnLst>
                                </p:cTn>
                              </p:par>
                            </p:childTnLst>
                          </p:cTn>
                        </p:par>
                        <p:par>
                          <p:cTn id="68" fill="hold">
                            <p:stCondLst>
                              <p:cond delay="4000"/>
                            </p:stCondLst>
                            <p:childTnLst>
                              <p:par>
                                <p:cTn id="69" presetID="64" presetClass="path" presetSubtype="0" accel="50000" decel="50000" fill="hold" grpId="3" nodeType="afterEffect">
                                  <p:stCondLst>
                                    <p:cond delay="0"/>
                                  </p:stCondLst>
                                  <p:childTnLst>
                                    <p:animMotion origin="layout" path="M -0.17916 0.09583 L -0.17916 0.01157 " pathEditMode="relative" rAng="0" ptsTypes="AA">
                                      <p:cBhvr>
                                        <p:cTn id="70" dur="2000" fill="hold"/>
                                        <p:tgtEl>
                                          <p:spTgt spid="44"/>
                                        </p:tgtEl>
                                        <p:attrNameLst>
                                          <p:attrName>ppt_x</p:attrName>
                                          <p:attrName>ppt_y</p:attrName>
                                        </p:attrNameLst>
                                      </p:cBhvr>
                                      <p:rCtr x="0" y="-42"/>
                                    </p:animMotion>
                                  </p:childTnLst>
                                </p:cTn>
                              </p:par>
                            </p:childTnLst>
                          </p:cTn>
                        </p:par>
                        <p:par>
                          <p:cTn id="71" fill="hold">
                            <p:stCondLst>
                              <p:cond delay="6000"/>
                            </p:stCondLst>
                            <p:childTnLst>
                              <p:par>
                                <p:cTn id="72" presetID="1" presetClass="entr" presetSubtype="0" fill="hold" grpId="0" nodeType="afterEffect">
                                  <p:stCondLst>
                                    <p:cond delay="0"/>
                                  </p:stCondLst>
                                  <p:childTnLst>
                                    <p:set>
                                      <p:cBhvr>
                                        <p:cTn id="73" dur="1" fill="hold">
                                          <p:stCondLst>
                                            <p:cond delay="0"/>
                                          </p:stCondLst>
                                        </p:cTn>
                                        <p:tgtEl>
                                          <p:spTgt spid="46"/>
                                        </p:tgtEl>
                                        <p:attrNameLst>
                                          <p:attrName>style.visibility</p:attrName>
                                        </p:attrNameLst>
                                      </p:cBhvr>
                                      <p:to>
                                        <p:strVal val="visible"/>
                                      </p:to>
                                    </p:set>
                                  </p:childTnLst>
                                </p:cTn>
                              </p:par>
                            </p:childTnLst>
                          </p:cTn>
                        </p:par>
                        <p:par>
                          <p:cTn id="74" fill="hold">
                            <p:stCondLst>
                              <p:cond delay="6000"/>
                            </p:stCondLst>
                            <p:childTnLst>
                              <p:par>
                                <p:cTn id="75" presetID="1" presetClass="entr" presetSubtype="0" fill="hold" grpId="0" nodeType="afterEffect">
                                  <p:stCondLst>
                                    <p:cond delay="0"/>
                                  </p:stCondLst>
                                  <p:childTnLst>
                                    <p:set>
                                      <p:cBhvr>
                                        <p:cTn id="76" dur="1" fill="hold">
                                          <p:stCondLst>
                                            <p:cond delay="0"/>
                                          </p:stCondLst>
                                        </p:cTn>
                                        <p:tgtEl>
                                          <p:spTgt spid="47"/>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51"/>
                                        </p:tgtEl>
                                        <p:attrNameLst>
                                          <p:attrName>style.visibility</p:attrName>
                                        </p:attrNameLst>
                                      </p:cBhvr>
                                      <p:to>
                                        <p:strVal val="visible"/>
                                      </p:to>
                                    </p:set>
                                  </p:childTnLst>
                                </p:cTn>
                              </p:par>
                            </p:childTnLst>
                          </p:cTn>
                        </p:par>
                        <p:par>
                          <p:cTn id="81" fill="hold">
                            <p:stCondLst>
                              <p:cond delay="0"/>
                            </p:stCondLst>
                            <p:childTnLst>
                              <p:par>
                                <p:cTn id="82" presetID="42" presetClass="path" presetSubtype="0" accel="50000" decel="50000" fill="hold" grpId="1" nodeType="afterEffect">
                                  <p:stCondLst>
                                    <p:cond delay="0"/>
                                  </p:stCondLst>
                                  <p:childTnLst>
                                    <p:animMotion origin="layout" path="M -4.16667E-6 -1.80009E-6 L 0.00105 0.11939 " pathEditMode="relative" rAng="0" ptsTypes="AA">
                                      <p:cBhvr>
                                        <p:cTn id="83" dur="2000" fill="hold"/>
                                        <p:tgtEl>
                                          <p:spTgt spid="51"/>
                                        </p:tgtEl>
                                        <p:attrNameLst>
                                          <p:attrName>ppt_x</p:attrName>
                                          <p:attrName>ppt_y</p:attrName>
                                        </p:attrNameLst>
                                      </p:cBhvr>
                                      <p:rCtr x="1" y="60"/>
                                    </p:animMotion>
                                  </p:childTnLst>
                                </p:cTn>
                              </p:par>
                            </p:childTnLst>
                          </p:cTn>
                        </p:par>
                        <p:par>
                          <p:cTn id="84" fill="hold">
                            <p:stCondLst>
                              <p:cond delay="2000"/>
                            </p:stCondLst>
                            <p:childTnLst>
                              <p:par>
                                <p:cTn id="85" presetID="63" presetClass="path" presetSubtype="0" accel="50000" decel="50000" fill="hold" grpId="2" nodeType="afterEffect">
                                  <p:stCondLst>
                                    <p:cond delay="0"/>
                                  </p:stCondLst>
                                  <p:childTnLst>
                                    <p:animMotion origin="layout" path="M 0.00052 0.11893 L 0.18004 0.11569 " pathEditMode="relative" rAng="0" ptsTypes="AA">
                                      <p:cBhvr>
                                        <p:cTn id="86" dur="2000" fill="hold"/>
                                        <p:tgtEl>
                                          <p:spTgt spid="51"/>
                                        </p:tgtEl>
                                        <p:attrNameLst>
                                          <p:attrName>ppt_x</p:attrName>
                                          <p:attrName>ppt_y</p:attrName>
                                        </p:attrNameLst>
                                      </p:cBhvr>
                                      <p:rCtr x="90" y="-2"/>
                                    </p:animMotion>
                                  </p:childTnLst>
                                </p:cTn>
                              </p:par>
                            </p:childTnLst>
                          </p:cTn>
                        </p:par>
                        <p:par>
                          <p:cTn id="87" fill="hold">
                            <p:stCondLst>
                              <p:cond delay="4000"/>
                            </p:stCondLst>
                            <p:childTnLst>
                              <p:par>
                                <p:cTn id="88" presetID="64" presetClass="path" presetSubtype="0" accel="50000" decel="50000" fill="hold" grpId="3" nodeType="afterEffect">
                                  <p:stCondLst>
                                    <p:cond delay="0"/>
                                  </p:stCondLst>
                                  <p:childTnLst>
                                    <p:animMotion origin="layout" path="M 0.18004 0.12009 L 0.1783 -0.00717 " pathEditMode="relative" rAng="0" ptsTypes="AA">
                                      <p:cBhvr>
                                        <p:cTn id="89" dur="2000" fill="hold"/>
                                        <p:tgtEl>
                                          <p:spTgt spid="51"/>
                                        </p:tgtEl>
                                        <p:attrNameLst>
                                          <p:attrName>ppt_x</p:attrName>
                                          <p:attrName>ppt_y</p:attrName>
                                        </p:attrNameLst>
                                      </p:cBhvr>
                                      <p:rCtr x="-1" y="-64"/>
                                    </p:animMotion>
                                  </p:childTnLst>
                                </p:cTn>
                              </p:par>
                            </p:childTnLst>
                          </p:cTn>
                        </p:par>
                      </p:childTnLst>
                    </p:cTn>
                  </p:par>
                  <p:par>
                    <p:cTn id="90" fill="hold">
                      <p:stCondLst>
                        <p:cond delay="indefinite"/>
                      </p:stCondLst>
                      <p:childTnLst>
                        <p:par>
                          <p:cTn id="91" fill="hold">
                            <p:stCondLst>
                              <p:cond delay="0"/>
                            </p:stCondLst>
                            <p:childTnLst>
                              <p:par>
                                <p:cTn id="92" presetID="1" presetClass="exit" presetSubtype="0" fill="hold" grpId="4" nodeType="clickEffect">
                                  <p:stCondLst>
                                    <p:cond delay="0"/>
                                  </p:stCondLst>
                                  <p:childTnLst>
                                    <p:set>
                                      <p:cBhvr>
                                        <p:cTn id="93" dur="1" fill="hold">
                                          <p:stCondLst>
                                            <p:cond delay="0"/>
                                          </p:stCondLst>
                                        </p:cTn>
                                        <p:tgtEl>
                                          <p:spTgt spid="51"/>
                                        </p:tgtEl>
                                        <p:attrNameLst>
                                          <p:attrName>style.visibility</p:attrName>
                                        </p:attrNameLst>
                                      </p:cBhvr>
                                      <p:to>
                                        <p:strVal val="hidden"/>
                                      </p:to>
                                    </p:set>
                                  </p:childTnLst>
                                </p:cTn>
                              </p:par>
                            </p:childTnLst>
                          </p:cTn>
                        </p:par>
                        <p:par>
                          <p:cTn id="94" fill="hold">
                            <p:stCondLst>
                              <p:cond delay="0"/>
                            </p:stCondLst>
                            <p:childTnLst>
                              <p:par>
                                <p:cTn id="95" presetID="1" presetClass="entr" presetSubtype="0" fill="hold" grpId="0" nodeType="afterEffect">
                                  <p:stCondLst>
                                    <p:cond delay="0"/>
                                  </p:stCondLst>
                                  <p:childTnLst>
                                    <p:set>
                                      <p:cBhvr>
                                        <p:cTn id="96" dur="1" fill="hold">
                                          <p:stCondLst>
                                            <p:cond delay="0"/>
                                          </p:stCondLst>
                                        </p:cTn>
                                        <p:tgtEl>
                                          <p:spTgt spid="52"/>
                                        </p:tgtEl>
                                        <p:attrNameLst>
                                          <p:attrName>style.visibility</p:attrName>
                                        </p:attrNameLst>
                                      </p:cBhvr>
                                      <p:to>
                                        <p:strVal val="visible"/>
                                      </p:to>
                                    </p:set>
                                  </p:childTnLst>
                                </p:cTn>
                              </p:par>
                            </p:childTnLst>
                          </p:cTn>
                        </p:par>
                        <p:par>
                          <p:cTn id="97" fill="hold">
                            <p:stCondLst>
                              <p:cond delay="0"/>
                            </p:stCondLst>
                            <p:childTnLst>
                              <p:par>
                                <p:cTn id="98" presetID="42" presetClass="path" presetSubtype="0" accel="50000" decel="50000" fill="hold" grpId="1" nodeType="afterEffect">
                                  <p:stCondLst>
                                    <p:cond delay="0"/>
                                  </p:stCondLst>
                                  <p:childTnLst>
                                    <p:animMotion origin="layout" path="M -0.00139 0.00324 L -0.00034 0.12263 " pathEditMode="relative" rAng="0" ptsTypes="AA">
                                      <p:cBhvr>
                                        <p:cTn id="99" dur="2000" fill="hold"/>
                                        <p:tgtEl>
                                          <p:spTgt spid="52"/>
                                        </p:tgtEl>
                                        <p:attrNameLst>
                                          <p:attrName>ppt_x</p:attrName>
                                          <p:attrName>ppt_y</p:attrName>
                                        </p:attrNameLst>
                                      </p:cBhvr>
                                      <p:rCtr x="1" y="60"/>
                                    </p:animMotion>
                                  </p:childTnLst>
                                </p:cTn>
                              </p:par>
                            </p:childTnLst>
                          </p:cTn>
                        </p:par>
                        <p:par>
                          <p:cTn id="100" fill="hold">
                            <p:stCondLst>
                              <p:cond delay="2000"/>
                            </p:stCondLst>
                            <p:childTnLst>
                              <p:par>
                                <p:cTn id="101" presetID="63" presetClass="path" presetSubtype="0" accel="50000" decel="50000" fill="hold" grpId="2" nodeType="afterEffect">
                                  <p:stCondLst>
                                    <p:cond delay="0"/>
                                  </p:stCondLst>
                                  <p:childTnLst>
                                    <p:animMotion origin="layout" path="M -0.00139 0.13073 L -0.18507 0.12934 " pathEditMode="relative" rAng="0" ptsTypes="AA">
                                      <p:cBhvr>
                                        <p:cTn id="102" dur="2000" fill="hold"/>
                                        <p:tgtEl>
                                          <p:spTgt spid="52"/>
                                        </p:tgtEl>
                                        <p:attrNameLst>
                                          <p:attrName>ppt_x</p:attrName>
                                          <p:attrName>ppt_y</p:attrName>
                                        </p:attrNameLst>
                                      </p:cBhvr>
                                      <p:rCtr x="-92" y="-1"/>
                                    </p:animMotion>
                                  </p:childTnLst>
                                </p:cTn>
                              </p:par>
                            </p:childTnLst>
                          </p:cTn>
                        </p:par>
                        <p:par>
                          <p:cTn id="103" fill="hold">
                            <p:stCondLst>
                              <p:cond delay="4000"/>
                            </p:stCondLst>
                            <p:childTnLst>
                              <p:par>
                                <p:cTn id="104" presetID="64" presetClass="path" presetSubtype="0" accel="50000" decel="50000" fill="hold" grpId="3" nodeType="afterEffect">
                                  <p:stCondLst>
                                    <p:cond delay="0"/>
                                  </p:stCondLst>
                                  <p:childTnLst>
                                    <p:animMotion origin="layout" path="M -0.17916 0.12934 L -0.18107 0.01065 " pathEditMode="relative" rAng="0" ptsTypes="AA">
                                      <p:cBhvr>
                                        <p:cTn id="105" dur="2000" fill="hold"/>
                                        <p:tgtEl>
                                          <p:spTgt spid="52"/>
                                        </p:tgtEl>
                                        <p:attrNameLst>
                                          <p:attrName>ppt_x</p:attrName>
                                          <p:attrName>ppt_y</p:attrName>
                                        </p:attrNameLst>
                                      </p:cBhvr>
                                      <p:rCtr x="-1" y="-59"/>
                                    </p:animMotion>
                                  </p:childTnLst>
                                </p:cTn>
                              </p:par>
                            </p:childTnLst>
                          </p:cTn>
                        </p:par>
                        <p:par>
                          <p:cTn id="106" fill="hold">
                            <p:stCondLst>
                              <p:cond delay="6000"/>
                            </p:stCondLst>
                            <p:childTnLst>
                              <p:par>
                                <p:cTn id="107" presetID="1" presetClass="exit" presetSubtype="0" fill="hold" grpId="4" nodeType="afterEffect">
                                  <p:stCondLst>
                                    <p:cond delay="0"/>
                                  </p:stCondLst>
                                  <p:childTnLst>
                                    <p:set>
                                      <p:cBhvr>
                                        <p:cTn id="108" dur="1" fill="hold">
                                          <p:stCondLst>
                                            <p:cond delay="0"/>
                                          </p:stCondLst>
                                        </p:cTn>
                                        <p:tgtEl>
                                          <p:spTgt spid="5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7" grpId="0"/>
      <p:bldP spid="27" grpId="1"/>
      <p:bldP spid="29" grpId="0" animBg="1"/>
      <p:bldP spid="29" grpId="1" animBg="1"/>
      <p:bldP spid="29" grpId="2" animBg="1"/>
      <p:bldP spid="29" grpId="3" animBg="1"/>
      <p:bldP spid="29" grpId="4" animBg="1"/>
      <p:bldP spid="35" grpId="0" animBg="1"/>
      <p:bldP spid="35" grpId="2" animBg="1"/>
      <p:bldP spid="35" grpId="3" animBg="1"/>
      <p:bldP spid="35" grpId="4" animBg="1"/>
      <p:bldP spid="36" grpId="0" animBg="1"/>
      <p:bldP spid="36" grpId="2" animBg="1"/>
      <p:bldP spid="36" grpId="3" animBg="1"/>
      <p:bldP spid="36" grpId="4" animBg="1"/>
      <p:bldP spid="37" grpId="0"/>
      <p:bldP spid="44" grpId="0" animBg="1"/>
      <p:bldP spid="44" grpId="1" animBg="1"/>
      <p:bldP spid="44" grpId="2" animBg="1"/>
      <p:bldP spid="44" grpId="3" animBg="1"/>
      <p:bldP spid="46" grpId="0"/>
      <p:bldP spid="47" grpId="0"/>
      <p:bldP spid="48" grpId="0"/>
      <p:bldP spid="49" grpId="0"/>
      <p:bldP spid="51" grpId="0" animBg="1"/>
      <p:bldP spid="51" grpId="1" animBg="1"/>
      <p:bldP spid="51" grpId="2" animBg="1"/>
      <p:bldP spid="51" grpId="3" animBg="1"/>
      <p:bldP spid="51" grpId="4" animBg="1"/>
      <p:bldP spid="52" grpId="0" animBg="1"/>
      <p:bldP spid="52" grpId="1" animBg="1"/>
      <p:bldP spid="52" grpId="2" animBg="1"/>
      <p:bldP spid="52" grpId="3" animBg="1"/>
      <p:bldP spid="52" grpId="4" animBg="1"/>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Rectangle 2"/>
          <p:cNvSpPr>
            <a:spLocks noGrp="1" noChangeArrowheads="1"/>
          </p:cNvSpPr>
          <p:nvPr>
            <p:ph type="body" idx="1"/>
          </p:nvPr>
        </p:nvSpPr>
        <p:spPr>
          <a:xfrm>
            <a:off x="685800" y="1447800"/>
            <a:ext cx="7772400" cy="4648200"/>
          </a:xfrm>
        </p:spPr>
        <p:txBody>
          <a:bodyPr/>
          <a:lstStyle/>
          <a:p>
            <a:pPr eaLnBrk="1" hangingPunct="1"/>
            <a:r>
              <a:rPr lang="es-ES_tradnl" sz="2800" dirty="0" smtClean="0"/>
              <a:t>Se usa en todo tipo de </a:t>
            </a:r>
            <a:r>
              <a:rPr lang="es-ES_tradnl" sz="2800" dirty="0" err="1" smtClean="0"/>
              <a:t>LANs</a:t>
            </a:r>
            <a:r>
              <a:rPr lang="es-ES_tradnl" sz="2800" dirty="0" smtClean="0"/>
              <a:t> </a:t>
            </a:r>
            <a:r>
              <a:rPr lang="es-ES_tradnl" sz="2800" dirty="0" err="1" smtClean="0"/>
              <a:t>broadcast</a:t>
            </a:r>
            <a:endParaRPr lang="es-ES_tradnl" sz="2800" dirty="0" smtClean="0"/>
          </a:p>
          <a:p>
            <a:pPr eaLnBrk="1" hangingPunct="1"/>
            <a:r>
              <a:rPr lang="es-ES_tradnl" sz="2800" dirty="0" smtClean="0"/>
              <a:t>Especificado en el RFC 826. Diseñado para soportar cualquier protocolo y formato de dirección, no solo IP.</a:t>
            </a:r>
          </a:p>
          <a:p>
            <a:pPr eaLnBrk="1" hangingPunct="1"/>
            <a:r>
              <a:rPr lang="es-ES_tradnl" sz="2800" dirty="0" smtClean="0"/>
              <a:t>ARP no es protocolo IP y tiene un </a:t>
            </a:r>
            <a:r>
              <a:rPr lang="es-ES_tradnl" sz="2800" dirty="0" err="1" smtClean="0"/>
              <a:t>Ethertype</a:t>
            </a:r>
            <a:r>
              <a:rPr lang="es-ES_tradnl" sz="2800" dirty="0" smtClean="0"/>
              <a:t> propio, el X’806’.</a:t>
            </a:r>
          </a:p>
          <a:p>
            <a:pPr eaLnBrk="1" hangingPunct="1"/>
            <a:r>
              <a:rPr lang="es-ES_tradnl" sz="2800" dirty="0" smtClean="0"/>
              <a:t>Los paquetes ARP contienen en la parte de datos las direcciones IP y MAC; estas son las que deben usarse para rellenar la ARP cache, no la MAC que aparece en la cabecera de la trama MAC</a:t>
            </a:r>
            <a:endParaRPr lang="es-ES" sz="2800" dirty="0" smtClean="0"/>
          </a:p>
        </p:txBody>
      </p:sp>
      <p:sp>
        <p:nvSpPr>
          <p:cNvPr id="182274" name="Rectangle 3"/>
          <p:cNvSpPr>
            <a:spLocks noGrp="1" noChangeArrowheads="1"/>
          </p:cNvSpPr>
          <p:nvPr>
            <p:ph type="title"/>
          </p:nvPr>
        </p:nvSpPr>
        <p:spPr>
          <a:xfrm>
            <a:off x="685800" y="609600"/>
            <a:ext cx="7772400" cy="685800"/>
          </a:xfrm>
        </p:spPr>
        <p:txBody>
          <a:bodyPr/>
          <a:lstStyle/>
          <a:p>
            <a:pPr eaLnBrk="1" hangingPunct="1"/>
            <a:r>
              <a:rPr lang="es-ES_tradnl" sz="4000" smtClean="0"/>
              <a:t>ARP (Address Resolution Protocol)</a:t>
            </a:r>
            <a:endParaRPr lang="es-ES" sz="4000" smtClean="0"/>
          </a:p>
        </p:txBody>
      </p:sp>
    </p:spTree>
  </p:cSld>
  <p:clrMapOvr>
    <a:masterClrMapping/>
  </p:clrMapOvr>
  <p:transition spd="med">
    <p:pull dir="ru"/>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Rectangle 2"/>
          <p:cNvSpPr>
            <a:spLocks noGrp="1" noChangeArrowheads="1"/>
          </p:cNvSpPr>
          <p:nvPr>
            <p:ph type="body" idx="1"/>
          </p:nvPr>
        </p:nvSpPr>
        <p:spPr>
          <a:xfrm>
            <a:off x="571472" y="1357298"/>
            <a:ext cx="8001056" cy="4648200"/>
          </a:xfrm>
        </p:spPr>
        <p:txBody>
          <a:bodyPr/>
          <a:lstStyle/>
          <a:p>
            <a:pPr eaLnBrk="1" hangingPunct="1"/>
            <a:r>
              <a:rPr lang="es-ES_tradnl" sz="2200" dirty="0" smtClean="0"/>
              <a:t>Una misma IP no puede aparecer más de una vez en la ARP Cache (la tabla se indexa por IP). Pero diferentes </a:t>
            </a:r>
            <a:r>
              <a:rPr lang="es-ES_tradnl" sz="2200" dirty="0" err="1" smtClean="0"/>
              <a:t>IPs</a:t>
            </a:r>
            <a:r>
              <a:rPr lang="es-ES_tradnl" sz="2200" dirty="0" smtClean="0"/>
              <a:t> sí pueden apuntar a la misma MAC</a:t>
            </a:r>
          </a:p>
          <a:p>
            <a:pPr eaLnBrk="1" hangingPunct="1"/>
            <a:r>
              <a:rPr lang="es-ES_tradnl" sz="2200" dirty="0" smtClean="0"/>
              <a:t>Las entradas en la ARP Cache tienen un tiempo de vida limitado, típicamente 15 minutos. Si no hay actividad la entrada se borra y si más tarde se necesita se ha de enviar un nuevo ARP </a:t>
            </a:r>
            <a:r>
              <a:rPr lang="es-ES_tradnl" sz="2200" dirty="0" err="1" smtClean="0"/>
              <a:t>Request</a:t>
            </a:r>
            <a:r>
              <a:rPr lang="es-ES_tradnl" sz="2200" dirty="0" smtClean="0"/>
              <a:t>. Esto permite cambiar la IP de un servidor, por ejemplo por avería.</a:t>
            </a:r>
          </a:p>
          <a:p>
            <a:pPr eaLnBrk="1" hangingPunct="1"/>
            <a:r>
              <a:rPr lang="es-ES_tradnl" sz="2200" dirty="0" smtClean="0"/>
              <a:t>Si antes de que una entrada caduque se recibe un ARP indicando una nueva dirección MAC para una IP de la tabla se sustituye inmediatamente la entrada vieja por la nueva </a:t>
            </a:r>
          </a:p>
          <a:p>
            <a:pPr eaLnBrk="1" hangingPunct="1"/>
            <a:r>
              <a:rPr lang="es-ES_tradnl" sz="2200" dirty="0" smtClean="0"/>
              <a:t>Es posible añadir entradas estáticas en la ARP Cache con el comando ‘</a:t>
            </a:r>
            <a:r>
              <a:rPr lang="es-ES_tradnl" sz="2200" dirty="0" err="1" smtClean="0"/>
              <a:t>arp</a:t>
            </a:r>
            <a:r>
              <a:rPr lang="es-ES_tradnl" sz="2200" dirty="0" smtClean="0"/>
              <a:t> –s’. Esto es útil cuando se quiere tener la entrada siempre activa sin tener que enviar ARP </a:t>
            </a:r>
            <a:r>
              <a:rPr lang="es-ES_tradnl" sz="2200" dirty="0" err="1" smtClean="0"/>
              <a:t>Request</a:t>
            </a:r>
            <a:endParaRPr lang="es-ES_tradnl" sz="2200" dirty="0" smtClean="0"/>
          </a:p>
        </p:txBody>
      </p:sp>
      <p:sp>
        <p:nvSpPr>
          <p:cNvPr id="182274" name="Rectangle 3"/>
          <p:cNvSpPr>
            <a:spLocks noGrp="1" noChangeArrowheads="1"/>
          </p:cNvSpPr>
          <p:nvPr>
            <p:ph type="title"/>
          </p:nvPr>
        </p:nvSpPr>
        <p:spPr>
          <a:xfrm>
            <a:off x="685800" y="609600"/>
            <a:ext cx="7772400" cy="685800"/>
          </a:xfrm>
        </p:spPr>
        <p:txBody>
          <a:bodyPr/>
          <a:lstStyle/>
          <a:p>
            <a:pPr eaLnBrk="1" hangingPunct="1"/>
            <a:r>
              <a:rPr lang="es-ES_tradnl" dirty="0" smtClean="0"/>
              <a:t>ARP cache</a:t>
            </a:r>
            <a:endParaRPr lang="es-ES" dirty="0" smtClean="0"/>
          </a:p>
        </p:txBody>
      </p:sp>
    </p:spTree>
  </p:cSld>
  <p:clrMapOvr>
    <a:masterClrMapping/>
  </p:clrMapOvr>
  <p:transition spd="med">
    <p:pull dir="ru"/>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Text Box 2"/>
          <p:cNvSpPr txBox="1">
            <a:spLocks noChangeArrowheads="1"/>
          </p:cNvSpPr>
          <p:nvPr/>
        </p:nvSpPr>
        <p:spPr bwMode="auto">
          <a:xfrm>
            <a:off x="824114" y="1142984"/>
            <a:ext cx="7436651" cy="4247317"/>
          </a:xfrm>
          <a:prstGeom prst="rect">
            <a:avLst/>
          </a:prstGeom>
          <a:noFill/>
          <a:ln w="9525" cap="rnd">
            <a:solidFill>
              <a:schemeClr val="tx1"/>
            </a:solidFill>
            <a:prstDash val="sysDot"/>
            <a:miter lim="800000"/>
            <a:headEnd/>
            <a:tailEnd/>
          </a:ln>
        </p:spPr>
        <p:txBody>
          <a:bodyPr wrap="none">
            <a:spAutoFit/>
          </a:bodyPr>
          <a:lstStyle/>
          <a:p>
            <a:r>
              <a:rPr lang="es-ES_tradnl" sz="1800" b="1" dirty="0" smtClean="0">
                <a:latin typeface="Lucida Console" pitchFamily="49" charset="0"/>
              </a:rPr>
              <a:t>C:\&gt;</a:t>
            </a:r>
            <a:r>
              <a:rPr lang="es-ES_tradnl" sz="1800" b="1" dirty="0" smtClean="0">
                <a:solidFill>
                  <a:srgbClr val="FF0000"/>
                </a:solidFill>
                <a:latin typeface="Lucida Console" pitchFamily="49" charset="0"/>
              </a:rPr>
              <a:t> </a:t>
            </a:r>
            <a:r>
              <a:rPr lang="es-ES_tradnl" sz="1800" b="1" dirty="0" err="1" smtClean="0">
                <a:solidFill>
                  <a:srgbClr val="FF0000"/>
                </a:solidFill>
                <a:latin typeface="Lucida Console" pitchFamily="49" charset="0"/>
              </a:rPr>
              <a:t>arp</a:t>
            </a:r>
            <a:r>
              <a:rPr lang="es-ES_tradnl" sz="1800" b="1" dirty="0" smtClean="0">
                <a:solidFill>
                  <a:srgbClr val="FF0000"/>
                </a:solidFill>
                <a:latin typeface="Lucida Console" pitchFamily="49" charset="0"/>
              </a:rPr>
              <a:t> –a</a:t>
            </a:r>
          </a:p>
          <a:p>
            <a:endParaRPr lang="es-ES_tradnl" sz="1800" b="1" dirty="0" smtClean="0">
              <a:latin typeface="Lucida Console" pitchFamily="49" charset="0"/>
            </a:endParaRPr>
          </a:p>
          <a:p>
            <a:r>
              <a:rPr lang="es-ES_tradnl" sz="1800" b="1" dirty="0" smtClean="0">
                <a:latin typeface="Lucida Console" pitchFamily="49" charset="0"/>
              </a:rPr>
              <a:t>Interfaz: 147.156.1.75 --- 0x2</a:t>
            </a:r>
          </a:p>
          <a:p>
            <a:r>
              <a:rPr lang="es-ES_tradnl" sz="1800" b="1" dirty="0" smtClean="0">
                <a:latin typeface="Lucida Console" pitchFamily="49" charset="0"/>
              </a:rPr>
              <a:t>  Dirección IP        Dirección física      Tipo</a:t>
            </a:r>
            <a:endParaRPr lang="es-ES_tradnl" sz="1800" b="1" dirty="0">
              <a:latin typeface="Lucida Console" pitchFamily="49" charset="0"/>
            </a:endParaRPr>
          </a:p>
          <a:p>
            <a:r>
              <a:rPr lang="es-ES_tradnl" sz="1800" b="1" dirty="0" smtClean="0">
                <a:latin typeface="Lucida Console" pitchFamily="49" charset="0"/>
              </a:rPr>
              <a:t>  147.156.1.1         08-00-09-d2-99-1b     dinámico</a:t>
            </a:r>
            <a:endParaRPr lang="es-ES_tradnl" sz="1800" b="1" dirty="0">
              <a:latin typeface="Lucida Console" pitchFamily="49" charset="0"/>
            </a:endParaRPr>
          </a:p>
          <a:p>
            <a:r>
              <a:rPr lang="es-ES_tradnl" sz="1800" b="1" dirty="0" smtClean="0">
                <a:latin typeface="Lucida Console" pitchFamily="49" charset="0"/>
              </a:rPr>
              <a:t>  147.156.9.2         02-60-8c-2f-09-45     dinámico</a:t>
            </a:r>
            <a:endParaRPr lang="es-ES_tradnl" sz="1800" b="1" dirty="0">
              <a:latin typeface="Lucida Console" pitchFamily="49" charset="0"/>
            </a:endParaRPr>
          </a:p>
          <a:p>
            <a:r>
              <a:rPr lang="es-ES_tradnl" sz="1800" b="1" dirty="0" smtClean="0">
                <a:latin typeface="Lucida Console" pitchFamily="49" charset="0"/>
              </a:rPr>
              <a:t>  147.156.1.3         08-00-69-02-76-c0     dinámico</a:t>
            </a:r>
            <a:endParaRPr lang="es-ES_tradnl" sz="1800" b="1" dirty="0">
              <a:latin typeface="Lucida Console" pitchFamily="49" charset="0"/>
            </a:endParaRPr>
          </a:p>
          <a:p>
            <a:r>
              <a:rPr lang="es-ES_tradnl" sz="1800" b="1" dirty="0" smtClean="0">
                <a:latin typeface="Lucida Console" pitchFamily="49" charset="0"/>
              </a:rPr>
              <a:t>  147.156.9.5         08-00-5a-c7-1b-1f     dinámico</a:t>
            </a:r>
            <a:endParaRPr lang="es-ES_tradnl" sz="1800" b="1" dirty="0">
              <a:latin typeface="Lucida Console" pitchFamily="49" charset="0"/>
            </a:endParaRPr>
          </a:p>
          <a:p>
            <a:r>
              <a:rPr lang="es-ES_tradnl" sz="1800" b="1" dirty="0" smtClean="0">
                <a:latin typeface="Lucida Console" pitchFamily="49" charset="0"/>
              </a:rPr>
              <a:t>  147.156.7.6         00-80-a3-04-98-ed     dinámico</a:t>
            </a:r>
            <a:endParaRPr lang="es-ES_tradnl" sz="1800" b="1" dirty="0">
              <a:latin typeface="Lucida Console" pitchFamily="49" charset="0"/>
            </a:endParaRPr>
          </a:p>
          <a:p>
            <a:r>
              <a:rPr lang="es-ES_tradnl" sz="1800" b="1" dirty="0" smtClean="0">
                <a:latin typeface="Lucida Console" pitchFamily="49" charset="0"/>
              </a:rPr>
              <a:t>  147.156.11.6        00-80-a3-04-5e-c6     dinámico</a:t>
            </a:r>
            <a:endParaRPr lang="es-ES_tradnl" sz="1800" b="1" dirty="0">
              <a:latin typeface="Lucida Console" pitchFamily="49" charset="0"/>
            </a:endParaRPr>
          </a:p>
          <a:p>
            <a:r>
              <a:rPr lang="es-ES_tradnl" sz="1800" b="1" dirty="0" smtClean="0">
                <a:latin typeface="Lucida Console" pitchFamily="49" charset="0"/>
              </a:rPr>
              <a:t>  147.156.1.11        00-60-3e-99-7e-39     dinámico</a:t>
            </a:r>
            <a:endParaRPr lang="es-ES_tradnl" sz="1800" b="1" dirty="0">
              <a:latin typeface="Lucida Console" pitchFamily="49" charset="0"/>
            </a:endParaRPr>
          </a:p>
          <a:p>
            <a:r>
              <a:rPr lang="es-ES_tradnl" sz="1800" b="1" dirty="0" smtClean="0">
                <a:latin typeface="Lucida Console" pitchFamily="49" charset="0"/>
              </a:rPr>
              <a:t>  147.156.1.46        08-00-69-02-76-c0     dinámico</a:t>
            </a:r>
          </a:p>
          <a:p>
            <a:r>
              <a:rPr lang="es-ES_tradnl" sz="1800" b="1" dirty="0" smtClean="0">
                <a:latin typeface="Lucida Console" pitchFamily="49" charset="0"/>
              </a:rPr>
              <a:t>  147.156.1.97        02-60-8c-2f-bf-4d     dinámico</a:t>
            </a:r>
            <a:endParaRPr lang="es-ES_tradnl" sz="1800" b="1" dirty="0">
              <a:latin typeface="Lucida Console" pitchFamily="49" charset="0"/>
            </a:endParaRPr>
          </a:p>
          <a:p>
            <a:r>
              <a:rPr lang="es-ES_tradnl" sz="1800" b="1" dirty="0" smtClean="0">
                <a:latin typeface="Lucida Console" pitchFamily="49" charset="0"/>
              </a:rPr>
              <a:t>  147.156.1.219       00-4f-56-01-10-0f     dinámico</a:t>
            </a:r>
            <a:endParaRPr lang="es-ES_tradnl" sz="1800" b="1" dirty="0">
              <a:latin typeface="Lucida Console" pitchFamily="49" charset="0"/>
            </a:endParaRPr>
          </a:p>
          <a:p>
            <a:r>
              <a:rPr lang="es-ES_tradnl" sz="1800" b="1" dirty="0" smtClean="0">
                <a:latin typeface="Lucida Console" pitchFamily="49" charset="0"/>
              </a:rPr>
              <a:t>C:\&gt;</a:t>
            </a:r>
            <a:endParaRPr lang="es-ES_tradnl" sz="1800" b="1" dirty="0">
              <a:latin typeface="Lucida Console" pitchFamily="49" charset="0"/>
            </a:endParaRPr>
          </a:p>
        </p:txBody>
      </p:sp>
      <p:sp>
        <p:nvSpPr>
          <p:cNvPr id="180226" name="Text Box 5"/>
          <p:cNvSpPr txBox="1">
            <a:spLocks noChangeArrowheads="1"/>
          </p:cNvSpPr>
          <p:nvPr/>
        </p:nvSpPr>
        <p:spPr bwMode="auto">
          <a:xfrm>
            <a:off x="1173338" y="457200"/>
            <a:ext cx="6985000" cy="579438"/>
          </a:xfrm>
          <a:prstGeom prst="rect">
            <a:avLst/>
          </a:prstGeom>
          <a:noFill/>
          <a:ln w="9525">
            <a:noFill/>
            <a:miter lim="800000"/>
            <a:headEnd/>
            <a:tailEnd/>
          </a:ln>
        </p:spPr>
        <p:txBody>
          <a:bodyPr>
            <a:spAutoFit/>
          </a:bodyPr>
          <a:lstStyle/>
          <a:p>
            <a:pPr algn="ctr"/>
            <a:r>
              <a:rPr lang="es-ES_tradnl" sz="3200" dirty="0">
                <a:latin typeface="Arial" charset="0"/>
              </a:rPr>
              <a:t>Tabla ARP cache  en un </a:t>
            </a:r>
            <a:r>
              <a:rPr lang="es-ES_tradnl" sz="3200" dirty="0" smtClean="0">
                <a:latin typeface="Arial" charset="0"/>
              </a:rPr>
              <a:t>host </a:t>
            </a:r>
            <a:endParaRPr lang="es-ES" sz="3200" dirty="0">
              <a:latin typeface="Arial" charset="0"/>
            </a:endParaRPr>
          </a:p>
        </p:txBody>
      </p:sp>
      <p:sp>
        <p:nvSpPr>
          <p:cNvPr id="8" name="Text Box 9"/>
          <p:cNvSpPr txBox="1">
            <a:spLocks noChangeArrowheads="1"/>
          </p:cNvSpPr>
          <p:nvPr/>
        </p:nvSpPr>
        <p:spPr bwMode="auto">
          <a:xfrm>
            <a:off x="1025500" y="5643578"/>
            <a:ext cx="3832252" cy="738664"/>
          </a:xfrm>
          <a:prstGeom prst="rect">
            <a:avLst/>
          </a:prstGeom>
          <a:noFill/>
          <a:ln w="9525">
            <a:solidFill>
              <a:schemeClr val="tx1"/>
            </a:solidFill>
            <a:miter lim="800000"/>
            <a:headEnd/>
            <a:tailEnd/>
          </a:ln>
        </p:spPr>
        <p:txBody>
          <a:bodyPr wrap="square">
            <a:spAutoFit/>
          </a:bodyPr>
          <a:lstStyle/>
          <a:p>
            <a:pPr algn="ctr"/>
            <a:r>
              <a:rPr lang="es-ES" sz="1400" b="1" dirty="0" smtClean="0">
                <a:latin typeface="Arial" charset="0"/>
              </a:rPr>
              <a:t>Estas dos direcciones IP corresponden a la misma MAC, por tanto las dos apuntan a la misma interfaz del mismo host</a:t>
            </a:r>
            <a:endParaRPr lang="es-ES" sz="1400" b="1" dirty="0">
              <a:latin typeface="Arial" charset="0"/>
            </a:endParaRPr>
          </a:p>
        </p:txBody>
      </p:sp>
      <p:sp>
        <p:nvSpPr>
          <p:cNvPr id="9" name="Line 8"/>
          <p:cNvSpPr>
            <a:spLocks noChangeShapeType="1"/>
          </p:cNvSpPr>
          <p:nvPr/>
        </p:nvSpPr>
        <p:spPr bwMode="auto">
          <a:xfrm flipH="1">
            <a:off x="601834" y="5786454"/>
            <a:ext cx="432000" cy="0"/>
          </a:xfrm>
          <a:prstGeom prst="line">
            <a:avLst/>
          </a:prstGeom>
          <a:noFill/>
          <a:ln w="9525">
            <a:solidFill>
              <a:schemeClr val="tx1"/>
            </a:solidFill>
            <a:round/>
            <a:headEnd/>
            <a:tailEnd/>
          </a:ln>
        </p:spPr>
        <p:txBody>
          <a:bodyPr/>
          <a:lstStyle/>
          <a:p>
            <a:endParaRPr lang="es-ES"/>
          </a:p>
        </p:txBody>
      </p:sp>
      <p:sp>
        <p:nvSpPr>
          <p:cNvPr id="10" name="Line 7"/>
          <p:cNvSpPr>
            <a:spLocks noChangeShapeType="1"/>
          </p:cNvSpPr>
          <p:nvPr/>
        </p:nvSpPr>
        <p:spPr bwMode="auto">
          <a:xfrm>
            <a:off x="601834" y="3000372"/>
            <a:ext cx="0" cy="2808000"/>
          </a:xfrm>
          <a:prstGeom prst="line">
            <a:avLst/>
          </a:prstGeom>
          <a:noFill/>
          <a:ln w="9525">
            <a:solidFill>
              <a:schemeClr val="tx1"/>
            </a:solidFill>
            <a:round/>
            <a:headEnd/>
            <a:tailEnd/>
          </a:ln>
        </p:spPr>
        <p:txBody>
          <a:bodyPr/>
          <a:lstStyle/>
          <a:p>
            <a:endParaRPr lang="es-ES"/>
          </a:p>
        </p:txBody>
      </p:sp>
      <p:sp>
        <p:nvSpPr>
          <p:cNvPr id="12" name="Line 6"/>
          <p:cNvSpPr>
            <a:spLocks noChangeShapeType="1"/>
          </p:cNvSpPr>
          <p:nvPr/>
        </p:nvSpPr>
        <p:spPr bwMode="auto">
          <a:xfrm flipH="1">
            <a:off x="602976" y="3000372"/>
            <a:ext cx="540000" cy="0"/>
          </a:xfrm>
          <a:prstGeom prst="line">
            <a:avLst/>
          </a:prstGeom>
          <a:noFill/>
          <a:ln w="9525">
            <a:solidFill>
              <a:schemeClr val="tx1"/>
            </a:solidFill>
            <a:round/>
            <a:headEnd type="triangle" w="med" len="med"/>
            <a:tailEnd type="none" w="med" len="med"/>
          </a:ln>
        </p:spPr>
        <p:txBody>
          <a:bodyPr/>
          <a:lstStyle/>
          <a:p>
            <a:endParaRPr lang="es-ES"/>
          </a:p>
        </p:txBody>
      </p:sp>
      <p:sp>
        <p:nvSpPr>
          <p:cNvPr id="13" name="Line 6"/>
          <p:cNvSpPr>
            <a:spLocks noChangeShapeType="1"/>
          </p:cNvSpPr>
          <p:nvPr/>
        </p:nvSpPr>
        <p:spPr bwMode="auto">
          <a:xfrm flipH="1">
            <a:off x="603222" y="4307028"/>
            <a:ext cx="540000" cy="0"/>
          </a:xfrm>
          <a:prstGeom prst="line">
            <a:avLst/>
          </a:prstGeom>
          <a:noFill/>
          <a:ln w="9525">
            <a:solidFill>
              <a:schemeClr val="tx1"/>
            </a:solidFill>
            <a:round/>
            <a:headEnd type="triangle" w="med" len="med"/>
            <a:tailEnd type="none" w="med" len="med"/>
          </a:ln>
        </p:spPr>
        <p:txBody>
          <a:bodyPr/>
          <a:lstStyle/>
          <a:p>
            <a:endParaRPr lang="es-ES"/>
          </a:p>
        </p:txBody>
      </p:sp>
      <p:sp>
        <p:nvSpPr>
          <p:cNvPr id="14" name="Rectangle 16"/>
          <p:cNvSpPr>
            <a:spLocks noChangeArrowheads="1"/>
          </p:cNvSpPr>
          <p:nvPr/>
        </p:nvSpPr>
        <p:spPr bwMode="auto">
          <a:xfrm>
            <a:off x="3913632" y="4214818"/>
            <a:ext cx="2457907" cy="256032"/>
          </a:xfrm>
          <a:prstGeom prst="rect">
            <a:avLst/>
          </a:prstGeom>
          <a:noFill/>
          <a:ln w="12700">
            <a:solidFill>
              <a:srgbClr val="FF0000"/>
            </a:solidFill>
            <a:miter lim="800000"/>
            <a:headEnd/>
            <a:tailEnd/>
          </a:ln>
        </p:spPr>
        <p:txBody>
          <a:bodyPr wrap="none" anchor="ctr"/>
          <a:lstStyle/>
          <a:p>
            <a:endParaRPr lang="es-ES"/>
          </a:p>
        </p:txBody>
      </p:sp>
      <p:sp>
        <p:nvSpPr>
          <p:cNvPr id="15" name="Rectangle 16"/>
          <p:cNvSpPr>
            <a:spLocks noChangeArrowheads="1"/>
          </p:cNvSpPr>
          <p:nvPr/>
        </p:nvSpPr>
        <p:spPr bwMode="auto">
          <a:xfrm>
            <a:off x="3900043" y="2852928"/>
            <a:ext cx="2457907" cy="248717"/>
          </a:xfrm>
          <a:prstGeom prst="rect">
            <a:avLst/>
          </a:prstGeom>
          <a:noFill/>
          <a:ln w="12700">
            <a:solidFill>
              <a:srgbClr val="FF0000"/>
            </a:solidFill>
            <a:miter lim="800000"/>
            <a:headEnd/>
            <a:tailEnd/>
          </a:ln>
        </p:spPr>
        <p:txBody>
          <a:bodyPr wrap="none" anchor="ctr"/>
          <a:lstStyle/>
          <a:p>
            <a:endParaRPr lang="es-ES"/>
          </a:p>
        </p:txBody>
      </p:sp>
    </p:spTree>
  </p:cSld>
  <p:clrMapOvr>
    <a:masterClrMapping/>
  </p:clrMapOvr>
  <p:transition spd="med">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2" grpId="0" animBg="1"/>
      <p:bldP spid="13" grpId="0" animBg="1"/>
      <p:bldP spid="14" grpId="0" animBg="1"/>
      <p:bldP spid="15" grpId="0" animBg="1"/>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6442" name="Group 138"/>
          <p:cNvGraphicFramePr>
            <a:graphicFrameLocks noGrp="1"/>
          </p:cNvGraphicFramePr>
          <p:nvPr/>
        </p:nvGraphicFramePr>
        <p:xfrm>
          <a:off x="611188" y="2436813"/>
          <a:ext cx="7999412" cy="2583498"/>
        </p:xfrm>
        <a:graphic>
          <a:graphicData uri="http://schemas.openxmlformats.org/drawingml/2006/table">
            <a:tbl>
              <a:tblPr/>
              <a:tblGrid>
                <a:gridCol w="2016125"/>
                <a:gridCol w="2005012"/>
                <a:gridCol w="3978275"/>
              </a:tblGrid>
              <a:tr h="292100">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dirty="0" smtClean="0">
                          <a:ln>
                            <a:noFill/>
                          </a:ln>
                          <a:solidFill>
                            <a:schemeClr val="tx1"/>
                          </a:solidFill>
                          <a:effectLst/>
                          <a:latin typeface="Arial" charset="0"/>
                        </a:rPr>
                        <a:t>Tipo de hardware (1=</a:t>
                      </a:r>
                      <a:r>
                        <a:rPr kumimoji="0" lang="es-ES_tradnl" sz="1800" b="0" i="0" u="none" strike="noStrike" cap="none" normalizeH="0" baseline="0" dirty="0" err="1" smtClean="0">
                          <a:ln>
                            <a:noFill/>
                          </a:ln>
                          <a:solidFill>
                            <a:schemeClr val="tx1"/>
                          </a:solidFill>
                          <a:effectLst/>
                          <a:latin typeface="Arial" charset="0"/>
                        </a:rPr>
                        <a:t>Enet</a:t>
                      </a:r>
                      <a:r>
                        <a:rPr kumimoji="0" lang="es-ES_tradnl" sz="1800" b="0" i="0" u="none" strike="noStrike" cap="none" normalizeH="0" baseline="0" dirty="0" smtClean="0">
                          <a:ln>
                            <a:noFill/>
                          </a:ln>
                          <a:solidFill>
                            <a:schemeClr val="tx1"/>
                          </a:solidFill>
                          <a:effectLst/>
                          <a:latin typeface="Arial" charset="0"/>
                        </a:rPr>
                        <a:t>)</a:t>
                      </a:r>
                      <a:endParaRPr kumimoji="0" lang="es-ES" sz="1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dirty="0" smtClean="0">
                          <a:ln>
                            <a:noFill/>
                          </a:ln>
                          <a:solidFill>
                            <a:schemeClr val="tx1"/>
                          </a:solidFill>
                          <a:effectLst/>
                          <a:latin typeface="Arial" charset="0"/>
                        </a:rPr>
                        <a:t>Tipo de protocolo (800=IP)</a:t>
                      </a:r>
                      <a:endParaRPr kumimoji="0" lang="es-E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Lon. Dir. Hard. (6)</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Lon. Dir. Red (4)</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Operación (1-2: ARP, 3-4: RARP)  </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100">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Dir. MAC Emisor (octetos 0-3)</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r>
              <a:tr h="292100">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Dir. MAC Emisor (oct 4-5)</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Dir. IP emisor (octetos 0-1)</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100">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Dir. IP emisor (octetos 2-3)</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Dir. MAC destino (oct. 0-1)</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100">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Dir. MAC destino (octetos 2-5)</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r>
              <a:tr h="292100">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Dir. IP destino</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r>
            </a:tbl>
          </a:graphicData>
        </a:graphic>
      </p:graphicFrame>
      <p:sp>
        <p:nvSpPr>
          <p:cNvPr id="184347" name="Text Box 82"/>
          <p:cNvSpPr txBox="1">
            <a:spLocks noChangeArrowheads="1"/>
          </p:cNvSpPr>
          <p:nvPr/>
        </p:nvSpPr>
        <p:spPr bwMode="auto">
          <a:xfrm>
            <a:off x="4086225" y="1498600"/>
            <a:ext cx="857250" cy="366713"/>
          </a:xfrm>
          <a:prstGeom prst="rect">
            <a:avLst/>
          </a:prstGeom>
          <a:noFill/>
          <a:ln w="9525">
            <a:noFill/>
            <a:miter lim="800000"/>
            <a:headEnd/>
            <a:tailEnd/>
          </a:ln>
        </p:spPr>
        <p:txBody>
          <a:bodyPr wrap="none">
            <a:spAutoFit/>
          </a:bodyPr>
          <a:lstStyle/>
          <a:p>
            <a:r>
              <a:rPr lang="es-ES_tradnl" sz="1800">
                <a:latin typeface="Arial" charset="0"/>
              </a:rPr>
              <a:t>32 bits</a:t>
            </a:r>
            <a:endParaRPr lang="es-ES" sz="1800">
              <a:latin typeface="Arial" charset="0"/>
            </a:endParaRPr>
          </a:p>
        </p:txBody>
      </p:sp>
      <p:sp>
        <p:nvSpPr>
          <p:cNvPr id="184348" name="Line 83"/>
          <p:cNvSpPr>
            <a:spLocks noChangeShapeType="1"/>
          </p:cNvSpPr>
          <p:nvPr/>
        </p:nvSpPr>
        <p:spPr bwMode="auto">
          <a:xfrm rot="10800000">
            <a:off x="615950" y="1704975"/>
            <a:ext cx="3346450" cy="0"/>
          </a:xfrm>
          <a:prstGeom prst="line">
            <a:avLst/>
          </a:prstGeom>
          <a:noFill/>
          <a:ln w="9525">
            <a:solidFill>
              <a:schemeClr val="tx1"/>
            </a:solidFill>
            <a:round/>
            <a:headEnd/>
            <a:tailEnd type="triangle" w="med" len="med"/>
          </a:ln>
        </p:spPr>
        <p:txBody>
          <a:bodyPr/>
          <a:lstStyle/>
          <a:p>
            <a:endParaRPr lang="es-ES"/>
          </a:p>
        </p:txBody>
      </p:sp>
      <p:sp>
        <p:nvSpPr>
          <p:cNvPr id="184349" name="Line 84"/>
          <p:cNvSpPr>
            <a:spLocks noChangeShapeType="1"/>
          </p:cNvSpPr>
          <p:nvPr/>
        </p:nvSpPr>
        <p:spPr bwMode="auto">
          <a:xfrm>
            <a:off x="5105400" y="1704975"/>
            <a:ext cx="3486150" cy="0"/>
          </a:xfrm>
          <a:prstGeom prst="line">
            <a:avLst/>
          </a:prstGeom>
          <a:noFill/>
          <a:ln w="9525">
            <a:solidFill>
              <a:schemeClr val="tx1"/>
            </a:solidFill>
            <a:round/>
            <a:headEnd/>
            <a:tailEnd type="triangle" w="med" len="med"/>
          </a:ln>
        </p:spPr>
        <p:txBody>
          <a:bodyPr/>
          <a:lstStyle/>
          <a:p>
            <a:endParaRPr lang="es-ES"/>
          </a:p>
        </p:txBody>
      </p:sp>
      <p:sp>
        <p:nvSpPr>
          <p:cNvPr id="184350" name="Line 85"/>
          <p:cNvSpPr>
            <a:spLocks noChangeShapeType="1"/>
          </p:cNvSpPr>
          <p:nvPr/>
        </p:nvSpPr>
        <p:spPr bwMode="auto">
          <a:xfrm flipV="1">
            <a:off x="614363" y="2001838"/>
            <a:ext cx="7988300" cy="3175"/>
          </a:xfrm>
          <a:prstGeom prst="line">
            <a:avLst/>
          </a:prstGeom>
          <a:noFill/>
          <a:ln w="9525">
            <a:solidFill>
              <a:schemeClr val="tx1"/>
            </a:solidFill>
            <a:round/>
            <a:headEnd/>
            <a:tailEnd/>
          </a:ln>
        </p:spPr>
        <p:txBody>
          <a:bodyPr/>
          <a:lstStyle/>
          <a:p>
            <a:endParaRPr lang="es-ES"/>
          </a:p>
        </p:txBody>
      </p:sp>
      <p:sp>
        <p:nvSpPr>
          <p:cNvPr id="184351" name="Line 86"/>
          <p:cNvSpPr>
            <a:spLocks noChangeShapeType="1"/>
          </p:cNvSpPr>
          <p:nvPr/>
        </p:nvSpPr>
        <p:spPr bwMode="auto">
          <a:xfrm>
            <a:off x="611188" y="2005013"/>
            <a:ext cx="0" cy="228600"/>
          </a:xfrm>
          <a:prstGeom prst="line">
            <a:avLst/>
          </a:prstGeom>
          <a:noFill/>
          <a:ln w="9525">
            <a:solidFill>
              <a:schemeClr val="tx1"/>
            </a:solidFill>
            <a:round/>
            <a:headEnd/>
            <a:tailEnd/>
          </a:ln>
        </p:spPr>
        <p:txBody>
          <a:bodyPr/>
          <a:lstStyle/>
          <a:p>
            <a:endParaRPr lang="es-ES"/>
          </a:p>
        </p:txBody>
      </p:sp>
      <p:sp>
        <p:nvSpPr>
          <p:cNvPr id="184352" name="Line 87"/>
          <p:cNvSpPr>
            <a:spLocks noChangeShapeType="1"/>
          </p:cNvSpPr>
          <p:nvPr/>
        </p:nvSpPr>
        <p:spPr bwMode="auto">
          <a:xfrm>
            <a:off x="2627313" y="2005013"/>
            <a:ext cx="0" cy="228600"/>
          </a:xfrm>
          <a:prstGeom prst="line">
            <a:avLst/>
          </a:prstGeom>
          <a:noFill/>
          <a:ln w="9525">
            <a:solidFill>
              <a:schemeClr val="tx1"/>
            </a:solidFill>
            <a:round/>
            <a:headEnd/>
            <a:tailEnd/>
          </a:ln>
        </p:spPr>
        <p:txBody>
          <a:bodyPr/>
          <a:lstStyle/>
          <a:p>
            <a:endParaRPr lang="es-ES"/>
          </a:p>
        </p:txBody>
      </p:sp>
      <p:sp>
        <p:nvSpPr>
          <p:cNvPr id="184353" name="Line 88"/>
          <p:cNvSpPr>
            <a:spLocks noChangeShapeType="1"/>
          </p:cNvSpPr>
          <p:nvPr/>
        </p:nvSpPr>
        <p:spPr bwMode="auto">
          <a:xfrm>
            <a:off x="4632325" y="2005013"/>
            <a:ext cx="0" cy="228600"/>
          </a:xfrm>
          <a:prstGeom prst="line">
            <a:avLst/>
          </a:prstGeom>
          <a:noFill/>
          <a:ln w="9525">
            <a:solidFill>
              <a:schemeClr val="tx1"/>
            </a:solidFill>
            <a:round/>
            <a:headEnd/>
            <a:tailEnd/>
          </a:ln>
        </p:spPr>
        <p:txBody>
          <a:bodyPr/>
          <a:lstStyle/>
          <a:p>
            <a:endParaRPr lang="es-ES"/>
          </a:p>
        </p:txBody>
      </p:sp>
      <p:sp>
        <p:nvSpPr>
          <p:cNvPr id="184354" name="Line 89"/>
          <p:cNvSpPr>
            <a:spLocks noChangeShapeType="1"/>
          </p:cNvSpPr>
          <p:nvPr/>
        </p:nvSpPr>
        <p:spPr bwMode="auto">
          <a:xfrm>
            <a:off x="6634163" y="2006600"/>
            <a:ext cx="0" cy="228600"/>
          </a:xfrm>
          <a:prstGeom prst="line">
            <a:avLst/>
          </a:prstGeom>
          <a:noFill/>
          <a:ln w="9525">
            <a:solidFill>
              <a:schemeClr val="tx1"/>
            </a:solidFill>
            <a:round/>
            <a:headEnd/>
            <a:tailEnd/>
          </a:ln>
        </p:spPr>
        <p:txBody>
          <a:bodyPr/>
          <a:lstStyle/>
          <a:p>
            <a:endParaRPr lang="es-ES"/>
          </a:p>
        </p:txBody>
      </p:sp>
      <p:sp>
        <p:nvSpPr>
          <p:cNvPr id="184355" name="Line 90"/>
          <p:cNvSpPr>
            <a:spLocks noChangeShapeType="1"/>
          </p:cNvSpPr>
          <p:nvPr/>
        </p:nvSpPr>
        <p:spPr bwMode="auto">
          <a:xfrm>
            <a:off x="8605838" y="2005013"/>
            <a:ext cx="0" cy="228600"/>
          </a:xfrm>
          <a:prstGeom prst="line">
            <a:avLst/>
          </a:prstGeom>
          <a:noFill/>
          <a:ln w="9525">
            <a:solidFill>
              <a:schemeClr val="tx1"/>
            </a:solidFill>
            <a:round/>
            <a:headEnd/>
            <a:tailEnd/>
          </a:ln>
        </p:spPr>
        <p:txBody>
          <a:bodyPr/>
          <a:lstStyle/>
          <a:p>
            <a:endParaRPr lang="es-ES"/>
          </a:p>
        </p:txBody>
      </p:sp>
      <p:sp>
        <p:nvSpPr>
          <p:cNvPr id="184356" name="Text Box 91"/>
          <p:cNvSpPr txBox="1">
            <a:spLocks noChangeArrowheads="1"/>
          </p:cNvSpPr>
          <p:nvPr/>
        </p:nvSpPr>
        <p:spPr bwMode="auto">
          <a:xfrm>
            <a:off x="533400" y="333375"/>
            <a:ext cx="8077200" cy="946150"/>
          </a:xfrm>
          <a:prstGeom prst="rect">
            <a:avLst/>
          </a:prstGeom>
          <a:noFill/>
          <a:ln w="9525">
            <a:noFill/>
            <a:miter lim="800000"/>
            <a:headEnd/>
            <a:tailEnd/>
          </a:ln>
        </p:spPr>
        <p:txBody>
          <a:bodyPr>
            <a:spAutoFit/>
          </a:bodyPr>
          <a:lstStyle/>
          <a:p>
            <a:pPr algn="ctr">
              <a:spcBef>
                <a:spcPct val="50000"/>
              </a:spcBef>
            </a:pPr>
            <a:r>
              <a:rPr lang="es-ES_tradnl" sz="2800">
                <a:latin typeface="Arial" charset="0"/>
              </a:rPr>
              <a:t>Formato de mensaje ARP y RARP en el caso de protocolo IPv4 y red Ethernet</a:t>
            </a:r>
            <a:endParaRPr lang="es-ES" sz="2800">
              <a:latin typeface="Arial" charset="0"/>
            </a:endParaRPr>
          </a:p>
        </p:txBody>
      </p:sp>
      <p:sp>
        <p:nvSpPr>
          <p:cNvPr id="184357" name="Text Box 139"/>
          <p:cNvSpPr txBox="1">
            <a:spLocks noChangeArrowheads="1"/>
          </p:cNvSpPr>
          <p:nvPr/>
        </p:nvSpPr>
        <p:spPr bwMode="auto">
          <a:xfrm>
            <a:off x="2627313" y="5167313"/>
            <a:ext cx="2520950" cy="366712"/>
          </a:xfrm>
          <a:prstGeom prst="rect">
            <a:avLst/>
          </a:prstGeom>
          <a:noFill/>
          <a:ln w="9525">
            <a:noFill/>
            <a:miter lim="800000"/>
            <a:headEnd/>
            <a:tailEnd/>
          </a:ln>
        </p:spPr>
        <p:txBody>
          <a:bodyPr wrap="none">
            <a:spAutoFit/>
          </a:bodyPr>
          <a:lstStyle/>
          <a:p>
            <a:r>
              <a:rPr lang="es-ES_tradnl" sz="1800">
                <a:latin typeface="Arial" charset="0"/>
              </a:rPr>
              <a:t>Códigos de Operación:</a:t>
            </a:r>
            <a:endParaRPr lang="es-ES" sz="1800">
              <a:latin typeface="Arial" charset="0"/>
            </a:endParaRPr>
          </a:p>
        </p:txBody>
      </p:sp>
      <p:sp>
        <p:nvSpPr>
          <p:cNvPr id="184358" name="Text Box 140"/>
          <p:cNvSpPr txBox="1">
            <a:spLocks noChangeArrowheads="1"/>
          </p:cNvSpPr>
          <p:nvPr/>
        </p:nvSpPr>
        <p:spPr bwMode="auto">
          <a:xfrm>
            <a:off x="5248275" y="5173663"/>
            <a:ext cx="1987550" cy="1190625"/>
          </a:xfrm>
          <a:prstGeom prst="rect">
            <a:avLst/>
          </a:prstGeom>
          <a:noFill/>
          <a:ln w="9525">
            <a:noFill/>
            <a:miter lim="800000"/>
            <a:headEnd/>
            <a:tailEnd/>
          </a:ln>
        </p:spPr>
        <p:txBody>
          <a:bodyPr wrap="none">
            <a:spAutoFit/>
          </a:bodyPr>
          <a:lstStyle/>
          <a:p>
            <a:r>
              <a:rPr lang="es-ES_tradnl" sz="1800">
                <a:latin typeface="Arial" charset="0"/>
              </a:rPr>
              <a:t>1: ARP Request</a:t>
            </a:r>
          </a:p>
          <a:p>
            <a:r>
              <a:rPr lang="es-ES_tradnl" sz="1800">
                <a:latin typeface="Arial" charset="0"/>
              </a:rPr>
              <a:t>2: ARP Reply</a:t>
            </a:r>
          </a:p>
          <a:p>
            <a:r>
              <a:rPr lang="es-ES_tradnl" sz="1800">
                <a:latin typeface="Arial" charset="0"/>
              </a:rPr>
              <a:t>3: RARP Request</a:t>
            </a:r>
          </a:p>
          <a:p>
            <a:r>
              <a:rPr lang="es-ES_tradnl" sz="1800">
                <a:latin typeface="Arial" charset="0"/>
              </a:rPr>
              <a:t>4: RARP Reply</a:t>
            </a:r>
            <a:endParaRPr lang="es-ES" sz="1800">
              <a:latin typeface="Arial" charset="0"/>
            </a:endParaRPr>
          </a:p>
        </p:txBody>
      </p:sp>
    </p:spTree>
  </p:cSld>
  <p:clrMapOvr>
    <a:masterClrMapping/>
  </p:clrMapOvr>
  <p:transition spd="med">
    <p:pull dir="ru"/>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r="12827" b="25219"/>
          <a:stretch>
            <a:fillRect/>
          </a:stretch>
        </p:blipFill>
        <p:spPr bwMode="auto">
          <a:xfrm>
            <a:off x="746532" y="142852"/>
            <a:ext cx="8326062" cy="6215106"/>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t="23827" r="13089" b="51246"/>
          <a:stretch>
            <a:fillRect/>
          </a:stretch>
        </p:blipFill>
        <p:spPr bwMode="auto">
          <a:xfrm>
            <a:off x="746531" y="4214818"/>
            <a:ext cx="8301038" cy="2071702"/>
          </a:xfrm>
          <a:prstGeom prst="rect">
            <a:avLst/>
          </a:prstGeom>
          <a:noFill/>
          <a:ln w="9525">
            <a:noFill/>
            <a:miter lim="800000"/>
            <a:headEnd/>
            <a:tailEnd/>
          </a:ln>
        </p:spPr>
      </p:pic>
      <p:sp>
        <p:nvSpPr>
          <p:cNvPr id="8" name="7 CuadroTexto"/>
          <p:cNvSpPr txBox="1"/>
          <p:nvPr/>
        </p:nvSpPr>
        <p:spPr>
          <a:xfrm>
            <a:off x="1285852" y="500042"/>
            <a:ext cx="7231339" cy="461665"/>
          </a:xfrm>
          <a:prstGeom prst="rect">
            <a:avLst/>
          </a:prstGeom>
          <a:solidFill>
            <a:schemeClr val="bg1"/>
          </a:solidFill>
        </p:spPr>
        <p:txBody>
          <a:bodyPr wrap="none" rtlCol="0">
            <a:spAutoFit/>
          </a:bodyPr>
          <a:lstStyle/>
          <a:p>
            <a:r>
              <a:rPr lang="es-ES" dirty="0" smtClean="0">
                <a:latin typeface="Arial" pitchFamily="34" charset="0"/>
                <a:cs typeface="Arial" pitchFamily="34" charset="0"/>
              </a:rPr>
              <a:t>Captura de un ARP </a:t>
            </a:r>
            <a:r>
              <a:rPr lang="es-ES" dirty="0" err="1" smtClean="0">
                <a:latin typeface="Arial" pitchFamily="34" charset="0"/>
                <a:cs typeface="Arial" pitchFamily="34" charset="0"/>
              </a:rPr>
              <a:t>Request</a:t>
            </a:r>
            <a:r>
              <a:rPr lang="es-ES" dirty="0" smtClean="0">
                <a:latin typeface="Arial" pitchFamily="34" charset="0"/>
                <a:cs typeface="Arial" pitchFamily="34" charset="0"/>
              </a:rPr>
              <a:t> y </a:t>
            </a:r>
            <a:r>
              <a:rPr lang="es-ES" dirty="0" err="1" smtClean="0">
                <a:latin typeface="Arial" pitchFamily="34" charset="0"/>
                <a:cs typeface="Arial" pitchFamily="34" charset="0"/>
              </a:rPr>
              <a:t>Reply</a:t>
            </a:r>
            <a:r>
              <a:rPr lang="es-ES" dirty="0" smtClean="0">
                <a:latin typeface="Arial" pitchFamily="34" charset="0"/>
                <a:cs typeface="Arial" pitchFamily="34" charset="0"/>
              </a:rPr>
              <a:t> con </a:t>
            </a:r>
            <a:r>
              <a:rPr lang="es-ES" dirty="0" err="1" smtClean="0">
                <a:latin typeface="Arial" pitchFamily="34" charset="0"/>
                <a:cs typeface="Arial" pitchFamily="34" charset="0"/>
              </a:rPr>
              <a:t>Wireshark</a:t>
            </a:r>
            <a:endParaRPr lang="es-ES" dirty="0">
              <a:latin typeface="Arial" pitchFamily="34" charset="0"/>
              <a:cs typeface="Arial" pitchFamily="34" charset="0"/>
            </a:endParaRPr>
          </a:p>
        </p:txBody>
      </p:sp>
      <p:sp>
        <p:nvSpPr>
          <p:cNvPr id="9" name="Rectangle 4"/>
          <p:cNvSpPr>
            <a:spLocks noChangeArrowheads="1"/>
          </p:cNvSpPr>
          <p:nvPr/>
        </p:nvSpPr>
        <p:spPr bwMode="auto">
          <a:xfrm>
            <a:off x="5508346" y="2275027"/>
            <a:ext cx="2823668" cy="204825"/>
          </a:xfrm>
          <a:prstGeom prst="rect">
            <a:avLst/>
          </a:prstGeom>
          <a:noFill/>
          <a:ln w="19050">
            <a:solidFill>
              <a:srgbClr val="FF0000"/>
            </a:solidFill>
            <a:miter lim="800000"/>
            <a:headEnd/>
            <a:tailEnd/>
          </a:ln>
        </p:spPr>
        <p:txBody>
          <a:bodyPr wrap="none" anchor="ctr"/>
          <a:lstStyle/>
          <a:p>
            <a:endParaRPr lang="es-ES"/>
          </a:p>
        </p:txBody>
      </p:sp>
      <p:sp>
        <p:nvSpPr>
          <p:cNvPr id="10" name="9 CuadroTexto"/>
          <p:cNvSpPr txBox="1"/>
          <p:nvPr/>
        </p:nvSpPr>
        <p:spPr>
          <a:xfrm>
            <a:off x="6853580" y="3264099"/>
            <a:ext cx="1576072" cy="307777"/>
          </a:xfrm>
          <a:prstGeom prst="rect">
            <a:avLst/>
          </a:prstGeom>
          <a:noFill/>
        </p:spPr>
        <p:txBody>
          <a:bodyPr wrap="none" rtlCol="0">
            <a:spAutoFit/>
          </a:bodyPr>
          <a:lstStyle/>
          <a:p>
            <a:r>
              <a:rPr lang="es-ES" sz="1400" b="1" dirty="0" smtClean="0">
                <a:latin typeface="Arial" pitchFamily="34" charset="0"/>
                <a:cs typeface="Arial" pitchFamily="34" charset="0"/>
              </a:rPr>
              <a:t>Envío </a:t>
            </a:r>
            <a:r>
              <a:rPr lang="es-ES" sz="1400" b="1" dirty="0" err="1" smtClean="0">
                <a:latin typeface="Arial" pitchFamily="34" charset="0"/>
                <a:cs typeface="Arial" pitchFamily="34" charset="0"/>
              </a:rPr>
              <a:t>broadcast</a:t>
            </a:r>
            <a:endParaRPr lang="es-ES" sz="1400" b="1" dirty="0">
              <a:latin typeface="Arial" pitchFamily="34" charset="0"/>
              <a:cs typeface="Arial" pitchFamily="34" charset="0"/>
            </a:endParaRPr>
          </a:p>
        </p:txBody>
      </p:sp>
      <p:cxnSp>
        <p:nvCxnSpPr>
          <p:cNvPr id="11" name="10 Conector recto de flecha"/>
          <p:cNvCxnSpPr/>
          <p:nvPr/>
        </p:nvCxnSpPr>
        <p:spPr>
          <a:xfrm rot="5400000" flipH="1" flipV="1">
            <a:off x="7250925" y="2871190"/>
            <a:ext cx="64294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2" name="Rectangle 4"/>
          <p:cNvSpPr>
            <a:spLocks noChangeArrowheads="1"/>
          </p:cNvSpPr>
          <p:nvPr/>
        </p:nvSpPr>
        <p:spPr bwMode="auto">
          <a:xfrm>
            <a:off x="5534546" y="4357694"/>
            <a:ext cx="3395172" cy="204825"/>
          </a:xfrm>
          <a:prstGeom prst="rect">
            <a:avLst/>
          </a:prstGeom>
          <a:noFill/>
          <a:ln w="19050">
            <a:solidFill>
              <a:srgbClr val="FF0000"/>
            </a:solidFill>
            <a:miter lim="800000"/>
            <a:headEnd/>
            <a:tailEnd/>
          </a:ln>
        </p:spPr>
        <p:txBody>
          <a:bodyPr wrap="none" anchor="ctr"/>
          <a:lstStyle/>
          <a:p>
            <a:endParaRPr lang="es-ES"/>
          </a:p>
        </p:txBody>
      </p:sp>
      <p:sp>
        <p:nvSpPr>
          <p:cNvPr id="13" name="12 CuadroTexto"/>
          <p:cNvSpPr txBox="1"/>
          <p:nvPr/>
        </p:nvSpPr>
        <p:spPr>
          <a:xfrm>
            <a:off x="7439998" y="5346766"/>
            <a:ext cx="1346844" cy="307777"/>
          </a:xfrm>
          <a:prstGeom prst="rect">
            <a:avLst/>
          </a:prstGeom>
          <a:noFill/>
        </p:spPr>
        <p:txBody>
          <a:bodyPr wrap="none" rtlCol="0">
            <a:spAutoFit/>
          </a:bodyPr>
          <a:lstStyle/>
          <a:p>
            <a:r>
              <a:rPr lang="es-ES" sz="1400" b="1" dirty="0" smtClean="0">
                <a:latin typeface="Arial" pitchFamily="34" charset="0"/>
                <a:cs typeface="Arial" pitchFamily="34" charset="0"/>
              </a:rPr>
              <a:t>Envío </a:t>
            </a:r>
            <a:r>
              <a:rPr lang="es-ES" sz="1400" b="1" dirty="0" err="1" smtClean="0">
                <a:latin typeface="Arial" pitchFamily="34" charset="0"/>
                <a:cs typeface="Arial" pitchFamily="34" charset="0"/>
              </a:rPr>
              <a:t>unicast</a:t>
            </a:r>
            <a:endParaRPr lang="es-ES" sz="1400" b="1" dirty="0">
              <a:latin typeface="Arial" pitchFamily="34" charset="0"/>
              <a:cs typeface="Arial" pitchFamily="34" charset="0"/>
            </a:endParaRPr>
          </a:p>
        </p:txBody>
      </p:sp>
      <p:cxnSp>
        <p:nvCxnSpPr>
          <p:cNvPr id="14" name="13 Conector recto de flecha"/>
          <p:cNvCxnSpPr/>
          <p:nvPr/>
        </p:nvCxnSpPr>
        <p:spPr>
          <a:xfrm rot="5400000" flipH="1" flipV="1">
            <a:off x="7822429" y="4953857"/>
            <a:ext cx="64294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5" name="14 Abrir llave"/>
          <p:cNvSpPr/>
          <p:nvPr/>
        </p:nvSpPr>
        <p:spPr>
          <a:xfrm>
            <a:off x="500034" y="2143116"/>
            <a:ext cx="142876" cy="2000264"/>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s-ES"/>
          </a:p>
        </p:txBody>
      </p:sp>
      <p:sp>
        <p:nvSpPr>
          <p:cNvPr id="16" name="15 Abrir llave"/>
          <p:cNvSpPr/>
          <p:nvPr/>
        </p:nvSpPr>
        <p:spPr>
          <a:xfrm>
            <a:off x="500034" y="4286256"/>
            <a:ext cx="142876" cy="2000264"/>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s-ES"/>
          </a:p>
        </p:txBody>
      </p:sp>
      <p:sp>
        <p:nvSpPr>
          <p:cNvPr id="17" name="16 CuadroTexto"/>
          <p:cNvSpPr txBox="1"/>
          <p:nvPr/>
        </p:nvSpPr>
        <p:spPr>
          <a:xfrm rot="-5400000">
            <a:off x="-300827" y="2927035"/>
            <a:ext cx="1140056" cy="400110"/>
          </a:xfrm>
          <a:prstGeom prst="rect">
            <a:avLst/>
          </a:prstGeom>
          <a:noFill/>
        </p:spPr>
        <p:txBody>
          <a:bodyPr wrap="none" rtlCol="0">
            <a:spAutoFit/>
          </a:bodyPr>
          <a:lstStyle/>
          <a:p>
            <a:r>
              <a:rPr lang="es-ES" sz="2000" dirty="0" err="1" smtClean="0">
                <a:latin typeface="Arial" pitchFamily="34" charset="0"/>
                <a:cs typeface="Arial" pitchFamily="34" charset="0"/>
              </a:rPr>
              <a:t>Request</a:t>
            </a:r>
            <a:endParaRPr lang="es-ES" sz="2000" dirty="0">
              <a:latin typeface="Arial" pitchFamily="34" charset="0"/>
              <a:cs typeface="Arial" pitchFamily="34" charset="0"/>
            </a:endParaRPr>
          </a:p>
        </p:txBody>
      </p:sp>
      <p:sp>
        <p:nvSpPr>
          <p:cNvPr id="18" name="17 CuadroTexto"/>
          <p:cNvSpPr txBox="1"/>
          <p:nvPr/>
        </p:nvSpPr>
        <p:spPr>
          <a:xfrm rot="-5400000">
            <a:off x="-192408" y="5087809"/>
            <a:ext cx="841897" cy="400110"/>
          </a:xfrm>
          <a:prstGeom prst="rect">
            <a:avLst/>
          </a:prstGeom>
          <a:noFill/>
        </p:spPr>
        <p:txBody>
          <a:bodyPr wrap="none" rtlCol="0">
            <a:spAutoFit/>
          </a:bodyPr>
          <a:lstStyle/>
          <a:p>
            <a:r>
              <a:rPr lang="es-ES" sz="2000" dirty="0" err="1" smtClean="0">
                <a:latin typeface="Arial" pitchFamily="34" charset="0"/>
                <a:cs typeface="Arial" pitchFamily="34" charset="0"/>
              </a:rPr>
              <a:t>Reply</a:t>
            </a:r>
            <a:endParaRPr lang="es-ES" sz="2000" dirty="0">
              <a:latin typeface="Arial" pitchFamily="34" charset="0"/>
              <a:cs typeface="Arial" pitchFamily="34" charset="0"/>
            </a:endParaRPr>
          </a:p>
        </p:txBody>
      </p:sp>
    </p:spTree>
  </p:cSld>
  <p:clrMapOvr>
    <a:masterClrMapping/>
  </p:clrMapOvr>
  <p:transition spd="med">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2" grpId="0" animBg="1"/>
      <p:bldP spid="13" grpId="0"/>
    </p:bldLst>
  </p:timing>
</p:sld>
</file>

<file path=ppt/theme/theme1.xml><?xml version="1.0" encoding="utf-8"?>
<a:theme xmlns:a="http://schemas.openxmlformats.org/drawingml/2006/main" name="Diseño predeterminado">
  <a:themeElements>
    <a:clrScheme name="Diseño predeterminado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45141</TotalTime>
  <Words>19527</Words>
  <Application>Microsoft Office PowerPoint</Application>
  <PresentationFormat>Presentación en pantalla (4:3)</PresentationFormat>
  <Paragraphs>3225</Paragraphs>
  <Slides>115</Slides>
  <Notes>115</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115</vt:i4>
      </vt:variant>
    </vt:vector>
  </HeadingPairs>
  <TitlesOfParts>
    <vt:vector size="123" baseType="lpstr">
      <vt:lpstr>Arial</vt:lpstr>
      <vt:lpstr>Courier</vt:lpstr>
      <vt:lpstr>Courier New</vt:lpstr>
      <vt:lpstr>Lucida Console</vt:lpstr>
      <vt:lpstr>Symbol</vt:lpstr>
      <vt:lpstr>Times New Roman</vt:lpstr>
      <vt:lpstr>Wingdings</vt:lpstr>
      <vt:lpstr>Diseño predeterminado</vt:lpstr>
      <vt:lpstr>Tema 7  El Nivel de Red en Internet Aspectos básicos</vt:lpstr>
      <vt:lpstr>Sumario</vt:lpstr>
      <vt:lpstr>Internet es un conjunto de redes interconectadas</vt:lpstr>
      <vt:lpstr>Situación de los protocolos de Internet en el modelo de capas</vt:lpstr>
      <vt:lpstr>Y ¿por qué se le llama TCP/IP?</vt:lpstr>
      <vt:lpstr>Presentación de PowerPoint</vt:lpstr>
      <vt:lpstr>El nivel de red en Internet</vt:lpstr>
      <vt:lpstr>Principios del diseño de Internet (según Tanenbaum)</vt:lpstr>
      <vt:lpstr>Sumario</vt:lpstr>
      <vt:lpstr>Versiones del protocolo IP</vt:lpstr>
      <vt:lpstr>Presentación de PowerPoint</vt:lpstr>
      <vt:lpstr>Presentación de PowerPoint</vt:lpstr>
      <vt:lpstr>Presentación de PowerPoint</vt:lpstr>
      <vt:lpstr>Presentación de PowerPoint</vt:lpstr>
      <vt:lpstr>Sumario</vt:lpstr>
      <vt:lpstr>Direcciones IP</vt:lpstr>
      <vt:lpstr>Direcciones y máscaras</vt:lpstr>
      <vt:lpstr>Direccción IP y máscara</vt:lpstr>
      <vt:lpstr>Asignación de dirección IP a un host</vt:lpstr>
      <vt:lpstr>Presentación de PowerPoint</vt:lpstr>
      <vt:lpstr>Presentación de PowerPoint</vt:lpstr>
      <vt:lpstr>Enrutamiento en un host</vt:lpstr>
      <vt:lpstr>Presentación de PowerPoint</vt:lpstr>
      <vt:lpstr>Direcciones IPv4: Clases A, B y C</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Uso reservado de la primera y la última direcciones de cada red</vt:lpstr>
      <vt:lpstr>Presentación de PowerPoint</vt:lpstr>
      <vt:lpstr>Presentación de PowerPoint</vt:lpstr>
      <vt:lpstr>Direcciones de Enlace Local</vt:lpstr>
      <vt:lpstr>Presentación de PowerPoint</vt:lpstr>
      <vt:lpstr>Sumario</vt:lpstr>
      <vt:lpstr>Subredes</vt:lpstr>
      <vt:lpstr>Presentación de PowerPoint</vt:lpstr>
      <vt:lpstr>Máscaras no múltiplo de 8</vt:lpstr>
      <vt:lpstr>Posibles valores de las máscaras</vt:lpstr>
      <vt:lpstr>Máscaras. Notación concisa</vt:lpstr>
      <vt:lpstr>Presentación de PowerPoint</vt:lpstr>
      <vt:lpstr>Ruta por defecto</vt:lpstr>
      <vt:lpstr>Presentación de PowerPoint</vt:lpstr>
      <vt:lpstr>Presentación de PowerPoint</vt:lpstr>
      <vt:lpstr>¿Cuándo se debe especificar la máscara?</vt:lpstr>
      <vt:lpstr>Presentación de PowerPoint</vt:lpstr>
      <vt:lpstr>Enrutamiento de los paquetes</vt:lpstr>
      <vt:lpstr>Estructura jerárquica de los números de teléfono</vt:lpstr>
      <vt:lpstr>Máscaras de tamaño variable</vt:lpstr>
      <vt:lpstr>Presentación de PowerPoint</vt:lpstr>
      <vt:lpstr>Rutas host</vt:lpstr>
      <vt:lpstr>Presentación de PowerPoint</vt:lpstr>
      <vt:lpstr>Orden de enrutamiento</vt:lpstr>
      <vt:lpstr>ipconfig/all en un ordenador multihomed</vt:lpstr>
      <vt:lpstr>Rutas en un ordenador multihomed</vt:lpstr>
      <vt:lpstr>Ejercicio 11</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Sumario</vt:lpstr>
      <vt:lpstr>Asignación de direcciones IP</vt:lpstr>
      <vt:lpstr>Asignación de direcciones IP (II)</vt:lpstr>
      <vt:lpstr>Organización de los RIR</vt:lpstr>
      <vt:lpstr>IP sin clases o ‘classless’</vt:lpstr>
      <vt:lpstr>IP sin clases o ‘classless’ (II)</vt:lpstr>
      <vt:lpstr>Presentación de PowerPoint</vt:lpstr>
      <vt:lpstr>Presentación de PowerPoint</vt:lpstr>
      <vt:lpstr>Presentación de PowerPoint</vt:lpstr>
      <vt:lpstr>Sumario</vt:lpstr>
      <vt:lpstr>Protocolos de Control y resolución de direcciones</vt:lpstr>
      <vt:lpstr>ICMP</vt:lpstr>
      <vt:lpstr>Presentación de PowerPoint</vt:lpstr>
      <vt:lpstr>ICMP Destination Unreachable</vt:lpstr>
      <vt:lpstr>ICMP Source Quench</vt:lpstr>
      <vt:lpstr>Presentación de PowerPoint</vt:lpstr>
      <vt:lpstr>Presentación de PowerPoint</vt:lpstr>
      <vt:lpstr>Presentación de PowerPoint</vt:lpstr>
      <vt:lpstr>Presentación de PowerPoint</vt:lpstr>
      <vt:lpstr>Presentación de PowerPoint</vt:lpstr>
      <vt:lpstr>Sumario</vt:lpstr>
      <vt:lpstr>Resolución de direcciones</vt:lpstr>
      <vt:lpstr>Presentación de PowerPoint</vt:lpstr>
      <vt:lpstr>ARP (Address Resolution Protocol)</vt:lpstr>
      <vt:lpstr>ARP cache</vt:lpstr>
      <vt:lpstr>Presentación de PowerPoint</vt:lpstr>
      <vt:lpstr>Presentación de PowerPoint</vt:lpstr>
      <vt:lpstr>Presentación de PowerPoint</vt:lpstr>
      <vt:lpstr>ARP probe y ARP ‘gratuito’</vt:lpstr>
      <vt:lpstr>Presentación de PowerPoint</vt:lpstr>
      <vt:lpstr>Duplicidad de direcciones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Universidad de Valencia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Nivel de Red en Internet</dc:title>
  <dc:creator>Rogelio Montañana</dc:creator>
  <cp:lastModifiedBy>montanan</cp:lastModifiedBy>
  <cp:revision>536</cp:revision>
  <dcterms:created xsi:type="dcterms:W3CDTF">2000-03-19T22:09:03Z</dcterms:created>
  <dcterms:modified xsi:type="dcterms:W3CDTF">2016-01-18T18:47:38Z</dcterms:modified>
</cp:coreProperties>
</file>