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60" r:id="rId3"/>
    <p:sldId id="726" r:id="rId4"/>
    <p:sldId id="656" r:id="rId5"/>
    <p:sldId id="684" r:id="rId6"/>
    <p:sldId id="658" r:id="rId7"/>
    <p:sldId id="660" r:id="rId8"/>
    <p:sldId id="736" r:id="rId9"/>
    <p:sldId id="746" r:id="rId10"/>
    <p:sldId id="361" r:id="rId11"/>
    <p:sldId id="663" r:id="rId12"/>
    <p:sldId id="692" r:id="rId13"/>
    <p:sldId id="665" r:id="rId14"/>
    <p:sldId id="666" r:id="rId15"/>
    <p:sldId id="316" r:id="rId16"/>
    <p:sldId id="667" r:id="rId17"/>
    <p:sldId id="721" r:id="rId18"/>
    <p:sldId id="737" r:id="rId19"/>
    <p:sldId id="723" r:id="rId20"/>
    <p:sldId id="719" r:id="rId21"/>
    <p:sldId id="743" r:id="rId22"/>
    <p:sldId id="744" r:id="rId23"/>
    <p:sldId id="745" r:id="rId24"/>
    <p:sldId id="355" r:id="rId25"/>
    <p:sldId id="356" r:id="rId26"/>
    <p:sldId id="735" r:id="rId27"/>
    <p:sldId id="700" r:id="rId28"/>
    <p:sldId id="402" r:id="rId29"/>
    <p:sldId id="323" r:id="rId30"/>
    <p:sldId id="696" r:id="rId31"/>
    <p:sldId id="693" r:id="rId32"/>
    <p:sldId id="715" r:id="rId33"/>
    <p:sldId id="371" r:id="rId34"/>
    <p:sldId id="403" r:id="rId35"/>
    <p:sldId id="324" r:id="rId36"/>
    <p:sldId id="747" r:id="rId37"/>
    <p:sldId id="686" r:id="rId38"/>
    <p:sldId id="687" r:id="rId39"/>
    <p:sldId id="688" r:id="rId40"/>
    <p:sldId id="698" r:id="rId41"/>
    <p:sldId id="690" r:id="rId42"/>
  </p:sldIdLst>
  <p:sldSz cx="9144000" cy="6858000" type="screen4x3"/>
  <p:notesSz cx="6781800" cy="9880600"/>
  <p:defaultTextStyle>
    <a:defPPr>
      <a:defRPr lang="es-E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2">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C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8142" autoAdjust="0"/>
  </p:normalViewPr>
  <p:slideViewPr>
    <p:cSldViewPr>
      <p:cViewPr>
        <p:scale>
          <a:sx n="90" d="100"/>
          <a:sy n="90" d="100"/>
        </p:scale>
        <p:origin x="931" y="8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8074"/>
    </p:cViewPr>
  </p:sorterViewPr>
  <p:notesViewPr>
    <p:cSldViewPr>
      <p:cViewPr varScale="1">
        <p:scale>
          <a:sx n="66" d="100"/>
          <a:sy n="66" d="100"/>
        </p:scale>
        <p:origin x="2362" y="77"/>
      </p:cViewPr>
      <p:guideLst>
        <p:guide orient="horz" pos="3112"/>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13.xml"/><Relationship Id="rId1" Type="http://schemas.openxmlformats.org/officeDocument/2006/relationships/slide" Target="slides/slide11.xml"/><Relationship Id="rId6" Type="http://schemas.openxmlformats.org/officeDocument/2006/relationships/slide" Target="slides/slide37.xml"/><Relationship Id="rId5" Type="http://schemas.openxmlformats.org/officeDocument/2006/relationships/slide" Target="slides/slide30.xml"/><Relationship Id="rId4"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atin typeface="Times New Roman" pitchFamily="18" charset="0"/>
              </a:defRPr>
            </a:lvl1pPr>
          </a:lstStyle>
          <a:p>
            <a:endParaRPr lang="es-ES"/>
          </a:p>
        </p:txBody>
      </p:sp>
      <p:sp>
        <p:nvSpPr>
          <p:cNvPr id="256003" name="Rectangle 3"/>
          <p:cNvSpPr>
            <a:spLocks noGrp="1" noChangeArrowheads="1"/>
          </p:cNvSpPr>
          <p:nvPr>
            <p:ph type="dt" sz="quarter" idx="1"/>
          </p:nvPr>
        </p:nvSpPr>
        <p:spPr bwMode="auto">
          <a:xfrm>
            <a:off x="3843338" y="0"/>
            <a:ext cx="2938462"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atin typeface="Times New Roman" pitchFamily="18" charset="0"/>
              </a:defRPr>
            </a:lvl1pPr>
          </a:lstStyle>
          <a:p>
            <a:endParaRPr lang="es-ES"/>
          </a:p>
        </p:txBody>
      </p:sp>
      <p:sp>
        <p:nvSpPr>
          <p:cNvPr id="256004" name="Rectangle 4"/>
          <p:cNvSpPr>
            <a:spLocks noGrp="1" noChangeArrowheads="1"/>
          </p:cNvSpPr>
          <p:nvPr>
            <p:ph type="ftr" sz="quarter" idx="2"/>
          </p:nvPr>
        </p:nvSpPr>
        <p:spPr bwMode="auto">
          <a:xfrm>
            <a:off x="0" y="9386888"/>
            <a:ext cx="2938463"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atin typeface="Times New Roman" pitchFamily="18" charset="0"/>
              </a:defRPr>
            </a:lvl1pPr>
          </a:lstStyle>
          <a:p>
            <a:endParaRPr lang="es-ES"/>
          </a:p>
        </p:txBody>
      </p:sp>
      <p:sp>
        <p:nvSpPr>
          <p:cNvPr id="256005" name="Rectangle 5"/>
          <p:cNvSpPr>
            <a:spLocks noGrp="1" noChangeArrowheads="1"/>
          </p:cNvSpPr>
          <p:nvPr>
            <p:ph type="sldNum" sz="quarter" idx="3"/>
          </p:nvPr>
        </p:nvSpPr>
        <p:spPr bwMode="auto">
          <a:xfrm>
            <a:off x="3843338" y="9386888"/>
            <a:ext cx="2938462"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atin typeface="Times New Roman" pitchFamily="18" charset="0"/>
              </a:defRPr>
            </a:lvl1pPr>
          </a:lstStyle>
          <a:p>
            <a:fld id="{CDD240BE-5E7B-4358-A728-A8078E1A356B}" type="slidenum">
              <a:rPr lang="es-ES"/>
              <a:pPr/>
              <a:t>‹Nº›</a:t>
            </a:fld>
            <a:endParaRPr lang="es-ES"/>
          </a:p>
        </p:txBody>
      </p:sp>
    </p:spTree>
    <p:extLst>
      <p:ext uri="{BB962C8B-B14F-4D97-AF65-F5344CB8AC3E}">
        <p14:creationId xmlns:p14="http://schemas.microsoft.com/office/powerpoint/2010/main" val="2923140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1026"/>
          <p:cNvSpPr>
            <a:spLocks noGrp="1" noChangeArrowheads="1"/>
          </p:cNvSpPr>
          <p:nvPr>
            <p:ph type="hdr" sz="quarter"/>
          </p:nvPr>
        </p:nvSpPr>
        <p:spPr bwMode="auto">
          <a:xfrm>
            <a:off x="0" y="0"/>
            <a:ext cx="2938463"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a:latin typeface="Times New Roman" pitchFamily="18" charset="0"/>
              </a:defRPr>
            </a:lvl1pPr>
          </a:lstStyle>
          <a:p>
            <a:r>
              <a:rPr lang="es-ES"/>
              <a:t>El Nivel de Red: Generalidades</a:t>
            </a:r>
          </a:p>
        </p:txBody>
      </p:sp>
      <p:sp>
        <p:nvSpPr>
          <p:cNvPr id="138243" name="Rectangle 1027"/>
          <p:cNvSpPr>
            <a:spLocks noGrp="1" noChangeArrowheads="1"/>
          </p:cNvSpPr>
          <p:nvPr>
            <p:ph type="dt" idx="1"/>
          </p:nvPr>
        </p:nvSpPr>
        <p:spPr bwMode="auto">
          <a:xfrm>
            <a:off x="3843338" y="0"/>
            <a:ext cx="2938462" cy="493713"/>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a:latin typeface="Times New Roman" pitchFamily="18" charset="0"/>
              </a:defRPr>
            </a:lvl1pPr>
          </a:lstStyle>
          <a:p>
            <a:endParaRPr lang="es-ES"/>
          </a:p>
        </p:txBody>
      </p:sp>
      <p:sp>
        <p:nvSpPr>
          <p:cNvPr id="138244" name="Rectangle 1028"/>
          <p:cNvSpPr>
            <a:spLocks noGrp="1" noRot="1" noChangeAspect="1" noChangeArrowheads="1" noTextEdit="1"/>
          </p:cNvSpPr>
          <p:nvPr>
            <p:ph type="sldImg" idx="2"/>
          </p:nvPr>
        </p:nvSpPr>
        <p:spPr bwMode="auto">
          <a:xfrm>
            <a:off x="566738" y="487363"/>
            <a:ext cx="5651500" cy="4237037"/>
          </a:xfrm>
          <a:prstGeom prst="rect">
            <a:avLst/>
          </a:prstGeom>
          <a:noFill/>
          <a:ln w="9525">
            <a:solidFill>
              <a:srgbClr val="000000"/>
            </a:solidFill>
            <a:miter lim="800000"/>
            <a:headEnd/>
            <a:tailEnd/>
          </a:ln>
          <a:effectLst/>
        </p:spPr>
      </p:sp>
      <p:sp>
        <p:nvSpPr>
          <p:cNvPr id="138245" name="Rectangle 1029"/>
          <p:cNvSpPr>
            <a:spLocks noGrp="1" noChangeArrowheads="1"/>
          </p:cNvSpPr>
          <p:nvPr>
            <p:ph type="body" sz="quarter" idx="3"/>
          </p:nvPr>
        </p:nvSpPr>
        <p:spPr bwMode="auto">
          <a:xfrm>
            <a:off x="506413" y="4953000"/>
            <a:ext cx="5789612" cy="4451350"/>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8246" name="Rectangle 1030"/>
          <p:cNvSpPr>
            <a:spLocks noGrp="1" noChangeArrowheads="1"/>
          </p:cNvSpPr>
          <p:nvPr>
            <p:ph type="ftr" sz="quarter" idx="4"/>
          </p:nvPr>
        </p:nvSpPr>
        <p:spPr bwMode="auto">
          <a:xfrm>
            <a:off x="0" y="9386888"/>
            <a:ext cx="2938463"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a:latin typeface="Times New Roman" pitchFamily="18" charset="0"/>
              </a:defRPr>
            </a:lvl1pPr>
          </a:lstStyle>
          <a:p>
            <a:r>
              <a:rPr lang="es-ES"/>
              <a:t>Redes</a:t>
            </a:r>
          </a:p>
        </p:txBody>
      </p:sp>
      <p:sp>
        <p:nvSpPr>
          <p:cNvPr id="138247" name="Rectangle 1031"/>
          <p:cNvSpPr>
            <a:spLocks noGrp="1" noChangeArrowheads="1"/>
          </p:cNvSpPr>
          <p:nvPr>
            <p:ph type="sldNum" sz="quarter" idx="5"/>
          </p:nvPr>
        </p:nvSpPr>
        <p:spPr bwMode="auto">
          <a:xfrm>
            <a:off x="3843338" y="9386888"/>
            <a:ext cx="2938462" cy="493712"/>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a:latin typeface="Times New Roman" pitchFamily="18" charset="0"/>
              </a:defRPr>
            </a:lvl1pPr>
          </a:lstStyle>
          <a:p>
            <a:r>
              <a:rPr lang="es-ES"/>
              <a:t>2-</a:t>
            </a:r>
            <a:fld id="{C8DB0C70-02C2-4496-962E-B2D83550411C}" type="slidenum">
              <a:rPr lang="es-ES"/>
              <a:pPr/>
              <a:t>‹Nº›</a:t>
            </a:fld>
            <a:endParaRPr lang="es-ES"/>
          </a:p>
        </p:txBody>
      </p:sp>
    </p:spTree>
    <p:extLst>
      <p:ext uri="{BB962C8B-B14F-4D97-AF65-F5344CB8AC3E}">
        <p14:creationId xmlns:p14="http://schemas.microsoft.com/office/powerpoint/2010/main" val="1457196482"/>
      </p:ext>
    </p:extLst>
  </p:cSld>
  <p:clrMap bg1="lt1" tx1="dk1" bg2="lt2" tx2="dk2" accent1="accent1" accent2="accent2" accent3="accent3" accent4="accent4" accent5="accent5" accent6="accent6" hlink="hlink" folHlink="folHlink"/>
  <p:hf dt="0"/>
  <p:notesStyle>
    <a:lvl1pPr algn="just" rtl="0" fontAlgn="base">
      <a:spcBef>
        <a:spcPct val="30000"/>
      </a:spcBef>
      <a:spcAft>
        <a:spcPct val="0"/>
      </a:spcAft>
      <a:defRPr sz="1200" kern="1200">
        <a:solidFill>
          <a:schemeClr val="tx1"/>
        </a:solidFill>
        <a:latin typeface="Times New Roman" pitchFamily="18" charset="0"/>
        <a:ea typeface="+mn-ea"/>
        <a:cs typeface="+mn-cs"/>
      </a:defRPr>
    </a:lvl1pPr>
    <a:lvl2pPr marL="457200" algn="just" rtl="0" fontAlgn="base">
      <a:spcBef>
        <a:spcPct val="30000"/>
      </a:spcBef>
      <a:spcAft>
        <a:spcPct val="0"/>
      </a:spcAft>
      <a:defRPr sz="1200" kern="1200">
        <a:solidFill>
          <a:schemeClr val="tx1"/>
        </a:solidFill>
        <a:latin typeface="Times New Roman" pitchFamily="18" charset="0"/>
        <a:ea typeface="+mn-ea"/>
        <a:cs typeface="+mn-cs"/>
      </a:defRPr>
    </a:lvl2pPr>
    <a:lvl3pPr marL="914400" algn="just" rtl="0" fontAlgn="base">
      <a:spcBef>
        <a:spcPct val="30000"/>
      </a:spcBef>
      <a:spcAft>
        <a:spcPct val="0"/>
      </a:spcAft>
      <a:defRPr sz="1200" kern="1200">
        <a:solidFill>
          <a:schemeClr val="tx1"/>
        </a:solidFill>
        <a:latin typeface="Times New Roman" pitchFamily="18" charset="0"/>
        <a:ea typeface="+mn-ea"/>
        <a:cs typeface="+mn-cs"/>
      </a:defRPr>
    </a:lvl3pPr>
    <a:lvl4pPr marL="1371600" algn="just" rtl="0" fontAlgn="base">
      <a:spcBef>
        <a:spcPct val="30000"/>
      </a:spcBef>
      <a:spcAft>
        <a:spcPct val="0"/>
      </a:spcAft>
      <a:defRPr sz="1200" kern="1200">
        <a:solidFill>
          <a:schemeClr val="tx1"/>
        </a:solidFill>
        <a:latin typeface="Times New Roman" pitchFamily="18" charset="0"/>
        <a:ea typeface="+mn-ea"/>
        <a:cs typeface="+mn-cs"/>
      </a:defRPr>
    </a:lvl4pPr>
    <a:lvl5pPr marL="1828800" algn="just"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5CDF9B39-4E7A-48BE-A45E-0E91354F9C60}" type="slidenum">
              <a:rPr lang="es-ES"/>
              <a:pPr/>
              <a:t>1</a:t>
            </a:fld>
            <a:endParaRPr lang="es-ES"/>
          </a:p>
        </p:txBody>
      </p:sp>
      <p:sp>
        <p:nvSpPr>
          <p:cNvPr id="583682" name="Rectangle 2"/>
          <p:cNvSpPr>
            <a:spLocks noGrp="1" noRot="1" noChangeAspect="1" noChangeArrowheads="1" noTextEdit="1"/>
          </p:cNvSpPr>
          <p:nvPr>
            <p:ph type="sldImg"/>
          </p:nvPr>
        </p:nvSpPr>
        <p:spPr>
          <a:xfrm>
            <a:off x="566738" y="487363"/>
            <a:ext cx="5648325" cy="4237037"/>
          </a:xfrm>
          <a:ln/>
        </p:spPr>
      </p:sp>
      <p:sp>
        <p:nvSpPr>
          <p:cNvPr id="58368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52397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A8EA0E29-785C-4166-962B-0314F60CF4F1}" type="slidenum">
              <a:rPr lang="es-ES"/>
              <a:pPr/>
              <a:t>10</a:t>
            </a:fld>
            <a:endParaRPr lang="es-ES"/>
          </a:p>
        </p:txBody>
      </p:sp>
      <p:sp>
        <p:nvSpPr>
          <p:cNvPr id="650242" name="Rectangle 2050"/>
          <p:cNvSpPr>
            <a:spLocks noGrp="1" noRot="1" noChangeAspect="1" noChangeArrowheads="1" noTextEdit="1"/>
          </p:cNvSpPr>
          <p:nvPr>
            <p:ph type="sldImg"/>
          </p:nvPr>
        </p:nvSpPr>
        <p:spPr>
          <a:xfrm>
            <a:off x="566738" y="487363"/>
            <a:ext cx="5648325" cy="4237037"/>
          </a:xfrm>
          <a:ln/>
        </p:spPr>
      </p:sp>
      <p:sp>
        <p:nvSpPr>
          <p:cNvPr id="650243" name="Rectangle 2051"/>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82030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DF857135-6C8C-45FB-938C-73FA894251C4}" type="slidenum">
              <a:rPr lang="es-ES"/>
              <a:pPr/>
              <a:t>11</a:t>
            </a:fld>
            <a:endParaRPr lang="es-ES"/>
          </a:p>
        </p:txBody>
      </p:sp>
      <p:sp>
        <p:nvSpPr>
          <p:cNvPr id="652290" name="Rectangle 2"/>
          <p:cNvSpPr>
            <a:spLocks noGrp="1" noRot="1" noChangeAspect="1" noChangeArrowheads="1" noTextEdit="1"/>
          </p:cNvSpPr>
          <p:nvPr>
            <p:ph type="sldImg"/>
          </p:nvPr>
        </p:nvSpPr>
        <p:spPr>
          <a:xfrm>
            <a:off x="566738" y="487363"/>
            <a:ext cx="5648325" cy="4237037"/>
          </a:xfrm>
          <a:ln/>
        </p:spPr>
      </p:sp>
      <p:sp>
        <p:nvSpPr>
          <p:cNvPr id="6522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505790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07ACACC9-D630-43C2-B0C6-72F6469AF795}" type="slidenum">
              <a:rPr lang="es-ES"/>
              <a:pPr/>
              <a:t>12</a:t>
            </a:fld>
            <a:endParaRPr lang="es-ES"/>
          </a:p>
        </p:txBody>
      </p:sp>
      <p:sp>
        <p:nvSpPr>
          <p:cNvPr id="653314" name="Rectangle 2"/>
          <p:cNvSpPr>
            <a:spLocks noGrp="1" noRot="1" noChangeAspect="1" noChangeArrowheads="1" noTextEdit="1"/>
          </p:cNvSpPr>
          <p:nvPr>
            <p:ph type="sldImg"/>
          </p:nvPr>
        </p:nvSpPr>
        <p:spPr>
          <a:xfrm>
            <a:off x="566738" y="487363"/>
            <a:ext cx="5648325" cy="4237037"/>
          </a:xfrm>
          <a:ln/>
        </p:spPr>
      </p:sp>
      <p:sp>
        <p:nvSpPr>
          <p:cNvPr id="653315" name="Rectangle 3"/>
          <p:cNvSpPr>
            <a:spLocks noGrp="1" noChangeArrowheads="1"/>
          </p:cNvSpPr>
          <p:nvPr>
            <p:ph type="body" idx="1"/>
          </p:nvPr>
        </p:nvSpPr>
        <p:spPr/>
        <p:txBody>
          <a:bodyPr/>
          <a:lstStyle/>
          <a:p>
            <a:r>
              <a:rPr lang="es-ES"/>
              <a:t>En esta figura se muestra el mapa de la red de autopistas españolas (simplificada). Si trazamos en dicho mapa las rutas óptimas para ir desde Barcelona hacia las capitales de las diferentes Comunidades Autónomas podremos dibujar el árbol de rutas óptimas, que aparece a la derecha. Se podría dibujar un árbol similar para cada una de las capitales. Como podemos ver por los trayectos marcados en rojo en el mapa de la izquierda, la red de rutas óptimas desde Barcelona no recorre toda la red de autopistas. Por ejemplo la autopista Bilbao-Valladolid no forma parte del árbol de Barcelona.</a:t>
            </a:r>
          </a:p>
          <a:p>
            <a:r>
              <a:rPr lang="es-ES"/>
              <a:t>Puede llegar a darse el caso de que un determinado enlace en una red no forme parte de ninguno de los árboles de rutas óptimas. Por ejemplo supongamos que el trayecto Bilbao-Valladolid fuera más lento por la autovía directa que por la ruta Bilbao-Zaragoza-Madrid-Valladolid (porque el trazado fuera muy montañoso). En ese caso la autovía Bilbao-Valladolid no sería la ruta óptima para ningún trayecto. Aun en ese caso esta autovía no sería completamente inútil, ya que podría servir como ruta alternativa en caso de que se interrumpiera la circulación o se produjera una situación de fuerte congestión por la otra ruta.</a:t>
            </a:r>
          </a:p>
        </p:txBody>
      </p:sp>
    </p:spTree>
    <p:extLst>
      <p:ext uri="{BB962C8B-B14F-4D97-AF65-F5344CB8AC3E}">
        <p14:creationId xmlns:p14="http://schemas.microsoft.com/office/powerpoint/2010/main" val="3349024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F210EBE3-0691-4FB0-8636-61B697C5081D}" type="slidenum">
              <a:rPr lang="es-ES"/>
              <a:pPr/>
              <a:t>13</a:t>
            </a:fld>
            <a:endParaRPr lang="es-ES"/>
          </a:p>
        </p:txBody>
      </p:sp>
      <p:sp>
        <p:nvSpPr>
          <p:cNvPr id="654338" name="Rectangle 2"/>
          <p:cNvSpPr>
            <a:spLocks noGrp="1" noRot="1" noChangeAspect="1" noChangeArrowheads="1" noTextEdit="1"/>
          </p:cNvSpPr>
          <p:nvPr>
            <p:ph type="sldImg"/>
          </p:nvPr>
        </p:nvSpPr>
        <p:spPr>
          <a:xfrm>
            <a:off x="566738" y="487363"/>
            <a:ext cx="5648325" cy="4237037"/>
          </a:xfrm>
          <a:ln/>
        </p:spPr>
      </p:sp>
      <p:sp>
        <p:nvSpPr>
          <p:cNvPr id="65433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6531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6C72AE93-4ECE-4471-BCD9-E47ED6D8F36D}" type="slidenum">
              <a:rPr lang="es-ES"/>
              <a:pPr/>
              <a:t>14</a:t>
            </a:fld>
            <a:endParaRPr lang="es-ES"/>
          </a:p>
        </p:txBody>
      </p:sp>
      <p:sp>
        <p:nvSpPr>
          <p:cNvPr id="655362" name="Rectangle 2"/>
          <p:cNvSpPr>
            <a:spLocks noGrp="1" noRot="1" noChangeAspect="1" noChangeArrowheads="1" noTextEdit="1"/>
          </p:cNvSpPr>
          <p:nvPr>
            <p:ph type="sldImg"/>
          </p:nvPr>
        </p:nvSpPr>
        <p:spPr>
          <a:xfrm>
            <a:off x="566738" y="487363"/>
            <a:ext cx="5648325" cy="4237037"/>
          </a:xfrm>
          <a:ln/>
        </p:spPr>
      </p:sp>
      <p:sp>
        <p:nvSpPr>
          <p:cNvPr id="65536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181024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C08E6C25-9FE4-4521-88D3-9AD58E0E28F3}" type="slidenum">
              <a:rPr lang="es-ES"/>
              <a:pPr/>
              <a:t>15</a:t>
            </a:fld>
            <a:endParaRPr lang="es-ES"/>
          </a:p>
        </p:txBody>
      </p:sp>
      <p:sp>
        <p:nvSpPr>
          <p:cNvPr id="651266" name="Rectangle 1026"/>
          <p:cNvSpPr>
            <a:spLocks noGrp="1" noRot="1" noChangeAspect="1" noChangeArrowheads="1" noTextEdit="1"/>
          </p:cNvSpPr>
          <p:nvPr>
            <p:ph type="sldImg"/>
          </p:nvPr>
        </p:nvSpPr>
        <p:spPr>
          <a:xfrm>
            <a:off x="566738" y="487363"/>
            <a:ext cx="5648325" cy="4237037"/>
          </a:xfrm>
          <a:ln/>
        </p:spPr>
      </p:sp>
      <p:sp>
        <p:nvSpPr>
          <p:cNvPr id="651267" name="Rectangle 1027"/>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076090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8201F38A-5B3A-4242-A514-B3F9CF124389}" type="slidenum">
              <a:rPr lang="es-ES"/>
              <a:pPr/>
              <a:t>16</a:t>
            </a:fld>
            <a:endParaRPr lang="es-ES"/>
          </a:p>
        </p:txBody>
      </p:sp>
      <p:sp>
        <p:nvSpPr>
          <p:cNvPr id="580610" name="Rectangle 2"/>
          <p:cNvSpPr>
            <a:spLocks noGrp="1" noRot="1" noChangeAspect="1" noChangeArrowheads="1" noTextEdit="1"/>
          </p:cNvSpPr>
          <p:nvPr>
            <p:ph type="sldImg"/>
          </p:nvPr>
        </p:nvSpPr>
        <p:spPr>
          <a:xfrm>
            <a:off x="566738" y="487363"/>
            <a:ext cx="5648325" cy="4237037"/>
          </a:xfrm>
          <a:ln/>
        </p:spPr>
      </p:sp>
      <p:sp>
        <p:nvSpPr>
          <p:cNvPr id="58061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92479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D8AAD1D3-1344-4359-B8A9-2882C6F7AE01}" type="slidenum">
              <a:rPr lang="es-ES"/>
              <a:pPr/>
              <a:t>17</a:t>
            </a:fld>
            <a:endParaRPr lang="es-ES"/>
          </a:p>
        </p:txBody>
      </p:sp>
      <p:sp>
        <p:nvSpPr>
          <p:cNvPr id="692226" name="Rectangle 2"/>
          <p:cNvSpPr>
            <a:spLocks noGrp="1" noRot="1" noChangeAspect="1" noChangeArrowheads="1" noTextEdit="1"/>
          </p:cNvSpPr>
          <p:nvPr>
            <p:ph type="sldImg"/>
          </p:nvPr>
        </p:nvSpPr>
        <p:spPr>
          <a:xfrm>
            <a:off x="566738" y="487363"/>
            <a:ext cx="5648325" cy="4237037"/>
          </a:xfrm>
          <a:ln/>
        </p:spPr>
      </p:sp>
      <p:sp>
        <p:nvSpPr>
          <p:cNvPr id="6922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9069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D0199639-F66C-49E5-BD1F-2DFBC6BE96BC}" type="slidenum">
              <a:rPr lang="es-ES"/>
              <a:pPr/>
              <a:t>18</a:t>
            </a:fld>
            <a:endParaRPr lang="es-ES"/>
          </a:p>
        </p:txBody>
      </p:sp>
      <p:sp>
        <p:nvSpPr>
          <p:cNvPr id="738306" name="Rectangle 2"/>
          <p:cNvSpPr>
            <a:spLocks noGrp="1" noRot="1" noChangeAspect="1" noChangeArrowheads="1" noTextEdit="1"/>
          </p:cNvSpPr>
          <p:nvPr>
            <p:ph type="sldImg"/>
          </p:nvPr>
        </p:nvSpPr>
        <p:spPr>
          <a:xfrm>
            <a:off x="566738" y="487363"/>
            <a:ext cx="5648325" cy="4237037"/>
          </a:xfrm>
          <a:ln/>
        </p:spPr>
      </p:sp>
      <p:sp>
        <p:nvSpPr>
          <p:cNvPr id="7383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36773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5CA246C3-B547-4E97-893E-5BFAD4BA8056}" type="slidenum">
              <a:rPr lang="es-ES"/>
              <a:pPr/>
              <a:t>19</a:t>
            </a:fld>
            <a:endParaRPr lang="es-ES"/>
          </a:p>
        </p:txBody>
      </p:sp>
      <p:sp>
        <p:nvSpPr>
          <p:cNvPr id="690178" name="Rectangle 1026"/>
          <p:cNvSpPr>
            <a:spLocks noGrp="1" noRot="1" noChangeAspect="1" noChangeArrowheads="1" noTextEdit="1"/>
          </p:cNvSpPr>
          <p:nvPr>
            <p:ph type="sldImg"/>
          </p:nvPr>
        </p:nvSpPr>
        <p:spPr>
          <a:xfrm>
            <a:off x="566738" y="487363"/>
            <a:ext cx="5648325" cy="4237037"/>
          </a:xfrm>
          <a:ln/>
        </p:spPr>
      </p:sp>
      <p:sp>
        <p:nvSpPr>
          <p:cNvPr id="690179" name="Rectangle 1027"/>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918092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28557CBA-32D1-4768-B87C-BC0DE0FD826B}" type="slidenum">
              <a:rPr lang="es-ES"/>
              <a:pPr/>
              <a:t>2</a:t>
            </a:fld>
            <a:endParaRPr lang="es-ES"/>
          </a:p>
        </p:txBody>
      </p:sp>
      <p:sp>
        <p:nvSpPr>
          <p:cNvPr id="646146" name="Rectangle 1026"/>
          <p:cNvSpPr>
            <a:spLocks noGrp="1" noRot="1" noChangeAspect="1" noChangeArrowheads="1" noTextEdit="1"/>
          </p:cNvSpPr>
          <p:nvPr>
            <p:ph type="sldImg"/>
          </p:nvPr>
        </p:nvSpPr>
        <p:spPr>
          <a:xfrm>
            <a:off x="566738" y="487363"/>
            <a:ext cx="5648325" cy="4237037"/>
          </a:xfrm>
          <a:ln/>
        </p:spPr>
      </p:sp>
      <p:sp>
        <p:nvSpPr>
          <p:cNvPr id="646147" name="Rectangle 1027"/>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4023649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5E7DE997-54EF-441A-874D-0367F1BBED6E}" type="slidenum">
              <a:rPr lang="es-ES"/>
              <a:pPr/>
              <a:t>20</a:t>
            </a:fld>
            <a:endParaRPr lang="es-ES"/>
          </a:p>
        </p:txBody>
      </p:sp>
      <p:sp>
        <p:nvSpPr>
          <p:cNvPr id="673794" name="Rectangle 2"/>
          <p:cNvSpPr>
            <a:spLocks noGrp="1" noRot="1" noChangeAspect="1" noChangeArrowheads="1" noTextEdit="1"/>
          </p:cNvSpPr>
          <p:nvPr>
            <p:ph type="sldImg"/>
          </p:nvPr>
        </p:nvSpPr>
        <p:spPr>
          <a:xfrm>
            <a:off x="566738" y="487363"/>
            <a:ext cx="5648325" cy="4237037"/>
          </a:xfrm>
          <a:ln/>
        </p:spPr>
      </p:sp>
      <p:sp>
        <p:nvSpPr>
          <p:cNvPr id="673795" name="Rectangle 3"/>
          <p:cNvSpPr>
            <a:spLocks noGrp="1" noChangeArrowheads="1"/>
          </p:cNvSpPr>
          <p:nvPr>
            <p:ph type="body" idx="1"/>
          </p:nvPr>
        </p:nvSpPr>
        <p:spPr/>
        <p:txBody>
          <a:bodyPr/>
          <a:lstStyle/>
          <a:p>
            <a:r>
              <a:rPr lang="es-ES"/>
              <a:t>Conforme aumenta el nivel de ocupación de una línea aumenta la longitud de las colas en los routers, y con ellas el tiempo de servicio de los paquetes. Este crecimiento es asintótico, de forma que para niveles de ocupación próximos al 100% el tiempo de servicio tiende a infinito.</a:t>
            </a:r>
          </a:p>
          <a:p>
            <a:r>
              <a:rPr lang="es-ES"/>
              <a:t>Como consecuencia del aumento en los tiempos de servicio los hosts reenvían paquetes, ya que al no recibir la confirmación a tiempo consideran que han sido descartados en ruta. Esto provoca que, además de la lentitud, buena parte del tráfico transmitido en una red congestionada sea inútil. Por ello el rendimiento de la red en su conjunto decae, pudiendo llegar a ser prácticamente nulo en una red muy congestionada.</a:t>
            </a:r>
          </a:p>
          <a:p>
            <a:r>
              <a:rPr lang="es-ES"/>
              <a:t>Dado que los enlaces WAN son un recurso caro es importante no contratar capacidades en exceso; sin embargo si se subestima el tráfico en la red  y se contratan líneas de poca capacidad se corre el riesgo de sufrir congestión, lo cual además de producir insatisfacción en el usuario final supone un derroche de recursos pues mucho del tráfico que circula por el enlace es inútil.</a:t>
            </a:r>
          </a:p>
          <a:p>
            <a:r>
              <a:rPr lang="es-ES"/>
              <a:t>Uno de los objetivos del nivel de red es detectar las situaciones de congestión moderada para aplicar medidas correctoras antes de llegar a la situación de congestión fuerte; de esta forma se evita que el rendimiento de la red disminuya.</a:t>
            </a:r>
          </a:p>
        </p:txBody>
      </p:sp>
    </p:spTree>
    <p:extLst>
      <p:ext uri="{BB962C8B-B14F-4D97-AF65-F5344CB8AC3E}">
        <p14:creationId xmlns:p14="http://schemas.microsoft.com/office/powerpoint/2010/main" val="346282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F22C5595-5B8E-4AFC-ADA2-42F15C4380CF}" type="slidenum">
              <a:rPr lang="es-ES"/>
              <a:pPr/>
              <a:t>21</a:t>
            </a:fld>
            <a:endParaRPr lang="es-ES"/>
          </a:p>
        </p:txBody>
      </p:sp>
      <p:sp>
        <p:nvSpPr>
          <p:cNvPr id="755714" name="Rectangle 2"/>
          <p:cNvSpPr>
            <a:spLocks noGrp="1" noRot="1" noChangeAspect="1" noChangeArrowheads="1" noTextEdit="1"/>
          </p:cNvSpPr>
          <p:nvPr>
            <p:ph type="sldImg"/>
          </p:nvPr>
        </p:nvSpPr>
        <p:spPr>
          <a:xfrm>
            <a:off x="566738" y="487363"/>
            <a:ext cx="5648325" cy="4237037"/>
          </a:xfrm>
          <a:ln/>
        </p:spPr>
      </p:sp>
      <p:sp>
        <p:nvSpPr>
          <p:cNvPr id="755715" name="Rectangle 3"/>
          <p:cNvSpPr>
            <a:spLocks noGrp="1" noChangeArrowheads="1"/>
          </p:cNvSpPr>
          <p:nvPr>
            <p:ph type="body" idx="1"/>
          </p:nvPr>
        </p:nvSpPr>
        <p:spPr/>
        <p:txBody>
          <a:bodyPr/>
          <a:lstStyle/>
          <a:p>
            <a:r>
              <a:rPr lang="es-ES"/>
              <a:t>En este ejemplo se interconectan tres routers mediante enlaces punto a punto de diversas velocidades. Se trata de calcular la ruta óptima para cada comunicación. En principio la comunicación A-C y B-C debe seguir la ruta directa ya que además de ser la más corta es la que tiene un caudal mayor. La comunicación A-B puede hacerse bien por la ruta directa A-B o por la A-C-B; en este caso no esta clara la elección, ya que si se utiliza la ruta directa (A-B) tendremos que utilizar el enlace de 64 Kb/s, mientras que si se utiliza la ruta indirecta (A-C-B) atravesaremos dos enlaces, pero ambos de velocidades superiores. Sin embargo al utilizar la ruta A-C-B se incrementa el caudal de esos enlaces, que ya soportan otro tráfico, por lo que no resulta evidente cual de las dos posibilidades es mejor para el conjunto de la red.</a:t>
            </a:r>
          </a:p>
          <a:p>
            <a:r>
              <a:rPr lang="es-ES"/>
              <a:t>Así pues plantearemos dos posibilidades, que denominaremos ruta directa e indirecta y que únicamente difieren en la ruta elegida para la comunicación A-B. El cálculo de los tiempos de servicio en ambos casos nos permitirá concluir cual de ellas es la más adecuada.</a:t>
            </a:r>
            <a:endParaRPr lang="es-ES">
              <a:sym typeface="Symbol" pitchFamily="18" charset="2"/>
            </a:endParaRPr>
          </a:p>
        </p:txBody>
      </p:sp>
    </p:spTree>
    <p:extLst>
      <p:ext uri="{BB962C8B-B14F-4D97-AF65-F5344CB8AC3E}">
        <p14:creationId xmlns:p14="http://schemas.microsoft.com/office/powerpoint/2010/main" val="35696701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C484B1B1-3B6D-4FFF-A338-6F88AF1AAE91}" type="slidenum">
              <a:rPr lang="es-ES"/>
              <a:pPr/>
              <a:t>22</a:t>
            </a:fld>
            <a:endParaRPr lang="es-ES"/>
          </a:p>
        </p:txBody>
      </p:sp>
      <p:sp>
        <p:nvSpPr>
          <p:cNvPr id="757762" name="Rectangle 2"/>
          <p:cNvSpPr>
            <a:spLocks noGrp="1" noRot="1" noChangeAspect="1" noChangeArrowheads="1" noTextEdit="1"/>
          </p:cNvSpPr>
          <p:nvPr>
            <p:ph type="sldImg"/>
          </p:nvPr>
        </p:nvSpPr>
        <p:spPr>
          <a:xfrm>
            <a:off x="566738" y="487363"/>
            <a:ext cx="5648325" cy="4237037"/>
          </a:xfrm>
          <a:ln/>
        </p:spPr>
      </p:sp>
      <p:sp>
        <p:nvSpPr>
          <p:cNvPr id="757763" name="Rectangle 3"/>
          <p:cNvSpPr>
            <a:spLocks noGrp="1" noChangeArrowheads="1"/>
          </p:cNvSpPr>
          <p:nvPr>
            <p:ph type="body" idx="1"/>
          </p:nvPr>
        </p:nvSpPr>
        <p:spPr/>
        <p:txBody>
          <a:bodyPr/>
          <a:lstStyle/>
          <a:p>
            <a:r>
              <a:rPr lang="es-ES"/>
              <a:t>Partiendo de la información facilitada en la matriz de tráfico de la diapositiva anterior podemos calcular para cada uno de los dos casos a considerar el tráfico que discurre por cada enlace. Por ejemplo al utilizar la ruta indirecta el enlace A-B no soporta tráfico alguno, ya que hemos decidido enviar todo el tráfico entre estos dos routers por la ruta A-C-B. Esto provoca que los enlaces A-C y C-B soporten un tráfico superior al que soportan cuando se utiliza la ruta directa A-B.</a:t>
            </a:r>
          </a:p>
          <a:p>
            <a:r>
              <a:rPr lang="es-ES"/>
              <a:t>Sabido el tráfico que discurre por cada enlace y su velocidad vamos a calcular el tiempo de servicio de cada enlace para paquetes de 500 bytes. El tiempo de servicio de los enlaces nos permitirá calcular el tiempo de servicio de cada ruta, que será simplemente la suma de los tiempos de servicio de los enlaces por los que pasa. Así por ejemplo la ruta A-C-B tendrá un tiempo de servicio de 27,4 + 39,2 = 66,6 ms.</a:t>
            </a:r>
          </a:p>
          <a:p>
            <a:r>
              <a:rPr lang="es-ES"/>
              <a:t>Siguiendo este procedimiento para los dos casos planteados, podemos calcular la matriz de tiempos de servicio, que aparece a la derecha de la figura, para la ruta directa y para la indirecta. </a:t>
            </a:r>
          </a:p>
          <a:p>
            <a:r>
              <a:rPr lang="es-ES"/>
              <a:t>Como puede apreciarse el tiempo de servicio en la comunicación A-B mejora, pero a costa de perjudicar el resto de comunicaciones. Por tanto no resulta evidente cual de las dos posibilidades es la más conveniente para el conjunto de la red.</a:t>
            </a:r>
          </a:p>
          <a:p>
            <a:r>
              <a:rPr lang="es-ES"/>
              <a:t>Una forma de compararlas podría ser calcular la media aritmética en los tiempos de servicio de todos los enlaces en el caso de la ruta directa y la ruta indirecta. Obtenemos un valor menor (44,4 ms) para la ruta indirecta que para la directa (45,1 ms), lo cual nos llevaría a pensar que es mas conveniente para el conjunto de la red usar la ruta indirecta..</a:t>
            </a:r>
          </a:p>
        </p:txBody>
      </p:sp>
    </p:spTree>
    <p:extLst>
      <p:ext uri="{BB962C8B-B14F-4D97-AF65-F5344CB8AC3E}">
        <p14:creationId xmlns:p14="http://schemas.microsoft.com/office/powerpoint/2010/main" val="1397283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F22CE2BE-A336-426D-810A-2B38D0ADFF8E}" type="slidenum">
              <a:rPr lang="es-ES"/>
              <a:pPr/>
              <a:t>23</a:t>
            </a:fld>
            <a:endParaRPr lang="es-ES"/>
          </a:p>
        </p:txBody>
      </p:sp>
      <p:sp>
        <p:nvSpPr>
          <p:cNvPr id="759810" name="Rectangle 2"/>
          <p:cNvSpPr>
            <a:spLocks noGrp="1" noRot="1" noChangeAspect="1" noChangeArrowheads="1" noTextEdit="1"/>
          </p:cNvSpPr>
          <p:nvPr>
            <p:ph type="sldImg"/>
          </p:nvPr>
        </p:nvSpPr>
        <p:spPr>
          <a:xfrm>
            <a:off x="566738" y="487363"/>
            <a:ext cx="5648325" cy="4237037"/>
          </a:xfrm>
          <a:ln/>
        </p:spPr>
      </p:sp>
      <p:sp>
        <p:nvSpPr>
          <p:cNvPr id="759811" name="Rectangle 3"/>
          <p:cNvSpPr>
            <a:spLocks noGrp="1" noChangeArrowheads="1"/>
          </p:cNvSpPr>
          <p:nvPr>
            <p:ph type="body" idx="1"/>
          </p:nvPr>
        </p:nvSpPr>
        <p:spPr/>
        <p:txBody>
          <a:bodyPr/>
          <a:lstStyle/>
          <a:p>
            <a:r>
              <a:rPr lang="es-ES"/>
              <a:t>Utilizar la media aritmética para elegir la mejor ruta supone dar la misma importancia a todas las comunicaciones, independientemente de su tráfico, lo cual no es muy correcto. Podría ocurrir, por ejemplo, que se mejorara mucho el tiempo de servicio de un enlace que apenas se utiliza, lo cual bajaría la media pero evidentemente no tiene casi ninguna utilidad desde el punto de vista del rendimiento total de la red. Se pueden plantear varias alternativas mejores que una simple media aritmética. La más razonable es calcular la media ponderada tomando en cuenta el tráfico a partir de la información que nos facilita la matriz de tráfico.</a:t>
            </a:r>
          </a:p>
          <a:p>
            <a:r>
              <a:rPr lang="es-ES"/>
              <a:t>Para calcular el valor medio ponderado primero calculamos la matriz de tráfico normalizada, en la que cada elemento expresa el tráfico relativo respecto al total. Esta matriz de tráfico normalizada se calcula a partir de la matriz de tráfico dividiendo cada elemento por 1020 Kb/s, valor que corresponde a la suma de todos los elementos de la matriz (el tráfico total). Así calculamos por ejemplo que el tráfico de A hacia C es un 0,098 (9,8 %) del tráfico total. Por definición la suma de todos los elementos de la matriz de tráfico normalizada es siempre 1. </a:t>
            </a:r>
          </a:p>
          <a:p>
            <a:r>
              <a:rPr lang="es-ES"/>
              <a:t>A continuación multiplicamos cada elemento de la matriz de tráfico normalizada por el correspondiente elemento de la matriz de tiempos de servicio y los sumamos todos. Esto nos da el tiempo de servicio medio ponderado, que en nuestro caso es de 34,5 ms para la ruta directa y de 37,4 ms para la ruta indirecta. Vemos pues que la ruta directa es mejor, ya que da un valor mas bajo en el tiempo de servicio medio ponderado (a pesar de que algún tiempo de servicio es mejor con la ruta indirecta, concretamente el de la comunicación A-B). </a:t>
            </a:r>
          </a:p>
        </p:txBody>
      </p:sp>
    </p:spTree>
    <p:extLst>
      <p:ext uri="{BB962C8B-B14F-4D97-AF65-F5344CB8AC3E}">
        <p14:creationId xmlns:p14="http://schemas.microsoft.com/office/powerpoint/2010/main" val="9493616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4E3AF99E-9597-40D0-9D3B-75092F8240B6}" type="slidenum">
              <a:rPr lang="es-ES"/>
              <a:pPr/>
              <a:t>24</a:t>
            </a:fld>
            <a:endParaRPr lang="es-ES"/>
          </a:p>
        </p:txBody>
      </p:sp>
      <p:sp>
        <p:nvSpPr>
          <p:cNvPr id="661506" name="Rectangle 2"/>
          <p:cNvSpPr>
            <a:spLocks noGrp="1" noRot="1" noChangeAspect="1" noChangeArrowheads="1" noTextEdit="1"/>
          </p:cNvSpPr>
          <p:nvPr>
            <p:ph type="sldImg"/>
          </p:nvPr>
        </p:nvSpPr>
        <p:spPr>
          <a:xfrm>
            <a:off x="566738" y="487363"/>
            <a:ext cx="5648325" cy="4237037"/>
          </a:xfrm>
          <a:ln/>
        </p:spPr>
      </p:sp>
      <p:sp>
        <p:nvSpPr>
          <p:cNvPr id="66150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811907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E2F7C2B7-ADF1-4566-8E1A-02A41EFFB535}" type="slidenum">
              <a:rPr lang="es-ES"/>
              <a:pPr/>
              <a:t>25</a:t>
            </a:fld>
            <a:endParaRPr lang="es-ES"/>
          </a:p>
        </p:txBody>
      </p:sp>
      <p:sp>
        <p:nvSpPr>
          <p:cNvPr id="662530" name="Rectangle 2"/>
          <p:cNvSpPr>
            <a:spLocks noGrp="1" noRot="1" noChangeAspect="1" noChangeArrowheads="1" noTextEdit="1"/>
          </p:cNvSpPr>
          <p:nvPr>
            <p:ph type="sldImg"/>
          </p:nvPr>
        </p:nvSpPr>
        <p:spPr>
          <a:xfrm>
            <a:off x="566738" y="487363"/>
            <a:ext cx="5648325" cy="4237037"/>
          </a:xfrm>
          <a:ln/>
        </p:spPr>
      </p:sp>
      <p:sp>
        <p:nvSpPr>
          <p:cNvPr id="6625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418918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B4F41ED5-ED67-47E9-B507-7081ECECA938}" type="slidenum">
              <a:rPr lang="es-ES"/>
              <a:pPr/>
              <a:t>26</a:t>
            </a:fld>
            <a:endParaRPr lang="es-ES"/>
          </a:p>
        </p:txBody>
      </p:sp>
      <p:sp>
        <p:nvSpPr>
          <p:cNvPr id="731138" name="Rectangle 2"/>
          <p:cNvSpPr>
            <a:spLocks noGrp="1" noRot="1" noChangeAspect="1" noChangeArrowheads="1" noTextEdit="1"/>
          </p:cNvSpPr>
          <p:nvPr>
            <p:ph type="sldImg"/>
          </p:nvPr>
        </p:nvSpPr>
        <p:spPr>
          <a:xfrm>
            <a:off x="566738" y="487363"/>
            <a:ext cx="5648325" cy="4237037"/>
          </a:xfrm>
          <a:ln/>
        </p:spPr>
      </p:sp>
      <p:sp>
        <p:nvSpPr>
          <p:cNvPr id="731139" name="Rectangle 3"/>
          <p:cNvSpPr>
            <a:spLocks noGrp="1" noChangeArrowheads="1"/>
          </p:cNvSpPr>
          <p:nvPr>
            <p:ph type="body" idx="1"/>
          </p:nvPr>
        </p:nvSpPr>
        <p:spPr/>
        <p:txBody>
          <a:bodyPr/>
          <a:lstStyle/>
          <a:p>
            <a:r>
              <a:rPr lang="es-ES"/>
              <a:t>En este ejemplo el router 4 recibe de sus cuatro vecinos los correspondientes vectores distancia. Obsérvese que el router 4 no conoce quienes son sus vecinos, aunque puede deducirlo viendo que elemento de cada uno de los vectores recibidos tiene una distancia cero.</a:t>
            </a:r>
          </a:p>
          <a:p>
            <a:r>
              <a:rPr lang="es-ES"/>
              <a:t>Para cada columna (cada router) se calcula la distancia desde el router 4 sumando a la distancia recibida la que el router conoce al siguiente router por esa interfaz. En cada caso se elige la distancia más corta. Por ejemplo las distancias al router 1 son de 15, 7, 2 y 13 a través de j, k, m y n respectivamente. Por tanto nuestro router elegirá la interfaz m que permite llegar a 1 con una distancia de 2 únicamente (casualmente el router vecino por la interfaz m es 1, pero esto es algo irrelevante desde el punto de vista del algoritmo). De la misma forma procede el router 4 con el resto de columnas, utilizando en cada caso la información recibida de todos sus vecinos y construyendo a partir de ella su propio vector distancia. Una vez termina el cálculo el router distribuye el </a:t>
            </a:r>
            <a:r>
              <a:rPr lang="es-ES" i="1"/>
              <a:t>vector calculado</a:t>
            </a:r>
            <a:r>
              <a:rPr lang="es-ES"/>
              <a:t> a sus cuatro vecinos.</a:t>
            </a:r>
          </a:p>
          <a:p>
            <a:r>
              <a:rPr lang="es-ES_tradnl"/>
              <a:t>En el cálculo de rutas óptimas puede producirse empate de métrica entre dos rutas. Este es el caso de la ruta al router 3 en la figura, que se encuentra a una métrica 5 tanto por la interfaz ‘m’ como por la ‘k’. En estos casos ya depende del protoclo de routing (no del algoritmo) que se utilicen todas las rutas de igual métrica o solo una de ellas.</a:t>
            </a:r>
            <a:endParaRPr lang="es-ES"/>
          </a:p>
        </p:txBody>
      </p:sp>
    </p:spTree>
    <p:extLst>
      <p:ext uri="{BB962C8B-B14F-4D97-AF65-F5344CB8AC3E}">
        <p14:creationId xmlns:p14="http://schemas.microsoft.com/office/powerpoint/2010/main" val="29477836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DA818018-6860-4601-A90E-C624D561EDFB}" type="slidenum">
              <a:rPr lang="es-ES"/>
              <a:pPr/>
              <a:t>27</a:t>
            </a:fld>
            <a:endParaRPr lang="es-ES"/>
          </a:p>
        </p:txBody>
      </p:sp>
      <p:sp>
        <p:nvSpPr>
          <p:cNvPr id="664578" name="Rectangle 2"/>
          <p:cNvSpPr>
            <a:spLocks noGrp="1" noRot="1" noChangeAspect="1" noChangeArrowheads="1" noTextEdit="1"/>
          </p:cNvSpPr>
          <p:nvPr>
            <p:ph type="sldImg"/>
          </p:nvPr>
        </p:nvSpPr>
        <p:spPr>
          <a:xfrm>
            <a:off x="566738" y="487363"/>
            <a:ext cx="5648325" cy="4237037"/>
          </a:xfrm>
          <a:ln/>
        </p:spPr>
      </p:sp>
      <p:sp>
        <p:nvSpPr>
          <p:cNvPr id="664579" name="Rectangle 3"/>
          <p:cNvSpPr>
            <a:spLocks noGrp="1" noChangeArrowheads="1"/>
          </p:cNvSpPr>
          <p:nvPr>
            <p:ph type="body" idx="1"/>
          </p:nvPr>
        </p:nvSpPr>
        <p:spPr/>
        <p:txBody>
          <a:bodyPr/>
          <a:lstStyle/>
          <a:p>
            <a:r>
              <a:rPr lang="es-ES"/>
              <a:t>El problema de la cuenta a infinito es una consecuencia de la ‘miopía’ con la que actúa el algoritmo del vector distancia. Supongamos que tenemos una red formada por dos routers, B y C, y que se une un tercer router A conectado a B. La aparición de A provoca el intercambio de nuevos vectores distancia entre los tres routers, de forma que en dos ciclos de intercambio de vectores tanto B como C conocen la existencia de A y le han incorporado en sus vectores distancia.</a:t>
            </a:r>
          </a:p>
          <a:p>
            <a:r>
              <a:rPr lang="es-ES"/>
              <a:t>Pero analicemos lo que ocurre si A queda fuera de servicio (debido por ejemplo a un fallo de corriente). En la siguiente iteración B deja de recibir el vector de A, por lo que debería marcar A con una distancia infinita (inaccesible), pero recibe el vector de C donde este le indica que se encuentra a una distancia 2 de A; C accedía a A a través de B, pero este dato no es conocido por B ya que el vector que C le envía solo contiene las distancias, no indica la ruta; por tanto, aplicando el algoritmo que antes hemos descrito B registra en su vector una distancia de 3 respecto a A.</a:t>
            </a:r>
          </a:p>
          <a:p>
            <a:r>
              <a:rPr lang="es-ES"/>
              <a:t>En la siguiente iteración C recibe el vector de B en el que le anuncia una distancia de 3 (en vez de 1) respecto de A. C actualiza por tanto su vector y registra una distancia 4 respecto de A. El proceso se repite incrementando 1 en cada iteración (pares en C e impares en B) hasta que eventualmente se llega a una distancia que el protocolo considera excesiva, momento en el cual el router A se marca como inaccesible. Entretanto los paquetes dirigidos a A quedarán ‘atrapados’ dando vueltas entre B y C hasta que su contador de saltos valga cero, momento en que serán descartados.  </a:t>
            </a:r>
          </a:p>
        </p:txBody>
      </p:sp>
    </p:spTree>
    <p:extLst>
      <p:ext uri="{BB962C8B-B14F-4D97-AF65-F5344CB8AC3E}">
        <p14:creationId xmlns:p14="http://schemas.microsoft.com/office/powerpoint/2010/main" val="31550622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48EC62A4-243C-4942-AD4C-14778BA9F2D1}" type="slidenum">
              <a:rPr lang="es-ES"/>
              <a:pPr/>
              <a:t>28</a:t>
            </a:fld>
            <a:endParaRPr lang="es-ES"/>
          </a:p>
        </p:txBody>
      </p:sp>
      <p:sp>
        <p:nvSpPr>
          <p:cNvPr id="665602" name="Rectangle 2"/>
          <p:cNvSpPr>
            <a:spLocks noGrp="1" noRot="1" noChangeAspect="1" noChangeArrowheads="1" noTextEdit="1"/>
          </p:cNvSpPr>
          <p:nvPr>
            <p:ph type="sldImg"/>
          </p:nvPr>
        </p:nvSpPr>
        <p:spPr>
          <a:xfrm>
            <a:off x="566738" y="487363"/>
            <a:ext cx="5648325" cy="4237037"/>
          </a:xfrm>
          <a:ln/>
        </p:spPr>
      </p:sp>
      <p:sp>
        <p:nvSpPr>
          <p:cNvPr id="6656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4852576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A4B6605F-2A7C-49D5-8DB0-E32A57EDBBCB}" type="slidenum">
              <a:rPr lang="es-ES"/>
              <a:pPr/>
              <a:t>29</a:t>
            </a:fld>
            <a:endParaRPr lang="es-ES"/>
          </a:p>
        </p:txBody>
      </p:sp>
      <p:sp>
        <p:nvSpPr>
          <p:cNvPr id="666626" name="Rectangle 2"/>
          <p:cNvSpPr>
            <a:spLocks noGrp="1" noRot="1" noChangeAspect="1" noChangeArrowheads="1" noTextEdit="1"/>
          </p:cNvSpPr>
          <p:nvPr>
            <p:ph type="sldImg"/>
          </p:nvPr>
        </p:nvSpPr>
        <p:spPr>
          <a:xfrm>
            <a:off x="566738" y="487363"/>
            <a:ext cx="5648325" cy="4237037"/>
          </a:xfrm>
          <a:ln/>
        </p:spPr>
      </p:sp>
      <p:sp>
        <p:nvSpPr>
          <p:cNvPr id="666627"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77962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179CF139-8D26-43D7-81F0-8D87315CA1BC}" type="slidenum">
              <a:rPr lang="es-ES"/>
              <a:pPr/>
              <a:t>3</a:t>
            </a:fld>
            <a:endParaRPr lang="es-ES"/>
          </a:p>
        </p:txBody>
      </p:sp>
      <p:sp>
        <p:nvSpPr>
          <p:cNvPr id="703490" name="Rectangle 2"/>
          <p:cNvSpPr>
            <a:spLocks noGrp="1" noRot="1" noChangeAspect="1" noChangeArrowheads="1" noTextEdit="1"/>
          </p:cNvSpPr>
          <p:nvPr>
            <p:ph type="sldImg"/>
          </p:nvPr>
        </p:nvSpPr>
        <p:spPr>
          <a:xfrm>
            <a:off x="566738" y="487363"/>
            <a:ext cx="5648325" cy="4237037"/>
          </a:xfrm>
          <a:ln/>
        </p:spPr>
      </p:sp>
      <p:sp>
        <p:nvSpPr>
          <p:cNvPr id="70349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6312051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639EF05D-F0F1-4DBD-914E-694C0362F51F}" type="slidenum">
              <a:rPr lang="es-ES"/>
              <a:pPr/>
              <a:t>30</a:t>
            </a:fld>
            <a:endParaRPr lang="es-ES"/>
          </a:p>
        </p:txBody>
      </p:sp>
      <p:sp>
        <p:nvSpPr>
          <p:cNvPr id="667650" name="Rectangle 1026"/>
          <p:cNvSpPr>
            <a:spLocks noGrp="1" noRot="1" noChangeAspect="1" noChangeArrowheads="1" noTextEdit="1"/>
          </p:cNvSpPr>
          <p:nvPr>
            <p:ph type="sldImg"/>
          </p:nvPr>
        </p:nvSpPr>
        <p:spPr>
          <a:xfrm>
            <a:off x="566738" y="487363"/>
            <a:ext cx="5648325" cy="4237037"/>
          </a:xfrm>
          <a:ln/>
        </p:spPr>
      </p:sp>
      <p:sp>
        <p:nvSpPr>
          <p:cNvPr id="667651" name="Rectangle 1027"/>
          <p:cNvSpPr>
            <a:spLocks noGrp="1" noChangeArrowheads="1"/>
          </p:cNvSpPr>
          <p:nvPr>
            <p:ph type="body" idx="1"/>
          </p:nvPr>
        </p:nvSpPr>
        <p:spPr/>
        <p:txBody>
          <a:bodyPr/>
          <a:lstStyle/>
          <a:p>
            <a:r>
              <a:rPr lang="es-ES"/>
              <a:t>Vamos a calcular las rutas óptimas desde C hacia todos los routers en la red de la figura. En primer lugar disponemos de los LSPs (Link State Packets), en los que cada router ha recopilado la información que posee sobre las distancias a sus vecinos. </a:t>
            </a:r>
          </a:p>
        </p:txBody>
      </p:sp>
    </p:spTree>
    <p:extLst>
      <p:ext uri="{BB962C8B-B14F-4D97-AF65-F5344CB8AC3E}">
        <p14:creationId xmlns:p14="http://schemas.microsoft.com/office/powerpoint/2010/main" val="28171136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C731765F-B198-48D3-B79C-BFF2DE197990}" type="slidenum">
              <a:rPr lang="es-ES"/>
              <a:pPr/>
              <a:t>31</a:t>
            </a:fld>
            <a:endParaRPr lang="es-ES"/>
          </a:p>
        </p:txBody>
      </p:sp>
      <p:sp>
        <p:nvSpPr>
          <p:cNvPr id="633858" name="Rectangle 2"/>
          <p:cNvSpPr>
            <a:spLocks noGrp="1" noRot="1" noChangeAspect="1" noChangeArrowheads="1" noTextEdit="1"/>
          </p:cNvSpPr>
          <p:nvPr>
            <p:ph type="sldImg"/>
          </p:nvPr>
        </p:nvSpPr>
        <p:spPr>
          <a:xfrm>
            <a:off x="566738" y="487363"/>
            <a:ext cx="5648325" cy="4237037"/>
          </a:xfrm>
          <a:ln/>
        </p:spPr>
      </p:sp>
      <p:sp>
        <p:nvSpPr>
          <p:cNvPr id="633859" name="Rectangle 3"/>
          <p:cNvSpPr>
            <a:spLocks noGrp="1" noChangeArrowheads="1"/>
          </p:cNvSpPr>
          <p:nvPr>
            <p:ph type="body" idx="1"/>
          </p:nvPr>
        </p:nvSpPr>
        <p:spPr/>
        <p:txBody>
          <a:bodyPr/>
          <a:lstStyle/>
          <a:p>
            <a:r>
              <a:rPr lang="es-ES"/>
              <a:t>Una vez ha recibido todos los LSPs C puede realizar el cálculo de sus rutas óptimas siguiendo un algoritmo diseñado por Dijkstra, que se muestra paso a paso en esta figura.</a:t>
            </a:r>
          </a:p>
          <a:p>
            <a:r>
              <a:rPr lang="es-ES"/>
              <a:t>En primer lugar C se coloca a sí mismo en la raíz del árbol y procesa su propio LSP. </a:t>
            </a:r>
          </a:p>
          <a:p>
            <a:r>
              <a:rPr lang="es-ES"/>
              <a:t>A continuación procesa el LSP de F por ser el más próximo (podría igualmente haber sido el de B). A través de F encuentra que puede llegar a G más rápidamente que por el enlace directo (distancia 3), por lo que la rama G(5) se ‘poda’, es decir ya no se seguirá investigando puesto que cualquier ruta que apareciese allí sería mejor colgándola de G(3).</a:t>
            </a:r>
          </a:p>
          <a:p>
            <a:r>
              <a:rPr lang="es-ES"/>
              <a:t>En tercer lugar se procesa el LSP de B, donde aparece también una ruta mejor para E. En este punto las rutas óptimas para B y F ya son definitivas, puesto que cualquier ruta alternativa que apareciese necesariamente tendría una mayor distancia.</a:t>
            </a:r>
          </a:p>
          <a:p>
            <a:r>
              <a:rPr lang="es-ES"/>
              <a:t>En los dos pasos siguientes examinamos los LSPs de E y G (que están a la misma distancia, luego el de D y por último el de A.</a:t>
            </a:r>
          </a:p>
          <a:p>
            <a:r>
              <a:rPr lang="es-ES"/>
              <a:t>Una vez procesados todos los LSPs se consolidan como óptimas las rutas más bajas para cada uno de los nodos,  quedando dibujado el árbol de rutas óptimas desde C. </a:t>
            </a:r>
          </a:p>
        </p:txBody>
      </p:sp>
    </p:spTree>
    <p:extLst>
      <p:ext uri="{BB962C8B-B14F-4D97-AF65-F5344CB8AC3E}">
        <p14:creationId xmlns:p14="http://schemas.microsoft.com/office/powerpoint/2010/main" val="1431370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3FF4A9D9-7EDD-41F3-B657-BBE0141068CA}" type="slidenum">
              <a:rPr lang="es-ES"/>
              <a:pPr/>
              <a:t>32</a:t>
            </a:fld>
            <a:endParaRPr lang="es-ES"/>
          </a:p>
        </p:txBody>
      </p:sp>
      <p:sp>
        <p:nvSpPr>
          <p:cNvPr id="632834" name="Rectangle 2"/>
          <p:cNvSpPr>
            <a:spLocks noGrp="1" noRot="1" noChangeAspect="1" noChangeArrowheads="1" noTextEdit="1"/>
          </p:cNvSpPr>
          <p:nvPr>
            <p:ph type="sldImg"/>
          </p:nvPr>
        </p:nvSpPr>
        <p:spPr>
          <a:xfrm>
            <a:off x="566738" y="487363"/>
            <a:ext cx="5648325" cy="4237037"/>
          </a:xfrm>
          <a:ln/>
        </p:spPr>
      </p:sp>
      <p:sp>
        <p:nvSpPr>
          <p:cNvPr id="632835" name="Rectangle 3"/>
          <p:cNvSpPr>
            <a:spLocks noGrp="1" noChangeArrowheads="1"/>
          </p:cNvSpPr>
          <p:nvPr>
            <p:ph type="body" idx="1"/>
          </p:nvPr>
        </p:nvSpPr>
        <p:spPr/>
        <p:txBody>
          <a:bodyPr/>
          <a:lstStyle/>
          <a:p>
            <a:r>
              <a:rPr lang="es-ES"/>
              <a:t>Es interesante observar en este ejemplo que el árbol de rutas óptimas desde C no utiliza para nada los enlaces A-B, E-F y C-G. Por ejemplo la comunicación A-B tiene un costo mayor si se realiza a través del enlace A-B que si se hace por el camino indirecto A-D-E-B. Por consiguiente este enlace no formará parte de la ruta óptima para ninguno de los árboles que se puedan construir en esta red. Lo mismo ocurre con la comunicación C-G, que siempre es más rentable hacer a través de F que directamente. No ocurre lo mismo en el caso del enlace E-F, ya que aunque no se utiliza en las rutas de C si que es una vía de comunicación interesante para E y para F.</a:t>
            </a:r>
          </a:p>
          <a:p>
            <a:r>
              <a:rPr lang="es-ES"/>
              <a:t>En una red como la de este ejemplo los enlaces A-B y C-G solo tendrían la utilidad de actuar como enlaces de reserva, es decir solo circularía por ellos tráfico cuando cayera alguno de los otros enlaces listos para entrar en funcionamiento cuando cayera alguno de los otros enlaces,  o cuando sufrieran un nivel de saturación tal que los valores de las métricas se vieran modificados. </a:t>
            </a:r>
          </a:p>
          <a:p>
            <a:r>
              <a:rPr lang="es-ES"/>
              <a:t>Aunque no circulen por ellos datos de usuarios los enlaces A-B y C-G si que tendrían el tráfico correspondiente a los LSPs originados por el protocolo de routing, ya que estos paquetes se difunden por inundación pasando por tanto por todos los enlaces de la red.</a:t>
            </a:r>
          </a:p>
          <a:p>
            <a:r>
              <a:rPr lang="es-ES_tradnl"/>
              <a:t>El árbol de rutas óptimas es evidentemente diferente para cada router. Cada router calcula el árbol correspondiente colocándose él mismo como raíz, en esto (como en muchas otras cosas) los protocolos de routing basados en el estado del enlace son completamente diferentes del spanning tree, donde todos los puentes calculaban un mismo árbol con la misma raíz.</a:t>
            </a:r>
            <a:endParaRPr lang="es-ES"/>
          </a:p>
          <a:p>
            <a:endParaRPr lang="es-ES"/>
          </a:p>
        </p:txBody>
      </p:sp>
    </p:spTree>
    <p:extLst>
      <p:ext uri="{BB962C8B-B14F-4D97-AF65-F5344CB8AC3E}">
        <p14:creationId xmlns:p14="http://schemas.microsoft.com/office/powerpoint/2010/main" val="32591136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2A124A7B-2B5B-413C-A47B-64116DDAFDAB}" type="slidenum">
              <a:rPr lang="es-ES"/>
              <a:pPr/>
              <a:t>33</a:t>
            </a:fld>
            <a:endParaRPr lang="es-ES"/>
          </a:p>
        </p:txBody>
      </p:sp>
      <p:sp>
        <p:nvSpPr>
          <p:cNvPr id="590850" name="Rectangle 2"/>
          <p:cNvSpPr>
            <a:spLocks noGrp="1" noRot="1" noChangeAspect="1" noChangeArrowheads="1" noTextEdit="1"/>
          </p:cNvSpPr>
          <p:nvPr>
            <p:ph type="sldImg"/>
          </p:nvPr>
        </p:nvSpPr>
        <p:spPr>
          <a:xfrm>
            <a:off x="566738" y="487363"/>
            <a:ext cx="5648325" cy="4237037"/>
          </a:xfrm>
          <a:ln/>
        </p:spPr>
      </p:sp>
      <p:sp>
        <p:nvSpPr>
          <p:cNvPr id="5908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5710692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A1378BA1-4039-4BE0-AD29-FF806F8B337A}" type="slidenum">
              <a:rPr lang="es-ES"/>
              <a:pPr/>
              <a:t>34</a:t>
            </a:fld>
            <a:endParaRPr lang="es-ES"/>
          </a:p>
        </p:txBody>
      </p:sp>
      <p:sp>
        <p:nvSpPr>
          <p:cNvPr id="587778" name="Rectangle 1026"/>
          <p:cNvSpPr>
            <a:spLocks noGrp="1" noRot="1" noChangeAspect="1" noChangeArrowheads="1" noTextEdit="1"/>
          </p:cNvSpPr>
          <p:nvPr>
            <p:ph type="sldImg"/>
          </p:nvPr>
        </p:nvSpPr>
        <p:spPr>
          <a:xfrm>
            <a:off x="566738" y="487363"/>
            <a:ext cx="5648325" cy="4237037"/>
          </a:xfrm>
          <a:ln/>
        </p:spPr>
      </p:sp>
      <p:sp>
        <p:nvSpPr>
          <p:cNvPr id="587779" name="Rectangle 1027"/>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9923406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616E8DC9-7B40-4DC3-985B-8816631C50AB}" type="slidenum">
              <a:rPr lang="es-ES"/>
              <a:pPr/>
              <a:t>35</a:t>
            </a:fld>
            <a:endParaRPr lang="es-ES"/>
          </a:p>
        </p:txBody>
      </p:sp>
      <p:sp>
        <p:nvSpPr>
          <p:cNvPr id="588802" name="Rectangle 2"/>
          <p:cNvSpPr>
            <a:spLocks noGrp="1" noRot="1" noChangeAspect="1" noChangeArrowheads="1" noTextEdit="1"/>
          </p:cNvSpPr>
          <p:nvPr>
            <p:ph type="sldImg"/>
          </p:nvPr>
        </p:nvSpPr>
        <p:spPr>
          <a:xfrm>
            <a:off x="566738" y="487363"/>
            <a:ext cx="5648325" cy="4237037"/>
          </a:xfrm>
          <a:ln/>
        </p:spPr>
      </p:sp>
      <p:sp>
        <p:nvSpPr>
          <p:cNvPr id="58880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408037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586E9C4F-998C-429D-9FE9-CB7E6160F430}" type="slidenum">
              <a:rPr lang="es-ES"/>
              <a:pPr/>
              <a:t>36</a:t>
            </a:fld>
            <a:endParaRPr lang="es-ES"/>
          </a:p>
        </p:txBody>
      </p:sp>
      <p:sp>
        <p:nvSpPr>
          <p:cNvPr id="763906" name="Rectangle 2"/>
          <p:cNvSpPr>
            <a:spLocks noGrp="1" noRot="1" noChangeAspect="1" noChangeArrowheads="1" noTextEdit="1"/>
          </p:cNvSpPr>
          <p:nvPr>
            <p:ph type="sldImg"/>
          </p:nvPr>
        </p:nvSpPr>
        <p:spPr>
          <a:xfrm>
            <a:off x="566738" y="487363"/>
            <a:ext cx="5648325" cy="4237037"/>
          </a:xfrm>
          <a:ln/>
        </p:spPr>
      </p:sp>
      <p:sp>
        <p:nvSpPr>
          <p:cNvPr id="763907" name="Rectangle 3"/>
          <p:cNvSpPr>
            <a:spLocks noGrp="1" noChangeArrowheads="1"/>
          </p:cNvSpPr>
          <p:nvPr>
            <p:ph type="body" idx="1"/>
          </p:nvPr>
        </p:nvSpPr>
        <p:spPr/>
        <p:txBody>
          <a:bodyPr/>
          <a:lstStyle/>
          <a:p>
            <a:r>
              <a:rPr lang="es-ES" dirty="0"/>
              <a:t>El </a:t>
            </a:r>
            <a:r>
              <a:rPr lang="es-ES" dirty="0" err="1"/>
              <a:t>routing</a:t>
            </a:r>
            <a:r>
              <a:rPr lang="es-ES" dirty="0"/>
              <a:t> jerárquico es similar a la organización de las rutas por carretera. Se dispone de diversos niveles jerárquicos (carreteras locales, comarcales, nacionales e internacionales) de forma que un problema de </a:t>
            </a:r>
            <a:r>
              <a:rPr lang="es-ES" dirty="0" err="1"/>
              <a:t>routing</a:t>
            </a:r>
            <a:r>
              <a:rPr lang="es-ES" dirty="0"/>
              <a:t> complejo se puede descomponer en otra serie de problemas más sencillos. Esto permite reducir el tamaño de los vectores intercambiados (si se utiliza un algoritmo basado en el vector distancia) o el ámbito de difusión de los </a:t>
            </a:r>
            <a:r>
              <a:rPr lang="es-ES" dirty="0" err="1"/>
              <a:t>LSPs</a:t>
            </a:r>
            <a:r>
              <a:rPr lang="es-ES" dirty="0"/>
              <a:t> (en el caso de un algoritmo basado en el estado del enlace). </a:t>
            </a:r>
          </a:p>
          <a:p>
            <a:r>
              <a:rPr lang="es-ES" dirty="0"/>
              <a:t>Las tablas de esta figura muestran por ejemplo los vectores distancia que debería mantener el nodo 1A en el caso de disponer o no de </a:t>
            </a:r>
            <a:r>
              <a:rPr lang="es-ES" dirty="0" err="1"/>
              <a:t>routing</a:t>
            </a:r>
            <a:r>
              <a:rPr lang="es-ES" dirty="0"/>
              <a:t> jerárquico.</a:t>
            </a:r>
          </a:p>
          <a:p>
            <a:r>
              <a:rPr lang="es-ES" dirty="0"/>
              <a:t>El uso de </a:t>
            </a:r>
            <a:r>
              <a:rPr lang="es-ES" dirty="0" err="1"/>
              <a:t>routing</a:t>
            </a:r>
            <a:r>
              <a:rPr lang="es-ES" dirty="0"/>
              <a:t> </a:t>
            </a:r>
            <a:r>
              <a:rPr lang="es-ES" dirty="0" smtClean="0"/>
              <a:t>jerárquico reduce la </a:t>
            </a:r>
            <a:r>
              <a:rPr lang="es-ES" dirty="0"/>
              <a:t>cantidad de CPU y memoria necesaria en los </a:t>
            </a:r>
            <a:r>
              <a:rPr lang="es-ES" dirty="0" err="1"/>
              <a:t>routers</a:t>
            </a:r>
            <a:r>
              <a:rPr lang="es-ES" dirty="0"/>
              <a:t> para ejecutar el algoritmo de </a:t>
            </a:r>
            <a:r>
              <a:rPr lang="es-ES" dirty="0" err="1"/>
              <a:t>routing</a:t>
            </a:r>
            <a:r>
              <a:rPr lang="es-ES" dirty="0"/>
              <a:t>, pero puede dar lugar a pequeñas ineficiencias en algún caso. Así, en el ejemplo de la figura adjunta la ruta óptima de 1A a 4C pasa por 1B-2A; sin embargo, si utilizamos </a:t>
            </a:r>
            <a:r>
              <a:rPr lang="es-ES" dirty="0" err="1"/>
              <a:t>routing</a:t>
            </a:r>
            <a:r>
              <a:rPr lang="es-ES" dirty="0"/>
              <a:t> jerárquico, dado que se ha decidido que para ir de la región 1 a la 4 se </a:t>
            </a:r>
            <a:r>
              <a:rPr lang="es-ES" dirty="0" smtClean="0"/>
              <a:t>vaya </a:t>
            </a:r>
            <a:r>
              <a:rPr lang="es-ES" dirty="0"/>
              <a:t>a través de la 3, la ruta elegida pasa por 1C-3B-4A-4B, por lo que hay </a:t>
            </a:r>
            <a:r>
              <a:rPr lang="es-ES" dirty="0" smtClean="0"/>
              <a:t>dos saltos </a:t>
            </a:r>
            <a:r>
              <a:rPr lang="es-ES" dirty="0"/>
              <a:t>más.</a:t>
            </a:r>
          </a:p>
          <a:p>
            <a:r>
              <a:rPr lang="es-ES" dirty="0"/>
              <a:t>Los </a:t>
            </a:r>
            <a:r>
              <a:rPr lang="es-ES" dirty="0" err="1"/>
              <a:t>routers</a:t>
            </a:r>
            <a:r>
              <a:rPr lang="es-ES" dirty="0"/>
              <a:t> interregionales o con rango ‘internacional’ (en rojo en la figura) estarán ejecutando simultáneamente dos procesos de </a:t>
            </a:r>
            <a:r>
              <a:rPr lang="es-ES" dirty="0" err="1"/>
              <a:t>routing</a:t>
            </a:r>
            <a:r>
              <a:rPr lang="es-ES" dirty="0"/>
              <a:t> a dos niveles diferentes; uno correspondiente a su región y el otro correspondiente a la comunicación interregional. Cada uno de estos niveles puede seguir un algoritmo de </a:t>
            </a:r>
            <a:r>
              <a:rPr lang="es-ES" dirty="0" err="1"/>
              <a:t>routing</a:t>
            </a:r>
            <a:r>
              <a:rPr lang="es-ES" dirty="0"/>
              <a:t> diferente.</a:t>
            </a:r>
          </a:p>
        </p:txBody>
      </p:sp>
    </p:spTree>
    <p:extLst>
      <p:ext uri="{BB962C8B-B14F-4D97-AF65-F5344CB8AC3E}">
        <p14:creationId xmlns:p14="http://schemas.microsoft.com/office/powerpoint/2010/main" val="1050871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94234955-3A74-4B45-B5AA-C4CD8B33D291}" type="slidenum">
              <a:rPr lang="es-ES"/>
              <a:pPr/>
              <a:t>37</a:t>
            </a:fld>
            <a:endParaRPr lang="es-ES"/>
          </a:p>
        </p:txBody>
      </p:sp>
      <p:sp>
        <p:nvSpPr>
          <p:cNvPr id="619522" name="Rectangle 2"/>
          <p:cNvSpPr>
            <a:spLocks noGrp="1" noRot="1" noChangeAspect="1" noChangeArrowheads="1" noTextEdit="1"/>
          </p:cNvSpPr>
          <p:nvPr>
            <p:ph type="sldImg"/>
          </p:nvPr>
        </p:nvSpPr>
        <p:spPr>
          <a:xfrm>
            <a:off x="566738" y="487363"/>
            <a:ext cx="5648325" cy="4237037"/>
          </a:xfrm>
          <a:ln/>
        </p:spPr>
      </p:sp>
      <p:sp>
        <p:nvSpPr>
          <p:cNvPr id="6195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680938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829093CA-64F3-429A-BB1C-6A52ABEFC945}" type="slidenum">
              <a:rPr lang="es-ES"/>
              <a:pPr/>
              <a:t>38</a:t>
            </a:fld>
            <a:endParaRPr lang="es-ES"/>
          </a:p>
        </p:txBody>
      </p:sp>
      <p:sp>
        <p:nvSpPr>
          <p:cNvPr id="693250" name="Rectangle 2"/>
          <p:cNvSpPr>
            <a:spLocks noGrp="1" noRot="1" noChangeAspect="1" noChangeArrowheads="1" noTextEdit="1"/>
          </p:cNvSpPr>
          <p:nvPr>
            <p:ph type="sldImg"/>
          </p:nvPr>
        </p:nvSpPr>
        <p:spPr>
          <a:xfrm>
            <a:off x="566738" y="487363"/>
            <a:ext cx="5648325" cy="4237037"/>
          </a:xfrm>
          <a:ln/>
        </p:spPr>
      </p:sp>
      <p:sp>
        <p:nvSpPr>
          <p:cNvPr id="69325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1279438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92CDB27D-6727-49CC-B574-7B5895C98118}" type="slidenum">
              <a:rPr lang="es-ES"/>
              <a:pPr/>
              <a:t>39</a:t>
            </a:fld>
            <a:endParaRPr lang="es-ES"/>
          </a:p>
        </p:txBody>
      </p:sp>
      <p:sp>
        <p:nvSpPr>
          <p:cNvPr id="694274" name="Rectangle 2"/>
          <p:cNvSpPr>
            <a:spLocks noGrp="1" noRot="1" noChangeAspect="1" noChangeArrowheads="1" noTextEdit="1"/>
          </p:cNvSpPr>
          <p:nvPr>
            <p:ph type="sldImg"/>
          </p:nvPr>
        </p:nvSpPr>
        <p:spPr>
          <a:xfrm>
            <a:off x="566738" y="487363"/>
            <a:ext cx="5648325" cy="4237037"/>
          </a:xfrm>
          <a:ln/>
        </p:spPr>
      </p:sp>
      <p:sp>
        <p:nvSpPr>
          <p:cNvPr id="69427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136710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654ACC99-E3DC-4B7B-863D-F6F73314D49F}" type="slidenum">
              <a:rPr lang="es-ES"/>
              <a:pPr/>
              <a:t>4</a:t>
            </a:fld>
            <a:endParaRPr lang="es-ES"/>
          </a:p>
        </p:txBody>
      </p:sp>
      <p:sp>
        <p:nvSpPr>
          <p:cNvPr id="645122" name="Rectangle 2"/>
          <p:cNvSpPr>
            <a:spLocks noGrp="1" noRot="1" noChangeAspect="1" noChangeArrowheads="1" noTextEdit="1"/>
          </p:cNvSpPr>
          <p:nvPr>
            <p:ph type="sldImg"/>
          </p:nvPr>
        </p:nvSpPr>
        <p:spPr>
          <a:xfrm>
            <a:off x="566738" y="487363"/>
            <a:ext cx="5648325" cy="4237037"/>
          </a:xfrm>
          <a:ln/>
        </p:spPr>
      </p:sp>
      <p:sp>
        <p:nvSpPr>
          <p:cNvPr id="645123"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0079841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5413E70B-CD56-459B-BFC1-E016FD323628}" type="slidenum">
              <a:rPr lang="es-ES"/>
              <a:pPr/>
              <a:t>40</a:t>
            </a:fld>
            <a:endParaRPr lang="es-ES"/>
          </a:p>
        </p:txBody>
      </p:sp>
      <p:sp>
        <p:nvSpPr>
          <p:cNvPr id="695298" name="Rectangle 2"/>
          <p:cNvSpPr>
            <a:spLocks noGrp="1" noRot="1" noChangeAspect="1" noChangeArrowheads="1" noTextEdit="1"/>
          </p:cNvSpPr>
          <p:nvPr>
            <p:ph type="sldImg"/>
          </p:nvPr>
        </p:nvSpPr>
        <p:spPr>
          <a:xfrm>
            <a:off x="566738" y="487363"/>
            <a:ext cx="5648325" cy="4237037"/>
          </a:xfrm>
          <a:ln/>
        </p:spPr>
      </p:sp>
      <p:sp>
        <p:nvSpPr>
          <p:cNvPr id="69529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6743840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38C03140-D0D6-4A35-B4DD-C8058E05CAF8}" type="slidenum">
              <a:rPr lang="es-ES"/>
              <a:pPr/>
              <a:t>41</a:t>
            </a:fld>
            <a:endParaRPr lang="es-ES"/>
          </a:p>
        </p:txBody>
      </p:sp>
      <p:sp>
        <p:nvSpPr>
          <p:cNvPr id="568322" name="Rectangle 2"/>
          <p:cNvSpPr>
            <a:spLocks noGrp="1" noRot="1" noChangeAspect="1" noChangeArrowheads="1" noTextEdit="1"/>
          </p:cNvSpPr>
          <p:nvPr>
            <p:ph type="sldImg"/>
          </p:nvPr>
        </p:nvSpPr>
        <p:spPr bwMode="auto">
          <a:xfrm>
            <a:off x="566738" y="487363"/>
            <a:ext cx="5648325" cy="4237037"/>
          </a:xfrm>
          <a:prstGeom prst="rect">
            <a:avLst/>
          </a:prstGeom>
          <a:solidFill>
            <a:srgbClr val="FFFFFF"/>
          </a:solidFill>
          <a:ln>
            <a:solidFill>
              <a:srgbClr val="000000"/>
            </a:solidFill>
            <a:miter lim="800000"/>
            <a:headEnd/>
            <a:tailEnd/>
          </a:ln>
        </p:spPr>
      </p:sp>
      <p:sp>
        <p:nvSpPr>
          <p:cNvPr id="568323" name="Rectangle 3"/>
          <p:cNvSpPr>
            <a:spLocks noGrp="1" noChangeArrowheads="1"/>
          </p:cNvSpPr>
          <p:nvPr>
            <p:ph type="body" idx="1"/>
          </p:nvPr>
        </p:nvSpPr>
        <p:spPr bwMode="auto">
          <a:xfrm>
            <a:off x="506413" y="4953000"/>
            <a:ext cx="5789612" cy="4451350"/>
          </a:xfrm>
          <a:prstGeom prst="rect">
            <a:avLst/>
          </a:prstGeom>
          <a:solidFill>
            <a:srgbClr val="FFFFFF"/>
          </a:solidFill>
          <a:ln>
            <a:solidFill>
              <a:srgbClr val="000000"/>
            </a:solidFill>
            <a:miter lim="800000"/>
            <a:headEnd/>
            <a:tailEnd/>
          </a:ln>
        </p:spPr>
        <p:txBody>
          <a:bodyPr/>
          <a:lstStyle/>
          <a:p>
            <a:endParaRPr lang="es-ES"/>
          </a:p>
        </p:txBody>
      </p:sp>
    </p:spTree>
    <p:extLst>
      <p:ext uri="{BB962C8B-B14F-4D97-AF65-F5344CB8AC3E}">
        <p14:creationId xmlns:p14="http://schemas.microsoft.com/office/powerpoint/2010/main" val="3559171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C2377F87-0562-49E0-9071-B92F3BD18F84}" type="slidenum">
              <a:rPr lang="es-ES"/>
              <a:pPr/>
              <a:t>5</a:t>
            </a:fld>
            <a:endParaRPr lang="es-ES"/>
          </a:p>
        </p:txBody>
      </p:sp>
      <p:sp>
        <p:nvSpPr>
          <p:cNvPr id="644098" name="Rectangle 2"/>
          <p:cNvSpPr>
            <a:spLocks noGrp="1" noRot="1" noChangeAspect="1" noChangeArrowheads="1" noTextEdit="1"/>
          </p:cNvSpPr>
          <p:nvPr>
            <p:ph type="sldImg"/>
          </p:nvPr>
        </p:nvSpPr>
        <p:spPr>
          <a:xfrm>
            <a:off x="566738" y="487363"/>
            <a:ext cx="5648325" cy="4237037"/>
          </a:xfrm>
          <a:ln/>
        </p:spPr>
      </p:sp>
      <p:sp>
        <p:nvSpPr>
          <p:cNvPr id="644099" name="Rectangle 3"/>
          <p:cNvSpPr>
            <a:spLocks noGrp="1" noChangeArrowheads="1"/>
          </p:cNvSpPr>
          <p:nvPr>
            <p:ph type="body" idx="1"/>
          </p:nvPr>
        </p:nvSpPr>
        <p:spPr/>
        <p:txBody>
          <a:bodyPr/>
          <a:lstStyle/>
          <a:p>
            <a:r>
              <a:rPr lang="es-ES" dirty="0"/>
              <a:t>La diferencia fundamental entre un puente y un </a:t>
            </a:r>
            <a:r>
              <a:rPr lang="es-ES" dirty="0" err="1"/>
              <a:t>router</a:t>
            </a:r>
            <a:r>
              <a:rPr lang="es-ES" dirty="0"/>
              <a:t> estriba en que el </a:t>
            </a:r>
            <a:r>
              <a:rPr lang="es-ES" dirty="0" err="1"/>
              <a:t>router</a:t>
            </a:r>
            <a:r>
              <a:rPr lang="es-ES" dirty="0"/>
              <a:t> analiza la información a nivel de red, mientras que el puente solo analiza hasta el nivel de enlace (subnivel MAC).</a:t>
            </a:r>
          </a:p>
          <a:p>
            <a:r>
              <a:rPr lang="es-ES" dirty="0"/>
              <a:t>Esto significa que el </a:t>
            </a:r>
            <a:r>
              <a:rPr lang="es-ES" dirty="0" err="1"/>
              <a:t>router</a:t>
            </a:r>
            <a:r>
              <a:rPr lang="es-ES" dirty="0"/>
              <a:t> ha de entender la información contenida en los paquetes (para tomar decisiones respecto a su enrutamiento) y por tanto ha de </a:t>
            </a:r>
            <a:r>
              <a:rPr lang="es-ES" dirty="0" smtClean="0"/>
              <a:t>entender </a:t>
            </a:r>
            <a:r>
              <a:rPr lang="es-ES" dirty="0"/>
              <a:t>(o ‘soportar’) el protocolo al que estos </a:t>
            </a:r>
            <a:r>
              <a:rPr lang="es-ES" dirty="0" err="1"/>
              <a:t>pertenencen</a:t>
            </a:r>
            <a:r>
              <a:rPr lang="es-ES" dirty="0"/>
              <a:t>. Por ejemplo un </a:t>
            </a:r>
            <a:r>
              <a:rPr lang="es-ES" dirty="0" err="1"/>
              <a:t>router</a:t>
            </a:r>
            <a:r>
              <a:rPr lang="es-ES" dirty="0"/>
              <a:t> que solo ‘soporte’ el protocolo IP no podrá encaminar un paquete IPX. Esta necesidad de comprender el protocolo a nivel de red junto con la existencia en las redes de múltiples protocolos ha dado lugar a la aparición de </a:t>
            </a:r>
            <a:r>
              <a:rPr lang="es-ES" dirty="0" err="1"/>
              <a:t>routers</a:t>
            </a:r>
            <a:r>
              <a:rPr lang="es-ES" dirty="0"/>
              <a:t> multiprotocolo, es decir </a:t>
            </a:r>
            <a:r>
              <a:rPr lang="es-ES" dirty="0" err="1"/>
              <a:t>routers</a:t>
            </a:r>
            <a:r>
              <a:rPr lang="es-ES" dirty="0"/>
              <a:t> que soportan varios protocolos a nivel de red.</a:t>
            </a:r>
          </a:p>
          <a:p>
            <a:r>
              <a:rPr lang="es-ES" dirty="0"/>
              <a:t>Los puentes no tienen este requerimiento, ya que al funcionar a nivel de enlace son independientes del protocolo utilizado a nivel de red.</a:t>
            </a:r>
          </a:p>
          <a:p>
            <a:r>
              <a:rPr lang="es-ES" dirty="0"/>
              <a:t>Otra consecuencia importante de la diferencia entre </a:t>
            </a:r>
            <a:r>
              <a:rPr lang="es-ES" dirty="0" err="1"/>
              <a:t>routers</a:t>
            </a:r>
            <a:r>
              <a:rPr lang="es-ES" dirty="0"/>
              <a:t> y puentes es el hecho de que los puentes transmiten la información sin modificar la trama MAC (ni por supuesto el paquete a nivel de red que contienen), mientras que los </a:t>
            </a:r>
            <a:r>
              <a:rPr lang="es-ES" dirty="0" err="1"/>
              <a:t>routers</a:t>
            </a:r>
            <a:r>
              <a:rPr lang="es-ES" dirty="0"/>
              <a:t> modifican la trama MAC, pero mantienen inalterado el paquete (salvo por pequeñas modificaciones).  Por ejemplo un puente mantendrá las direcciones MAC (de origen y destino) en las tramas que pasan por él, de forma que si se envía algo de A </a:t>
            </a:r>
            <a:r>
              <a:rPr lang="es-ES" dirty="0" err="1"/>
              <a:t>a</a:t>
            </a:r>
            <a:r>
              <a:rPr lang="es-ES" dirty="0"/>
              <a:t> D las direcciones B y C, que pertenecen al puente, no aparecen en la trama. En cambio si se utiliza un </a:t>
            </a:r>
            <a:r>
              <a:rPr lang="es-ES" dirty="0" err="1"/>
              <a:t>router</a:t>
            </a:r>
            <a:r>
              <a:rPr lang="es-ES" dirty="0"/>
              <a:t> (con las mismas direcciones B y C) la trama tendrá en la primera parte las direcciones A y B (origen y destino) y en la segunda serán sustituidas por las direcciones C y D. Las direcciones de red (X e Y en este ejemplo) permanecen inalteradas en ambos casos y las del </a:t>
            </a:r>
            <a:r>
              <a:rPr lang="es-ES" dirty="0" err="1"/>
              <a:t>router</a:t>
            </a:r>
            <a:r>
              <a:rPr lang="es-ES" dirty="0"/>
              <a:t> (Z y W) no aparecen en el paquete en ningún momento.</a:t>
            </a:r>
          </a:p>
        </p:txBody>
      </p:sp>
    </p:spTree>
    <p:extLst>
      <p:ext uri="{BB962C8B-B14F-4D97-AF65-F5344CB8AC3E}">
        <p14:creationId xmlns:p14="http://schemas.microsoft.com/office/powerpoint/2010/main" val="3168756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8AD10420-25D7-46FA-9D25-2DDCD27C2D00}" type="slidenum">
              <a:rPr lang="es-ES"/>
              <a:pPr/>
              <a:t>6</a:t>
            </a:fld>
            <a:endParaRPr lang="es-ES"/>
          </a:p>
        </p:txBody>
      </p:sp>
      <p:sp>
        <p:nvSpPr>
          <p:cNvPr id="647170" name="Rectangle 2"/>
          <p:cNvSpPr>
            <a:spLocks noGrp="1" noRot="1" noChangeAspect="1" noChangeArrowheads="1" noTextEdit="1"/>
          </p:cNvSpPr>
          <p:nvPr>
            <p:ph type="sldImg"/>
          </p:nvPr>
        </p:nvSpPr>
        <p:spPr>
          <a:xfrm>
            <a:off x="566738" y="487363"/>
            <a:ext cx="5648325" cy="4237037"/>
          </a:xfrm>
          <a:ln/>
        </p:spPr>
      </p:sp>
      <p:sp>
        <p:nvSpPr>
          <p:cNvPr id="64717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50081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AE22DC0F-4B0D-4778-B646-32C3C8B09C6F}" type="slidenum">
              <a:rPr lang="es-ES"/>
              <a:pPr/>
              <a:t>7</a:t>
            </a:fld>
            <a:endParaRPr lang="es-ES"/>
          </a:p>
        </p:txBody>
      </p:sp>
      <p:sp>
        <p:nvSpPr>
          <p:cNvPr id="648194" name="Rectangle 2"/>
          <p:cNvSpPr>
            <a:spLocks noGrp="1" noRot="1" noChangeAspect="1" noChangeArrowheads="1" noTextEdit="1"/>
          </p:cNvSpPr>
          <p:nvPr>
            <p:ph type="sldImg"/>
          </p:nvPr>
        </p:nvSpPr>
        <p:spPr>
          <a:xfrm>
            <a:off x="566738" y="487363"/>
            <a:ext cx="5648325" cy="4237037"/>
          </a:xfrm>
          <a:ln/>
        </p:spPr>
      </p:sp>
      <p:sp>
        <p:nvSpPr>
          <p:cNvPr id="648195"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422973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3524D4B6-D8BD-4565-AF34-C12D86098F8D}" type="slidenum">
              <a:rPr lang="es-ES"/>
              <a:pPr/>
              <a:t>8</a:t>
            </a:fld>
            <a:endParaRPr lang="es-ES"/>
          </a:p>
        </p:txBody>
      </p:sp>
      <p:sp>
        <p:nvSpPr>
          <p:cNvPr id="739330" name="Rectangle 2"/>
          <p:cNvSpPr>
            <a:spLocks noGrp="1" noRot="1" noChangeAspect="1" noChangeArrowheads="1" noTextEdit="1"/>
          </p:cNvSpPr>
          <p:nvPr>
            <p:ph type="sldImg"/>
          </p:nvPr>
        </p:nvSpPr>
        <p:spPr>
          <a:xfrm>
            <a:off x="566738" y="487363"/>
            <a:ext cx="5648325" cy="4237037"/>
          </a:xfrm>
          <a:ln/>
        </p:spPr>
      </p:sp>
      <p:sp>
        <p:nvSpPr>
          <p:cNvPr id="739331"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3220439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a:spLocks noGrp="1" noChangeArrowheads="1"/>
          </p:cNvSpPr>
          <p:nvPr>
            <p:ph type="hdr" sz="quarter"/>
          </p:nvPr>
        </p:nvSpPr>
        <p:spPr>
          <a:ln/>
        </p:spPr>
        <p:txBody>
          <a:bodyPr/>
          <a:lstStyle/>
          <a:p>
            <a:r>
              <a:rPr lang="es-ES"/>
              <a:t>El Nivel de Red: Generalidades</a:t>
            </a:r>
          </a:p>
        </p:txBody>
      </p:sp>
      <p:sp>
        <p:nvSpPr>
          <p:cNvPr id="6" name="Rectangle 1030"/>
          <p:cNvSpPr>
            <a:spLocks noGrp="1" noChangeArrowheads="1"/>
          </p:cNvSpPr>
          <p:nvPr>
            <p:ph type="ftr" sz="quarter" idx="4"/>
          </p:nvPr>
        </p:nvSpPr>
        <p:spPr>
          <a:ln/>
        </p:spPr>
        <p:txBody>
          <a:bodyPr/>
          <a:lstStyle/>
          <a:p>
            <a:r>
              <a:rPr lang="es-ES"/>
              <a:t>Redes</a:t>
            </a:r>
          </a:p>
        </p:txBody>
      </p:sp>
      <p:sp>
        <p:nvSpPr>
          <p:cNvPr id="7" name="Rectangle 1031"/>
          <p:cNvSpPr>
            <a:spLocks noGrp="1" noChangeArrowheads="1"/>
          </p:cNvSpPr>
          <p:nvPr>
            <p:ph type="sldNum" sz="quarter" idx="5"/>
          </p:nvPr>
        </p:nvSpPr>
        <p:spPr>
          <a:ln/>
        </p:spPr>
        <p:txBody>
          <a:bodyPr/>
          <a:lstStyle/>
          <a:p>
            <a:r>
              <a:rPr lang="es-ES"/>
              <a:t>2-</a:t>
            </a:r>
            <a:fld id="{4CC94ED1-FECB-4806-98BC-A38255BB0757}" type="slidenum">
              <a:rPr lang="es-ES"/>
              <a:pPr/>
              <a:t>9</a:t>
            </a:fld>
            <a:endParaRPr lang="es-ES"/>
          </a:p>
        </p:txBody>
      </p:sp>
      <p:sp>
        <p:nvSpPr>
          <p:cNvPr id="761858" name="Rectangle 2"/>
          <p:cNvSpPr>
            <a:spLocks noGrp="1" noRot="1" noChangeAspect="1" noChangeArrowheads="1" noTextEdit="1"/>
          </p:cNvSpPr>
          <p:nvPr>
            <p:ph type="sldImg"/>
          </p:nvPr>
        </p:nvSpPr>
        <p:spPr>
          <a:xfrm>
            <a:off x="566738" y="487363"/>
            <a:ext cx="5648325" cy="4237037"/>
          </a:xfrm>
          <a:ln/>
        </p:spPr>
      </p:sp>
      <p:sp>
        <p:nvSpPr>
          <p:cNvPr id="761859" name="Rectangle 3"/>
          <p:cNvSpPr>
            <a:spLocks noGrp="1" noChangeArrowheads="1"/>
          </p:cNvSpPr>
          <p:nvPr>
            <p:ph type="body" idx="1"/>
          </p:nvPr>
        </p:nvSpPr>
        <p:spPr/>
        <p:txBody>
          <a:bodyPr/>
          <a:lstStyle/>
          <a:p>
            <a:endParaRPr lang="es-ES"/>
          </a:p>
        </p:txBody>
      </p:sp>
    </p:spTree>
    <p:extLst>
      <p:ext uri="{BB962C8B-B14F-4D97-AF65-F5344CB8AC3E}">
        <p14:creationId xmlns:p14="http://schemas.microsoft.com/office/powerpoint/2010/main" val="217059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31" name="Rectangle 7"/>
          <p:cNvSpPr>
            <a:spLocks noChangeArrowheads="1"/>
          </p:cNvSpPr>
          <p:nvPr userDrawn="1"/>
        </p:nvSpPr>
        <p:spPr bwMode="auto">
          <a:xfrm>
            <a:off x="3852863" y="6510338"/>
            <a:ext cx="1150937" cy="287337"/>
          </a:xfrm>
          <a:prstGeom prst="rect">
            <a:avLst/>
          </a:prstGeom>
          <a:noFill/>
          <a:ln w="9525">
            <a:noFill/>
            <a:miter lim="800000"/>
            <a:headEnd/>
            <a:tailEnd/>
          </a:ln>
          <a:effectLst/>
        </p:spPr>
        <p:txBody>
          <a:bodyPr/>
          <a:lstStyle/>
          <a:p>
            <a:pPr algn="ctr" eaLnBrk="0" hangingPunct="0"/>
            <a:r>
              <a:rPr lang="es-ES" sz="1400">
                <a:latin typeface="Times New Roman" pitchFamily="18" charset="0"/>
              </a:rPr>
              <a:t>Redes 2-</a:t>
            </a:r>
            <a:fld id="{FB3405E0-C38B-438F-B0DB-CA564E394854}" type="slidenum">
              <a:rPr lang="es-ES" sz="1400">
                <a:latin typeface="Times New Roman" pitchFamily="18" charset="0"/>
              </a:rPr>
              <a:pPr algn="ctr" eaLnBrk="0" hangingPunct="0"/>
              <a:t>‹Nº›</a:t>
            </a:fld>
            <a:endParaRPr lang="es-ES" sz="1400">
              <a:latin typeface="Times New Roman" pitchFamily="18" charset="0"/>
            </a:endParaRPr>
          </a:p>
        </p:txBody>
      </p:sp>
      <p:sp>
        <p:nvSpPr>
          <p:cNvPr id="1032" name="Text Box 8"/>
          <p:cNvSpPr txBox="1">
            <a:spLocks noChangeArrowheads="1"/>
          </p:cNvSpPr>
          <p:nvPr userDrawn="1"/>
        </p:nvSpPr>
        <p:spPr bwMode="auto">
          <a:xfrm>
            <a:off x="107950" y="6507163"/>
            <a:ext cx="1944688" cy="304800"/>
          </a:xfrm>
          <a:prstGeom prst="rect">
            <a:avLst/>
          </a:prstGeom>
          <a:noFill/>
          <a:ln w="12700">
            <a:noFill/>
            <a:miter lim="800000"/>
            <a:headEnd/>
            <a:tailEnd/>
          </a:ln>
          <a:effectLst/>
        </p:spPr>
        <p:txBody>
          <a:bodyPr wrap="none">
            <a:spAutoFit/>
          </a:bodyPr>
          <a:lstStyle/>
          <a:p>
            <a:pPr eaLnBrk="0" hangingPunct="0"/>
            <a:r>
              <a:rPr lang="es-ES" sz="1400">
                <a:latin typeface="Times New Roman" pitchFamily="18" charset="0"/>
              </a:rPr>
              <a:t>Universidad de Valencia</a:t>
            </a:r>
          </a:p>
        </p:txBody>
      </p:sp>
      <p:sp>
        <p:nvSpPr>
          <p:cNvPr id="1033" name="Text Box 9"/>
          <p:cNvSpPr txBox="1">
            <a:spLocks noChangeArrowheads="1"/>
          </p:cNvSpPr>
          <p:nvPr userDrawn="1"/>
        </p:nvSpPr>
        <p:spPr bwMode="auto">
          <a:xfrm>
            <a:off x="7442200" y="6508750"/>
            <a:ext cx="1593850" cy="304800"/>
          </a:xfrm>
          <a:prstGeom prst="rect">
            <a:avLst/>
          </a:prstGeom>
          <a:noFill/>
          <a:ln w="12700">
            <a:noFill/>
            <a:miter lim="800000"/>
            <a:headEnd/>
            <a:tailEnd/>
          </a:ln>
          <a:effectLst/>
        </p:spPr>
        <p:txBody>
          <a:bodyPr wrap="none">
            <a:spAutoFit/>
          </a:bodyPr>
          <a:lstStyle/>
          <a:p>
            <a:pPr eaLnBrk="0" hangingPunct="0"/>
            <a:r>
              <a:rPr lang="es-ES" sz="1400">
                <a:latin typeface="Times New Roman" pitchFamily="18" charset="0"/>
              </a:rPr>
              <a:t>Rogelio Montañana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https://i.creativecommons.org/l/by-nc-sa/4.0/88x31.png"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Hoja_de_c_lculo_de_Microsoft_Excel_97-20031.xls"/><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288" y="1844675"/>
            <a:ext cx="8062912" cy="1584325"/>
          </a:xfrm>
        </p:spPr>
        <p:txBody>
          <a:bodyPr/>
          <a:lstStyle/>
          <a:p>
            <a:r>
              <a:rPr lang="es-ES_tradnl" sz="3600" dirty="0"/>
              <a:t>Tema 2</a:t>
            </a:r>
            <a:br>
              <a:rPr lang="es-ES_tradnl" sz="3600" dirty="0"/>
            </a:br>
            <a:r>
              <a:rPr lang="es-ES_tradnl" sz="3600" dirty="0"/>
              <a:t/>
            </a:r>
            <a:br>
              <a:rPr lang="es-ES_tradnl" sz="3600" dirty="0"/>
            </a:br>
            <a:r>
              <a:rPr lang="es-ES_tradnl" sz="4800" dirty="0"/>
              <a:t>El Nivel de Red: </a:t>
            </a:r>
            <a:r>
              <a:rPr lang="es-ES_tradnl" sz="4800" dirty="0" smtClean="0"/>
              <a:t>Generalidades</a:t>
            </a:r>
            <a:endParaRPr lang="es-ES" sz="2000" dirty="0"/>
          </a:p>
        </p:txBody>
      </p:sp>
      <p:sp>
        <p:nvSpPr>
          <p:cNvPr id="4" name="Text Box 5"/>
          <p:cNvSpPr txBox="1">
            <a:spLocks noChangeArrowheads="1"/>
          </p:cNvSpPr>
          <p:nvPr/>
        </p:nvSpPr>
        <p:spPr bwMode="auto">
          <a:xfrm>
            <a:off x="3560363" y="5333726"/>
            <a:ext cx="1811714" cy="338554"/>
          </a:xfrm>
          <a:prstGeom prst="rect">
            <a:avLst/>
          </a:prstGeom>
          <a:noFill/>
          <a:ln w="12700">
            <a:noFill/>
            <a:miter lim="800000"/>
            <a:headEnd/>
            <a:tailEnd/>
          </a:ln>
          <a:effectLst/>
        </p:spPr>
        <p:txBody>
          <a:bodyPr wrap="none">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pPr algn="ctr"/>
            <a:r>
              <a:rPr lang="es-ES" sz="1600" b="0" i="0" dirty="0">
                <a:latin typeface="Times New Roman" panose="02020603050405020304" pitchFamily="18" charset="0"/>
                <a:cs typeface="Times New Roman" panose="02020603050405020304" pitchFamily="18" charset="0"/>
              </a:rPr>
              <a:t>Rogelio </a:t>
            </a:r>
            <a:r>
              <a:rPr lang="es-ES" sz="1600" b="0" i="0" dirty="0" err="1" smtClean="0">
                <a:latin typeface="Times New Roman" panose="02020603050405020304" pitchFamily="18" charset="0"/>
                <a:cs typeface="Times New Roman" panose="02020603050405020304" pitchFamily="18" charset="0"/>
              </a:rPr>
              <a:t>Montañana</a:t>
            </a:r>
            <a:endParaRPr lang="es-ES" sz="1600" b="0" i="0" dirty="0">
              <a:latin typeface="Times New Roman" panose="02020603050405020304" pitchFamily="18" charset="0"/>
              <a:cs typeface="Times New Roman" panose="02020603050405020304" pitchFamily="18" charset="0"/>
            </a:endParaRPr>
          </a:p>
        </p:txBody>
      </p:sp>
      <p:sp>
        <p:nvSpPr>
          <p:cNvPr id="5" name="CuadroTexto 7"/>
          <p:cNvSpPr txBox="1"/>
          <p:nvPr/>
        </p:nvSpPr>
        <p:spPr>
          <a:xfrm>
            <a:off x="421793" y="6073551"/>
            <a:ext cx="8300414" cy="307777"/>
          </a:xfrm>
          <a:prstGeom prst="rect">
            <a:avLst/>
          </a:prstGeom>
          <a:noFill/>
        </p:spPr>
        <p:txBody>
          <a:bodyPr wrap="none" rtlCol="0">
            <a:spAutoFit/>
          </a:bodyPr>
          <a:lstStyle>
            <a:defPPr>
              <a:defRPr lang="es-ES"/>
            </a:defPPr>
            <a:lvl1pPr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Arial" panose="020B0604020202020204" pitchFamily="34" charset="0"/>
                <a:ea typeface="+mn-ea"/>
                <a:cs typeface="+mn-cs"/>
              </a:defRPr>
            </a:lvl5pPr>
            <a:lvl6pPr marL="2286000" algn="l" defTabSz="914400" rtl="0" eaLnBrk="1" latinLnBrk="0" hangingPunct="1">
              <a:defRPr sz="1400" b="1" kern="1200">
                <a:solidFill>
                  <a:schemeClr val="tx1"/>
                </a:solidFill>
                <a:latin typeface="Arial" panose="020B0604020202020204" pitchFamily="34" charset="0"/>
                <a:ea typeface="+mn-ea"/>
                <a:cs typeface="+mn-cs"/>
              </a:defRPr>
            </a:lvl6pPr>
            <a:lvl7pPr marL="2743200" algn="l" defTabSz="914400" rtl="0" eaLnBrk="1" latinLnBrk="0" hangingPunct="1">
              <a:defRPr sz="1400" b="1" kern="1200">
                <a:solidFill>
                  <a:schemeClr val="tx1"/>
                </a:solidFill>
                <a:latin typeface="Arial" panose="020B0604020202020204" pitchFamily="34" charset="0"/>
                <a:ea typeface="+mn-ea"/>
                <a:cs typeface="+mn-cs"/>
              </a:defRPr>
            </a:lvl7pPr>
            <a:lvl8pPr marL="3200400" algn="l" defTabSz="914400" rtl="0" eaLnBrk="1" latinLnBrk="0" hangingPunct="1">
              <a:defRPr sz="1400" b="1" kern="1200">
                <a:solidFill>
                  <a:schemeClr val="tx1"/>
                </a:solidFill>
                <a:latin typeface="Arial" panose="020B0604020202020204" pitchFamily="34" charset="0"/>
                <a:ea typeface="+mn-ea"/>
                <a:cs typeface="+mn-cs"/>
              </a:defRPr>
            </a:lvl8pPr>
            <a:lvl9pPr marL="3657600" algn="l" defTabSz="914400" rtl="0" eaLnBrk="1" latinLnBrk="0" hangingPunct="1">
              <a:defRPr sz="1400" b="1" kern="1200">
                <a:solidFill>
                  <a:schemeClr val="tx1"/>
                </a:solidFill>
                <a:latin typeface="Arial" panose="020B0604020202020204" pitchFamily="34" charset="0"/>
                <a:ea typeface="+mn-ea"/>
                <a:cs typeface="+mn-cs"/>
              </a:defRPr>
            </a:lvl9pPr>
          </a:lstStyle>
          <a:p>
            <a:r>
              <a:rPr lang="es-ES" sz="1400" b="0" i="0" dirty="0">
                <a:latin typeface="+mj-lt"/>
              </a:rPr>
              <a:t>Esta obra está bajo una </a:t>
            </a:r>
            <a:r>
              <a:rPr lang="es-ES" sz="1400" b="0" i="0" u="sng" dirty="0">
                <a:latin typeface="+mj-lt"/>
                <a:hlinkClick r:id="rId3"/>
              </a:rPr>
              <a:t>Licencia </a:t>
            </a:r>
            <a:r>
              <a:rPr lang="es-ES" sz="1400" b="0" i="0" u="sng" dirty="0" err="1">
                <a:latin typeface="+mj-lt"/>
                <a:hlinkClick r:id="rId3"/>
              </a:rPr>
              <a:t>Creative</a:t>
            </a:r>
            <a:r>
              <a:rPr lang="es-ES" sz="1400" b="0" i="0" u="sng" dirty="0">
                <a:latin typeface="+mj-lt"/>
                <a:hlinkClick r:id="rId3"/>
              </a:rPr>
              <a:t> </a:t>
            </a:r>
            <a:r>
              <a:rPr lang="es-ES" sz="1400" b="0" i="0" u="sng" dirty="0" err="1">
                <a:latin typeface="+mj-lt"/>
                <a:hlinkClick r:id="rId3"/>
              </a:rPr>
              <a:t>Commons</a:t>
            </a:r>
            <a:r>
              <a:rPr lang="es-ES" sz="1400" b="0" i="0" u="sng" dirty="0">
                <a:latin typeface="+mj-lt"/>
                <a:hlinkClick r:id="rId3"/>
              </a:rPr>
              <a:t> Atribución-</a:t>
            </a:r>
            <a:r>
              <a:rPr lang="es-ES" sz="1400" b="0" i="0" u="sng" dirty="0" err="1">
                <a:latin typeface="+mj-lt"/>
                <a:hlinkClick r:id="rId3"/>
              </a:rPr>
              <a:t>NoComercial</a:t>
            </a:r>
            <a:r>
              <a:rPr lang="es-ES" sz="1400" b="0" i="0" u="sng" dirty="0">
                <a:latin typeface="+mj-lt"/>
                <a:hlinkClick r:id="rId3"/>
              </a:rPr>
              <a:t>-</a:t>
            </a:r>
            <a:r>
              <a:rPr lang="es-ES" sz="1400" b="0" i="0" u="sng" dirty="0" err="1">
                <a:latin typeface="+mj-lt"/>
                <a:hlinkClick r:id="rId3"/>
              </a:rPr>
              <a:t>CompartirIgual</a:t>
            </a:r>
            <a:r>
              <a:rPr lang="es-ES" sz="1400" b="0" i="0" u="sng" dirty="0">
                <a:latin typeface="+mj-lt"/>
                <a:hlinkClick r:id="rId3"/>
              </a:rPr>
              <a:t> 4.0 Internacional</a:t>
            </a:r>
            <a:r>
              <a:rPr lang="es-ES" sz="1400" b="0" i="0" dirty="0">
                <a:latin typeface="+mj-lt"/>
              </a:rPr>
              <a:t>. </a:t>
            </a:r>
          </a:p>
        </p:txBody>
      </p:sp>
      <p:pic>
        <p:nvPicPr>
          <p:cNvPr id="6" name="Picture 1" descr="Licencia Creative Commons">
            <a:hlinkClick r:id="rId3"/>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015785" y="5749928"/>
            <a:ext cx="838200" cy="296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s-ES_tradnl"/>
              <a:t>Sumario</a:t>
            </a:r>
            <a:endParaRPr lang="es-ES"/>
          </a:p>
        </p:txBody>
      </p:sp>
      <p:sp>
        <p:nvSpPr>
          <p:cNvPr id="115715" name="Rectangle 3"/>
          <p:cNvSpPr>
            <a:spLocks noGrp="1" noChangeArrowheads="1"/>
          </p:cNvSpPr>
          <p:nvPr>
            <p:ph type="body" idx="1"/>
          </p:nvPr>
        </p:nvSpPr>
        <p:spPr/>
        <p:txBody>
          <a:bodyPr/>
          <a:lstStyle/>
          <a:p>
            <a:r>
              <a:rPr lang="es-ES_tradnl" dirty="0"/>
              <a:t>Aspectos generales del nivel de red</a:t>
            </a:r>
          </a:p>
          <a:p>
            <a:r>
              <a:rPr lang="es-ES_tradnl" b="1" dirty="0">
                <a:solidFill>
                  <a:srgbClr val="FF0000"/>
                </a:solidFill>
              </a:rPr>
              <a:t>Algoritmos de </a:t>
            </a:r>
            <a:r>
              <a:rPr lang="es-ES_tradnl" b="1" dirty="0" err="1" smtClean="0">
                <a:solidFill>
                  <a:srgbClr val="FF0000"/>
                </a:solidFill>
              </a:rPr>
              <a:t>routing</a:t>
            </a:r>
            <a:endParaRPr lang="es-ES_tradnl"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s-ES_tradnl" sz="4000"/>
              <a:t>Principio de optimalidad</a:t>
            </a:r>
          </a:p>
        </p:txBody>
      </p:sp>
      <p:sp>
        <p:nvSpPr>
          <p:cNvPr id="517123" name="Rectangle 3"/>
          <p:cNvSpPr>
            <a:spLocks noGrp="1" noChangeArrowheads="1"/>
          </p:cNvSpPr>
          <p:nvPr>
            <p:ph type="body" idx="1"/>
          </p:nvPr>
        </p:nvSpPr>
        <p:spPr/>
        <p:txBody>
          <a:bodyPr/>
          <a:lstStyle/>
          <a:p>
            <a:pPr>
              <a:buFontTx/>
              <a:buNone/>
            </a:pPr>
            <a:r>
              <a:rPr lang="es-ES_tradnl" i="1"/>
              <a:t>Si Valencia está en la ruta óptima de Murcia a Barcelona, entonces el camino óptimo de Valencia a Barcelona está incluido en la ruta óptima de Murcia a Barcelona</a:t>
            </a:r>
          </a:p>
          <a:p>
            <a:pPr>
              <a:buFontTx/>
              <a:buNone/>
            </a:pPr>
            <a:r>
              <a:rPr lang="es-ES_tradnl"/>
              <a:t>Corolario: Todas las rutas óptimas para llegar a Barcelona desde cualquier sitio forman un árbol sin bucles (spanning tree) con raíz en Barcelona.</a:t>
            </a:r>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0370" name="Object 2"/>
          <p:cNvGraphicFramePr>
            <a:graphicFrameLocks noChangeAspect="1"/>
          </p:cNvGraphicFramePr>
          <p:nvPr/>
        </p:nvGraphicFramePr>
        <p:xfrm>
          <a:off x="152400" y="1171575"/>
          <a:ext cx="4572000" cy="3733800"/>
        </p:xfrm>
        <a:graphic>
          <a:graphicData uri="http://schemas.openxmlformats.org/presentationml/2006/ole">
            <mc:AlternateContent xmlns:mc="http://schemas.openxmlformats.org/markup-compatibility/2006">
              <mc:Choice xmlns:v="urn:schemas-microsoft-com:vml" Requires="v">
                <p:oleObj spid="_x0000_s570373" name="VISIO" r:id="rId4" imgW="1166400" imgH="956160" progId="">
                  <p:embed/>
                </p:oleObj>
              </mc:Choice>
              <mc:Fallback>
                <p:oleObj name="VISIO" r:id="rId4" imgW="1166400" imgH="95616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171575"/>
                        <a:ext cx="4572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570371" name="Group 3"/>
          <p:cNvGrpSpPr>
            <a:grpSpLocks/>
          </p:cNvGrpSpPr>
          <p:nvPr/>
        </p:nvGrpSpPr>
        <p:grpSpPr bwMode="auto">
          <a:xfrm>
            <a:off x="582613" y="1535113"/>
            <a:ext cx="3252787" cy="2911475"/>
            <a:chOff x="367" y="853"/>
            <a:chExt cx="2049" cy="1834"/>
          </a:xfrm>
        </p:grpSpPr>
        <p:sp>
          <p:nvSpPr>
            <p:cNvPr id="570372" name="Line 4"/>
            <p:cNvSpPr>
              <a:spLocks noChangeShapeType="1"/>
            </p:cNvSpPr>
            <p:nvPr/>
          </p:nvSpPr>
          <p:spPr bwMode="auto">
            <a:xfrm flipH="1" flipV="1">
              <a:off x="1971" y="1356"/>
              <a:ext cx="445" cy="83"/>
            </a:xfrm>
            <a:prstGeom prst="line">
              <a:avLst/>
            </a:prstGeom>
            <a:noFill/>
            <a:ln w="9525">
              <a:solidFill>
                <a:schemeClr val="tx1"/>
              </a:solidFill>
              <a:round/>
              <a:headEnd/>
              <a:tailEnd/>
            </a:ln>
            <a:effectLst/>
          </p:spPr>
          <p:txBody>
            <a:bodyPr/>
            <a:lstStyle/>
            <a:p>
              <a:endParaRPr lang="es-ES"/>
            </a:p>
          </p:txBody>
        </p:sp>
        <p:sp>
          <p:nvSpPr>
            <p:cNvPr id="570373" name="Line 5"/>
            <p:cNvSpPr>
              <a:spLocks noChangeShapeType="1"/>
            </p:cNvSpPr>
            <p:nvPr/>
          </p:nvSpPr>
          <p:spPr bwMode="auto">
            <a:xfrm flipH="1">
              <a:off x="1432" y="1356"/>
              <a:ext cx="539" cy="294"/>
            </a:xfrm>
            <a:prstGeom prst="line">
              <a:avLst/>
            </a:prstGeom>
            <a:noFill/>
            <a:ln w="9525">
              <a:solidFill>
                <a:schemeClr val="tx1"/>
              </a:solidFill>
              <a:round/>
              <a:headEnd/>
              <a:tailEnd/>
            </a:ln>
            <a:effectLst/>
          </p:spPr>
          <p:txBody>
            <a:bodyPr/>
            <a:lstStyle/>
            <a:p>
              <a:endParaRPr lang="es-ES"/>
            </a:p>
          </p:txBody>
        </p:sp>
        <p:sp>
          <p:nvSpPr>
            <p:cNvPr id="570374" name="Line 6"/>
            <p:cNvSpPr>
              <a:spLocks noChangeShapeType="1"/>
            </p:cNvSpPr>
            <p:nvPr/>
          </p:nvSpPr>
          <p:spPr bwMode="auto">
            <a:xfrm flipH="1">
              <a:off x="2079" y="1435"/>
              <a:ext cx="337" cy="520"/>
            </a:xfrm>
            <a:prstGeom prst="line">
              <a:avLst/>
            </a:prstGeom>
            <a:noFill/>
            <a:ln w="9525">
              <a:solidFill>
                <a:schemeClr val="tx1"/>
              </a:solidFill>
              <a:round/>
              <a:headEnd/>
              <a:tailEnd/>
            </a:ln>
            <a:effectLst/>
          </p:spPr>
          <p:txBody>
            <a:bodyPr/>
            <a:lstStyle/>
            <a:p>
              <a:endParaRPr lang="es-ES"/>
            </a:p>
          </p:txBody>
        </p:sp>
        <p:sp>
          <p:nvSpPr>
            <p:cNvPr id="570375" name="Line 7"/>
            <p:cNvSpPr>
              <a:spLocks noChangeShapeType="1"/>
            </p:cNvSpPr>
            <p:nvPr/>
          </p:nvSpPr>
          <p:spPr bwMode="auto">
            <a:xfrm flipH="1">
              <a:off x="1964" y="1952"/>
              <a:ext cx="115" cy="388"/>
            </a:xfrm>
            <a:prstGeom prst="line">
              <a:avLst/>
            </a:prstGeom>
            <a:noFill/>
            <a:ln w="9525">
              <a:solidFill>
                <a:schemeClr val="tx1"/>
              </a:solidFill>
              <a:round/>
              <a:headEnd/>
              <a:tailEnd/>
            </a:ln>
            <a:effectLst/>
          </p:spPr>
          <p:txBody>
            <a:bodyPr/>
            <a:lstStyle/>
            <a:p>
              <a:endParaRPr lang="es-ES"/>
            </a:p>
          </p:txBody>
        </p:sp>
        <p:sp>
          <p:nvSpPr>
            <p:cNvPr id="570376" name="Line 8"/>
            <p:cNvSpPr>
              <a:spLocks noChangeShapeType="1"/>
            </p:cNvSpPr>
            <p:nvPr/>
          </p:nvSpPr>
          <p:spPr bwMode="auto">
            <a:xfrm flipV="1">
              <a:off x="1244" y="2344"/>
              <a:ext cx="723" cy="340"/>
            </a:xfrm>
            <a:prstGeom prst="line">
              <a:avLst/>
            </a:prstGeom>
            <a:noFill/>
            <a:ln w="9525">
              <a:solidFill>
                <a:schemeClr val="tx1"/>
              </a:solidFill>
              <a:round/>
              <a:headEnd/>
              <a:tailEnd/>
            </a:ln>
            <a:effectLst/>
          </p:spPr>
          <p:txBody>
            <a:bodyPr/>
            <a:lstStyle/>
            <a:p>
              <a:endParaRPr lang="es-ES"/>
            </a:p>
          </p:txBody>
        </p:sp>
        <p:sp>
          <p:nvSpPr>
            <p:cNvPr id="570377" name="Line 9"/>
            <p:cNvSpPr>
              <a:spLocks noChangeShapeType="1"/>
            </p:cNvSpPr>
            <p:nvPr/>
          </p:nvSpPr>
          <p:spPr bwMode="auto">
            <a:xfrm flipV="1">
              <a:off x="1244" y="2517"/>
              <a:ext cx="170" cy="170"/>
            </a:xfrm>
            <a:prstGeom prst="line">
              <a:avLst/>
            </a:prstGeom>
            <a:noFill/>
            <a:ln w="9525">
              <a:solidFill>
                <a:schemeClr val="tx1"/>
              </a:solidFill>
              <a:round/>
              <a:headEnd/>
              <a:tailEnd/>
            </a:ln>
            <a:effectLst/>
          </p:spPr>
          <p:txBody>
            <a:bodyPr/>
            <a:lstStyle/>
            <a:p>
              <a:endParaRPr lang="es-ES"/>
            </a:p>
          </p:txBody>
        </p:sp>
        <p:sp>
          <p:nvSpPr>
            <p:cNvPr id="570378" name="Line 10"/>
            <p:cNvSpPr>
              <a:spLocks noChangeShapeType="1"/>
            </p:cNvSpPr>
            <p:nvPr/>
          </p:nvSpPr>
          <p:spPr bwMode="auto">
            <a:xfrm flipV="1">
              <a:off x="913" y="2351"/>
              <a:ext cx="289" cy="125"/>
            </a:xfrm>
            <a:prstGeom prst="line">
              <a:avLst/>
            </a:prstGeom>
            <a:noFill/>
            <a:ln w="9525">
              <a:solidFill>
                <a:schemeClr val="tx1"/>
              </a:solidFill>
              <a:round/>
              <a:headEnd/>
              <a:tailEnd/>
            </a:ln>
            <a:effectLst/>
          </p:spPr>
          <p:txBody>
            <a:bodyPr/>
            <a:lstStyle/>
            <a:p>
              <a:endParaRPr lang="es-ES"/>
            </a:p>
          </p:txBody>
        </p:sp>
        <p:sp>
          <p:nvSpPr>
            <p:cNvPr id="570379" name="Line 11"/>
            <p:cNvSpPr>
              <a:spLocks noChangeShapeType="1"/>
            </p:cNvSpPr>
            <p:nvPr/>
          </p:nvSpPr>
          <p:spPr bwMode="auto">
            <a:xfrm flipH="1">
              <a:off x="1404" y="1650"/>
              <a:ext cx="31" cy="579"/>
            </a:xfrm>
            <a:prstGeom prst="line">
              <a:avLst/>
            </a:prstGeom>
            <a:noFill/>
            <a:ln w="9525">
              <a:solidFill>
                <a:schemeClr val="tx1"/>
              </a:solidFill>
              <a:round/>
              <a:headEnd/>
              <a:tailEnd/>
            </a:ln>
            <a:effectLst/>
          </p:spPr>
          <p:txBody>
            <a:bodyPr/>
            <a:lstStyle/>
            <a:p>
              <a:endParaRPr lang="es-ES"/>
            </a:p>
          </p:txBody>
        </p:sp>
        <p:sp>
          <p:nvSpPr>
            <p:cNvPr id="570380" name="Line 12"/>
            <p:cNvSpPr>
              <a:spLocks noChangeShapeType="1"/>
            </p:cNvSpPr>
            <p:nvPr/>
          </p:nvSpPr>
          <p:spPr bwMode="auto">
            <a:xfrm flipV="1">
              <a:off x="1205" y="2226"/>
              <a:ext cx="195" cy="125"/>
            </a:xfrm>
            <a:prstGeom prst="line">
              <a:avLst/>
            </a:prstGeom>
            <a:noFill/>
            <a:ln w="9525">
              <a:solidFill>
                <a:schemeClr val="tx1"/>
              </a:solidFill>
              <a:round/>
              <a:headEnd/>
              <a:tailEnd/>
            </a:ln>
            <a:effectLst/>
          </p:spPr>
          <p:txBody>
            <a:bodyPr/>
            <a:lstStyle/>
            <a:p>
              <a:endParaRPr lang="es-ES"/>
            </a:p>
          </p:txBody>
        </p:sp>
        <p:sp>
          <p:nvSpPr>
            <p:cNvPr id="570381" name="Line 13"/>
            <p:cNvSpPr>
              <a:spLocks noChangeShapeType="1"/>
            </p:cNvSpPr>
            <p:nvPr/>
          </p:nvSpPr>
          <p:spPr bwMode="auto">
            <a:xfrm>
              <a:off x="1400" y="2226"/>
              <a:ext cx="7" cy="298"/>
            </a:xfrm>
            <a:prstGeom prst="line">
              <a:avLst/>
            </a:prstGeom>
            <a:noFill/>
            <a:ln w="9525">
              <a:solidFill>
                <a:schemeClr val="tx1"/>
              </a:solidFill>
              <a:round/>
              <a:headEnd/>
              <a:tailEnd/>
            </a:ln>
            <a:effectLst/>
          </p:spPr>
          <p:txBody>
            <a:bodyPr/>
            <a:lstStyle/>
            <a:p>
              <a:endParaRPr lang="es-ES"/>
            </a:p>
          </p:txBody>
        </p:sp>
        <p:sp>
          <p:nvSpPr>
            <p:cNvPr id="570382" name="Line 14"/>
            <p:cNvSpPr>
              <a:spLocks noChangeShapeType="1"/>
            </p:cNvSpPr>
            <p:nvPr/>
          </p:nvSpPr>
          <p:spPr bwMode="auto">
            <a:xfrm flipH="1" flipV="1">
              <a:off x="1275" y="1255"/>
              <a:ext cx="160" cy="392"/>
            </a:xfrm>
            <a:prstGeom prst="line">
              <a:avLst/>
            </a:prstGeom>
            <a:noFill/>
            <a:ln w="9525">
              <a:solidFill>
                <a:schemeClr val="tx1"/>
              </a:solidFill>
              <a:round/>
              <a:headEnd/>
              <a:tailEnd/>
            </a:ln>
            <a:effectLst/>
          </p:spPr>
          <p:txBody>
            <a:bodyPr/>
            <a:lstStyle/>
            <a:p>
              <a:endParaRPr lang="es-ES"/>
            </a:p>
          </p:txBody>
        </p:sp>
        <p:sp>
          <p:nvSpPr>
            <p:cNvPr id="570383" name="Line 15"/>
            <p:cNvSpPr>
              <a:spLocks noChangeShapeType="1"/>
            </p:cNvSpPr>
            <p:nvPr/>
          </p:nvSpPr>
          <p:spPr bwMode="auto">
            <a:xfrm flipV="1">
              <a:off x="1278" y="860"/>
              <a:ext cx="320" cy="395"/>
            </a:xfrm>
            <a:prstGeom prst="line">
              <a:avLst/>
            </a:prstGeom>
            <a:noFill/>
            <a:ln w="9525">
              <a:solidFill>
                <a:schemeClr val="tx1"/>
              </a:solidFill>
              <a:round/>
              <a:headEnd/>
              <a:tailEnd/>
            </a:ln>
            <a:effectLst/>
          </p:spPr>
          <p:txBody>
            <a:bodyPr/>
            <a:lstStyle/>
            <a:p>
              <a:endParaRPr lang="es-ES"/>
            </a:p>
          </p:txBody>
        </p:sp>
        <p:sp>
          <p:nvSpPr>
            <p:cNvPr id="570384" name="Line 16"/>
            <p:cNvSpPr>
              <a:spLocks noChangeShapeType="1"/>
            </p:cNvSpPr>
            <p:nvPr/>
          </p:nvSpPr>
          <p:spPr bwMode="auto">
            <a:xfrm>
              <a:off x="1598" y="856"/>
              <a:ext cx="383" cy="507"/>
            </a:xfrm>
            <a:prstGeom prst="line">
              <a:avLst/>
            </a:prstGeom>
            <a:noFill/>
            <a:ln w="9525">
              <a:solidFill>
                <a:schemeClr val="tx1"/>
              </a:solidFill>
              <a:round/>
              <a:headEnd/>
              <a:tailEnd/>
            </a:ln>
            <a:effectLst/>
          </p:spPr>
          <p:txBody>
            <a:bodyPr/>
            <a:lstStyle/>
            <a:p>
              <a:endParaRPr lang="es-ES"/>
            </a:p>
          </p:txBody>
        </p:sp>
        <p:sp>
          <p:nvSpPr>
            <p:cNvPr id="570385" name="Line 17"/>
            <p:cNvSpPr>
              <a:spLocks noChangeShapeType="1"/>
            </p:cNvSpPr>
            <p:nvPr/>
          </p:nvSpPr>
          <p:spPr bwMode="auto">
            <a:xfrm>
              <a:off x="1435" y="1643"/>
              <a:ext cx="647" cy="312"/>
            </a:xfrm>
            <a:prstGeom prst="line">
              <a:avLst/>
            </a:prstGeom>
            <a:noFill/>
            <a:ln w="9525">
              <a:solidFill>
                <a:schemeClr val="tx1"/>
              </a:solidFill>
              <a:round/>
              <a:headEnd/>
              <a:tailEnd/>
            </a:ln>
            <a:effectLst/>
          </p:spPr>
          <p:txBody>
            <a:bodyPr/>
            <a:lstStyle/>
            <a:p>
              <a:endParaRPr lang="es-ES"/>
            </a:p>
          </p:txBody>
        </p:sp>
        <p:sp>
          <p:nvSpPr>
            <p:cNvPr id="570386" name="Line 18"/>
            <p:cNvSpPr>
              <a:spLocks noChangeShapeType="1"/>
            </p:cNvSpPr>
            <p:nvPr/>
          </p:nvSpPr>
          <p:spPr bwMode="auto">
            <a:xfrm flipV="1">
              <a:off x="704" y="1647"/>
              <a:ext cx="731" cy="496"/>
            </a:xfrm>
            <a:prstGeom prst="line">
              <a:avLst/>
            </a:prstGeom>
            <a:noFill/>
            <a:ln w="9525">
              <a:solidFill>
                <a:schemeClr val="tx1"/>
              </a:solidFill>
              <a:round/>
              <a:headEnd/>
              <a:tailEnd/>
            </a:ln>
            <a:effectLst/>
          </p:spPr>
          <p:txBody>
            <a:bodyPr/>
            <a:lstStyle/>
            <a:p>
              <a:endParaRPr lang="es-ES"/>
            </a:p>
          </p:txBody>
        </p:sp>
        <p:sp>
          <p:nvSpPr>
            <p:cNvPr id="570387" name="Line 19"/>
            <p:cNvSpPr>
              <a:spLocks noChangeShapeType="1"/>
            </p:cNvSpPr>
            <p:nvPr/>
          </p:nvSpPr>
          <p:spPr bwMode="auto">
            <a:xfrm>
              <a:off x="367" y="853"/>
              <a:ext cx="908" cy="406"/>
            </a:xfrm>
            <a:prstGeom prst="line">
              <a:avLst/>
            </a:prstGeom>
            <a:noFill/>
            <a:ln w="9525">
              <a:solidFill>
                <a:schemeClr val="tx1"/>
              </a:solidFill>
              <a:round/>
              <a:headEnd/>
              <a:tailEnd/>
            </a:ln>
            <a:effectLst/>
          </p:spPr>
          <p:txBody>
            <a:bodyPr/>
            <a:lstStyle/>
            <a:p>
              <a:endParaRPr lang="es-ES"/>
            </a:p>
          </p:txBody>
        </p:sp>
        <p:sp>
          <p:nvSpPr>
            <p:cNvPr id="570388" name="Line 20"/>
            <p:cNvSpPr>
              <a:spLocks noChangeShapeType="1"/>
            </p:cNvSpPr>
            <p:nvPr/>
          </p:nvSpPr>
          <p:spPr bwMode="auto">
            <a:xfrm>
              <a:off x="910" y="2472"/>
              <a:ext cx="337" cy="215"/>
            </a:xfrm>
            <a:prstGeom prst="line">
              <a:avLst/>
            </a:prstGeom>
            <a:noFill/>
            <a:ln w="9525">
              <a:solidFill>
                <a:schemeClr val="tx1"/>
              </a:solidFill>
              <a:round/>
              <a:headEnd/>
              <a:tailEnd/>
            </a:ln>
            <a:effectLst/>
          </p:spPr>
          <p:txBody>
            <a:bodyPr/>
            <a:lstStyle/>
            <a:p>
              <a:endParaRPr lang="es-ES"/>
            </a:p>
          </p:txBody>
        </p:sp>
      </p:grpSp>
      <p:sp>
        <p:nvSpPr>
          <p:cNvPr id="570389" name="Oval 21"/>
          <p:cNvSpPr>
            <a:spLocks noChangeArrowheads="1"/>
          </p:cNvSpPr>
          <p:nvPr/>
        </p:nvSpPr>
        <p:spPr bwMode="auto">
          <a:xfrm>
            <a:off x="3076575" y="3862388"/>
            <a:ext cx="65088"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0" name="Oval 22"/>
          <p:cNvSpPr>
            <a:spLocks noChangeArrowheads="1"/>
          </p:cNvSpPr>
          <p:nvPr/>
        </p:nvSpPr>
        <p:spPr bwMode="auto">
          <a:xfrm>
            <a:off x="2239963" y="2765425"/>
            <a:ext cx="66675" cy="6508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1" name="Oval 23"/>
          <p:cNvSpPr>
            <a:spLocks noChangeArrowheads="1"/>
          </p:cNvSpPr>
          <p:nvPr/>
        </p:nvSpPr>
        <p:spPr bwMode="auto">
          <a:xfrm>
            <a:off x="3100388" y="2301875"/>
            <a:ext cx="66675" cy="6508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2" name="Oval 24"/>
          <p:cNvSpPr>
            <a:spLocks noChangeArrowheads="1"/>
          </p:cNvSpPr>
          <p:nvPr/>
        </p:nvSpPr>
        <p:spPr bwMode="auto">
          <a:xfrm>
            <a:off x="1990725" y="2146300"/>
            <a:ext cx="66675" cy="6508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3" name="Oval 25"/>
          <p:cNvSpPr>
            <a:spLocks noChangeArrowheads="1"/>
          </p:cNvSpPr>
          <p:nvPr/>
        </p:nvSpPr>
        <p:spPr bwMode="auto">
          <a:xfrm>
            <a:off x="3267075" y="3251200"/>
            <a:ext cx="65088"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4" name="Oval 26"/>
          <p:cNvSpPr>
            <a:spLocks noChangeArrowheads="1"/>
          </p:cNvSpPr>
          <p:nvPr/>
        </p:nvSpPr>
        <p:spPr bwMode="auto">
          <a:xfrm>
            <a:off x="2505075" y="1517650"/>
            <a:ext cx="65088"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5" name="Oval 27"/>
          <p:cNvSpPr>
            <a:spLocks noChangeArrowheads="1"/>
          </p:cNvSpPr>
          <p:nvPr/>
        </p:nvSpPr>
        <p:spPr bwMode="auto">
          <a:xfrm>
            <a:off x="3797300" y="2425700"/>
            <a:ext cx="65088"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6" name="Oval 28"/>
          <p:cNvSpPr>
            <a:spLocks noChangeArrowheads="1"/>
          </p:cNvSpPr>
          <p:nvPr/>
        </p:nvSpPr>
        <p:spPr bwMode="auto">
          <a:xfrm>
            <a:off x="1411288" y="4076700"/>
            <a:ext cx="66675"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397" name="Text Box 29"/>
          <p:cNvSpPr txBox="1">
            <a:spLocks noChangeArrowheads="1"/>
          </p:cNvSpPr>
          <p:nvPr/>
        </p:nvSpPr>
        <p:spPr bwMode="auto">
          <a:xfrm>
            <a:off x="3225800" y="3848100"/>
            <a:ext cx="674688" cy="274638"/>
          </a:xfrm>
          <a:prstGeom prst="rect">
            <a:avLst/>
          </a:prstGeom>
          <a:noFill/>
          <a:ln w="9525">
            <a:noFill/>
            <a:miter lim="800000"/>
            <a:headEnd/>
            <a:tailEnd/>
          </a:ln>
          <a:effectLst/>
        </p:spPr>
        <p:txBody>
          <a:bodyPr wrap="none">
            <a:spAutoFit/>
          </a:bodyPr>
          <a:lstStyle/>
          <a:p>
            <a:pPr eaLnBrk="0" hangingPunct="0"/>
            <a:r>
              <a:rPr lang="es-ES_tradnl" sz="1200" b="1"/>
              <a:t>Murcia</a:t>
            </a:r>
            <a:endParaRPr lang="es-ES" sz="1200" b="1"/>
          </a:p>
        </p:txBody>
      </p:sp>
      <p:sp>
        <p:nvSpPr>
          <p:cNvPr id="570398" name="Text Box 30"/>
          <p:cNvSpPr txBox="1">
            <a:spLocks noChangeArrowheads="1"/>
          </p:cNvSpPr>
          <p:nvPr/>
        </p:nvSpPr>
        <p:spPr bwMode="auto">
          <a:xfrm>
            <a:off x="1143000" y="2039938"/>
            <a:ext cx="906463" cy="274637"/>
          </a:xfrm>
          <a:prstGeom prst="rect">
            <a:avLst/>
          </a:prstGeom>
          <a:noFill/>
          <a:ln w="9525">
            <a:noFill/>
            <a:miter lim="800000"/>
            <a:headEnd/>
            <a:tailEnd/>
          </a:ln>
          <a:effectLst/>
        </p:spPr>
        <p:txBody>
          <a:bodyPr wrap="none">
            <a:spAutoFit/>
          </a:bodyPr>
          <a:lstStyle/>
          <a:p>
            <a:pPr eaLnBrk="0" hangingPunct="0"/>
            <a:r>
              <a:rPr lang="es-ES_tradnl" sz="1200" b="1"/>
              <a:t>Valladolid</a:t>
            </a:r>
            <a:endParaRPr lang="es-ES" sz="1200" b="1"/>
          </a:p>
        </p:txBody>
      </p:sp>
      <p:sp>
        <p:nvSpPr>
          <p:cNvPr id="570399" name="Text Box 31"/>
          <p:cNvSpPr txBox="1">
            <a:spLocks noChangeArrowheads="1"/>
          </p:cNvSpPr>
          <p:nvPr/>
        </p:nvSpPr>
        <p:spPr bwMode="auto">
          <a:xfrm>
            <a:off x="1941513" y="1395413"/>
            <a:ext cx="650875" cy="274637"/>
          </a:xfrm>
          <a:prstGeom prst="rect">
            <a:avLst/>
          </a:prstGeom>
          <a:noFill/>
          <a:ln w="9525">
            <a:noFill/>
            <a:miter lim="800000"/>
            <a:headEnd/>
            <a:tailEnd/>
          </a:ln>
          <a:effectLst/>
        </p:spPr>
        <p:txBody>
          <a:bodyPr wrap="none">
            <a:spAutoFit/>
          </a:bodyPr>
          <a:lstStyle/>
          <a:p>
            <a:pPr eaLnBrk="0" hangingPunct="0"/>
            <a:r>
              <a:rPr lang="es-ES_tradnl" sz="1200" b="1"/>
              <a:t>Bilbao</a:t>
            </a:r>
            <a:endParaRPr lang="es-ES" sz="1200" b="1"/>
          </a:p>
        </p:txBody>
      </p:sp>
      <p:sp>
        <p:nvSpPr>
          <p:cNvPr id="570400" name="Text Box 32"/>
          <p:cNvSpPr txBox="1">
            <a:spLocks noChangeArrowheads="1"/>
          </p:cNvSpPr>
          <p:nvPr/>
        </p:nvSpPr>
        <p:spPr bwMode="auto">
          <a:xfrm>
            <a:off x="1611313" y="2690813"/>
            <a:ext cx="684212" cy="274637"/>
          </a:xfrm>
          <a:prstGeom prst="rect">
            <a:avLst/>
          </a:prstGeom>
          <a:noFill/>
          <a:ln w="9525">
            <a:noFill/>
            <a:miter lim="800000"/>
            <a:headEnd/>
            <a:tailEnd/>
          </a:ln>
          <a:effectLst/>
        </p:spPr>
        <p:txBody>
          <a:bodyPr wrap="none">
            <a:spAutoFit/>
          </a:bodyPr>
          <a:lstStyle/>
          <a:p>
            <a:pPr eaLnBrk="0" hangingPunct="0"/>
            <a:r>
              <a:rPr lang="es-ES_tradnl" sz="1200" b="1"/>
              <a:t>Madrid</a:t>
            </a:r>
            <a:endParaRPr lang="es-ES" sz="1200" b="1"/>
          </a:p>
        </p:txBody>
      </p:sp>
      <p:sp>
        <p:nvSpPr>
          <p:cNvPr id="570401" name="Text Box 33"/>
          <p:cNvSpPr txBox="1">
            <a:spLocks noChangeArrowheads="1"/>
          </p:cNvSpPr>
          <p:nvPr/>
        </p:nvSpPr>
        <p:spPr bwMode="auto">
          <a:xfrm>
            <a:off x="3430588" y="3113088"/>
            <a:ext cx="801687" cy="274637"/>
          </a:xfrm>
          <a:prstGeom prst="rect">
            <a:avLst/>
          </a:prstGeom>
          <a:noFill/>
          <a:ln w="9525">
            <a:noFill/>
            <a:miter lim="800000"/>
            <a:headEnd/>
            <a:tailEnd/>
          </a:ln>
          <a:effectLst/>
        </p:spPr>
        <p:txBody>
          <a:bodyPr wrap="none">
            <a:spAutoFit/>
          </a:bodyPr>
          <a:lstStyle/>
          <a:p>
            <a:pPr eaLnBrk="0" hangingPunct="0"/>
            <a:r>
              <a:rPr lang="es-ES_tradnl" sz="1200" b="1"/>
              <a:t>Valencia</a:t>
            </a:r>
            <a:endParaRPr lang="es-ES" sz="1200" b="1"/>
          </a:p>
        </p:txBody>
      </p:sp>
      <p:sp>
        <p:nvSpPr>
          <p:cNvPr id="570402" name="Text Box 34"/>
          <p:cNvSpPr txBox="1">
            <a:spLocks noChangeArrowheads="1"/>
          </p:cNvSpPr>
          <p:nvPr/>
        </p:nvSpPr>
        <p:spPr bwMode="auto">
          <a:xfrm>
            <a:off x="2271713" y="2162175"/>
            <a:ext cx="852487" cy="274638"/>
          </a:xfrm>
          <a:prstGeom prst="rect">
            <a:avLst/>
          </a:prstGeom>
          <a:noFill/>
          <a:ln w="9525">
            <a:noFill/>
            <a:miter lim="800000"/>
            <a:headEnd/>
            <a:tailEnd/>
          </a:ln>
          <a:effectLst/>
        </p:spPr>
        <p:txBody>
          <a:bodyPr wrap="none">
            <a:spAutoFit/>
          </a:bodyPr>
          <a:lstStyle/>
          <a:p>
            <a:pPr eaLnBrk="0" hangingPunct="0"/>
            <a:r>
              <a:rPr lang="es-ES_tradnl" sz="1200" b="1"/>
              <a:t>Zaragoza</a:t>
            </a:r>
            <a:endParaRPr lang="es-ES" sz="1200" b="1"/>
          </a:p>
        </p:txBody>
      </p:sp>
      <p:sp>
        <p:nvSpPr>
          <p:cNvPr id="570403" name="Text Box 35"/>
          <p:cNvSpPr txBox="1">
            <a:spLocks noChangeArrowheads="1"/>
          </p:cNvSpPr>
          <p:nvPr/>
        </p:nvSpPr>
        <p:spPr bwMode="auto">
          <a:xfrm>
            <a:off x="898525" y="4067175"/>
            <a:ext cx="666750" cy="274638"/>
          </a:xfrm>
          <a:prstGeom prst="rect">
            <a:avLst/>
          </a:prstGeom>
          <a:noFill/>
          <a:ln w="9525">
            <a:noFill/>
            <a:miter lim="800000"/>
            <a:headEnd/>
            <a:tailEnd/>
          </a:ln>
          <a:effectLst/>
        </p:spPr>
        <p:txBody>
          <a:bodyPr wrap="none">
            <a:spAutoFit/>
          </a:bodyPr>
          <a:lstStyle/>
          <a:p>
            <a:pPr eaLnBrk="0" hangingPunct="0"/>
            <a:r>
              <a:rPr lang="es-ES_tradnl" sz="1200" b="1"/>
              <a:t>Sevilla</a:t>
            </a:r>
            <a:endParaRPr lang="es-ES" sz="1200" b="1"/>
          </a:p>
        </p:txBody>
      </p:sp>
      <p:sp>
        <p:nvSpPr>
          <p:cNvPr id="570404" name="Text Box 36"/>
          <p:cNvSpPr txBox="1">
            <a:spLocks noChangeArrowheads="1"/>
          </p:cNvSpPr>
          <p:nvPr/>
        </p:nvSpPr>
        <p:spPr bwMode="auto">
          <a:xfrm>
            <a:off x="3532188" y="2162175"/>
            <a:ext cx="919162" cy="274638"/>
          </a:xfrm>
          <a:prstGeom prst="rect">
            <a:avLst/>
          </a:prstGeom>
          <a:noFill/>
          <a:ln w="9525">
            <a:noFill/>
            <a:miter lim="800000"/>
            <a:headEnd/>
            <a:tailEnd/>
          </a:ln>
          <a:effectLst/>
        </p:spPr>
        <p:txBody>
          <a:bodyPr wrap="none">
            <a:spAutoFit/>
          </a:bodyPr>
          <a:lstStyle/>
          <a:p>
            <a:pPr eaLnBrk="0" hangingPunct="0"/>
            <a:r>
              <a:rPr lang="es-ES_tradnl" sz="1200" b="1"/>
              <a:t>Barcelona</a:t>
            </a:r>
            <a:endParaRPr lang="es-ES" sz="1200" b="1"/>
          </a:p>
        </p:txBody>
      </p:sp>
      <p:sp>
        <p:nvSpPr>
          <p:cNvPr id="570405" name="Text Box 37"/>
          <p:cNvSpPr txBox="1">
            <a:spLocks noChangeArrowheads="1"/>
          </p:cNvSpPr>
          <p:nvPr/>
        </p:nvSpPr>
        <p:spPr bwMode="auto">
          <a:xfrm>
            <a:off x="1014413" y="3575050"/>
            <a:ext cx="768350" cy="274638"/>
          </a:xfrm>
          <a:prstGeom prst="rect">
            <a:avLst/>
          </a:prstGeom>
          <a:noFill/>
          <a:ln w="9525">
            <a:noFill/>
            <a:miter lim="800000"/>
            <a:headEnd/>
            <a:tailEnd/>
          </a:ln>
          <a:effectLst/>
        </p:spPr>
        <p:txBody>
          <a:bodyPr wrap="none">
            <a:spAutoFit/>
          </a:bodyPr>
          <a:lstStyle/>
          <a:p>
            <a:pPr eaLnBrk="0" hangingPunct="0"/>
            <a:r>
              <a:rPr lang="es-ES_tradnl" sz="1200" b="1"/>
              <a:t>Badajoz</a:t>
            </a:r>
            <a:endParaRPr lang="es-ES" sz="1200" b="1"/>
          </a:p>
        </p:txBody>
      </p:sp>
      <p:sp>
        <p:nvSpPr>
          <p:cNvPr id="570406" name="Oval 38"/>
          <p:cNvSpPr>
            <a:spLocks noChangeArrowheads="1"/>
          </p:cNvSpPr>
          <p:nvPr/>
        </p:nvSpPr>
        <p:spPr bwMode="auto">
          <a:xfrm>
            <a:off x="549275" y="1501775"/>
            <a:ext cx="66675" cy="66675"/>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07" name="Text Box 39"/>
          <p:cNvSpPr txBox="1">
            <a:spLocks noChangeArrowheads="1"/>
          </p:cNvSpPr>
          <p:nvPr/>
        </p:nvSpPr>
        <p:spPr bwMode="auto">
          <a:xfrm>
            <a:off x="615950" y="1370013"/>
            <a:ext cx="938213" cy="274637"/>
          </a:xfrm>
          <a:prstGeom prst="rect">
            <a:avLst/>
          </a:prstGeom>
          <a:noFill/>
          <a:ln w="9525">
            <a:noFill/>
            <a:miter lim="800000"/>
            <a:headEnd/>
            <a:tailEnd/>
          </a:ln>
          <a:effectLst/>
        </p:spPr>
        <p:txBody>
          <a:bodyPr wrap="none">
            <a:spAutoFit/>
          </a:bodyPr>
          <a:lstStyle/>
          <a:p>
            <a:pPr eaLnBrk="0" hangingPunct="0"/>
            <a:r>
              <a:rPr lang="es-ES_tradnl" sz="1200" b="1"/>
              <a:t>La Coruña</a:t>
            </a:r>
            <a:endParaRPr lang="es-ES" sz="1200" b="1"/>
          </a:p>
        </p:txBody>
      </p:sp>
      <p:sp>
        <p:nvSpPr>
          <p:cNvPr id="570408" name="Text Box 40"/>
          <p:cNvSpPr txBox="1">
            <a:spLocks noChangeArrowheads="1"/>
          </p:cNvSpPr>
          <p:nvPr/>
        </p:nvSpPr>
        <p:spPr bwMode="auto">
          <a:xfrm>
            <a:off x="990600" y="5149850"/>
            <a:ext cx="2819400" cy="822325"/>
          </a:xfrm>
          <a:prstGeom prst="rect">
            <a:avLst/>
          </a:prstGeom>
          <a:noFill/>
          <a:ln w="9525">
            <a:noFill/>
            <a:miter lim="800000"/>
            <a:headEnd/>
            <a:tailEnd/>
          </a:ln>
          <a:effectLst/>
        </p:spPr>
        <p:txBody>
          <a:bodyPr>
            <a:spAutoFit/>
          </a:bodyPr>
          <a:lstStyle/>
          <a:p>
            <a:pPr algn="ctr">
              <a:spcBef>
                <a:spcPct val="50000"/>
              </a:spcBef>
            </a:pPr>
            <a:r>
              <a:rPr lang="es-ES_tradnl">
                <a:latin typeface="Times New Roman" pitchFamily="18" charset="0"/>
              </a:rPr>
              <a:t>La red de autopistas españolas</a:t>
            </a:r>
            <a:endParaRPr lang="es-ES">
              <a:latin typeface="Times New Roman" pitchFamily="18" charset="0"/>
            </a:endParaRPr>
          </a:p>
        </p:txBody>
      </p:sp>
      <p:sp>
        <p:nvSpPr>
          <p:cNvPr id="570409" name="Text Box 41"/>
          <p:cNvSpPr txBox="1">
            <a:spLocks noChangeArrowheads="1"/>
          </p:cNvSpPr>
          <p:nvPr/>
        </p:nvSpPr>
        <p:spPr bwMode="auto">
          <a:xfrm>
            <a:off x="2057400" y="333375"/>
            <a:ext cx="5429250" cy="641350"/>
          </a:xfrm>
          <a:prstGeom prst="rect">
            <a:avLst/>
          </a:prstGeom>
          <a:noFill/>
          <a:ln w="9525">
            <a:noFill/>
            <a:miter lim="800000"/>
            <a:headEnd/>
            <a:tailEnd/>
          </a:ln>
          <a:effectLst/>
        </p:spPr>
        <p:txBody>
          <a:bodyPr wrap="none">
            <a:spAutoFit/>
          </a:bodyPr>
          <a:lstStyle/>
          <a:p>
            <a:pPr eaLnBrk="0" hangingPunct="0"/>
            <a:r>
              <a:rPr lang="es-ES_tradnl" sz="3600">
                <a:latin typeface="Times New Roman" pitchFamily="18" charset="0"/>
              </a:rPr>
              <a:t>Principio de optimalidad (II)</a:t>
            </a:r>
            <a:endParaRPr lang="es-ES" sz="3600">
              <a:latin typeface="Times New Roman" pitchFamily="18" charset="0"/>
            </a:endParaRPr>
          </a:p>
        </p:txBody>
      </p:sp>
      <p:sp>
        <p:nvSpPr>
          <p:cNvPr id="570410" name="Oval 42"/>
          <p:cNvSpPr>
            <a:spLocks noChangeArrowheads="1"/>
          </p:cNvSpPr>
          <p:nvPr/>
        </p:nvSpPr>
        <p:spPr bwMode="auto">
          <a:xfrm>
            <a:off x="1079500" y="3549650"/>
            <a:ext cx="66675" cy="65088"/>
          </a:xfrm>
          <a:prstGeom prst="ellipse">
            <a:avLst/>
          </a:prstGeom>
          <a:solidFill>
            <a:schemeClr val="accent1"/>
          </a:solidFill>
          <a:ln w="12700">
            <a:solidFill>
              <a:schemeClr val="tx1"/>
            </a:solidFill>
            <a:round/>
            <a:headEnd/>
            <a:tailEnd/>
          </a:ln>
          <a:effectLst/>
        </p:spPr>
        <p:txBody>
          <a:bodyPr wrap="none" anchor="ctr"/>
          <a:lstStyle/>
          <a:p>
            <a:endParaRPr lang="es-ES"/>
          </a:p>
        </p:txBody>
      </p:sp>
      <p:grpSp>
        <p:nvGrpSpPr>
          <p:cNvPr id="570411" name="Group 43"/>
          <p:cNvGrpSpPr>
            <a:grpSpLocks/>
          </p:cNvGrpSpPr>
          <p:nvPr/>
        </p:nvGrpSpPr>
        <p:grpSpPr bwMode="auto">
          <a:xfrm>
            <a:off x="5029200" y="1247775"/>
            <a:ext cx="3651250" cy="4556125"/>
            <a:chOff x="3168" y="864"/>
            <a:chExt cx="2300" cy="2870"/>
          </a:xfrm>
        </p:grpSpPr>
        <p:sp>
          <p:nvSpPr>
            <p:cNvPr id="570412" name="Text Box 44"/>
            <p:cNvSpPr txBox="1">
              <a:spLocks noChangeArrowheads="1"/>
            </p:cNvSpPr>
            <p:nvPr/>
          </p:nvSpPr>
          <p:spPr bwMode="auto">
            <a:xfrm>
              <a:off x="3168" y="3216"/>
              <a:ext cx="1920" cy="518"/>
            </a:xfrm>
            <a:prstGeom prst="rect">
              <a:avLst/>
            </a:prstGeom>
            <a:noFill/>
            <a:ln w="9525">
              <a:noFill/>
              <a:miter lim="800000"/>
              <a:headEnd/>
              <a:tailEnd/>
            </a:ln>
            <a:effectLst/>
          </p:spPr>
          <p:txBody>
            <a:bodyPr>
              <a:spAutoFit/>
            </a:bodyPr>
            <a:lstStyle/>
            <a:p>
              <a:pPr algn="ctr">
                <a:spcBef>
                  <a:spcPct val="50000"/>
                </a:spcBef>
              </a:pPr>
              <a:r>
                <a:rPr lang="es-ES_tradnl">
                  <a:latin typeface="Times New Roman" pitchFamily="18" charset="0"/>
                </a:rPr>
                <a:t>Árbol de rutas óptimas hacia Barcelona </a:t>
              </a:r>
              <a:endParaRPr lang="es-ES">
                <a:latin typeface="Times New Roman" pitchFamily="18" charset="0"/>
              </a:endParaRPr>
            </a:p>
          </p:txBody>
        </p:sp>
        <p:grpSp>
          <p:nvGrpSpPr>
            <p:cNvPr id="570413" name="Group 45"/>
            <p:cNvGrpSpPr>
              <a:grpSpLocks/>
            </p:cNvGrpSpPr>
            <p:nvPr/>
          </p:nvGrpSpPr>
          <p:grpSpPr bwMode="auto">
            <a:xfrm>
              <a:off x="3168" y="864"/>
              <a:ext cx="2300" cy="1872"/>
              <a:chOff x="3312" y="576"/>
              <a:chExt cx="2300" cy="1872"/>
            </a:xfrm>
          </p:grpSpPr>
          <p:cxnSp>
            <p:nvCxnSpPr>
              <p:cNvPr id="570414" name="AutoShape 46"/>
              <p:cNvCxnSpPr>
                <a:cxnSpLocks noChangeShapeType="1"/>
              </p:cNvCxnSpPr>
              <p:nvPr/>
            </p:nvCxnSpPr>
            <p:spPr bwMode="auto">
              <a:xfrm flipH="1">
                <a:off x="4218" y="851"/>
                <a:ext cx="259" cy="345"/>
              </a:xfrm>
              <a:prstGeom prst="straightConnector1">
                <a:avLst/>
              </a:prstGeom>
              <a:noFill/>
              <a:ln w="9525">
                <a:solidFill>
                  <a:schemeClr val="tx1"/>
                </a:solidFill>
                <a:round/>
                <a:headEnd/>
                <a:tailEnd/>
              </a:ln>
              <a:effectLst/>
            </p:spPr>
          </p:cxnSp>
          <p:cxnSp>
            <p:nvCxnSpPr>
              <p:cNvPr id="570415" name="AutoShape 47"/>
              <p:cNvCxnSpPr>
                <a:cxnSpLocks noChangeShapeType="1"/>
              </p:cNvCxnSpPr>
              <p:nvPr/>
            </p:nvCxnSpPr>
            <p:spPr bwMode="auto">
              <a:xfrm>
                <a:off x="4491" y="843"/>
                <a:ext cx="382" cy="384"/>
              </a:xfrm>
              <a:prstGeom prst="straightConnector1">
                <a:avLst/>
              </a:prstGeom>
              <a:noFill/>
              <a:ln w="9525">
                <a:solidFill>
                  <a:schemeClr val="tx1"/>
                </a:solidFill>
                <a:round/>
                <a:headEnd/>
                <a:tailEnd/>
              </a:ln>
              <a:effectLst/>
            </p:spPr>
          </p:cxnSp>
          <p:sp>
            <p:nvSpPr>
              <p:cNvPr id="570416" name="Line 48"/>
              <p:cNvSpPr>
                <a:spLocks noChangeShapeType="1"/>
              </p:cNvSpPr>
              <p:nvPr/>
            </p:nvSpPr>
            <p:spPr bwMode="auto">
              <a:xfrm flipH="1">
                <a:off x="3912" y="1192"/>
                <a:ext cx="308" cy="460"/>
              </a:xfrm>
              <a:prstGeom prst="line">
                <a:avLst/>
              </a:prstGeom>
              <a:noFill/>
              <a:ln w="9525">
                <a:solidFill>
                  <a:schemeClr val="tx1"/>
                </a:solidFill>
                <a:round/>
                <a:headEnd/>
                <a:tailEnd/>
              </a:ln>
              <a:effectLst/>
            </p:spPr>
            <p:txBody>
              <a:bodyPr/>
              <a:lstStyle/>
              <a:p>
                <a:endParaRPr lang="es-ES"/>
              </a:p>
            </p:txBody>
          </p:sp>
          <p:sp>
            <p:nvSpPr>
              <p:cNvPr id="570417" name="Line 49"/>
              <p:cNvSpPr>
                <a:spLocks noChangeShapeType="1"/>
              </p:cNvSpPr>
              <p:nvPr/>
            </p:nvSpPr>
            <p:spPr bwMode="auto">
              <a:xfrm>
                <a:off x="4224" y="1196"/>
                <a:ext cx="220" cy="460"/>
              </a:xfrm>
              <a:prstGeom prst="line">
                <a:avLst/>
              </a:prstGeom>
              <a:noFill/>
              <a:ln w="9525">
                <a:solidFill>
                  <a:schemeClr val="tx1"/>
                </a:solidFill>
                <a:round/>
                <a:headEnd/>
                <a:tailEnd/>
              </a:ln>
              <a:effectLst/>
            </p:spPr>
            <p:txBody>
              <a:bodyPr/>
              <a:lstStyle/>
              <a:p>
                <a:endParaRPr lang="es-ES"/>
              </a:p>
            </p:txBody>
          </p:sp>
          <p:sp>
            <p:nvSpPr>
              <p:cNvPr id="570418" name="Line 50"/>
              <p:cNvSpPr>
                <a:spLocks noChangeShapeType="1"/>
              </p:cNvSpPr>
              <p:nvPr/>
            </p:nvSpPr>
            <p:spPr bwMode="auto">
              <a:xfrm>
                <a:off x="4872" y="1224"/>
                <a:ext cx="240" cy="428"/>
              </a:xfrm>
              <a:prstGeom prst="line">
                <a:avLst/>
              </a:prstGeom>
              <a:noFill/>
              <a:ln w="9525">
                <a:solidFill>
                  <a:schemeClr val="tx1"/>
                </a:solidFill>
                <a:round/>
                <a:headEnd/>
                <a:tailEnd/>
              </a:ln>
              <a:effectLst/>
            </p:spPr>
            <p:txBody>
              <a:bodyPr/>
              <a:lstStyle/>
              <a:p>
                <a:endParaRPr lang="es-ES"/>
              </a:p>
            </p:txBody>
          </p:sp>
          <p:sp>
            <p:nvSpPr>
              <p:cNvPr id="570419" name="Line 51"/>
              <p:cNvSpPr>
                <a:spLocks noChangeShapeType="1"/>
              </p:cNvSpPr>
              <p:nvPr/>
            </p:nvSpPr>
            <p:spPr bwMode="auto">
              <a:xfrm flipH="1">
                <a:off x="4244" y="1644"/>
                <a:ext cx="200" cy="296"/>
              </a:xfrm>
              <a:prstGeom prst="line">
                <a:avLst/>
              </a:prstGeom>
              <a:noFill/>
              <a:ln w="9525">
                <a:solidFill>
                  <a:schemeClr val="tx1"/>
                </a:solidFill>
                <a:round/>
                <a:headEnd/>
                <a:tailEnd/>
              </a:ln>
              <a:effectLst/>
            </p:spPr>
            <p:txBody>
              <a:bodyPr/>
              <a:lstStyle/>
              <a:p>
                <a:endParaRPr lang="es-ES"/>
              </a:p>
            </p:txBody>
          </p:sp>
          <p:sp>
            <p:nvSpPr>
              <p:cNvPr id="570420" name="Line 52"/>
              <p:cNvSpPr>
                <a:spLocks noChangeShapeType="1"/>
              </p:cNvSpPr>
              <p:nvPr/>
            </p:nvSpPr>
            <p:spPr bwMode="auto">
              <a:xfrm flipH="1">
                <a:off x="4008" y="1944"/>
                <a:ext cx="240" cy="336"/>
              </a:xfrm>
              <a:prstGeom prst="line">
                <a:avLst/>
              </a:prstGeom>
              <a:noFill/>
              <a:ln w="9525">
                <a:solidFill>
                  <a:schemeClr val="tx1"/>
                </a:solidFill>
                <a:round/>
                <a:headEnd/>
                <a:tailEnd/>
              </a:ln>
              <a:effectLst/>
            </p:spPr>
            <p:txBody>
              <a:bodyPr/>
              <a:lstStyle/>
              <a:p>
                <a:endParaRPr lang="es-ES"/>
              </a:p>
            </p:txBody>
          </p:sp>
          <p:sp>
            <p:nvSpPr>
              <p:cNvPr id="570421" name="Line 53"/>
              <p:cNvSpPr>
                <a:spLocks noChangeShapeType="1"/>
              </p:cNvSpPr>
              <p:nvPr/>
            </p:nvSpPr>
            <p:spPr bwMode="auto">
              <a:xfrm>
                <a:off x="4440" y="1652"/>
                <a:ext cx="432" cy="528"/>
              </a:xfrm>
              <a:prstGeom prst="line">
                <a:avLst/>
              </a:prstGeom>
              <a:noFill/>
              <a:ln w="9525">
                <a:solidFill>
                  <a:schemeClr val="tx1"/>
                </a:solidFill>
                <a:round/>
                <a:headEnd/>
                <a:tailEnd/>
              </a:ln>
              <a:effectLst/>
            </p:spPr>
            <p:txBody>
              <a:bodyPr/>
              <a:lstStyle/>
              <a:p>
                <a:endParaRPr lang="es-ES"/>
              </a:p>
            </p:txBody>
          </p:sp>
          <p:sp>
            <p:nvSpPr>
              <p:cNvPr id="570422" name="Line 54"/>
              <p:cNvSpPr>
                <a:spLocks noChangeShapeType="1"/>
              </p:cNvSpPr>
              <p:nvPr/>
            </p:nvSpPr>
            <p:spPr bwMode="auto">
              <a:xfrm>
                <a:off x="4444" y="1652"/>
                <a:ext cx="44" cy="724"/>
              </a:xfrm>
              <a:prstGeom prst="line">
                <a:avLst/>
              </a:prstGeom>
              <a:noFill/>
              <a:ln w="9525">
                <a:solidFill>
                  <a:schemeClr val="tx1"/>
                </a:solidFill>
                <a:round/>
                <a:headEnd/>
                <a:tailEnd/>
              </a:ln>
              <a:effectLst/>
            </p:spPr>
            <p:txBody>
              <a:bodyPr/>
              <a:lstStyle/>
              <a:p>
                <a:endParaRPr lang="es-ES"/>
              </a:p>
            </p:txBody>
          </p:sp>
          <p:sp>
            <p:nvSpPr>
              <p:cNvPr id="570423" name="Oval 55"/>
              <p:cNvSpPr>
                <a:spLocks noChangeArrowheads="1"/>
              </p:cNvSpPr>
              <p:nvPr/>
            </p:nvSpPr>
            <p:spPr bwMode="auto">
              <a:xfrm>
                <a:off x="5088" y="1632"/>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4" name="Oval 56"/>
              <p:cNvSpPr>
                <a:spLocks noChangeArrowheads="1"/>
              </p:cNvSpPr>
              <p:nvPr/>
            </p:nvSpPr>
            <p:spPr bwMode="auto">
              <a:xfrm>
                <a:off x="3888" y="1632"/>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5" name="Oval 57"/>
              <p:cNvSpPr>
                <a:spLocks noChangeArrowheads="1"/>
              </p:cNvSpPr>
              <p:nvPr/>
            </p:nvSpPr>
            <p:spPr bwMode="auto">
              <a:xfrm>
                <a:off x="4458" y="828"/>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6" name="Oval 58"/>
              <p:cNvSpPr>
                <a:spLocks noChangeArrowheads="1"/>
              </p:cNvSpPr>
              <p:nvPr/>
            </p:nvSpPr>
            <p:spPr bwMode="auto">
              <a:xfrm>
                <a:off x="4416" y="1632"/>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7" name="Oval 59"/>
              <p:cNvSpPr>
                <a:spLocks noChangeArrowheads="1"/>
              </p:cNvSpPr>
              <p:nvPr/>
            </p:nvSpPr>
            <p:spPr bwMode="auto">
              <a:xfrm>
                <a:off x="4194" y="1170"/>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8" name="Oval 60"/>
              <p:cNvSpPr>
                <a:spLocks noChangeArrowheads="1"/>
              </p:cNvSpPr>
              <p:nvPr/>
            </p:nvSpPr>
            <p:spPr bwMode="auto">
              <a:xfrm>
                <a:off x="4848" y="1200"/>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29" name="Text Box 61"/>
              <p:cNvSpPr txBox="1">
                <a:spLocks noChangeArrowheads="1"/>
              </p:cNvSpPr>
              <p:nvPr/>
            </p:nvSpPr>
            <p:spPr bwMode="auto">
              <a:xfrm>
                <a:off x="4464" y="576"/>
                <a:ext cx="656" cy="192"/>
              </a:xfrm>
              <a:prstGeom prst="rect">
                <a:avLst/>
              </a:prstGeom>
              <a:noFill/>
              <a:ln w="9525">
                <a:noFill/>
                <a:miter lim="800000"/>
                <a:headEnd/>
                <a:tailEnd/>
              </a:ln>
              <a:effectLst/>
            </p:spPr>
            <p:txBody>
              <a:bodyPr wrap="none">
                <a:spAutoFit/>
              </a:bodyPr>
              <a:lstStyle/>
              <a:p>
                <a:pPr eaLnBrk="0" hangingPunct="0"/>
                <a:r>
                  <a:rPr lang="es-ES_tradnl" sz="1400" b="1"/>
                  <a:t>Barcelona</a:t>
                </a:r>
                <a:endParaRPr lang="es-ES" sz="1400" b="1"/>
              </a:p>
            </p:txBody>
          </p:sp>
          <p:sp>
            <p:nvSpPr>
              <p:cNvPr id="570430" name="Text Box 62"/>
              <p:cNvSpPr txBox="1">
                <a:spLocks noChangeArrowheads="1"/>
              </p:cNvSpPr>
              <p:nvPr/>
            </p:nvSpPr>
            <p:spPr bwMode="auto">
              <a:xfrm>
                <a:off x="3431" y="1536"/>
                <a:ext cx="457" cy="192"/>
              </a:xfrm>
              <a:prstGeom prst="rect">
                <a:avLst/>
              </a:prstGeom>
              <a:noFill/>
              <a:ln w="9525">
                <a:noFill/>
                <a:miter lim="800000"/>
                <a:headEnd/>
                <a:tailEnd/>
              </a:ln>
              <a:effectLst/>
            </p:spPr>
            <p:txBody>
              <a:bodyPr wrap="none">
                <a:spAutoFit/>
              </a:bodyPr>
              <a:lstStyle/>
              <a:p>
                <a:pPr eaLnBrk="0" hangingPunct="0"/>
                <a:r>
                  <a:rPr lang="es-ES_tradnl" sz="1400" b="1"/>
                  <a:t>Bilbao</a:t>
                </a:r>
                <a:endParaRPr lang="es-ES" sz="1400" b="1"/>
              </a:p>
            </p:txBody>
          </p:sp>
          <p:sp>
            <p:nvSpPr>
              <p:cNvPr id="570431" name="Text Box 63"/>
              <p:cNvSpPr txBox="1">
                <a:spLocks noChangeArrowheads="1"/>
              </p:cNvSpPr>
              <p:nvPr/>
            </p:nvSpPr>
            <p:spPr bwMode="auto">
              <a:xfrm>
                <a:off x="5136" y="1536"/>
                <a:ext cx="476" cy="192"/>
              </a:xfrm>
              <a:prstGeom prst="rect">
                <a:avLst/>
              </a:prstGeom>
              <a:noFill/>
              <a:ln w="9525">
                <a:noFill/>
                <a:miter lim="800000"/>
                <a:headEnd/>
                <a:tailEnd/>
              </a:ln>
              <a:effectLst/>
            </p:spPr>
            <p:txBody>
              <a:bodyPr wrap="none">
                <a:spAutoFit/>
              </a:bodyPr>
              <a:lstStyle/>
              <a:p>
                <a:pPr eaLnBrk="0" hangingPunct="0"/>
                <a:r>
                  <a:rPr lang="es-ES_tradnl" sz="1400" b="1"/>
                  <a:t>Murcia</a:t>
                </a:r>
                <a:endParaRPr lang="es-ES" sz="1400" b="1"/>
              </a:p>
            </p:txBody>
          </p:sp>
          <p:sp>
            <p:nvSpPr>
              <p:cNvPr id="570432" name="Text Box 64"/>
              <p:cNvSpPr txBox="1">
                <a:spLocks noChangeArrowheads="1"/>
              </p:cNvSpPr>
              <p:nvPr/>
            </p:nvSpPr>
            <p:spPr bwMode="auto">
              <a:xfrm>
                <a:off x="3600" y="1872"/>
                <a:ext cx="643" cy="192"/>
              </a:xfrm>
              <a:prstGeom prst="rect">
                <a:avLst/>
              </a:prstGeom>
              <a:noFill/>
              <a:ln w="9525">
                <a:noFill/>
                <a:miter lim="800000"/>
                <a:headEnd/>
                <a:tailEnd/>
              </a:ln>
              <a:effectLst/>
            </p:spPr>
            <p:txBody>
              <a:bodyPr wrap="none">
                <a:spAutoFit/>
              </a:bodyPr>
              <a:lstStyle/>
              <a:p>
                <a:pPr eaLnBrk="0" hangingPunct="0"/>
                <a:r>
                  <a:rPr lang="es-ES_tradnl" sz="1400" b="1"/>
                  <a:t>Valladolid</a:t>
                </a:r>
                <a:endParaRPr lang="es-ES" sz="1400" b="1"/>
              </a:p>
            </p:txBody>
          </p:sp>
          <p:sp>
            <p:nvSpPr>
              <p:cNvPr id="570433" name="Text Box 65"/>
              <p:cNvSpPr txBox="1">
                <a:spLocks noChangeArrowheads="1"/>
              </p:cNvSpPr>
              <p:nvPr/>
            </p:nvSpPr>
            <p:spPr bwMode="auto">
              <a:xfrm>
                <a:off x="4462" y="1536"/>
                <a:ext cx="482" cy="192"/>
              </a:xfrm>
              <a:prstGeom prst="rect">
                <a:avLst/>
              </a:prstGeom>
              <a:noFill/>
              <a:ln w="9525">
                <a:noFill/>
                <a:miter lim="800000"/>
                <a:headEnd/>
                <a:tailEnd/>
              </a:ln>
              <a:effectLst/>
            </p:spPr>
            <p:txBody>
              <a:bodyPr wrap="none">
                <a:spAutoFit/>
              </a:bodyPr>
              <a:lstStyle/>
              <a:p>
                <a:pPr eaLnBrk="0" hangingPunct="0"/>
                <a:r>
                  <a:rPr lang="es-ES_tradnl" sz="1400" b="1"/>
                  <a:t>Madrid</a:t>
                </a:r>
                <a:endParaRPr lang="es-ES" sz="1400" b="1"/>
              </a:p>
            </p:txBody>
          </p:sp>
          <p:sp>
            <p:nvSpPr>
              <p:cNvPr id="570434" name="Text Box 66"/>
              <p:cNvSpPr txBox="1">
                <a:spLocks noChangeArrowheads="1"/>
              </p:cNvSpPr>
              <p:nvPr/>
            </p:nvSpPr>
            <p:spPr bwMode="auto">
              <a:xfrm>
                <a:off x="4896" y="1104"/>
                <a:ext cx="569" cy="192"/>
              </a:xfrm>
              <a:prstGeom prst="rect">
                <a:avLst/>
              </a:prstGeom>
              <a:noFill/>
              <a:ln w="9525">
                <a:noFill/>
                <a:miter lim="800000"/>
                <a:headEnd/>
                <a:tailEnd/>
              </a:ln>
              <a:effectLst/>
            </p:spPr>
            <p:txBody>
              <a:bodyPr wrap="none">
                <a:spAutoFit/>
              </a:bodyPr>
              <a:lstStyle/>
              <a:p>
                <a:pPr eaLnBrk="0" hangingPunct="0"/>
                <a:r>
                  <a:rPr lang="es-ES_tradnl" sz="1400" b="1"/>
                  <a:t>Valencia</a:t>
                </a:r>
                <a:endParaRPr lang="es-ES" sz="1400" b="1"/>
              </a:p>
            </p:txBody>
          </p:sp>
          <p:sp>
            <p:nvSpPr>
              <p:cNvPr id="570435" name="Text Box 67"/>
              <p:cNvSpPr txBox="1">
                <a:spLocks noChangeArrowheads="1"/>
              </p:cNvSpPr>
              <p:nvPr/>
            </p:nvSpPr>
            <p:spPr bwMode="auto">
              <a:xfrm>
                <a:off x="3600" y="1104"/>
                <a:ext cx="606" cy="192"/>
              </a:xfrm>
              <a:prstGeom prst="rect">
                <a:avLst/>
              </a:prstGeom>
              <a:noFill/>
              <a:ln w="9525">
                <a:noFill/>
                <a:miter lim="800000"/>
                <a:headEnd/>
                <a:tailEnd/>
              </a:ln>
              <a:effectLst/>
            </p:spPr>
            <p:txBody>
              <a:bodyPr wrap="none">
                <a:spAutoFit/>
              </a:bodyPr>
              <a:lstStyle/>
              <a:p>
                <a:pPr eaLnBrk="0" hangingPunct="0"/>
                <a:r>
                  <a:rPr lang="es-ES_tradnl" sz="1400" b="1"/>
                  <a:t>Zaragoza</a:t>
                </a:r>
                <a:endParaRPr lang="es-ES" sz="1400" b="1"/>
              </a:p>
            </p:txBody>
          </p:sp>
          <p:sp>
            <p:nvSpPr>
              <p:cNvPr id="570436" name="Oval 68"/>
              <p:cNvSpPr>
                <a:spLocks noChangeArrowheads="1"/>
              </p:cNvSpPr>
              <p:nvPr/>
            </p:nvSpPr>
            <p:spPr bwMode="auto">
              <a:xfrm>
                <a:off x="3984" y="2256"/>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37" name="Oval 69"/>
              <p:cNvSpPr>
                <a:spLocks noChangeArrowheads="1"/>
              </p:cNvSpPr>
              <p:nvPr/>
            </p:nvSpPr>
            <p:spPr bwMode="auto">
              <a:xfrm>
                <a:off x="4848" y="2160"/>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38" name="Oval 70"/>
              <p:cNvSpPr>
                <a:spLocks noChangeArrowheads="1"/>
              </p:cNvSpPr>
              <p:nvPr/>
            </p:nvSpPr>
            <p:spPr bwMode="auto">
              <a:xfrm>
                <a:off x="4464" y="2352"/>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39" name="Oval 71"/>
              <p:cNvSpPr>
                <a:spLocks noChangeArrowheads="1"/>
              </p:cNvSpPr>
              <p:nvPr/>
            </p:nvSpPr>
            <p:spPr bwMode="auto">
              <a:xfrm>
                <a:off x="4224" y="1920"/>
                <a:ext cx="48" cy="48"/>
              </a:xfrm>
              <a:prstGeom prst="ellipse">
                <a:avLst/>
              </a:prstGeom>
              <a:solidFill>
                <a:schemeClr val="accent1"/>
              </a:solidFill>
              <a:ln w="12700">
                <a:solidFill>
                  <a:schemeClr val="tx1"/>
                </a:solidFill>
                <a:round/>
                <a:headEnd/>
                <a:tailEnd/>
              </a:ln>
              <a:effectLst/>
            </p:spPr>
            <p:txBody>
              <a:bodyPr wrap="none" anchor="ctr"/>
              <a:lstStyle/>
              <a:p>
                <a:endParaRPr lang="es-ES"/>
              </a:p>
            </p:txBody>
          </p:sp>
          <p:sp>
            <p:nvSpPr>
              <p:cNvPr id="570440" name="Text Box 72"/>
              <p:cNvSpPr txBox="1">
                <a:spLocks noChangeArrowheads="1"/>
              </p:cNvSpPr>
              <p:nvPr/>
            </p:nvSpPr>
            <p:spPr bwMode="auto">
              <a:xfrm>
                <a:off x="4944" y="2112"/>
                <a:ext cx="544" cy="192"/>
              </a:xfrm>
              <a:prstGeom prst="rect">
                <a:avLst/>
              </a:prstGeom>
              <a:noFill/>
              <a:ln w="9525">
                <a:noFill/>
                <a:miter lim="800000"/>
                <a:headEnd/>
                <a:tailEnd/>
              </a:ln>
              <a:effectLst/>
            </p:spPr>
            <p:txBody>
              <a:bodyPr wrap="none">
                <a:spAutoFit/>
              </a:bodyPr>
              <a:lstStyle/>
              <a:p>
                <a:pPr eaLnBrk="0" hangingPunct="0"/>
                <a:r>
                  <a:rPr lang="es-ES_tradnl" sz="1400" b="1"/>
                  <a:t>Badajoz</a:t>
                </a:r>
                <a:endParaRPr lang="es-ES" sz="1400" b="1"/>
              </a:p>
            </p:txBody>
          </p:sp>
          <p:sp>
            <p:nvSpPr>
              <p:cNvPr id="570441" name="Text Box 73"/>
              <p:cNvSpPr txBox="1">
                <a:spLocks noChangeArrowheads="1"/>
              </p:cNvSpPr>
              <p:nvPr/>
            </p:nvSpPr>
            <p:spPr bwMode="auto">
              <a:xfrm>
                <a:off x="3312" y="2208"/>
                <a:ext cx="668" cy="192"/>
              </a:xfrm>
              <a:prstGeom prst="rect">
                <a:avLst/>
              </a:prstGeom>
              <a:noFill/>
              <a:ln w="9525">
                <a:noFill/>
                <a:miter lim="800000"/>
                <a:headEnd/>
                <a:tailEnd/>
              </a:ln>
              <a:effectLst/>
            </p:spPr>
            <p:txBody>
              <a:bodyPr wrap="none">
                <a:spAutoFit/>
              </a:bodyPr>
              <a:lstStyle/>
              <a:p>
                <a:pPr eaLnBrk="0" hangingPunct="0"/>
                <a:r>
                  <a:rPr lang="es-ES_tradnl" sz="1400" b="1"/>
                  <a:t>La Coruña</a:t>
                </a:r>
                <a:endParaRPr lang="es-ES" sz="1400" b="1"/>
              </a:p>
            </p:txBody>
          </p:sp>
          <p:sp>
            <p:nvSpPr>
              <p:cNvPr id="570442" name="Text Box 74"/>
              <p:cNvSpPr txBox="1">
                <a:spLocks noChangeArrowheads="1"/>
              </p:cNvSpPr>
              <p:nvPr/>
            </p:nvSpPr>
            <p:spPr bwMode="auto">
              <a:xfrm>
                <a:off x="4512" y="2256"/>
                <a:ext cx="470" cy="192"/>
              </a:xfrm>
              <a:prstGeom prst="rect">
                <a:avLst/>
              </a:prstGeom>
              <a:noFill/>
              <a:ln w="9525">
                <a:noFill/>
                <a:miter lim="800000"/>
                <a:headEnd/>
                <a:tailEnd/>
              </a:ln>
              <a:effectLst/>
            </p:spPr>
            <p:txBody>
              <a:bodyPr wrap="none">
                <a:spAutoFit/>
              </a:bodyPr>
              <a:lstStyle/>
              <a:p>
                <a:pPr eaLnBrk="0" hangingPunct="0"/>
                <a:r>
                  <a:rPr lang="es-ES_tradnl" sz="1400" b="1"/>
                  <a:t>Sevilla</a:t>
                </a:r>
                <a:endParaRPr lang="es-ES" sz="1400" b="1"/>
              </a:p>
            </p:txBody>
          </p:sp>
        </p:grpSp>
      </p:grpSp>
      <p:grpSp>
        <p:nvGrpSpPr>
          <p:cNvPr id="570456" name="Group 88"/>
          <p:cNvGrpSpPr>
            <a:grpSpLocks/>
          </p:cNvGrpSpPr>
          <p:nvPr/>
        </p:nvGrpSpPr>
        <p:grpSpPr bwMode="auto">
          <a:xfrm>
            <a:off x="647700" y="1514475"/>
            <a:ext cx="6210300" cy="4856163"/>
            <a:chOff x="408" y="1032"/>
            <a:chExt cx="3912" cy="3059"/>
          </a:xfrm>
        </p:grpSpPr>
        <p:grpSp>
          <p:nvGrpSpPr>
            <p:cNvPr id="570443" name="Group 75"/>
            <p:cNvGrpSpPr>
              <a:grpSpLocks/>
            </p:cNvGrpSpPr>
            <p:nvPr/>
          </p:nvGrpSpPr>
          <p:grpSpPr bwMode="auto">
            <a:xfrm>
              <a:off x="408" y="1032"/>
              <a:ext cx="1968" cy="1596"/>
              <a:chOff x="408" y="1032"/>
              <a:chExt cx="1968" cy="1596"/>
            </a:xfrm>
          </p:grpSpPr>
          <p:sp>
            <p:nvSpPr>
              <p:cNvPr id="570444" name="Line 76"/>
              <p:cNvSpPr>
                <a:spLocks noChangeShapeType="1"/>
              </p:cNvSpPr>
              <p:nvPr/>
            </p:nvSpPr>
            <p:spPr bwMode="auto">
              <a:xfrm flipH="1" flipV="1">
                <a:off x="2022" y="1578"/>
                <a:ext cx="348" cy="66"/>
              </a:xfrm>
              <a:prstGeom prst="line">
                <a:avLst/>
              </a:prstGeom>
              <a:noFill/>
              <a:ln w="9525">
                <a:solidFill>
                  <a:srgbClr val="FF0000"/>
                </a:solidFill>
                <a:round/>
                <a:headEnd/>
                <a:tailEnd/>
              </a:ln>
              <a:effectLst/>
            </p:spPr>
            <p:txBody>
              <a:bodyPr/>
              <a:lstStyle/>
              <a:p>
                <a:endParaRPr lang="es-ES"/>
              </a:p>
            </p:txBody>
          </p:sp>
          <p:sp>
            <p:nvSpPr>
              <p:cNvPr id="570445" name="Line 77"/>
              <p:cNvSpPr>
                <a:spLocks noChangeShapeType="1"/>
              </p:cNvSpPr>
              <p:nvPr/>
            </p:nvSpPr>
            <p:spPr bwMode="auto">
              <a:xfrm flipH="1">
                <a:off x="1494" y="1578"/>
                <a:ext cx="468" cy="252"/>
              </a:xfrm>
              <a:prstGeom prst="line">
                <a:avLst/>
              </a:prstGeom>
              <a:noFill/>
              <a:ln w="9525">
                <a:solidFill>
                  <a:srgbClr val="FF0000"/>
                </a:solidFill>
                <a:round/>
                <a:headEnd/>
                <a:tailEnd/>
              </a:ln>
              <a:effectLst/>
            </p:spPr>
            <p:txBody>
              <a:bodyPr/>
              <a:lstStyle/>
              <a:p>
                <a:endParaRPr lang="es-ES"/>
              </a:p>
            </p:txBody>
          </p:sp>
          <p:sp>
            <p:nvSpPr>
              <p:cNvPr id="570446" name="Line 78"/>
              <p:cNvSpPr>
                <a:spLocks noChangeShapeType="1"/>
              </p:cNvSpPr>
              <p:nvPr/>
            </p:nvSpPr>
            <p:spPr bwMode="auto">
              <a:xfrm flipH="1">
                <a:off x="744" y="1884"/>
                <a:ext cx="672" cy="450"/>
              </a:xfrm>
              <a:prstGeom prst="line">
                <a:avLst/>
              </a:prstGeom>
              <a:noFill/>
              <a:ln w="9525">
                <a:solidFill>
                  <a:srgbClr val="FF0000"/>
                </a:solidFill>
                <a:round/>
                <a:headEnd/>
                <a:tailEnd/>
              </a:ln>
              <a:effectLst/>
            </p:spPr>
            <p:txBody>
              <a:bodyPr/>
              <a:lstStyle/>
              <a:p>
                <a:endParaRPr lang="es-ES"/>
              </a:p>
            </p:txBody>
          </p:sp>
          <p:sp>
            <p:nvSpPr>
              <p:cNvPr id="570447" name="Line 79"/>
              <p:cNvSpPr>
                <a:spLocks noChangeShapeType="1"/>
              </p:cNvSpPr>
              <p:nvPr/>
            </p:nvSpPr>
            <p:spPr bwMode="auto">
              <a:xfrm flipH="1">
                <a:off x="1374" y="1896"/>
                <a:ext cx="42" cy="498"/>
              </a:xfrm>
              <a:prstGeom prst="line">
                <a:avLst/>
              </a:prstGeom>
              <a:noFill/>
              <a:ln w="9525">
                <a:solidFill>
                  <a:srgbClr val="FF0000"/>
                </a:solidFill>
                <a:round/>
                <a:headEnd/>
                <a:tailEnd/>
              </a:ln>
              <a:effectLst/>
            </p:spPr>
            <p:txBody>
              <a:bodyPr/>
              <a:lstStyle/>
              <a:p>
                <a:endParaRPr lang="es-ES"/>
              </a:p>
            </p:txBody>
          </p:sp>
          <p:sp>
            <p:nvSpPr>
              <p:cNvPr id="570448" name="Line 80"/>
              <p:cNvSpPr>
                <a:spLocks noChangeShapeType="1"/>
              </p:cNvSpPr>
              <p:nvPr/>
            </p:nvSpPr>
            <p:spPr bwMode="auto">
              <a:xfrm flipH="1">
                <a:off x="1200" y="2394"/>
                <a:ext cx="180" cy="108"/>
              </a:xfrm>
              <a:prstGeom prst="line">
                <a:avLst/>
              </a:prstGeom>
              <a:noFill/>
              <a:ln w="9525">
                <a:solidFill>
                  <a:srgbClr val="FF0000"/>
                </a:solidFill>
                <a:round/>
                <a:headEnd/>
                <a:tailEnd/>
              </a:ln>
              <a:effectLst/>
            </p:spPr>
            <p:txBody>
              <a:bodyPr/>
              <a:lstStyle/>
              <a:p>
                <a:endParaRPr lang="es-ES"/>
              </a:p>
            </p:txBody>
          </p:sp>
          <p:sp>
            <p:nvSpPr>
              <p:cNvPr id="570449" name="Line 81"/>
              <p:cNvSpPr>
                <a:spLocks noChangeShapeType="1"/>
              </p:cNvSpPr>
              <p:nvPr/>
            </p:nvSpPr>
            <p:spPr bwMode="auto">
              <a:xfrm flipH="1">
                <a:off x="912" y="2502"/>
                <a:ext cx="288" cy="126"/>
              </a:xfrm>
              <a:prstGeom prst="line">
                <a:avLst/>
              </a:prstGeom>
              <a:noFill/>
              <a:ln w="9525">
                <a:solidFill>
                  <a:srgbClr val="FF0000"/>
                </a:solidFill>
                <a:round/>
                <a:headEnd/>
                <a:tailEnd/>
              </a:ln>
              <a:effectLst/>
            </p:spPr>
            <p:txBody>
              <a:bodyPr/>
              <a:lstStyle/>
              <a:p>
                <a:endParaRPr lang="es-ES"/>
              </a:p>
            </p:txBody>
          </p:sp>
          <p:sp>
            <p:nvSpPr>
              <p:cNvPr id="570450" name="Line 82"/>
              <p:cNvSpPr>
                <a:spLocks noChangeShapeType="1"/>
              </p:cNvSpPr>
              <p:nvPr/>
            </p:nvSpPr>
            <p:spPr bwMode="auto">
              <a:xfrm flipH="1" flipV="1">
                <a:off x="1308" y="1464"/>
                <a:ext cx="144" cy="342"/>
              </a:xfrm>
              <a:prstGeom prst="line">
                <a:avLst/>
              </a:prstGeom>
              <a:noFill/>
              <a:ln w="9525">
                <a:solidFill>
                  <a:srgbClr val="FF0000"/>
                </a:solidFill>
                <a:round/>
                <a:headEnd/>
                <a:tailEnd/>
              </a:ln>
              <a:effectLst/>
            </p:spPr>
            <p:txBody>
              <a:bodyPr/>
              <a:lstStyle/>
              <a:p>
                <a:endParaRPr lang="es-ES"/>
              </a:p>
            </p:txBody>
          </p:sp>
          <p:sp>
            <p:nvSpPr>
              <p:cNvPr id="570451" name="Line 83"/>
              <p:cNvSpPr>
                <a:spLocks noChangeShapeType="1"/>
              </p:cNvSpPr>
              <p:nvPr/>
            </p:nvSpPr>
            <p:spPr bwMode="auto">
              <a:xfrm flipH="1" flipV="1">
                <a:off x="408" y="1032"/>
                <a:ext cx="858" cy="384"/>
              </a:xfrm>
              <a:prstGeom prst="line">
                <a:avLst/>
              </a:prstGeom>
              <a:noFill/>
              <a:ln w="9525">
                <a:solidFill>
                  <a:srgbClr val="FF0000"/>
                </a:solidFill>
                <a:round/>
                <a:headEnd/>
                <a:tailEnd/>
              </a:ln>
              <a:effectLst/>
            </p:spPr>
            <p:txBody>
              <a:bodyPr/>
              <a:lstStyle/>
              <a:p>
                <a:endParaRPr lang="es-ES"/>
              </a:p>
            </p:txBody>
          </p:sp>
          <p:sp>
            <p:nvSpPr>
              <p:cNvPr id="570452" name="Line 84"/>
              <p:cNvSpPr>
                <a:spLocks noChangeShapeType="1"/>
              </p:cNvSpPr>
              <p:nvPr/>
            </p:nvSpPr>
            <p:spPr bwMode="auto">
              <a:xfrm flipH="1" flipV="1">
                <a:off x="1644" y="1044"/>
                <a:ext cx="348" cy="474"/>
              </a:xfrm>
              <a:prstGeom prst="line">
                <a:avLst/>
              </a:prstGeom>
              <a:noFill/>
              <a:ln w="9525">
                <a:solidFill>
                  <a:srgbClr val="FF0000"/>
                </a:solidFill>
                <a:round/>
                <a:headEnd/>
                <a:tailEnd/>
              </a:ln>
              <a:effectLst/>
            </p:spPr>
            <p:txBody>
              <a:bodyPr/>
              <a:lstStyle/>
              <a:p>
                <a:endParaRPr lang="es-ES"/>
              </a:p>
            </p:txBody>
          </p:sp>
          <p:sp>
            <p:nvSpPr>
              <p:cNvPr id="570453" name="Line 85"/>
              <p:cNvSpPr>
                <a:spLocks noChangeShapeType="1"/>
              </p:cNvSpPr>
              <p:nvPr/>
            </p:nvSpPr>
            <p:spPr bwMode="auto">
              <a:xfrm flipH="1">
                <a:off x="2070" y="1644"/>
                <a:ext cx="306" cy="456"/>
              </a:xfrm>
              <a:prstGeom prst="line">
                <a:avLst/>
              </a:prstGeom>
              <a:noFill/>
              <a:ln w="9525">
                <a:solidFill>
                  <a:srgbClr val="FF0000"/>
                </a:solidFill>
                <a:round/>
                <a:headEnd/>
                <a:tailEnd/>
              </a:ln>
              <a:effectLst/>
            </p:spPr>
            <p:txBody>
              <a:bodyPr/>
              <a:lstStyle/>
              <a:p>
                <a:endParaRPr lang="es-ES"/>
              </a:p>
            </p:txBody>
          </p:sp>
          <p:sp>
            <p:nvSpPr>
              <p:cNvPr id="570454" name="Line 86"/>
              <p:cNvSpPr>
                <a:spLocks noChangeShapeType="1"/>
              </p:cNvSpPr>
              <p:nvPr/>
            </p:nvSpPr>
            <p:spPr bwMode="auto">
              <a:xfrm flipH="1">
                <a:off x="1944" y="2160"/>
                <a:ext cx="90" cy="336"/>
              </a:xfrm>
              <a:prstGeom prst="line">
                <a:avLst/>
              </a:prstGeom>
              <a:noFill/>
              <a:ln w="9525">
                <a:solidFill>
                  <a:srgbClr val="FF0000"/>
                </a:solidFill>
                <a:round/>
                <a:headEnd/>
                <a:tailEnd/>
              </a:ln>
              <a:effectLst/>
            </p:spPr>
            <p:txBody>
              <a:bodyPr/>
              <a:lstStyle/>
              <a:p>
                <a:endParaRPr lang="es-ES"/>
              </a:p>
            </p:txBody>
          </p:sp>
        </p:grpSp>
        <p:sp>
          <p:nvSpPr>
            <p:cNvPr id="570455" name="Text Box 87"/>
            <p:cNvSpPr txBox="1">
              <a:spLocks noChangeArrowheads="1"/>
            </p:cNvSpPr>
            <p:nvPr/>
          </p:nvSpPr>
          <p:spPr bwMode="auto">
            <a:xfrm>
              <a:off x="978" y="3879"/>
              <a:ext cx="3342" cy="212"/>
            </a:xfrm>
            <a:prstGeom prst="rect">
              <a:avLst/>
            </a:prstGeom>
            <a:noFill/>
            <a:ln w="9525">
              <a:noFill/>
              <a:miter lim="800000"/>
              <a:headEnd/>
              <a:tailEnd/>
            </a:ln>
            <a:effectLst/>
          </p:spPr>
          <p:txBody>
            <a:bodyPr wrap="none">
              <a:spAutoFit/>
            </a:bodyPr>
            <a:lstStyle/>
            <a:p>
              <a:r>
                <a:rPr lang="es-ES" sz="1600">
                  <a:latin typeface="Times New Roman" pitchFamily="18" charset="0"/>
                </a:rPr>
                <a:t>Los trazos en rojo indican la ruta óptima a seguir en cada caso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704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704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a:xfrm>
            <a:off x="685800" y="260350"/>
            <a:ext cx="7772400" cy="914400"/>
          </a:xfrm>
        </p:spPr>
        <p:txBody>
          <a:bodyPr/>
          <a:lstStyle/>
          <a:p>
            <a:r>
              <a:rPr lang="es-ES_tradnl" sz="3600"/>
              <a:t>Concepto de ruta óptima en carreteras</a:t>
            </a:r>
            <a:endParaRPr lang="es-ES" sz="3600"/>
          </a:p>
        </p:txBody>
      </p:sp>
      <p:sp>
        <p:nvSpPr>
          <p:cNvPr id="519171" name="Rectangle 3"/>
          <p:cNvSpPr>
            <a:spLocks noGrp="1" noChangeArrowheads="1"/>
          </p:cNvSpPr>
          <p:nvPr>
            <p:ph type="body" idx="1"/>
          </p:nvPr>
        </p:nvSpPr>
        <p:spPr>
          <a:xfrm>
            <a:off x="685800" y="1412875"/>
            <a:ext cx="7772400" cy="4495800"/>
          </a:xfrm>
        </p:spPr>
        <p:txBody>
          <a:bodyPr/>
          <a:lstStyle/>
          <a:p>
            <a:pPr>
              <a:lnSpc>
                <a:spcPct val="90000"/>
              </a:lnSpc>
            </a:pPr>
            <a:r>
              <a:rPr lang="es-ES_tradnl" sz="2400"/>
              <a:t>Para elegir la ruta óptima en un viaje por carretera se pueden aplicar diversos criterios, por ejemplo:</a:t>
            </a:r>
          </a:p>
          <a:p>
            <a:pPr lvl="1">
              <a:lnSpc>
                <a:spcPct val="90000"/>
              </a:lnSpc>
            </a:pPr>
            <a:r>
              <a:rPr lang="es-ES_tradnl" sz="2400"/>
              <a:t>La que minimice la distancia</a:t>
            </a:r>
          </a:p>
          <a:p>
            <a:pPr lvl="1">
              <a:lnSpc>
                <a:spcPct val="90000"/>
              </a:lnSpc>
            </a:pPr>
            <a:r>
              <a:rPr lang="es-ES_tradnl" sz="2400"/>
              <a:t>La que minimice el tiempo</a:t>
            </a:r>
          </a:p>
          <a:p>
            <a:pPr lvl="1">
              <a:lnSpc>
                <a:spcPct val="90000"/>
              </a:lnSpc>
            </a:pPr>
            <a:r>
              <a:rPr lang="es-ES_tradnl" sz="2400"/>
              <a:t>La que minimice el consumo de gasolina</a:t>
            </a:r>
          </a:p>
          <a:p>
            <a:pPr lvl="1">
              <a:lnSpc>
                <a:spcPct val="90000"/>
              </a:lnSpc>
            </a:pPr>
            <a:r>
              <a:rPr lang="es-ES_tradnl" sz="2400"/>
              <a:t>La que minimice los peajes</a:t>
            </a:r>
          </a:p>
          <a:p>
            <a:pPr lvl="1">
              <a:lnSpc>
                <a:spcPct val="90000"/>
              </a:lnSpc>
            </a:pPr>
            <a:r>
              <a:rPr lang="es-ES_tradnl" sz="2400"/>
              <a:t>La que minimice el cansancio (preferible autopistas, pocas curvas, pocos cambios de carretera, etc.)</a:t>
            </a:r>
          </a:p>
          <a:p>
            <a:pPr lvl="1">
              <a:lnSpc>
                <a:spcPct val="90000"/>
              </a:lnSpc>
            </a:pPr>
            <a:r>
              <a:rPr lang="es-ES_tradnl" sz="2400"/>
              <a:t>La que tenga mayor interés turístico o paisajístico</a:t>
            </a:r>
          </a:p>
          <a:p>
            <a:pPr lvl="1">
              <a:lnSpc>
                <a:spcPct val="90000"/>
              </a:lnSpc>
            </a:pPr>
            <a:r>
              <a:rPr lang="es-ES_tradnl" sz="2400"/>
              <a:t>Una determinada combinación de todos los anteriores con diversos pesos según los gustos del usuario </a:t>
            </a:r>
          </a:p>
          <a:p>
            <a:pPr>
              <a:lnSpc>
                <a:spcPct val="90000"/>
              </a:lnSpc>
            </a:pPr>
            <a:r>
              <a:rPr lang="es-ES_tradnl" sz="2400"/>
              <a:t>La ruta óptima puede variar según el criterio elegido (ver por ejemplo www.michelin.com)</a:t>
            </a:r>
            <a:endParaRPr lang="es-E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a:xfrm>
            <a:off x="685800" y="609600"/>
            <a:ext cx="7772400" cy="762000"/>
          </a:xfrm>
        </p:spPr>
        <p:txBody>
          <a:bodyPr/>
          <a:lstStyle/>
          <a:p>
            <a:r>
              <a:rPr lang="es-ES_tradnl" sz="3600"/>
              <a:t>Concepto de ruta óptima en telemática</a:t>
            </a:r>
            <a:endParaRPr lang="es-ES" sz="3600"/>
          </a:p>
        </p:txBody>
      </p:sp>
      <p:sp>
        <p:nvSpPr>
          <p:cNvPr id="520195" name="Rectangle 3"/>
          <p:cNvSpPr>
            <a:spLocks noGrp="1" noChangeArrowheads="1"/>
          </p:cNvSpPr>
          <p:nvPr>
            <p:ph type="body" idx="1"/>
          </p:nvPr>
        </p:nvSpPr>
        <p:spPr>
          <a:xfrm>
            <a:off x="685800" y="1600200"/>
            <a:ext cx="7772400" cy="4495800"/>
          </a:xfrm>
        </p:spPr>
        <p:txBody>
          <a:bodyPr/>
          <a:lstStyle/>
          <a:p>
            <a:r>
              <a:rPr lang="es-ES_tradnl" sz="2200"/>
              <a:t>Los criterios que se aplican suelen ser:</a:t>
            </a:r>
          </a:p>
          <a:p>
            <a:pPr lvl="1">
              <a:buSzPct val="125000"/>
            </a:pPr>
            <a:r>
              <a:rPr lang="es-ES_tradnl" sz="2200"/>
              <a:t>Minimizar el número de routers o ‘saltos’</a:t>
            </a:r>
          </a:p>
          <a:p>
            <a:pPr lvl="1">
              <a:buSzPct val="125000"/>
            </a:pPr>
            <a:r>
              <a:rPr lang="es-ES_tradnl" sz="2200"/>
              <a:t>Maximizar el caudal (ancho de banda) de los enlaces</a:t>
            </a:r>
          </a:p>
          <a:p>
            <a:pPr lvl="1">
              <a:buSzPct val="125000"/>
            </a:pPr>
            <a:r>
              <a:rPr lang="es-ES_tradnl" sz="2200"/>
              <a:t>Minimizar el nivel de ocupación o saturación de los enlaces </a:t>
            </a:r>
          </a:p>
          <a:p>
            <a:pPr lvl="1">
              <a:buSzPct val="125000"/>
            </a:pPr>
            <a:r>
              <a:rPr lang="es-ES_tradnl" sz="2200"/>
              <a:t>Minimizar el retardo de los enlaces</a:t>
            </a:r>
          </a:p>
          <a:p>
            <a:pPr lvl="1">
              <a:buSzPct val="125000"/>
            </a:pPr>
            <a:r>
              <a:rPr lang="es-ES_tradnl" sz="2200"/>
              <a:t>Maximizar la fiabilidad de los enlaces (minimizar la tasa de errores)</a:t>
            </a:r>
          </a:p>
          <a:p>
            <a:pPr lvl="1">
              <a:buSzPct val="125000"/>
            </a:pPr>
            <a:r>
              <a:rPr lang="es-ES_tradnl" sz="2400"/>
              <a:t>Una determinada combinación de todos los anteriores con diversos pesos según los gustos del usuario</a:t>
            </a:r>
          </a:p>
          <a:p>
            <a:pPr>
              <a:buSzPct val="125000"/>
            </a:pPr>
            <a:r>
              <a:rPr lang="es-ES" sz="2400"/>
              <a:t>Los más utilizados son el número de saltos o el ancho de banda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s-ES_tradnl"/>
              <a:t>Algoritmos de routing</a:t>
            </a:r>
          </a:p>
        </p:txBody>
      </p:sp>
      <p:sp>
        <p:nvSpPr>
          <p:cNvPr id="65539" name="Rectangle 3"/>
          <p:cNvSpPr>
            <a:spLocks noGrp="1" noChangeArrowheads="1"/>
          </p:cNvSpPr>
          <p:nvPr>
            <p:ph type="body" idx="1"/>
          </p:nvPr>
        </p:nvSpPr>
        <p:spPr>
          <a:xfrm>
            <a:off x="685800" y="1844675"/>
            <a:ext cx="7772400" cy="4114800"/>
          </a:xfrm>
        </p:spPr>
        <p:txBody>
          <a:bodyPr/>
          <a:lstStyle/>
          <a:p>
            <a:pPr>
              <a:lnSpc>
                <a:spcPct val="80000"/>
              </a:lnSpc>
            </a:pPr>
            <a:r>
              <a:rPr lang="es-ES_tradnl" sz="2800"/>
              <a:t>Los algoritmos de routing pueden ser:</a:t>
            </a:r>
          </a:p>
          <a:p>
            <a:pPr lvl="1">
              <a:lnSpc>
                <a:spcPct val="80000"/>
              </a:lnSpc>
            </a:pPr>
            <a:r>
              <a:rPr lang="es-ES_tradnl" sz="2400" b="1"/>
              <a:t>Estáticos</a:t>
            </a:r>
            <a:r>
              <a:rPr lang="es-ES_tradnl" sz="2400"/>
              <a:t>: las decisiones se toman en base a información recopilada con anterioridad (horas, días o meses). Normalmente el cálculo de la ruta es costoso y se realiza de forma centralizada. Por eso una vez fijada la ruta raramente se cambia.</a:t>
            </a:r>
          </a:p>
          <a:p>
            <a:pPr lvl="1">
              <a:lnSpc>
                <a:spcPct val="80000"/>
              </a:lnSpc>
            </a:pPr>
            <a:r>
              <a:rPr lang="es-ES_tradnl" sz="2400" b="1"/>
              <a:t>Dinámicos</a:t>
            </a:r>
            <a:r>
              <a:rPr lang="es-ES_tradnl" sz="2400"/>
              <a:t>: deciden la ruta óptima en base a información obtenida en tiempo real. Requieren un </a:t>
            </a:r>
            <a:r>
              <a:rPr lang="es-ES_tradnl" sz="2400" b="1"/>
              <a:t>protocolo de routing</a:t>
            </a:r>
            <a:r>
              <a:rPr lang="es-ES_tradnl" sz="2400"/>
              <a:t> para recoger la información. La ruta óptima puede cambiar a menudo.</a:t>
            </a:r>
          </a:p>
          <a:p>
            <a:pPr>
              <a:lnSpc>
                <a:spcPct val="80000"/>
              </a:lnSpc>
            </a:pPr>
            <a:r>
              <a:rPr lang="es-ES_tradnl" sz="2800"/>
              <a:t>En redes malladas se suele utilizar routing dinámico.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685800" y="533400"/>
            <a:ext cx="7772400" cy="1143000"/>
          </a:xfrm>
        </p:spPr>
        <p:txBody>
          <a:bodyPr/>
          <a:lstStyle/>
          <a:p>
            <a:r>
              <a:rPr lang="es-ES_tradnl" sz="4000"/>
              <a:t>Routing estático basado en el flujo</a:t>
            </a:r>
            <a:endParaRPr lang="es-ES" sz="4000"/>
          </a:p>
        </p:txBody>
      </p:sp>
      <p:sp>
        <p:nvSpPr>
          <p:cNvPr id="521219" name="Rectangle 3"/>
          <p:cNvSpPr>
            <a:spLocks noGrp="1" noChangeArrowheads="1"/>
          </p:cNvSpPr>
          <p:nvPr>
            <p:ph type="body" idx="1"/>
          </p:nvPr>
        </p:nvSpPr>
        <p:spPr>
          <a:xfrm>
            <a:off x="685800" y="1625600"/>
            <a:ext cx="7772400" cy="4467225"/>
          </a:xfrm>
        </p:spPr>
        <p:txBody>
          <a:bodyPr/>
          <a:lstStyle/>
          <a:p>
            <a:pPr>
              <a:lnSpc>
                <a:spcPct val="80000"/>
              </a:lnSpc>
            </a:pPr>
            <a:r>
              <a:rPr lang="es-ES_tradnl" sz="2200"/>
              <a:t>Consiste en optimizar las rutas para utilizar los enlaces de mayor capacidad (ancho de banda) y menor tráfico (nivel de ocupación).</a:t>
            </a:r>
          </a:p>
          <a:p>
            <a:pPr>
              <a:lnSpc>
                <a:spcPct val="80000"/>
              </a:lnSpc>
            </a:pPr>
            <a:r>
              <a:rPr lang="es-ES_tradnl" sz="2200"/>
              <a:t>Es preciso disponer de información que permita estimar el tráfico medio entre cada par de nodos (matriz de tráfico).</a:t>
            </a:r>
          </a:p>
          <a:p>
            <a:pPr>
              <a:lnSpc>
                <a:spcPct val="80000"/>
              </a:lnSpc>
            </a:pPr>
            <a:r>
              <a:rPr lang="es-ES_tradnl" sz="2200"/>
              <a:t>Interesante para decidir la topología cuando se diseña una red</a:t>
            </a:r>
          </a:p>
          <a:p>
            <a:pPr>
              <a:lnSpc>
                <a:spcPct val="80000"/>
              </a:lnSpc>
            </a:pPr>
            <a:r>
              <a:rPr lang="es-ES_tradnl" sz="2200"/>
              <a:t>Se plantean varias topologías (todas las posibles o solo aquellas que se consideran interesantes) se comparan y se elige la más adecuada (la óptima).</a:t>
            </a:r>
          </a:p>
          <a:p>
            <a:pPr>
              <a:lnSpc>
                <a:spcPct val="80000"/>
              </a:lnSpc>
            </a:pPr>
            <a:r>
              <a:rPr lang="es-ES_tradnl" sz="2200"/>
              <a:t>Se considera topología óptima la que minimiza el tiempo de servicio promedio para todos los paquetes</a:t>
            </a:r>
          </a:p>
          <a:p>
            <a:pPr>
              <a:lnSpc>
                <a:spcPct val="80000"/>
              </a:lnSpc>
            </a:pPr>
            <a:r>
              <a:rPr lang="es-ES_tradnl" sz="2200"/>
              <a:t>Este algoritmo no permite responder con rapidez a cambios en el comportamiento del tráfico (por ejemplo saturación repentina de un enlace)</a:t>
            </a:r>
            <a:endParaRPr lang="es-ES" sz="22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6" name="Rectangle 1030"/>
          <p:cNvSpPr>
            <a:spLocks noChangeArrowheads="1"/>
          </p:cNvSpPr>
          <p:nvPr/>
        </p:nvSpPr>
        <p:spPr bwMode="auto">
          <a:xfrm>
            <a:off x="831850" y="1268413"/>
            <a:ext cx="7772400" cy="4968875"/>
          </a:xfrm>
          <a:prstGeom prst="rect">
            <a:avLst/>
          </a:prstGeom>
          <a:noFill/>
          <a:ln w="9525">
            <a:noFill/>
            <a:miter lim="800000"/>
            <a:headEnd/>
            <a:tailEnd/>
          </a:ln>
          <a:effectLst/>
        </p:spPr>
        <p:txBody>
          <a:bodyPr/>
          <a:lstStyle/>
          <a:p>
            <a:pPr marL="342900" indent="-342900">
              <a:lnSpc>
                <a:spcPct val="90000"/>
              </a:lnSpc>
              <a:spcBef>
                <a:spcPct val="20000"/>
              </a:spcBef>
            </a:pPr>
            <a:r>
              <a:rPr lang="es-ES_tradnl" sz="2200" b="1">
                <a:latin typeface="Times New Roman" pitchFamily="18" charset="0"/>
              </a:rPr>
              <a:t>Tiempo de servicio (T) </a:t>
            </a:r>
            <a:r>
              <a:rPr lang="es-ES_tradnl" sz="2200">
                <a:latin typeface="Times New Roman" pitchFamily="18" charset="0"/>
              </a:rPr>
              <a:t>es el tiempo medio que tarda en enviarse un paquete por la interfaz de salida del router.</a:t>
            </a:r>
          </a:p>
          <a:p>
            <a:pPr marL="342900" indent="-342900">
              <a:lnSpc>
                <a:spcPct val="90000"/>
              </a:lnSpc>
              <a:spcBef>
                <a:spcPct val="20000"/>
              </a:spcBef>
            </a:pPr>
            <a:r>
              <a:rPr lang="es-ES_tradnl" sz="2200">
                <a:latin typeface="Times New Roman" pitchFamily="18" charset="0"/>
              </a:rPr>
              <a:t>Es la suma del tiempo de espera en la cola (T</a:t>
            </a:r>
            <a:r>
              <a:rPr lang="es-ES_tradnl" sz="2200" baseline="-25000">
                <a:latin typeface="Times New Roman" pitchFamily="18" charset="0"/>
              </a:rPr>
              <a:t>e</a:t>
            </a:r>
            <a:r>
              <a:rPr lang="es-ES_tradnl" sz="2200">
                <a:latin typeface="Times New Roman" pitchFamily="18" charset="0"/>
              </a:rPr>
              <a:t>) y el tiempo de transmisión (Tt) </a:t>
            </a:r>
          </a:p>
          <a:p>
            <a:pPr marL="342900" indent="-342900">
              <a:lnSpc>
                <a:spcPct val="90000"/>
              </a:lnSpc>
              <a:spcBef>
                <a:spcPct val="20000"/>
              </a:spcBef>
            </a:pPr>
            <a:r>
              <a:rPr lang="es-ES_tradnl" sz="2200">
                <a:latin typeface="Times New Roman" pitchFamily="18" charset="0"/>
              </a:rPr>
              <a:t>El Tiempo de espera (T</a:t>
            </a:r>
            <a:r>
              <a:rPr lang="es-ES_tradnl" sz="2200" baseline="-25000">
                <a:latin typeface="Times New Roman" pitchFamily="18" charset="0"/>
              </a:rPr>
              <a:t>e</a:t>
            </a:r>
            <a:r>
              <a:rPr lang="es-ES_tradnl" sz="2200">
                <a:latin typeface="Times New Roman" pitchFamily="18" charset="0"/>
              </a:rPr>
              <a:t>) depende del tráfico.</a:t>
            </a:r>
          </a:p>
          <a:p>
            <a:pPr marL="342900" indent="-342900">
              <a:lnSpc>
                <a:spcPct val="90000"/>
              </a:lnSpc>
              <a:spcBef>
                <a:spcPct val="20000"/>
              </a:spcBef>
            </a:pPr>
            <a:r>
              <a:rPr lang="es-ES_tradnl" sz="2200">
                <a:latin typeface="Times New Roman" pitchFamily="18" charset="0"/>
              </a:rPr>
              <a:t>El tiempo de transmisión (T</a:t>
            </a:r>
            <a:r>
              <a:rPr lang="es-ES_tradnl" sz="2200" baseline="-25000">
                <a:latin typeface="Times New Roman" pitchFamily="18" charset="0"/>
              </a:rPr>
              <a:t>t</a:t>
            </a:r>
            <a:r>
              <a:rPr lang="es-ES_tradnl" sz="2200">
                <a:latin typeface="Times New Roman" pitchFamily="18" charset="0"/>
              </a:rPr>
              <a:t>) es el que tarda el paquete en salir por la interfaz del router. Depende de la velocidad de la interfaz y del tamaño del paquete:</a:t>
            </a:r>
          </a:p>
          <a:p>
            <a:pPr marL="1143000" lvl="2" indent="-228600">
              <a:lnSpc>
                <a:spcPct val="90000"/>
              </a:lnSpc>
              <a:spcBef>
                <a:spcPct val="20000"/>
              </a:spcBef>
            </a:pPr>
            <a:r>
              <a:rPr lang="es-ES_tradnl" sz="2200">
                <a:latin typeface="Times New Roman" pitchFamily="18" charset="0"/>
              </a:rPr>
              <a:t>T</a:t>
            </a:r>
            <a:r>
              <a:rPr lang="es-ES_tradnl" sz="2200" baseline="-25000">
                <a:latin typeface="Times New Roman" pitchFamily="18" charset="0"/>
              </a:rPr>
              <a:t>t</a:t>
            </a:r>
            <a:r>
              <a:rPr lang="es-ES_tradnl" sz="2200">
                <a:latin typeface="Times New Roman" pitchFamily="18" charset="0"/>
              </a:rPr>
              <a:t> = p / v</a:t>
            </a:r>
          </a:p>
          <a:p>
            <a:pPr marL="1143000" lvl="2" indent="-228600">
              <a:lnSpc>
                <a:spcPct val="90000"/>
              </a:lnSpc>
              <a:spcBef>
                <a:spcPct val="20000"/>
              </a:spcBef>
            </a:pPr>
            <a:r>
              <a:rPr lang="es-ES_tradnl" sz="2200">
                <a:latin typeface="Times New Roman" pitchFamily="18" charset="0"/>
                <a:sym typeface="Symbol" pitchFamily="18" charset="2"/>
              </a:rPr>
              <a:t>		p =  tamaño del paquete (en bits)</a:t>
            </a:r>
          </a:p>
          <a:p>
            <a:pPr marL="1143000" lvl="2" indent="-228600">
              <a:lnSpc>
                <a:spcPct val="90000"/>
              </a:lnSpc>
              <a:spcBef>
                <a:spcPct val="20000"/>
              </a:spcBef>
            </a:pPr>
            <a:r>
              <a:rPr lang="es-ES_tradnl" sz="2200">
                <a:latin typeface="Times New Roman" pitchFamily="18" charset="0"/>
                <a:sym typeface="Symbol" pitchFamily="18" charset="2"/>
              </a:rPr>
              <a:t>		v = velocidad de la línea (en bits/s)</a:t>
            </a:r>
          </a:p>
          <a:p>
            <a:pPr marL="342900" indent="-342900">
              <a:lnSpc>
                <a:spcPct val="90000"/>
              </a:lnSpc>
              <a:spcBef>
                <a:spcPct val="20000"/>
              </a:spcBef>
            </a:pPr>
            <a:r>
              <a:rPr lang="es-ES_tradnl" sz="2200">
                <a:latin typeface="Times New Roman" pitchFamily="18" charset="0"/>
                <a:sym typeface="Symbol" pitchFamily="18" charset="2"/>
              </a:rPr>
              <a:t>Ej.: paquete de 500 bytes, línea de 64 Kb/s,  T</a:t>
            </a:r>
            <a:r>
              <a:rPr lang="es-ES_tradnl" sz="2200" baseline="-25000">
                <a:latin typeface="Times New Roman" pitchFamily="18" charset="0"/>
                <a:sym typeface="Symbol" pitchFamily="18" charset="2"/>
              </a:rPr>
              <a:t>t</a:t>
            </a:r>
            <a:r>
              <a:rPr lang="es-ES_tradnl" sz="2200">
                <a:latin typeface="Times New Roman" pitchFamily="18" charset="0"/>
                <a:sym typeface="Symbol" pitchFamily="18" charset="2"/>
              </a:rPr>
              <a:t> = 62,5 ms</a:t>
            </a:r>
            <a:endParaRPr lang="es-ES_tradnl" sz="2200">
              <a:latin typeface="Times New Roman" pitchFamily="18" charset="0"/>
            </a:endParaRPr>
          </a:p>
          <a:p>
            <a:pPr marL="342900" indent="-342900">
              <a:lnSpc>
                <a:spcPct val="90000"/>
              </a:lnSpc>
              <a:spcBef>
                <a:spcPct val="20000"/>
              </a:spcBef>
            </a:pPr>
            <a:endParaRPr lang="es-ES" sz="2200">
              <a:latin typeface="Times New Roman" pitchFamily="18" charset="0"/>
              <a:sym typeface="Symbol" pitchFamily="18" charset="2"/>
            </a:endParaRPr>
          </a:p>
        </p:txBody>
      </p:sp>
      <p:sp>
        <p:nvSpPr>
          <p:cNvPr id="680962" name="Rectangle 1026"/>
          <p:cNvSpPr>
            <a:spLocks noGrp="1" noChangeArrowheads="1"/>
          </p:cNvSpPr>
          <p:nvPr>
            <p:ph type="title"/>
          </p:nvPr>
        </p:nvSpPr>
        <p:spPr>
          <a:xfrm>
            <a:off x="685800" y="260350"/>
            <a:ext cx="7772400" cy="838200"/>
          </a:xfrm>
        </p:spPr>
        <p:txBody>
          <a:bodyPr/>
          <a:lstStyle/>
          <a:p>
            <a:r>
              <a:rPr lang="es-ES" sz="4000"/>
              <a:t>Tiempo de servicio (I)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ChangeArrowheads="1"/>
          </p:cNvSpPr>
          <p:nvPr/>
        </p:nvSpPr>
        <p:spPr bwMode="auto">
          <a:xfrm>
            <a:off x="755650" y="1282700"/>
            <a:ext cx="7772400" cy="5170488"/>
          </a:xfrm>
          <a:prstGeom prst="rect">
            <a:avLst/>
          </a:prstGeom>
          <a:noFill/>
          <a:ln w="9525">
            <a:noFill/>
            <a:miter lim="800000"/>
            <a:headEnd/>
            <a:tailEnd/>
          </a:ln>
          <a:effectLst/>
        </p:spPr>
        <p:txBody>
          <a:bodyPr/>
          <a:lstStyle/>
          <a:p>
            <a:pPr marL="342900" indent="-342900">
              <a:lnSpc>
                <a:spcPct val="90000"/>
              </a:lnSpc>
              <a:spcBef>
                <a:spcPct val="20000"/>
              </a:spcBef>
            </a:pPr>
            <a:r>
              <a:rPr lang="es-ES_tradnl" sz="2200">
                <a:latin typeface="Times New Roman" pitchFamily="18" charset="0"/>
              </a:rPr>
              <a:t>Por teoría de colas puede demostrarse que el Tiempo de servicio es:</a:t>
            </a:r>
          </a:p>
          <a:p>
            <a:pPr marL="342900" indent="-342900">
              <a:lnSpc>
                <a:spcPct val="90000"/>
              </a:lnSpc>
              <a:spcBef>
                <a:spcPct val="20000"/>
              </a:spcBef>
            </a:pPr>
            <a:r>
              <a:rPr lang="es-ES_tradnl" sz="2200">
                <a:latin typeface="Times New Roman" pitchFamily="18" charset="0"/>
              </a:rPr>
              <a:t>			</a:t>
            </a:r>
            <a:r>
              <a:rPr lang="es-ES_tradnl" sz="2200" b="1">
                <a:latin typeface="Times New Roman" pitchFamily="18" charset="0"/>
              </a:rPr>
              <a:t>T = p / (v - c</a:t>
            </a:r>
            <a:r>
              <a:rPr lang="es-ES_tradnl" sz="2200" b="1">
                <a:latin typeface="Times New Roman" pitchFamily="18" charset="0"/>
                <a:sym typeface="Symbol" pitchFamily="18" charset="2"/>
              </a:rPr>
              <a:t>)</a:t>
            </a:r>
          </a:p>
          <a:p>
            <a:pPr marL="342900" indent="-342900">
              <a:lnSpc>
                <a:spcPct val="90000"/>
              </a:lnSpc>
              <a:spcBef>
                <a:spcPct val="20000"/>
              </a:spcBef>
            </a:pPr>
            <a:r>
              <a:rPr lang="es-ES_tradnl" sz="2200">
                <a:latin typeface="Times New Roman" pitchFamily="18" charset="0"/>
                <a:sym typeface="Symbol" pitchFamily="18" charset="2"/>
              </a:rPr>
              <a:t>Donde:</a:t>
            </a:r>
          </a:p>
          <a:p>
            <a:pPr marL="342900" indent="-342900">
              <a:lnSpc>
                <a:spcPct val="90000"/>
              </a:lnSpc>
              <a:spcBef>
                <a:spcPct val="20000"/>
              </a:spcBef>
            </a:pPr>
            <a:r>
              <a:rPr lang="es-ES_tradnl" sz="2200">
                <a:latin typeface="Times New Roman" pitchFamily="18" charset="0"/>
                <a:sym typeface="Symbol" pitchFamily="18" charset="2"/>
              </a:rPr>
              <a:t>		T = Tiempo de servicio (en segundos)</a:t>
            </a:r>
          </a:p>
          <a:p>
            <a:pPr marL="342900" indent="-342900">
              <a:lnSpc>
                <a:spcPct val="90000"/>
              </a:lnSpc>
              <a:spcBef>
                <a:spcPct val="20000"/>
              </a:spcBef>
            </a:pPr>
            <a:r>
              <a:rPr lang="es-ES_tradnl" sz="2200">
                <a:latin typeface="Times New Roman" pitchFamily="18" charset="0"/>
                <a:sym typeface="Symbol" pitchFamily="18" charset="2"/>
              </a:rPr>
              <a:t>		p =  tamaño del paquete (en bits)</a:t>
            </a:r>
          </a:p>
          <a:p>
            <a:pPr marL="342900" indent="-342900">
              <a:lnSpc>
                <a:spcPct val="90000"/>
              </a:lnSpc>
              <a:spcBef>
                <a:spcPct val="20000"/>
              </a:spcBef>
            </a:pPr>
            <a:r>
              <a:rPr lang="es-ES_tradnl" sz="2200">
                <a:latin typeface="Times New Roman" pitchFamily="18" charset="0"/>
                <a:sym typeface="Symbol" pitchFamily="18" charset="2"/>
              </a:rPr>
              <a:t>		v = velocidad (capacidad) de la línea (en bits/s)</a:t>
            </a:r>
          </a:p>
          <a:p>
            <a:pPr marL="342900" indent="-342900">
              <a:lnSpc>
                <a:spcPct val="90000"/>
              </a:lnSpc>
              <a:spcBef>
                <a:spcPct val="20000"/>
              </a:spcBef>
            </a:pPr>
            <a:r>
              <a:rPr lang="es-ES_tradnl" sz="2200">
                <a:latin typeface="Times New Roman" pitchFamily="18" charset="0"/>
                <a:sym typeface="Symbol" pitchFamily="18" charset="2"/>
              </a:rPr>
              <a:t>		c = caudal medio (real) de la línea (en bits/s)</a:t>
            </a:r>
          </a:p>
          <a:p>
            <a:pPr marL="342900" indent="-342900"/>
            <a:endParaRPr lang="es-ES_tradnl" sz="2200">
              <a:latin typeface="Times New Roman" pitchFamily="18" charset="0"/>
              <a:sym typeface="Symbol" pitchFamily="18" charset="2"/>
            </a:endParaRPr>
          </a:p>
          <a:p>
            <a:pPr marL="342900" indent="-342900"/>
            <a:r>
              <a:rPr lang="es-ES_tradnl" sz="2200">
                <a:latin typeface="Times New Roman" pitchFamily="18" charset="0"/>
                <a:sym typeface="Symbol" pitchFamily="18" charset="2"/>
              </a:rPr>
              <a:t>Ej.: línea de 64 Kb/s al 50% de ocupación (32 Kb/s):</a:t>
            </a:r>
          </a:p>
          <a:p>
            <a:pPr marL="342900" indent="-342900"/>
            <a:r>
              <a:rPr lang="es-ES_tradnl" sz="2200">
                <a:latin typeface="Times New Roman" pitchFamily="18" charset="0"/>
                <a:sym typeface="Symbol" pitchFamily="18" charset="2"/>
              </a:rPr>
              <a:t>	p = 4.000, v = 64.000,  c = 32.000 -&gt; T = 125 ms</a:t>
            </a:r>
            <a:endParaRPr lang="es-ES" sz="2200">
              <a:latin typeface="Times New Roman" pitchFamily="18" charset="0"/>
              <a:sym typeface="Symbol" pitchFamily="18" charset="2"/>
            </a:endParaRPr>
          </a:p>
          <a:p>
            <a:pPr marL="342900" indent="-342900"/>
            <a:endParaRPr lang="es-ES_tradnl" sz="2200">
              <a:latin typeface="Times New Roman" pitchFamily="18" charset="0"/>
              <a:sym typeface="Symbol" pitchFamily="18" charset="2"/>
            </a:endParaRPr>
          </a:p>
          <a:p>
            <a:pPr marL="342900" indent="-342900">
              <a:lnSpc>
                <a:spcPct val="90000"/>
              </a:lnSpc>
              <a:spcBef>
                <a:spcPct val="20000"/>
              </a:spcBef>
            </a:pPr>
            <a:r>
              <a:rPr lang="es-ES_tradnl" sz="2200">
                <a:latin typeface="Times New Roman" pitchFamily="18" charset="0"/>
                <a:sym typeface="Symbol" pitchFamily="18" charset="2"/>
              </a:rPr>
              <a:t>El tiempo de servicio puede ser (y normalmente es) diferente para cada sentido de la comunicación en una misma línea, salvo que la ocupación en ambos sentidos sea idéntica</a:t>
            </a:r>
            <a:endParaRPr lang="es-ES" sz="2200">
              <a:latin typeface="Times New Roman" pitchFamily="18" charset="0"/>
              <a:sym typeface="Symbol" pitchFamily="18" charset="2"/>
            </a:endParaRPr>
          </a:p>
        </p:txBody>
      </p:sp>
      <p:sp>
        <p:nvSpPr>
          <p:cNvPr id="737283" name="Rectangle 3"/>
          <p:cNvSpPr>
            <a:spLocks noGrp="1" noChangeArrowheads="1"/>
          </p:cNvSpPr>
          <p:nvPr>
            <p:ph type="title"/>
          </p:nvPr>
        </p:nvSpPr>
        <p:spPr>
          <a:xfrm>
            <a:off x="685800" y="260350"/>
            <a:ext cx="7772400" cy="838200"/>
          </a:xfrm>
        </p:spPr>
        <p:txBody>
          <a:bodyPr/>
          <a:lstStyle/>
          <a:p>
            <a:r>
              <a:rPr lang="es-ES" sz="4000"/>
              <a:t>Tiempo de servicio (II)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3010" name="Object 2"/>
          <p:cNvGraphicFramePr>
            <a:graphicFrameLocks noChangeAspect="1"/>
          </p:cNvGraphicFramePr>
          <p:nvPr/>
        </p:nvGraphicFramePr>
        <p:xfrm>
          <a:off x="0" y="1052513"/>
          <a:ext cx="9144000" cy="4964112"/>
        </p:xfrm>
        <a:graphic>
          <a:graphicData uri="http://schemas.openxmlformats.org/presentationml/2006/ole">
            <mc:AlternateContent xmlns:mc="http://schemas.openxmlformats.org/markup-compatibility/2006">
              <mc:Choice xmlns:v="urn:schemas-microsoft-com:vml" Requires="v">
                <p:oleObj spid="_x0000_s683013" name="Gráfico" r:id="rId5" imgW="9525154" imgH="5095944" progId="Excel.Sheet.8">
                  <p:embed/>
                </p:oleObj>
              </mc:Choice>
              <mc:Fallback>
                <p:oleObj name="Gráfico" r:id="rId5" imgW="9525154" imgH="5095944"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052513"/>
                        <a:ext cx="9144000" cy="496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3011" name="Text Box 3"/>
          <p:cNvSpPr txBox="1">
            <a:spLocks noChangeArrowheads="1"/>
          </p:cNvSpPr>
          <p:nvPr/>
        </p:nvSpPr>
        <p:spPr bwMode="auto">
          <a:xfrm>
            <a:off x="652463" y="476250"/>
            <a:ext cx="7807325" cy="579438"/>
          </a:xfrm>
          <a:prstGeom prst="rect">
            <a:avLst/>
          </a:prstGeom>
          <a:noFill/>
          <a:ln w="9525">
            <a:noFill/>
            <a:miter lim="800000"/>
            <a:headEnd/>
            <a:tailEnd/>
          </a:ln>
          <a:effectLst/>
        </p:spPr>
        <p:txBody>
          <a:bodyPr wrap="none">
            <a:spAutoFit/>
          </a:bodyPr>
          <a:lstStyle/>
          <a:p>
            <a:r>
              <a:rPr lang="es-ES" sz="3200">
                <a:latin typeface="Times New Roman" pitchFamily="18" charset="0"/>
              </a:rPr>
              <a:t>Tiempo de servicio para paquetes de 500 bytes</a:t>
            </a:r>
          </a:p>
        </p:txBody>
      </p:sp>
      <p:sp>
        <p:nvSpPr>
          <p:cNvPr id="683012" name="Text Box 4"/>
          <p:cNvSpPr txBox="1">
            <a:spLocks noChangeArrowheads="1"/>
          </p:cNvSpPr>
          <p:nvPr/>
        </p:nvSpPr>
        <p:spPr bwMode="auto">
          <a:xfrm>
            <a:off x="684213" y="6092825"/>
            <a:ext cx="7705725" cy="304800"/>
          </a:xfrm>
          <a:prstGeom prst="rect">
            <a:avLst/>
          </a:prstGeom>
          <a:noFill/>
          <a:ln w="9525">
            <a:noFill/>
            <a:miter lim="800000"/>
            <a:headEnd/>
            <a:tailEnd/>
          </a:ln>
          <a:effectLst/>
        </p:spPr>
        <p:txBody>
          <a:bodyPr>
            <a:spAutoFit/>
          </a:bodyPr>
          <a:lstStyle/>
          <a:p>
            <a:pPr algn="ctr"/>
            <a:r>
              <a:rPr lang="es-ES" sz="1400" b="1"/>
              <a:t>Las líneas de baja velocidad sufren mayores retardos cuando se produce congestión</a:t>
            </a:r>
          </a:p>
        </p:txBody>
      </p:sp>
      <p:graphicFrame>
        <p:nvGraphicFramePr>
          <p:cNvPr id="683096" name="Group 88"/>
          <p:cNvGraphicFramePr>
            <a:graphicFrameLocks noGrp="1"/>
          </p:cNvGraphicFramePr>
          <p:nvPr/>
        </p:nvGraphicFramePr>
        <p:xfrm>
          <a:off x="1187450" y="1484313"/>
          <a:ext cx="3376613" cy="3252096"/>
        </p:xfrm>
        <a:graphic>
          <a:graphicData uri="http://schemas.openxmlformats.org/drawingml/2006/table">
            <a:tbl>
              <a:tblPr/>
              <a:tblGrid>
                <a:gridCol w="947738"/>
                <a:gridCol w="725487"/>
                <a:gridCol w="809625"/>
                <a:gridCol w="893763"/>
              </a:tblGrid>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Nivel de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ocupación</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64 Kb/s</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512 Kb/s</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1" i="0" u="none" strike="noStrike" cap="none" normalizeH="0" baseline="0" smtClean="0">
                          <a:ln>
                            <a:noFill/>
                          </a:ln>
                          <a:solidFill>
                            <a:schemeClr val="tx1"/>
                          </a:solidFill>
                          <a:effectLst/>
                          <a:latin typeface="Arial" charset="0"/>
                        </a:rPr>
                        <a:t>2048 Kb/s</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0,0625</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0,0078</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0,0020</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0,0694</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0,0087</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0,0022</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20 %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0,0781</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0,0098</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0,0024</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30 %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0,0893</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0,0112</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0,0028</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40 %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0,1042</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0,0130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0,0033</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50 %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0,1250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0,0156</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0,0039</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60 %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0,1563</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0,0195</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0,0049</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70 %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0,2083</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0,0260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0,0065</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80 %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0,3125</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0,0391</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0,0098</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90 %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0,6250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0,0781</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0,0195</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52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95 %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1,2500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0,1563</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0,0391</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3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99 %</a:t>
                      </a:r>
                    </a:p>
                  </a:txBody>
                  <a:tcPr marL="54000" marR="54000" marT="25200" marB="25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6,2500</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0,7812</a:t>
                      </a:r>
                    </a:p>
                  </a:txBody>
                  <a:tcPr marL="54000" marR="54000" marT="25200" marB="25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200" b="0" i="0" u="none" strike="noStrike" cap="none" normalizeH="0" baseline="0" smtClean="0">
                          <a:ln>
                            <a:noFill/>
                          </a:ln>
                          <a:solidFill>
                            <a:schemeClr val="tx1"/>
                          </a:solidFill>
                          <a:effectLst/>
                          <a:latin typeface="Arial" charset="0"/>
                        </a:rPr>
                        <a:t>0,1953</a:t>
                      </a:r>
                    </a:p>
                  </a:txBody>
                  <a:tcPr marL="54000" marR="54000" marT="25200" marB="25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83097" name="Line 89"/>
          <p:cNvSpPr>
            <a:spLocks noChangeShapeType="1"/>
          </p:cNvSpPr>
          <p:nvPr/>
        </p:nvSpPr>
        <p:spPr bwMode="auto">
          <a:xfrm flipH="1">
            <a:off x="4427538" y="2062163"/>
            <a:ext cx="360362" cy="0"/>
          </a:xfrm>
          <a:prstGeom prst="line">
            <a:avLst/>
          </a:prstGeom>
          <a:noFill/>
          <a:ln w="9525">
            <a:solidFill>
              <a:schemeClr val="tx1"/>
            </a:solidFill>
            <a:round/>
            <a:headEnd/>
            <a:tailEnd type="triangle" w="med" len="med"/>
          </a:ln>
          <a:effectLst/>
        </p:spPr>
        <p:txBody>
          <a:bodyPr/>
          <a:lstStyle/>
          <a:p>
            <a:endParaRPr lang="es-ES"/>
          </a:p>
        </p:txBody>
      </p:sp>
      <p:sp>
        <p:nvSpPr>
          <p:cNvPr id="683098" name="Text Box 90"/>
          <p:cNvSpPr txBox="1">
            <a:spLocks noChangeArrowheads="1"/>
          </p:cNvSpPr>
          <p:nvPr/>
        </p:nvSpPr>
        <p:spPr bwMode="auto">
          <a:xfrm>
            <a:off x="4787900" y="1844675"/>
            <a:ext cx="3240088" cy="1165225"/>
          </a:xfrm>
          <a:prstGeom prst="rect">
            <a:avLst/>
          </a:prstGeom>
          <a:solidFill>
            <a:schemeClr val="bg1"/>
          </a:solidFill>
          <a:ln w="9525">
            <a:solidFill>
              <a:schemeClr val="tx1"/>
            </a:solidFill>
            <a:miter lim="800000"/>
            <a:headEnd/>
            <a:tailEnd/>
          </a:ln>
          <a:effectLst/>
        </p:spPr>
        <p:txBody>
          <a:bodyPr>
            <a:spAutoFit/>
          </a:bodyPr>
          <a:lstStyle/>
          <a:p>
            <a:pPr algn="ctr"/>
            <a:r>
              <a:rPr lang="es-ES" sz="1400" b="1"/>
              <a:t>Si no hay nada de tráfico el paquete no espera. En ese caso el tiempo de servicio es igual al tiempo de transmisión, es decir lo que tarda el paquete en salir por la interfaz</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s-ES_tradnl"/>
              <a:t>Sumario</a:t>
            </a:r>
            <a:endParaRPr lang="es-ES"/>
          </a:p>
        </p:txBody>
      </p:sp>
      <p:sp>
        <p:nvSpPr>
          <p:cNvPr id="114691" name="Rectangle 3"/>
          <p:cNvSpPr>
            <a:spLocks noGrp="1" noChangeArrowheads="1"/>
          </p:cNvSpPr>
          <p:nvPr>
            <p:ph type="body" idx="1"/>
          </p:nvPr>
        </p:nvSpPr>
        <p:spPr/>
        <p:txBody>
          <a:bodyPr/>
          <a:lstStyle/>
          <a:p>
            <a:r>
              <a:rPr lang="es-ES_tradnl" b="1" dirty="0">
                <a:solidFill>
                  <a:srgbClr val="FF0000"/>
                </a:solidFill>
              </a:rPr>
              <a:t>Aspectos generales del nivel de red</a:t>
            </a:r>
            <a:endParaRPr lang="es-ES_tradnl" b="1" dirty="0"/>
          </a:p>
          <a:p>
            <a:r>
              <a:rPr lang="es-ES_tradnl" dirty="0"/>
              <a:t>Algoritmos de </a:t>
            </a:r>
            <a:r>
              <a:rPr lang="es-ES_tradnl" dirty="0" err="1" smtClean="0"/>
              <a:t>routing</a:t>
            </a:r>
            <a:endParaRPr lang="es-ES_trad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2792" name="Group 24"/>
          <p:cNvGrpSpPr>
            <a:grpSpLocks/>
          </p:cNvGrpSpPr>
          <p:nvPr/>
        </p:nvGrpSpPr>
        <p:grpSpPr bwMode="auto">
          <a:xfrm>
            <a:off x="4572000" y="2786063"/>
            <a:ext cx="4267200" cy="2947987"/>
            <a:chOff x="96" y="1748"/>
            <a:chExt cx="2688" cy="1857"/>
          </a:xfrm>
        </p:grpSpPr>
        <p:sp>
          <p:nvSpPr>
            <p:cNvPr id="672775" name="Rectangle 7"/>
            <p:cNvSpPr>
              <a:spLocks noChangeArrowheads="1"/>
            </p:cNvSpPr>
            <p:nvPr/>
          </p:nvSpPr>
          <p:spPr bwMode="auto">
            <a:xfrm>
              <a:off x="1181" y="1748"/>
              <a:ext cx="532" cy="1584"/>
            </a:xfrm>
            <a:prstGeom prst="rect">
              <a:avLst/>
            </a:prstGeom>
            <a:solidFill>
              <a:srgbClr val="C0C0C0">
                <a:alpha val="50000"/>
              </a:srgbClr>
            </a:solidFill>
            <a:ln w="9525">
              <a:noFill/>
              <a:miter lim="800000"/>
              <a:headEnd/>
              <a:tailEnd/>
            </a:ln>
            <a:effectLst/>
          </p:spPr>
          <p:txBody>
            <a:bodyPr wrap="none" anchor="ctr"/>
            <a:lstStyle/>
            <a:p>
              <a:endParaRPr lang="es-ES"/>
            </a:p>
          </p:txBody>
        </p:sp>
        <p:sp>
          <p:nvSpPr>
            <p:cNvPr id="672776" name="Rectangle 8"/>
            <p:cNvSpPr>
              <a:spLocks noChangeArrowheads="1"/>
            </p:cNvSpPr>
            <p:nvPr/>
          </p:nvSpPr>
          <p:spPr bwMode="auto">
            <a:xfrm>
              <a:off x="1713" y="1749"/>
              <a:ext cx="1071" cy="1580"/>
            </a:xfrm>
            <a:prstGeom prst="rect">
              <a:avLst/>
            </a:prstGeom>
            <a:solidFill>
              <a:srgbClr val="C0C0C0"/>
            </a:solidFill>
            <a:ln w="9525">
              <a:noFill/>
              <a:miter lim="800000"/>
              <a:headEnd/>
              <a:tailEnd/>
            </a:ln>
            <a:effectLst/>
          </p:spPr>
          <p:txBody>
            <a:bodyPr wrap="none" anchor="ctr"/>
            <a:lstStyle/>
            <a:p>
              <a:endParaRPr lang="es-ES"/>
            </a:p>
          </p:txBody>
        </p:sp>
        <p:sp>
          <p:nvSpPr>
            <p:cNvPr id="672779" name="Text Box 11"/>
            <p:cNvSpPr txBox="1">
              <a:spLocks noChangeArrowheads="1"/>
            </p:cNvSpPr>
            <p:nvPr/>
          </p:nvSpPr>
          <p:spPr bwMode="auto">
            <a:xfrm>
              <a:off x="1353" y="3374"/>
              <a:ext cx="624" cy="231"/>
            </a:xfrm>
            <a:prstGeom prst="rect">
              <a:avLst/>
            </a:prstGeom>
            <a:noFill/>
            <a:ln w="9525">
              <a:noFill/>
              <a:miter lim="800000"/>
              <a:headEnd/>
              <a:tailEnd/>
            </a:ln>
            <a:effectLst/>
          </p:spPr>
          <p:txBody>
            <a:bodyPr>
              <a:spAutoFit/>
            </a:bodyPr>
            <a:lstStyle/>
            <a:p>
              <a:pPr>
                <a:spcBef>
                  <a:spcPct val="50000"/>
                </a:spcBef>
              </a:pPr>
              <a:r>
                <a:rPr lang="es-ES_tradnl" sz="1800" b="1"/>
                <a:t>Carga</a:t>
              </a:r>
              <a:endParaRPr lang="es-ES" sz="1800" b="1"/>
            </a:p>
          </p:txBody>
        </p:sp>
        <p:sp>
          <p:nvSpPr>
            <p:cNvPr id="672780" name="Text Box 12"/>
            <p:cNvSpPr txBox="1">
              <a:spLocks noChangeArrowheads="1"/>
            </p:cNvSpPr>
            <p:nvPr/>
          </p:nvSpPr>
          <p:spPr bwMode="auto">
            <a:xfrm rot="16200000">
              <a:off x="-340" y="2474"/>
              <a:ext cx="1104" cy="231"/>
            </a:xfrm>
            <a:prstGeom prst="rect">
              <a:avLst/>
            </a:prstGeom>
            <a:noFill/>
            <a:ln w="9525">
              <a:noFill/>
              <a:miter lim="800000"/>
              <a:headEnd/>
              <a:tailEnd/>
            </a:ln>
            <a:effectLst/>
          </p:spPr>
          <p:txBody>
            <a:bodyPr>
              <a:spAutoFit/>
            </a:bodyPr>
            <a:lstStyle/>
            <a:p>
              <a:pPr>
                <a:spcBef>
                  <a:spcPct val="50000"/>
                </a:spcBef>
              </a:pPr>
              <a:r>
                <a:rPr lang="es-ES_tradnl" sz="1800" b="1"/>
                <a:t>Rendimiento</a:t>
              </a:r>
              <a:endParaRPr lang="es-ES" sz="1800" b="1"/>
            </a:p>
          </p:txBody>
        </p:sp>
        <p:sp>
          <p:nvSpPr>
            <p:cNvPr id="672781" name="Line 13"/>
            <p:cNvSpPr>
              <a:spLocks noChangeShapeType="1"/>
            </p:cNvSpPr>
            <p:nvPr/>
          </p:nvSpPr>
          <p:spPr bwMode="auto">
            <a:xfrm flipV="1">
              <a:off x="441" y="1764"/>
              <a:ext cx="0" cy="1572"/>
            </a:xfrm>
            <a:prstGeom prst="line">
              <a:avLst/>
            </a:prstGeom>
            <a:noFill/>
            <a:ln w="19050">
              <a:solidFill>
                <a:schemeClr val="tx1"/>
              </a:solidFill>
              <a:round/>
              <a:headEnd/>
              <a:tailEnd/>
            </a:ln>
            <a:effectLst/>
          </p:spPr>
          <p:txBody>
            <a:bodyPr/>
            <a:lstStyle/>
            <a:p>
              <a:endParaRPr lang="es-ES"/>
            </a:p>
          </p:txBody>
        </p:sp>
        <p:sp>
          <p:nvSpPr>
            <p:cNvPr id="672782" name="Line 14"/>
            <p:cNvSpPr>
              <a:spLocks noChangeShapeType="1"/>
            </p:cNvSpPr>
            <p:nvPr/>
          </p:nvSpPr>
          <p:spPr bwMode="auto">
            <a:xfrm>
              <a:off x="445" y="3336"/>
              <a:ext cx="2339" cy="0"/>
            </a:xfrm>
            <a:prstGeom prst="line">
              <a:avLst/>
            </a:prstGeom>
            <a:noFill/>
            <a:ln w="19050">
              <a:solidFill>
                <a:schemeClr val="tx1"/>
              </a:solidFill>
              <a:round/>
              <a:headEnd/>
              <a:tailEnd/>
            </a:ln>
            <a:effectLst/>
          </p:spPr>
          <p:txBody>
            <a:bodyPr/>
            <a:lstStyle/>
            <a:p>
              <a:endParaRPr lang="es-ES"/>
            </a:p>
          </p:txBody>
        </p:sp>
        <p:sp>
          <p:nvSpPr>
            <p:cNvPr id="672783" name="Freeform 15"/>
            <p:cNvSpPr>
              <a:spLocks/>
            </p:cNvSpPr>
            <p:nvPr/>
          </p:nvSpPr>
          <p:spPr bwMode="auto">
            <a:xfrm>
              <a:off x="441" y="2092"/>
              <a:ext cx="2168" cy="1244"/>
            </a:xfrm>
            <a:custGeom>
              <a:avLst/>
              <a:gdLst/>
              <a:ahLst/>
              <a:cxnLst>
                <a:cxn ang="0">
                  <a:pos x="0" y="1244"/>
                </a:cxn>
                <a:cxn ang="0">
                  <a:pos x="28" y="1208"/>
                </a:cxn>
                <a:cxn ang="0">
                  <a:pos x="132" y="1072"/>
                </a:cxn>
                <a:cxn ang="0">
                  <a:pos x="332" y="824"/>
                </a:cxn>
                <a:cxn ang="0">
                  <a:pos x="524" y="588"/>
                </a:cxn>
                <a:cxn ang="0">
                  <a:pos x="780" y="268"/>
                </a:cxn>
                <a:cxn ang="0">
                  <a:pos x="856" y="176"/>
                </a:cxn>
                <a:cxn ang="0">
                  <a:pos x="932" y="108"/>
                </a:cxn>
                <a:cxn ang="0">
                  <a:pos x="1044" y="44"/>
                </a:cxn>
                <a:cxn ang="0">
                  <a:pos x="1168" y="16"/>
                </a:cxn>
                <a:cxn ang="0">
                  <a:pos x="1268" y="0"/>
                </a:cxn>
                <a:cxn ang="0">
                  <a:pos x="1348" y="16"/>
                </a:cxn>
                <a:cxn ang="0">
                  <a:pos x="1416" y="72"/>
                </a:cxn>
                <a:cxn ang="0">
                  <a:pos x="1480" y="208"/>
                </a:cxn>
                <a:cxn ang="0">
                  <a:pos x="1540" y="400"/>
                </a:cxn>
                <a:cxn ang="0">
                  <a:pos x="1580" y="564"/>
                </a:cxn>
                <a:cxn ang="0">
                  <a:pos x="1628" y="740"/>
                </a:cxn>
                <a:cxn ang="0">
                  <a:pos x="1688" y="896"/>
                </a:cxn>
                <a:cxn ang="0">
                  <a:pos x="1744" y="1000"/>
                </a:cxn>
                <a:cxn ang="0">
                  <a:pos x="1844" y="1116"/>
                </a:cxn>
                <a:cxn ang="0">
                  <a:pos x="1980" y="1196"/>
                </a:cxn>
                <a:cxn ang="0">
                  <a:pos x="2120" y="1236"/>
                </a:cxn>
                <a:cxn ang="0">
                  <a:pos x="2168" y="1236"/>
                </a:cxn>
              </a:cxnLst>
              <a:rect l="0" t="0" r="r" b="b"/>
              <a:pathLst>
                <a:path w="2168" h="1244">
                  <a:moveTo>
                    <a:pt x="0" y="1244"/>
                  </a:moveTo>
                  <a:cubicBezTo>
                    <a:pt x="3" y="1240"/>
                    <a:pt x="6" y="1237"/>
                    <a:pt x="28" y="1208"/>
                  </a:cubicBezTo>
                  <a:cubicBezTo>
                    <a:pt x="50" y="1179"/>
                    <a:pt x="81" y="1136"/>
                    <a:pt x="132" y="1072"/>
                  </a:cubicBezTo>
                  <a:cubicBezTo>
                    <a:pt x="183" y="1008"/>
                    <a:pt x="267" y="905"/>
                    <a:pt x="332" y="824"/>
                  </a:cubicBezTo>
                  <a:cubicBezTo>
                    <a:pt x="397" y="743"/>
                    <a:pt x="449" y="681"/>
                    <a:pt x="524" y="588"/>
                  </a:cubicBezTo>
                  <a:cubicBezTo>
                    <a:pt x="599" y="495"/>
                    <a:pt x="725" y="337"/>
                    <a:pt x="780" y="268"/>
                  </a:cubicBezTo>
                  <a:cubicBezTo>
                    <a:pt x="835" y="199"/>
                    <a:pt x="831" y="203"/>
                    <a:pt x="856" y="176"/>
                  </a:cubicBezTo>
                  <a:cubicBezTo>
                    <a:pt x="881" y="149"/>
                    <a:pt x="901" y="130"/>
                    <a:pt x="932" y="108"/>
                  </a:cubicBezTo>
                  <a:cubicBezTo>
                    <a:pt x="963" y="86"/>
                    <a:pt x="1005" y="59"/>
                    <a:pt x="1044" y="44"/>
                  </a:cubicBezTo>
                  <a:cubicBezTo>
                    <a:pt x="1083" y="29"/>
                    <a:pt x="1131" y="23"/>
                    <a:pt x="1168" y="16"/>
                  </a:cubicBezTo>
                  <a:cubicBezTo>
                    <a:pt x="1205" y="9"/>
                    <a:pt x="1238" y="0"/>
                    <a:pt x="1268" y="0"/>
                  </a:cubicBezTo>
                  <a:cubicBezTo>
                    <a:pt x="1298" y="0"/>
                    <a:pt x="1323" y="4"/>
                    <a:pt x="1348" y="16"/>
                  </a:cubicBezTo>
                  <a:cubicBezTo>
                    <a:pt x="1373" y="28"/>
                    <a:pt x="1394" y="40"/>
                    <a:pt x="1416" y="72"/>
                  </a:cubicBezTo>
                  <a:cubicBezTo>
                    <a:pt x="1438" y="104"/>
                    <a:pt x="1459" y="153"/>
                    <a:pt x="1480" y="208"/>
                  </a:cubicBezTo>
                  <a:cubicBezTo>
                    <a:pt x="1501" y="263"/>
                    <a:pt x="1523" y="341"/>
                    <a:pt x="1540" y="400"/>
                  </a:cubicBezTo>
                  <a:cubicBezTo>
                    <a:pt x="1557" y="459"/>
                    <a:pt x="1565" y="507"/>
                    <a:pt x="1580" y="564"/>
                  </a:cubicBezTo>
                  <a:cubicBezTo>
                    <a:pt x="1595" y="621"/>
                    <a:pt x="1610" y="685"/>
                    <a:pt x="1628" y="740"/>
                  </a:cubicBezTo>
                  <a:cubicBezTo>
                    <a:pt x="1646" y="795"/>
                    <a:pt x="1669" y="853"/>
                    <a:pt x="1688" y="896"/>
                  </a:cubicBezTo>
                  <a:cubicBezTo>
                    <a:pt x="1707" y="939"/>
                    <a:pt x="1718" y="963"/>
                    <a:pt x="1744" y="1000"/>
                  </a:cubicBezTo>
                  <a:cubicBezTo>
                    <a:pt x="1770" y="1037"/>
                    <a:pt x="1805" y="1083"/>
                    <a:pt x="1844" y="1116"/>
                  </a:cubicBezTo>
                  <a:cubicBezTo>
                    <a:pt x="1883" y="1149"/>
                    <a:pt x="1934" y="1176"/>
                    <a:pt x="1980" y="1196"/>
                  </a:cubicBezTo>
                  <a:cubicBezTo>
                    <a:pt x="2026" y="1216"/>
                    <a:pt x="2089" y="1229"/>
                    <a:pt x="2120" y="1236"/>
                  </a:cubicBezTo>
                  <a:cubicBezTo>
                    <a:pt x="2151" y="1243"/>
                    <a:pt x="2159" y="1239"/>
                    <a:pt x="2168" y="1236"/>
                  </a:cubicBezTo>
                </a:path>
              </a:pathLst>
            </a:custGeom>
            <a:noFill/>
            <a:ln w="38100">
              <a:solidFill>
                <a:schemeClr val="tx1"/>
              </a:solidFill>
              <a:round/>
              <a:headEnd/>
              <a:tailEnd/>
            </a:ln>
            <a:effectLst/>
          </p:spPr>
          <p:txBody>
            <a:bodyPr/>
            <a:lstStyle/>
            <a:p>
              <a:endParaRPr lang="es-ES"/>
            </a:p>
          </p:txBody>
        </p:sp>
        <p:sp>
          <p:nvSpPr>
            <p:cNvPr id="672784" name="Text Box 16"/>
            <p:cNvSpPr txBox="1">
              <a:spLocks noChangeArrowheads="1"/>
            </p:cNvSpPr>
            <p:nvPr/>
          </p:nvSpPr>
          <p:spPr bwMode="auto">
            <a:xfrm>
              <a:off x="522" y="1752"/>
              <a:ext cx="645" cy="288"/>
            </a:xfrm>
            <a:prstGeom prst="rect">
              <a:avLst/>
            </a:prstGeom>
            <a:noFill/>
            <a:ln w="9525">
              <a:noFill/>
              <a:miter lim="800000"/>
              <a:headEnd/>
              <a:tailEnd/>
            </a:ln>
            <a:effectLst/>
          </p:spPr>
          <p:txBody>
            <a:bodyPr wrap="none">
              <a:spAutoFit/>
            </a:bodyPr>
            <a:lstStyle/>
            <a:p>
              <a:pPr algn="ctr"/>
              <a:r>
                <a:rPr lang="es-ES" sz="1200" b="1"/>
                <a:t>Sin</a:t>
              </a:r>
            </a:p>
            <a:p>
              <a:pPr algn="ctr"/>
              <a:r>
                <a:rPr lang="es-ES" sz="1200" b="1"/>
                <a:t>Congestión</a:t>
              </a:r>
            </a:p>
          </p:txBody>
        </p:sp>
        <p:sp>
          <p:nvSpPr>
            <p:cNvPr id="672785" name="Text Box 17"/>
            <p:cNvSpPr txBox="1">
              <a:spLocks noChangeArrowheads="1"/>
            </p:cNvSpPr>
            <p:nvPr/>
          </p:nvSpPr>
          <p:spPr bwMode="auto">
            <a:xfrm>
              <a:off x="1955" y="1752"/>
              <a:ext cx="645" cy="288"/>
            </a:xfrm>
            <a:prstGeom prst="rect">
              <a:avLst/>
            </a:prstGeom>
            <a:noFill/>
            <a:ln w="9525">
              <a:noFill/>
              <a:miter lim="800000"/>
              <a:headEnd/>
              <a:tailEnd/>
            </a:ln>
            <a:effectLst/>
          </p:spPr>
          <p:txBody>
            <a:bodyPr wrap="none">
              <a:spAutoFit/>
            </a:bodyPr>
            <a:lstStyle/>
            <a:p>
              <a:pPr algn="ctr"/>
              <a:r>
                <a:rPr lang="es-ES" sz="1200" b="1"/>
                <a:t>Congestión</a:t>
              </a:r>
            </a:p>
            <a:p>
              <a:pPr algn="ctr"/>
              <a:r>
                <a:rPr lang="es-ES" sz="1200" b="1"/>
                <a:t>Fuerte</a:t>
              </a:r>
            </a:p>
          </p:txBody>
        </p:sp>
        <p:sp>
          <p:nvSpPr>
            <p:cNvPr id="672786" name="Text Box 18"/>
            <p:cNvSpPr txBox="1">
              <a:spLocks noChangeArrowheads="1"/>
            </p:cNvSpPr>
            <p:nvPr/>
          </p:nvSpPr>
          <p:spPr bwMode="auto">
            <a:xfrm>
              <a:off x="1121" y="1752"/>
              <a:ext cx="645" cy="288"/>
            </a:xfrm>
            <a:prstGeom prst="rect">
              <a:avLst/>
            </a:prstGeom>
            <a:noFill/>
            <a:ln w="9525">
              <a:noFill/>
              <a:miter lim="800000"/>
              <a:headEnd/>
              <a:tailEnd/>
            </a:ln>
            <a:effectLst/>
          </p:spPr>
          <p:txBody>
            <a:bodyPr wrap="none">
              <a:spAutoFit/>
            </a:bodyPr>
            <a:lstStyle/>
            <a:p>
              <a:pPr algn="ctr"/>
              <a:r>
                <a:rPr lang="es-ES" sz="1200" b="1"/>
                <a:t>Congestión</a:t>
              </a:r>
            </a:p>
            <a:p>
              <a:pPr algn="ctr"/>
              <a:r>
                <a:rPr lang="es-ES" sz="1200" b="1"/>
                <a:t>Moderada</a:t>
              </a:r>
            </a:p>
          </p:txBody>
        </p:sp>
      </p:grpSp>
      <p:sp>
        <p:nvSpPr>
          <p:cNvPr id="672787" name="Line 19"/>
          <p:cNvSpPr>
            <a:spLocks noChangeShapeType="1"/>
          </p:cNvSpPr>
          <p:nvPr/>
        </p:nvSpPr>
        <p:spPr bwMode="auto">
          <a:xfrm flipV="1">
            <a:off x="914400" y="2794000"/>
            <a:ext cx="0" cy="2495550"/>
          </a:xfrm>
          <a:prstGeom prst="line">
            <a:avLst/>
          </a:prstGeom>
          <a:noFill/>
          <a:ln w="19050">
            <a:solidFill>
              <a:schemeClr val="tx1"/>
            </a:solidFill>
            <a:round/>
            <a:headEnd/>
            <a:tailEnd/>
          </a:ln>
          <a:effectLst/>
        </p:spPr>
        <p:txBody>
          <a:bodyPr/>
          <a:lstStyle/>
          <a:p>
            <a:endParaRPr lang="es-ES"/>
          </a:p>
        </p:txBody>
      </p:sp>
      <p:sp>
        <p:nvSpPr>
          <p:cNvPr id="672789" name="Text Box 21"/>
          <p:cNvSpPr txBox="1">
            <a:spLocks noChangeArrowheads="1"/>
          </p:cNvSpPr>
          <p:nvPr/>
        </p:nvSpPr>
        <p:spPr bwMode="auto">
          <a:xfrm>
            <a:off x="1000125" y="765175"/>
            <a:ext cx="7748588" cy="1190625"/>
          </a:xfrm>
          <a:prstGeom prst="rect">
            <a:avLst/>
          </a:prstGeom>
          <a:noFill/>
          <a:ln w="9525">
            <a:noFill/>
            <a:miter lim="800000"/>
            <a:headEnd/>
            <a:tailEnd/>
          </a:ln>
          <a:effectLst/>
        </p:spPr>
        <p:txBody>
          <a:bodyPr>
            <a:spAutoFit/>
          </a:bodyPr>
          <a:lstStyle/>
          <a:p>
            <a:pPr algn="ctr"/>
            <a:r>
              <a:rPr lang="es-ES" sz="3600">
                <a:latin typeface="Times New Roman" pitchFamily="18" charset="0"/>
              </a:rPr>
              <a:t>Efecto de la ocupación de un enlace en el tiempo de servicio y el rendimiento</a:t>
            </a:r>
          </a:p>
        </p:txBody>
      </p:sp>
      <p:grpSp>
        <p:nvGrpSpPr>
          <p:cNvPr id="672793" name="Group 25"/>
          <p:cNvGrpSpPr>
            <a:grpSpLocks/>
          </p:cNvGrpSpPr>
          <p:nvPr/>
        </p:nvGrpSpPr>
        <p:grpSpPr bwMode="auto">
          <a:xfrm>
            <a:off x="369888" y="2746375"/>
            <a:ext cx="3897312" cy="2909888"/>
            <a:chOff x="233" y="1730"/>
            <a:chExt cx="2455" cy="1833"/>
          </a:xfrm>
        </p:grpSpPr>
        <p:sp>
          <p:nvSpPr>
            <p:cNvPr id="672770" name="Rectangle 2"/>
            <p:cNvSpPr>
              <a:spLocks noChangeArrowheads="1"/>
            </p:cNvSpPr>
            <p:nvPr/>
          </p:nvSpPr>
          <p:spPr bwMode="auto">
            <a:xfrm>
              <a:off x="1328" y="1752"/>
              <a:ext cx="532" cy="1584"/>
            </a:xfrm>
            <a:prstGeom prst="rect">
              <a:avLst/>
            </a:prstGeom>
            <a:solidFill>
              <a:srgbClr val="C0C0C0">
                <a:alpha val="50000"/>
              </a:srgbClr>
            </a:solidFill>
            <a:ln w="9525">
              <a:noFill/>
              <a:miter lim="800000"/>
              <a:headEnd/>
              <a:tailEnd/>
            </a:ln>
            <a:effectLst/>
          </p:spPr>
          <p:txBody>
            <a:bodyPr wrap="none" anchor="ctr"/>
            <a:lstStyle/>
            <a:p>
              <a:endParaRPr lang="es-ES"/>
            </a:p>
          </p:txBody>
        </p:sp>
        <p:sp>
          <p:nvSpPr>
            <p:cNvPr id="672771" name="Rectangle 3"/>
            <p:cNvSpPr>
              <a:spLocks noChangeArrowheads="1"/>
            </p:cNvSpPr>
            <p:nvPr/>
          </p:nvSpPr>
          <p:spPr bwMode="auto">
            <a:xfrm>
              <a:off x="1860" y="1752"/>
              <a:ext cx="828" cy="1580"/>
            </a:xfrm>
            <a:prstGeom prst="rect">
              <a:avLst/>
            </a:prstGeom>
            <a:solidFill>
              <a:srgbClr val="C0C0C0"/>
            </a:solidFill>
            <a:ln w="9525">
              <a:noFill/>
              <a:miter lim="800000"/>
              <a:headEnd/>
              <a:tailEnd/>
            </a:ln>
            <a:effectLst/>
          </p:spPr>
          <p:txBody>
            <a:bodyPr wrap="none" anchor="ctr"/>
            <a:lstStyle/>
            <a:p>
              <a:endParaRPr lang="es-ES"/>
            </a:p>
          </p:txBody>
        </p:sp>
        <p:sp>
          <p:nvSpPr>
            <p:cNvPr id="672772" name="Text Box 4"/>
            <p:cNvSpPr txBox="1">
              <a:spLocks noChangeArrowheads="1"/>
            </p:cNvSpPr>
            <p:nvPr/>
          </p:nvSpPr>
          <p:spPr bwMode="auto">
            <a:xfrm>
              <a:off x="669" y="1756"/>
              <a:ext cx="645" cy="288"/>
            </a:xfrm>
            <a:prstGeom prst="rect">
              <a:avLst/>
            </a:prstGeom>
            <a:noFill/>
            <a:ln w="9525">
              <a:noFill/>
              <a:miter lim="800000"/>
              <a:headEnd/>
              <a:tailEnd/>
            </a:ln>
            <a:effectLst/>
          </p:spPr>
          <p:txBody>
            <a:bodyPr wrap="none">
              <a:spAutoFit/>
            </a:bodyPr>
            <a:lstStyle/>
            <a:p>
              <a:pPr algn="ctr"/>
              <a:r>
                <a:rPr lang="es-ES" sz="1200" b="1"/>
                <a:t>Sin</a:t>
              </a:r>
            </a:p>
            <a:p>
              <a:pPr algn="ctr"/>
              <a:r>
                <a:rPr lang="es-ES" sz="1200" b="1"/>
                <a:t>Congestión</a:t>
              </a:r>
            </a:p>
          </p:txBody>
        </p:sp>
        <p:sp>
          <p:nvSpPr>
            <p:cNvPr id="672773" name="Text Box 5"/>
            <p:cNvSpPr txBox="1">
              <a:spLocks noChangeArrowheads="1"/>
            </p:cNvSpPr>
            <p:nvPr/>
          </p:nvSpPr>
          <p:spPr bwMode="auto">
            <a:xfrm>
              <a:off x="2043" y="1756"/>
              <a:ext cx="645" cy="288"/>
            </a:xfrm>
            <a:prstGeom prst="rect">
              <a:avLst/>
            </a:prstGeom>
            <a:noFill/>
            <a:ln w="9525">
              <a:noFill/>
              <a:miter lim="800000"/>
              <a:headEnd/>
              <a:tailEnd/>
            </a:ln>
            <a:effectLst/>
          </p:spPr>
          <p:txBody>
            <a:bodyPr wrap="none">
              <a:spAutoFit/>
            </a:bodyPr>
            <a:lstStyle/>
            <a:p>
              <a:pPr algn="ctr"/>
              <a:r>
                <a:rPr lang="es-ES" sz="1200" b="1"/>
                <a:t>Congestión</a:t>
              </a:r>
            </a:p>
            <a:p>
              <a:pPr algn="ctr"/>
              <a:r>
                <a:rPr lang="es-ES" sz="1200" b="1"/>
                <a:t>Fuerte</a:t>
              </a:r>
            </a:p>
          </p:txBody>
        </p:sp>
        <p:sp>
          <p:nvSpPr>
            <p:cNvPr id="672774" name="Text Box 6"/>
            <p:cNvSpPr txBox="1">
              <a:spLocks noChangeArrowheads="1"/>
            </p:cNvSpPr>
            <p:nvPr/>
          </p:nvSpPr>
          <p:spPr bwMode="auto">
            <a:xfrm>
              <a:off x="1268" y="1756"/>
              <a:ext cx="645" cy="288"/>
            </a:xfrm>
            <a:prstGeom prst="rect">
              <a:avLst/>
            </a:prstGeom>
            <a:noFill/>
            <a:ln w="9525">
              <a:noFill/>
              <a:miter lim="800000"/>
              <a:headEnd/>
              <a:tailEnd/>
            </a:ln>
            <a:effectLst/>
          </p:spPr>
          <p:txBody>
            <a:bodyPr wrap="none">
              <a:spAutoFit/>
            </a:bodyPr>
            <a:lstStyle/>
            <a:p>
              <a:pPr algn="ctr"/>
              <a:r>
                <a:rPr lang="es-ES" sz="1200" b="1"/>
                <a:t>Congestión</a:t>
              </a:r>
            </a:p>
            <a:p>
              <a:pPr algn="ctr"/>
              <a:r>
                <a:rPr lang="es-ES" sz="1200" b="1"/>
                <a:t>Moderada</a:t>
              </a:r>
            </a:p>
          </p:txBody>
        </p:sp>
        <p:sp>
          <p:nvSpPr>
            <p:cNvPr id="672777" name="Text Box 9"/>
            <p:cNvSpPr txBox="1">
              <a:spLocks noChangeArrowheads="1"/>
            </p:cNvSpPr>
            <p:nvPr/>
          </p:nvSpPr>
          <p:spPr bwMode="auto">
            <a:xfrm rot="16200000">
              <a:off x="-395" y="2424"/>
              <a:ext cx="1488" cy="231"/>
            </a:xfrm>
            <a:prstGeom prst="rect">
              <a:avLst/>
            </a:prstGeom>
            <a:noFill/>
            <a:ln w="9525">
              <a:noFill/>
              <a:miter lim="800000"/>
              <a:headEnd/>
              <a:tailEnd/>
            </a:ln>
            <a:effectLst/>
          </p:spPr>
          <p:txBody>
            <a:bodyPr>
              <a:spAutoFit/>
            </a:bodyPr>
            <a:lstStyle/>
            <a:p>
              <a:pPr>
                <a:spcBef>
                  <a:spcPct val="50000"/>
                </a:spcBef>
              </a:pPr>
              <a:r>
                <a:rPr lang="es-ES_tradnl" sz="1800" b="1"/>
                <a:t>Tiempo de Servicio</a:t>
              </a:r>
              <a:endParaRPr lang="es-ES" sz="1800" b="1"/>
            </a:p>
          </p:txBody>
        </p:sp>
        <p:sp>
          <p:nvSpPr>
            <p:cNvPr id="672778" name="Text Box 10"/>
            <p:cNvSpPr txBox="1">
              <a:spLocks noChangeArrowheads="1"/>
            </p:cNvSpPr>
            <p:nvPr/>
          </p:nvSpPr>
          <p:spPr bwMode="auto">
            <a:xfrm>
              <a:off x="1616" y="3332"/>
              <a:ext cx="576" cy="231"/>
            </a:xfrm>
            <a:prstGeom prst="rect">
              <a:avLst/>
            </a:prstGeom>
            <a:noFill/>
            <a:ln w="9525">
              <a:noFill/>
              <a:miter lim="800000"/>
              <a:headEnd/>
              <a:tailEnd/>
            </a:ln>
            <a:effectLst/>
          </p:spPr>
          <p:txBody>
            <a:bodyPr>
              <a:spAutoFit/>
            </a:bodyPr>
            <a:lstStyle/>
            <a:p>
              <a:pPr>
                <a:spcBef>
                  <a:spcPct val="50000"/>
                </a:spcBef>
              </a:pPr>
              <a:r>
                <a:rPr lang="es-ES_tradnl" sz="1800" b="1"/>
                <a:t>Carga</a:t>
              </a:r>
              <a:endParaRPr lang="es-ES" sz="1800" b="1"/>
            </a:p>
          </p:txBody>
        </p:sp>
        <p:sp>
          <p:nvSpPr>
            <p:cNvPr id="672788" name="Line 20"/>
            <p:cNvSpPr>
              <a:spLocks noChangeShapeType="1"/>
            </p:cNvSpPr>
            <p:nvPr/>
          </p:nvSpPr>
          <p:spPr bwMode="auto">
            <a:xfrm>
              <a:off x="564" y="3332"/>
              <a:ext cx="2124" cy="0"/>
            </a:xfrm>
            <a:prstGeom prst="line">
              <a:avLst/>
            </a:prstGeom>
            <a:noFill/>
            <a:ln w="19050">
              <a:solidFill>
                <a:schemeClr val="tx1"/>
              </a:solidFill>
              <a:round/>
              <a:headEnd/>
              <a:tailEnd/>
            </a:ln>
            <a:effectLst/>
          </p:spPr>
          <p:txBody>
            <a:bodyPr/>
            <a:lstStyle/>
            <a:p>
              <a:endParaRPr lang="es-ES"/>
            </a:p>
          </p:txBody>
        </p:sp>
        <p:sp>
          <p:nvSpPr>
            <p:cNvPr id="672790" name="Arc 22"/>
            <p:cNvSpPr>
              <a:spLocks/>
            </p:cNvSpPr>
            <p:nvPr/>
          </p:nvSpPr>
          <p:spPr bwMode="auto">
            <a:xfrm flipV="1">
              <a:off x="562" y="1730"/>
              <a:ext cx="1506" cy="144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1"/>
              </a:solidFill>
              <a:round/>
              <a:headEnd/>
              <a:tailEnd/>
            </a:ln>
            <a:effectLst/>
          </p:spPr>
          <p:txBody>
            <a:bodyPr wrap="none" anchor="ct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27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1" name="Freeform 3"/>
          <p:cNvSpPr>
            <a:spLocks/>
          </p:cNvSpPr>
          <p:nvPr/>
        </p:nvSpPr>
        <p:spPr bwMode="auto">
          <a:xfrm rot="3600000">
            <a:off x="887413" y="2459038"/>
            <a:ext cx="1508125" cy="79375"/>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38100" cap="rnd" cmpd="sng">
            <a:solidFill>
              <a:srgbClr val="FF0000"/>
            </a:solidFill>
            <a:prstDash val="solid"/>
            <a:round/>
            <a:headEnd type="none" w="med" len="med"/>
            <a:tailEnd type="none" w="med" len="med"/>
          </a:ln>
          <a:effectLst/>
        </p:spPr>
        <p:txBody>
          <a:bodyPr/>
          <a:lstStyle/>
          <a:p>
            <a:endParaRPr lang="es-ES"/>
          </a:p>
        </p:txBody>
      </p:sp>
      <p:sp>
        <p:nvSpPr>
          <p:cNvPr id="754692" name="Freeform 4"/>
          <p:cNvSpPr>
            <a:spLocks/>
          </p:cNvSpPr>
          <p:nvPr/>
        </p:nvSpPr>
        <p:spPr bwMode="auto">
          <a:xfrm>
            <a:off x="1423988" y="1838325"/>
            <a:ext cx="1508125" cy="79375"/>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12700" cap="rnd" cmpd="sng">
            <a:solidFill>
              <a:srgbClr val="FF0000"/>
            </a:solidFill>
            <a:prstDash val="solid"/>
            <a:round/>
            <a:headEnd type="none" w="med" len="med"/>
            <a:tailEnd type="none" w="med" len="med"/>
          </a:ln>
          <a:effectLst/>
        </p:spPr>
        <p:txBody>
          <a:bodyPr/>
          <a:lstStyle/>
          <a:p>
            <a:endParaRPr lang="es-ES"/>
          </a:p>
        </p:txBody>
      </p:sp>
      <p:sp>
        <p:nvSpPr>
          <p:cNvPr id="754693" name="Freeform 5"/>
          <p:cNvSpPr>
            <a:spLocks/>
          </p:cNvSpPr>
          <p:nvPr/>
        </p:nvSpPr>
        <p:spPr bwMode="auto">
          <a:xfrm rot="18000000">
            <a:off x="1830388" y="2495550"/>
            <a:ext cx="1508125" cy="79375"/>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38100" cap="rnd" cmpd="sng">
            <a:solidFill>
              <a:srgbClr val="FF0000"/>
            </a:solidFill>
            <a:prstDash val="solid"/>
            <a:round/>
            <a:headEnd type="none" w="med" len="med"/>
            <a:tailEnd type="none" w="med" len="med"/>
          </a:ln>
          <a:effectLst/>
        </p:spPr>
        <p:txBody>
          <a:bodyPr/>
          <a:lstStyle/>
          <a:p>
            <a:endParaRPr lang="es-ES"/>
          </a:p>
        </p:txBody>
      </p:sp>
      <p:sp>
        <p:nvSpPr>
          <p:cNvPr id="754694" name="Rectangle 6"/>
          <p:cNvSpPr>
            <a:spLocks noGrp="1" noChangeArrowheads="1"/>
          </p:cNvSpPr>
          <p:nvPr>
            <p:ph type="title"/>
          </p:nvPr>
        </p:nvSpPr>
        <p:spPr>
          <a:xfrm>
            <a:off x="533400" y="260350"/>
            <a:ext cx="7772400" cy="838200"/>
          </a:xfrm>
        </p:spPr>
        <p:txBody>
          <a:bodyPr/>
          <a:lstStyle/>
          <a:p>
            <a:r>
              <a:rPr lang="es-ES_tradnl" sz="3200">
                <a:latin typeface="Arial" charset="0"/>
              </a:rPr>
              <a:t>Ejemplo de routing estático basado en el flujo</a:t>
            </a:r>
            <a:endParaRPr lang="es-ES" sz="3200">
              <a:latin typeface="Arial" charset="0"/>
            </a:endParaRPr>
          </a:p>
        </p:txBody>
      </p:sp>
      <p:pic>
        <p:nvPicPr>
          <p:cNvPr id="754695" name="Picture 7"/>
          <p:cNvPicPr>
            <a:picLocks noChangeArrowheads="1"/>
          </p:cNvPicPr>
          <p:nvPr/>
        </p:nvPicPr>
        <p:blipFill>
          <a:blip r:embed="rId3" cstate="print"/>
          <a:srcRect/>
          <a:stretch>
            <a:fillRect/>
          </a:stretch>
        </p:blipFill>
        <p:spPr bwMode="auto">
          <a:xfrm>
            <a:off x="1752600" y="2824163"/>
            <a:ext cx="838200" cy="533400"/>
          </a:xfrm>
          <a:prstGeom prst="rect">
            <a:avLst/>
          </a:prstGeom>
          <a:noFill/>
          <a:ln w="12700">
            <a:noFill/>
            <a:miter lim="800000"/>
            <a:headEnd/>
            <a:tailEnd/>
          </a:ln>
          <a:effectLst/>
        </p:spPr>
      </p:pic>
      <p:sp>
        <p:nvSpPr>
          <p:cNvPr id="754696" name="Text Box 8"/>
          <p:cNvSpPr txBox="1">
            <a:spLocks noChangeArrowheads="1"/>
          </p:cNvSpPr>
          <p:nvPr/>
        </p:nvSpPr>
        <p:spPr bwMode="auto">
          <a:xfrm>
            <a:off x="2057400" y="2944813"/>
            <a:ext cx="231775" cy="288925"/>
          </a:xfrm>
          <a:prstGeom prst="rect">
            <a:avLst/>
          </a:prstGeom>
          <a:solidFill>
            <a:schemeClr val="bg1"/>
          </a:solidFill>
          <a:ln w="9525">
            <a:noFill/>
            <a:miter lim="800000"/>
            <a:headEnd/>
            <a:tailEnd/>
          </a:ln>
          <a:effectLst/>
        </p:spPr>
        <p:txBody>
          <a:bodyPr wrap="none" lIns="43200" tIns="21600" rIns="43200" bIns="21600">
            <a:spAutoFit/>
          </a:bodyPr>
          <a:lstStyle/>
          <a:p>
            <a:r>
              <a:rPr lang="es-ES_tradnl" sz="1600" b="1"/>
              <a:t>C</a:t>
            </a:r>
            <a:endParaRPr lang="es-ES" sz="1600" b="1"/>
          </a:p>
        </p:txBody>
      </p:sp>
      <p:sp>
        <p:nvSpPr>
          <p:cNvPr id="754697" name="Text Box 9"/>
          <p:cNvSpPr txBox="1">
            <a:spLocks noChangeArrowheads="1"/>
          </p:cNvSpPr>
          <p:nvPr/>
        </p:nvSpPr>
        <p:spPr bwMode="auto">
          <a:xfrm>
            <a:off x="433388" y="2266950"/>
            <a:ext cx="1019175" cy="336550"/>
          </a:xfrm>
          <a:prstGeom prst="rect">
            <a:avLst/>
          </a:prstGeom>
          <a:noFill/>
          <a:ln w="9525">
            <a:noFill/>
            <a:miter lim="800000"/>
            <a:headEnd/>
            <a:tailEnd/>
          </a:ln>
          <a:effectLst/>
        </p:spPr>
        <p:txBody>
          <a:bodyPr wrap="none">
            <a:spAutoFit/>
          </a:bodyPr>
          <a:lstStyle/>
          <a:p>
            <a:r>
              <a:rPr lang="es-ES_tradnl" sz="1600" b="1"/>
              <a:t>256 Kb/s</a:t>
            </a:r>
            <a:endParaRPr lang="es-ES" sz="1600" b="1"/>
          </a:p>
        </p:txBody>
      </p:sp>
      <p:sp>
        <p:nvSpPr>
          <p:cNvPr id="754698" name="Text Box 10"/>
          <p:cNvSpPr txBox="1">
            <a:spLocks noChangeArrowheads="1"/>
          </p:cNvSpPr>
          <p:nvPr/>
        </p:nvSpPr>
        <p:spPr bwMode="auto">
          <a:xfrm>
            <a:off x="2760663" y="2271713"/>
            <a:ext cx="1019175" cy="336550"/>
          </a:xfrm>
          <a:prstGeom prst="rect">
            <a:avLst/>
          </a:prstGeom>
          <a:noFill/>
          <a:ln w="9525">
            <a:noFill/>
            <a:miter lim="800000"/>
            <a:headEnd/>
            <a:tailEnd/>
          </a:ln>
          <a:effectLst/>
        </p:spPr>
        <p:txBody>
          <a:bodyPr wrap="none">
            <a:spAutoFit/>
          </a:bodyPr>
          <a:lstStyle/>
          <a:p>
            <a:r>
              <a:rPr lang="es-ES_tradnl" sz="1600" b="1"/>
              <a:t>512 Kb/s</a:t>
            </a:r>
            <a:endParaRPr lang="es-ES" sz="1600" b="1"/>
          </a:p>
        </p:txBody>
      </p:sp>
      <p:sp>
        <p:nvSpPr>
          <p:cNvPr id="754699" name="Text Box 11"/>
          <p:cNvSpPr txBox="1">
            <a:spLocks noChangeArrowheads="1"/>
          </p:cNvSpPr>
          <p:nvPr/>
        </p:nvSpPr>
        <p:spPr bwMode="auto">
          <a:xfrm>
            <a:off x="1749425" y="1504950"/>
            <a:ext cx="906463" cy="336550"/>
          </a:xfrm>
          <a:prstGeom prst="rect">
            <a:avLst/>
          </a:prstGeom>
          <a:noFill/>
          <a:ln w="9525">
            <a:noFill/>
            <a:miter lim="800000"/>
            <a:headEnd/>
            <a:tailEnd/>
          </a:ln>
          <a:effectLst/>
        </p:spPr>
        <p:txBody>
          <a:bodyPr wrap="none">
            <a:spAutoFit/>
          </a:bodyPr>
          <a:lstStyle/>
          <a:p>
            <a:r>
              <a:rPr lang="es-ES_tradnl" sz="1600" b="1"/>
              <a:t>64 Kb/s</a:t>
            </a:r>
            <a:endParaRPr lang="es-ES" sz="1600" b="1"/>
          </a:p>
        </p:txBody>
      </p:sp>
      <p:sp>
        <p:nvSpPr>
          <p:cNvPr id="754701" name="Text Box 13"/>
          <p:cNvSpPr txBox="1">
            <a:spLocks noChangeArrowheads="1"/>
          </p:cNvSpPr>
          <p:nvPr/>
        </p:nvSpPr>
        <p:spPr bwMode="auto">
          <a:xfrm>
            <a:off x="5114925" y="1109663"/>
            <a:ext cx="2647950" cy="366712"/>
          </a:xfrm>
          <a:prstGeom prst="rect">
            <a:avLst/>
          </a:prstGeom>
          <a:noFill/>
          <a:ln w="9525">
            <a:noFill/>
            <a:miter lim="800000"/>
            <a:headEnd/>
            <a:tailEnd/>
          </a:ln>
          <a:effectLst/>
        </p:spPr>
        <p:txBody>
          <a:bodyPr wrap="none">
            <a:spAutoFit/>
          </a:bodyPr>
          <a:lstStyle/>
          <a:p>
            <a:r>
              <a:rPr lang="es-ES_tradnl" sz="1800" b="1"/>
              <a:t>Matriz de tráfico (Kb/s)</a:t>
            </a:r>
            <a:endParaRPr lang="es-ES" sz="1800" b="1"/>
          </a:p>
        </p:txBody>
      </p:sp>
      <p:graphicFrame>
        <p:nvGraphicFramePr>
          <p:cNvPr id="754831" name="Group 143"/>
          <p:cNvGraphicFramePr>
            <a:graphicFrameLocks noGrp="1"/>
          </p:cNvGraphicFramePr>
          <p:nvPr/>
        </p:nvGraphicFramePr>
        <p:xfrm>
          <a:off x="5324475" y="1954213"/>
          <a:ext cx="2141538" cy="1341120"/>
        </p:xfrm>
        <a:graphic>
          <a:graphicData uri="http://schemas.openxmlformats.org/drawingml/2006/table">
            <a:tbl>
              <a:tblPr/>
              <a:tblGrid>
                <a:gridCol w="330200"/>
                <a:gridCol w="611188"/>
                <a:gridCol w="600075"/>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400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100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400</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4740" name="Text Box 52"/>
          <p:cNvSpPr txBox="1">
            <a:spLocks noChangeArrowheads="1"/>
          </p:cNvSpPr>
          <p:nvPr/>
        </p:nvSpPr>
        <p:spPr bwMode="auto">
          <a:xfrm>
            <a:off x="5894388" y="1568450"/>
            <a:ext cx="833437" cy="304800"/>
          </a:xfrm>
          <a:prstGeom prst="rect">
            <a:avLst/>
          </a:prstGeom>
          <a:noFill/>
          <a:ln w="9525">
            <a:noFill/>
            <a:miter lim="800000"/>
            <a:headEnd/>
            <a:tailEnd/>
          </a:ln>
          <a:effectLst/>
        </p:spPr>
        <p:txBody>
          <a:bodyPr wrap="none">
            <a:spAutoFit/>
          </a:bodyPr>
          <a:lstStyle/>
          <a:p>
            <a:r>
              <a:rPr lang="es-ES_tradnl" sz="1400" b="1"/>
              <a:t>Destino</a:t>
            </a:r>
            <a:endParaRPr lang="es-ES" sz="1400" b="1"/>
          </a:p>
        </p:txBody>
      </p:sp>
      <p:sp>
        <p:nvSpPr>
          <p:cNvPr id="754741" name="Text Box 53"/>
          <p:cNvSpPr txBox="1">
            <a:spLocks noChangeArrowheads="1"/>
          </p:cNvSpPr>
          <p:nvPr/>
        </p:nvSpPr>
        <p:spPr bwMode="auto">
          <a:xfrm rot="16200000">
            <a:off x="4618038" y="2695575"/>
            <a:ext cx="755650" cy="304800"/>
          </a:xfrm>
          <a:prstGeom prst="rect">
            <a:avLst/>
          </a:prstGeom>
          <a:noFill/>
          <a:ln w="9525">
            <a:noFill/>
            <a:miter lim="800000"/>
            <a:headEnd/>
            <a:tailEnd/>
          </a:ln>
          <a:effectLst/>
        </p:spPr>
        <p:txBody>
          <a:bodyPr wrap="none">
            <a:spAutoFit/>
          </a:bodyPr>
          <a:lstStyle/>
          <a:p>
            <a:r>
              <a:rPr lang="es-ES_tradnl" sz="1400" b="1"/>
              <a:t>Origen</a:t>
            </a:r>
            <a:endParaRPr lang="es-ES" sz="1400" b="1"/>
          </a:p>
        </p:txBody>
      </p:sp>
      <p:pic>
        <p:nvPicPr>
          <p:cNvPr id="754743" name="Picture 55"/>
          <p:cNvPicPr>
            <a:picLocks noChangeArrowheads="1"/>
          </p:cNvPicPr>
          <p:nvPr/>
        </p:nvPicPr>
        <p:blipFill>
          <a:blip r:embed="rId3" cstate="print"/>
          <a:srcRect/>
          <a:stretch>
            <a:fillRect/>
          </a:stretch>
        </p:blipFill>
        <p:spPr bwMode="auto">
          <a:xfrm>
            <a:off x="2643188" y="1612900"/>
            <a:ext cx="838200" cy="533400"/>
          </a:xfrm>
          <a:prstGeom prst="rect">
            <a:avLst/>
          </a:prstGeom>
          <a:noFill/>
          <a:ln w="12700">
            <a:noFill/>
            <a:miter lim="800000"/>
            <a:headEnd/>
            <a:tailEnd/>
          </a:ln>
          <a:effectLst/>
        </p:spPr>
      </p:pic>
      <p:pic>
        <p:nvPicPr>
          <p:cNvPr id="754744" name="Picture 56"/>
          <p:cNvPicPr>
            <a:picLocks noChangeArrowheads="1"/>
          </p:cNvPicPr>
          <p:nvPr/>
        </p:nvPicPr>
        <p:blipFill>
          <a:blip r:embed="rId3" cstate="print"/>
          <a:srcRect/>
          <a:stretch>
            <a:fillRect/>
          </a:stretch>
        </p:blipFill>
        <p:spPr bwMode="auto">
          <a:xfrm>
            <a:off x="814388" y="1612900"/>
            <a:ext cx="838200" cy="533400"/>
          </a:xfrm>
          <a:prstGeom prst="rect">
            <a:avLst/>
          </a:prstGeom>
          <a:noFill/>
          <a:ln w="12700">
            <a:noFill/>
            <a:miter lim="800000"/>
            <a:headEnd/>
            <a:tailEnd/>
          </a:ln>
          <a:effectLst/>
        </p:spPr>
      </p:pic>
      <p:sp>
        <p:nvSpPr>
          <p:cNvPr id="754745" name="Text Box 57"/>
          <p:cNvSpPr txBox="1">
            <a:spLocks noChangeArrowheads="1"/>
          </p:cNvSpPr>
          <p:nvPr/>
        </p:nvSpPr>
        <p:spPr bwMode="auto">
          <a:xfrm>
            <a:off x="1093788" y="1689100"/>
            <a:ext cx="231775" cy="288925"/>
          </a:xfrm>
          <a:prstGeom prst="rect">
            <a:avLst/>
          </a:prstGeom>
          <a:solidFill>
            <a:schemeClr val="bg1"/>
          </a:solidFill>
          <a:ln w="9525">
            <a:noFill/>
            <a:miter lim="800000"/>
            <a:headEnd/>
            <a:tailEnd/>
          </a:ln>
          <a:effectLst/>
        </p:spPr>
        <p:txBody>
          <a:bodyPr wrap="none" lIns="43200" tIns="21600" rIns="43200" bIns="21600">
            <a:spAutoFit/>
          </a:bodyPr>
          <a:lstStyle/>
          <a:p>
            <a:r>
              <a:rPr lang="es-ES_tradnl" sz="1600" b="1"/>
              <a:t>A</a:t>
            </a:r>
            <a:endParaRPr lang="es-ES" sz="1600" b="1"/>
          </a:p>
        </p:txBody>
      </p:sp>
      <p:sp>
        <p:nvSpPr>
          <p:cNvPr id="754747" name="Text Box 59"/>
          <p:cNvSpPr txBox="1">
            <a:spLocks noChangeArrowheads="1"/>
          </p:cNvSpPr>
          <p:nvPr/>
        </p:nvSpPr>
        <p:spPr bwMode="auto">
          <a:xfrm>
            <a:off x="2922588" y="1689100"/>
            <a:ext cx="231775" cy="288925"/>
          </a:xfrm>
          <a:prstGeom prst="rect">
            <a:avLst/>
          </a:prstGeom>
          <a:solidFill>
            <a:schemeClr val="bg1"/>
          </a:solidFill>
          <a:ln w="9525">
            <a:noFill/>
            <a:miter lim="800000"/>
            <a:headEnd/>
            <a:tailEnd/>
          </a:ln>
          <a:effectLst/>
        </p:spPr>
        <p:txBody>
          <a:bodyPr wrap="none" lIns="43200" tIns="21600" rIns="43200" bIns="21600">
            <a:spAutoFit/>
          </a:bodyPr>
          <a:lstStyle/>
          <a:p>
            <a:r>
              <a:rPr lang="es-ES_tradnl" sz="1600" b="1"/>
              <a:t>B</a:t>
            </a:r>
            <a:endParaRPr lang="es-ES" sz="1600" b="1"/>
          </a:p>
        </p:txBody>
      </p:sp>
      <p:sp>
        <p:nvSpPr>
          <p:cNvPr id="754748" name="Text Box 60"/>
          <p:cNvSpPr txBox="1">
            <a:spLocks noChangeArrowheads="1"/>
          </p:cNvSpPr>
          <p:nvPr/>
        </p:nvSpPr>
        <p:spPr bwMode="auto">
          <a:xfrm>
            <a:off x="692150" y="3898900"/>
            <a:ext cx="3232150" cy="366713"/>
          </a:xfrm>
          <a:prstGeom prst="rect">
            <a:avLst/>
          </a:prstGeom>
          <a:noFill/>
          <a:ln w="9525">
            <a:noFill/>
            <a:miter lim="800000"/>
            <a:headEnd/>
            <a:tailEnd/>
          </a:ln>
          <a:effectLst/>
        </p:spPr>
        <p:txBody>
          <a:bodyPr wrap="none">
            <a:spAutoFit/>
          </a:bodyPr>
          <a:lstStyle/>
          <a:p>
            <a:r>
              <a:rPr lang="es-ES_tradnl" sz="1800" b="1"/>
              <a:t>Matriz de rutas con ruta A-B</a:t>
            </a:r>
            <a:endParaRPr lang="es-ES" sz="1800" b="1"/>
          </a:p>
        </p:txBody>
      </p:sp>
      <p:graphicFrame>
        <p:nvGraphicFramePr>
          <p:cNvPr id="754858" name="Group 170"/>
          <p:cNvGraphicFramePr>
            <a:graphicFrameLocks noGrp="1"/>
          </p:cNvGraphicFramePr>
          <p:nvPr/>
        </p:nvGraphicFramePr>
        <p:xfrm>
          <a:off x="1139825" y="4743450"/>
          <a:ext cx="2141538" cy="1341120"/>
        </p:xfrm>
        <a:graphic>
          <a:graphicData uri="http://schemas.openxmlformats.org/drawingml/2006/table">
            <a:tbl>
              <a:tblPr/>
              <a:tblGrid>
                <a:gridCol w="330200"/>
                <a:gridCol w="611188"/>
                <a:gridCol w="600075"/>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4787" name="Text Box 99"/>
          <p:cNvSpPr txBox="1">
            <a:spLocks noChangeArrowheads="1"/>
          </p:cNvSpPr>
          <p:nvPr/>
        </p:nvSpPr>
        <p:spPr bwMode="auto">
          <a:xfrm>
            <a:off x="1927225" y="4357688"/>
            <a:ext cx="833438" cy="304800"/>
          </a:xfrm>
          <a:prstGeom prst="rect">
            <a:avLst/>
          </a:prstGeom>
          <a:noFill/>
          <a:ln w="9525">
            <a:noFill/>
            <a:miter lim="800000"/>
            <a:headEnd/>
            <a:tailEnd/>
          </a:ln>
          <a:effectLst/>
        </p:spPr>
        <p:txBody>
          <a:bodyPr wrap="none">
            <a:spAutoFit/>
          </a:bodyPr>
          <a:lstStyle/>
          <a:p>
            <a:r>
              <a:rPr lang="es-ES_tradnl" sz="1400" b="1"/>
              <a:t>Destino</a:t>
            </a:r>
            <a:endParaRPr lang="es-ES" sz="1400" b="1"/>
          </a:p>
        </p:txBody>
      </p:sp>
      <p:sp>
        <p:nvSpPr>
          <p:cNvPr id="754788" name="Text Box 100"/>
          <p:cNvSpPr txBox="1">
            <a:spLocks noChangeArrowheads="1"/>
          </p:cNvSpPr>
          <p:nvPr/>
        </p:nvSpPr>
        <p:spPr bwMode="auto">
          <a:xfrm rot="16200000">
            <a:off x="531813" y="5419725"/>
            <a:ext cx="755650" cy="304800"/>
          </a:xfrm>
          <a:prstGeom prst="rect">
            <a:avLst/>
          </a:prstGeom>
          <a:noFill/>
          <a:ln w="9525">
            <a:noFill/>
            <a:miter lim="800000"/>
            <a:headEnd/>
            <a:tailEnd/>
          </a:ln>
          <a:effectLst/>
        </p:spPr>
        <p:txBody>
          <a:bodyPr wrap="none">
            <a:spAutoFit/>
          </a:bodyPr>
          <a:lstStyle/>
          <a:p>
            <a:r>
              <a:rPr lang="es-ES_tradnl" sz="1400" b="1"/>
              <a:t>Origen</a:t>
            </a:r>
            <a:endParaRPr lang="es-ES" sz="1400" b="1"/>
          </a:p>
        </p:txBody>
      </p:sp>
      <p:graphicFrame>
        <p:nvGraphicFramePr>
          <p:cNvPr id="754859" name="Group 171"/>
          <p:cNvGraphicFramePr>
            <a:graphicFrameLocks noGrp="1"/>
          </p:cNvGraphicFramePr>
          <p:nvPr/>
        </p:nvGraphicFramePr>
        <p:xfrm>
          <a:off x="5064125" y="4743450"/>
          <a:ext cx="2422525" cy="1341120"/>
        </p:xfrm>
        <a:graphic>
          <a:graphicData uri="http://schemas.openxmlformats.org/drawingml/2006/table">
            <a:tbl>
              <a:tblPr/>
              <a:tblGrid>
                <a:gridCol w="330200"/>
                <a:gridCol w="746125"/>
                <a:gridCol w="746125"/>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rgbClr val="FF0000"/>
                          </a:solidFill>
                          <a:effectLst/>
                          <a:latin typeface="Arial" charset="0"/>
                        </a:rPr>
                        <a:t>ACB</a:t>
                      </a:r>
                      <a:endParaRPr kumimoji="0" lang="es-ES" sz="1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0" i="0" u="none" strike="noStrike" cap="none" normalizeH="0" baseline="0" smtClean="0">
                          <a:ln>
                            <a:noFill/>
                          </a:ln>
                          <a:solidFill>
                            <a:schemeClr val="tx1"/>
                          </a:solidFill>
                          <a:effectLst/>
                          <a:latin typeface="Arial" charset="0"/>
                        </a:rPr>
                        <a:t>AC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rgbClr val="FF0000"/>
                          </a:solidFill>
                          <a:effectLst/>
                          <a:latin typeface="Arial" charset="0"/>
                        </a:rPr>
                        <a:t>BCA</a:t>
                      </a:r>
                      <a:endParaRPr kumimoji="0" lang="es-ES" sz="1600" b="0"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BC</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t>
                      </a:r>
                      <a:endParaRPr kumimoji="0" lang="es-E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CA</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CB</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0" i="0" u="none" strike="noStrike" cap="none" normalizeH="0" baseline="0" smtClean="0">
                          <a:ln>
                            <a:noFill/>
                          </a:ln>
                          <a:solidFill>
                            <a:schemeClr val="tx1"/>
                          </a:solidFill>
                          <a:effectLst/>
                          <a:latin typeface="Arial" charset="0"/>
                        </a:rPr>
                        <a:t>-</a:t>
                      </a:r>
                      <a:endParaRPr kumimoji="0" lang="es-E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4827" name="Text Box 139"/>
          <p:cNvSpPr txBox="1">
            <a:spLocks noChangeArrowheads="1"/>
          </p:cNvSpPr>
          <p:nvPr/>
        </p:nvSpPr>
        <p:spPr bwMode="auto">
          <a:xfrm>
            <a:off x="6073775" y="4357688"/>
            <a:ext cx="833438" cy="304800"/>
          </a:xfrm>
          <a:prstGeom prst="rect">
            <a:avLst/>
          </a:prstGeom>
          <a:noFill/>
          <a:ln w="9525">
            <a:noFill/>
            <a:miter lim="800000"/>
            <a:headEnd/>
            <a:tailEnd/>
          </a:ln>
          <a:effectLst/>
        </p:spPr>
        <p:txBody>
          <a:bodyPr wrap="none">
            <a:spAutoFit/>
          </a:bodyPr>
          <a:lstStyle/>
          <a:p>
            <a:r>
              <a:rPr lang="es-ES_tradnl" sz="1400" b="1"/>
              <a:t>Destino</a:t>
            </a:r>
            <a:endParaRPr lang="es-ES" sz="1400" b="1"/>
          </a:p>
        </p:txBody>
      </p:sp>
      <p:sp>
        <p:nvSpPr>
          <p:cNvPr id="754828" name="Text Box 140"/>
          <p:cNvSpPr txBox="1">
            <a:spLocks noChangeArrowheads="1"/>
          </p:cNvSpPr>
          <p:nvPr/>
        </p:nvSpPr>
        <p:spPr bwMode="auto">
          <a:xfrm rot="16200000">
            <a:off x="4473575" y="5484813"/>
            <a:ext cx="755650" cy="304800"/>
          </a:xfrm>
          <a:prstGeom prst="rect">
            <a:avLst/>
          </a:prstGeom>
          <a:noFill/>
          <a:ln w="9525">
            <a:noFill/>
            <a:miter lim="800000"/>
            <a:headEnd/>
            <a:tailEnd/>
          </a:ln>
          <a:effectLst/>
        </p:spPr>
        <p:txBody>
          <a:bodyPr wrap="none">
            <a:spAutoFit/>
          </a:bodyPr>
          <a:lstStyle/>
          <a:p>
            <a:r>
              <a:rPr lang="es-ES_tradnl" sz="1400" b="1"/>
              <a:t>Origen</a:t>
            </a:r>
            <a:endParaRPr lang="es-ES" sz="1400" b="1"/>
          </a:p>
        </p:txBody>
      </p:sp>
      <p:sp>
        <p:nvSpPr>
          <p:cNvPr id="754829" name="Text Box 141"/>
          <p:cNvSpPr txBox="1">
            <a:spLocks noChangeArrowheads="1"/>
          </p:cNvSpPr>
          <p:nvPr/>
        </p:nvSpPr>
        <p:spPr bwMode="auto">
          <a:xfrm>
            <a:off x="4832350" y="3903663"/>
            <a:ext cx="3473450" cy="366712"/>
          </a:xfrm>
          <a:prstGeom prst="rect">
            <a:avLst/>
          </a:prstGeom>
          <a:noFill/>
          <a:ln w="9525">
            <a:noFill/>
            <a:miter lim="800000"/>
            <a:headEnd/>
            <a:tailEnd/>
          </a:ln>
          <a:effectLst/>
        </p:spPr>
        <p:txBody>
          <a:bodyPr wrap="none">
            <a:spAutoFit/>
          </a:bodyPr>
          <a:lstStyle/>
          <a:p>
            <a:r>
              <a:rPr lang="es-ES_tradnl" sz="1800" b="1"/>
              <a:t>Matriz de rutas con ruta A-C-B</a:t>
            </a:r>
            <a:endParaRPr lang="es-ES" sz="18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6938" name="Group 202"/>
          <p:cNvGraphicFramePr>
            <a:graphicFrameLocks noGrp="1"/>
          </p:cNvGraphicFramePr>
          <p:nvPr/>
        </p:nvGraphicFramePr>
        <p:xfrm>
          <a:off x="609600" y="2216150"/>
          <a:ext cx="5010150" cy="1219200"/>
        </p:xfrm>
        <a:graphic>
          <a:graphicData uri="http://schemas.openxmlformats.org/drawingml/2006/table">
            <a:tbl>
              <a:tblPr/>
              <a:tblGrid>
                <a:gridCol w="771525"/>
                <a:gridCol w="1054100"/>
                <a:gridCol w="923925"/>
                <a:gridCol w="1173163"/>
                <a:gridCol w="1087437"/>
              </a:tblGrid>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Enlace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Velocidad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Caudal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Ocupación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T. de serv.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64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15,6 %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74,1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256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100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39,1 %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25,6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512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400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78,1 %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35,7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56937" name="Group 201"/>
          <p:cNvGraphicFramePr>
            <a:graphicFrameLocks noGrp="1"/>
          </p:cNvGraphicFramePr>
          <p:nvPr/>
        </p:nvGraphicFramePr>
        <p:xfrm>
          <a:off x="673100" y="4862513"/>
          <a:ext cx="5010150" cy="1219200"/>
        </p:xfrm>
        <a:graphic>
          <a:graphicData uri="http://schemas.openxmlformats.org/drawingml/2006/table">
            <a:tbl>
              <a:tblPr/>
              <a:tblGrid>
                <a:gridCol w="771525"/>
                <a:gridCol w="1054100"/>
                <a:gridCol w="923925"/>
                <a:gridCol w="1173163"/>
                <a:gridCol w="1087437"/>
              </a:tblGrid>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Enlace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Velocidad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Caudal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Ocupación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T. de serv.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64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62,5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9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256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110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43,0 %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27,4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BC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512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410 Kb/s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 80,1 %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39,2 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6815" name="Rectangle 79"/>
          <p:cNvSpPr>
            <a:spLocks noChangeArrowheads="1"/>
          </p:cNvSpPr>
          <p:nvPr/>
        </p:nvSpPr>
        <p:spPr bwMode="auto">
          <a:xfrm>
            <a:off x="2343150" y="117475"/>
            <a:ext cx="6765925" cy="649288"/>
          </a:xfrm>
          <a:prstGeom prst="rect">
            <a:avLst/>
          </a:prstGeom>
          <a:noFill/>
          <a:ln w="9525">
            <a:noFill/>
            <a:miter lim="800000"/>
            <a:headEnd/>
            <a:tailEnd/>
          </a:ln>
          <a:effectLst/>
        </p:spPr>
        <p:txBody>
          <a:bodyPr anchor="ctr"/>
          <a:lstStyle/>
          <a:p>
            <a:pPr algn="ctr"/>
            <a:r>
              <a:rPr lang="es-ES_tradnl" sz="3200">
                <a:solidFill>
                  <a:schemeClr val="tx2"/>
                </a:solidFill>
              </a:rPr>
              <a:t>Routing estático basado en el flujo</a:t>
            </a:r>
            <a:endParaRPr lang="es-ES" sz="3200">
              <a:solidFill>
                <a:schemeClr val="tx2"/>
              </a:solidFill>
            </a:endParaRPr>
          </a:p>
        </p:txBody>
      </p:sp>
      <p:sp>
        <p:nvSpPr>
          <p:cNvPr id="756816" name="Text Box 80"/>
          <p:cNvSpPr txBox="1">
            <a:spLocks noChangeArrowheads="1"/>
          </p:cNvSpPr>
          <p:nvPr/>
        </p:nvSpPr>
        <p:spPr bwMode="auto">
          <a:xfrm>
            <a:off x="593725" y="1700213"/>
            <a:ext cx="954088" cy="304800"/>
          </a:xfrm>
          <a:prstGeom prst="rect">
            <a:avLst/>
          </a:prstGeom>
          <a:noFill/>
          <a:ln w="9525">
            <a:noFill/>
            <a:miter lim="800000"/>
            <a:headEnd/>
            <a:tailEnd/>
          </a:ln>
          <a:effectLst/>
        </p:spPr>
        <p:txBody>
          <a:bodyPr wrap="none">
            <a:spAutoFit/>
          </a:bodyPr>
          <a:lstStyle/>
          <a:p>
            <a:r>
              <a:rPr lang="es-ES_tradnl" sz="1400"/>
              <a:t>Ruta A-B:</a:t>
            </a:r>
            <a:endParaRPr lang="es-ES" sz="1400"/>
          </a:p>
        </p:txBody>
      </p:sp>
      <p:sp>
        <p:nvSpPr>
          <p:cNvPr id="756817" name="Text Box 81"/>
          <p:cNvSpPr txBox="1">
            <a:spLocks noChangeArrowheads="1"/>
          </p:cNvSpPr>
          <p:nvPr/>
        </p:nvSpPr>
        <p:spPr bwMode="auto">
          <a:xfrm>
            <a:off x="622300" y="4365625"/>
            <a:ext cx="1141413" cy="304800"/>
          </a:xfrm>
          <a:prstGeom prst="rect">
            <a:avLst/>
          </a:prstGeom>
          <a:noFill/>
          <a:ln w="9525">
            <a:noFill/>
            <a:miter lim="800000"/>
            <a:headEnd/>
            <a:tailEnd/>
          </a:ln>
          <a:effectLst/>
        </p:spPr>
        <p:txBody>
          <a:bodyPr wrap="none">
            <a:spAutoFit/>
          </a:bodyPr>
          <a:lstStyle/>
          <a:p>
            <a:pPr algn="ctr"/>
            <a:r>
              <a:rPr lang="es-ES_tradnl" sz="1400"/>
              <a:t>Ruta A-C-B:</a:t>
            </a:r>
            <a:endParaRPr lang="es-ES" sz="1400"/>
          </a:p>
        </p:txBody>
      </p:sp>
      <p:graphicFrame>
        <p:nvGraphicFramePr>
          <p:cNvPr id="756936" name="Group 200"/>
          <p:cNvGraphicFramePr>
            <a:graphicFrameLocks noGrp="1"/>
          </p:cNvGraphicFramePr>
          <p:nvPr/>
        </p:nvGraphicFramePr>
        <p:xfrm>
          <a:off x="6175375" y="2192338"/>
          <a:ext cx="2141538" cy="1219200"/>
        </p:xfrm>
        <a:graphic>
          <a:graphicData uri="http://schemas.openxmlformats.org/drawingml/2006/table">
            <a:tbl>
              <a:tblPr/>
              <a:tblGrid>
                <a:gridCol w="330200"/>
                <a:gridCol w="611188"/>
                <a:gridCol w="600075"/>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74,1</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25,6</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74,1</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35,7</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25,6</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35,7</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56935" name="Group 199"/>
          <p:cNvGraphicFramePr>
            <a:graphicFrameLocks noGrp="1"/>
          </p:cNvGraphicFramePr>
          <p:nvPr/>
        </p:nvGraphicFramePr>
        <p:xfrm>
          <a:off x="6238875" y="4862513"/>
          <a:ext cx="2141538" cy="1219200"/>
        </p:xfrm>
        <a:graphic>
          <a:graphicData uri="http://schemas.openxmlformats.org/drawingml/2006/table">
            <a:tbl>
              <a:tblPr/>
              <a:tblGrid>
                <a:gridCol w="330200"/>
                <a:gridCol w="611188"/>
                <a:gridCol w="600075"/>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66,6</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27,4</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1" i="0" u="none" strike="noStrike" cap="none" normalizeH="0" baseline="0" smtClean="0">
                          <a:ln>
                            <a:noFill/>
                          </a:ln>
                          <a:solidFill>
                            <a:srgbClr val="FF0000"/>
                          </a:solidFill>
                          <a:effectLst/>
                          <a:latin typeface="Arial" charset="0"/>
                        </a:rPr>
                        <a:t>66,6</a:t>
                      </a:r>
                      <a:endParaRPr kumimoji="0" lang="es-ES" sz="1400" b="1" i="0" u="none" strike="noStrike" cap="none" normalizeH="0" baseline="0" smtClean="0">
                        <a:ln>
                          <a:noFill/>
                        </a:ln>
                        <a:solidFill>
                          <a:srgbClr val="FF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39,2</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27,4</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39,2</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6894" name="Text Box 158"/>
          <p:cNvSpPr txBox="1">
            <a:spLocks noChangeArrowheads="1"/>
          </p:cNvSpPr>
          <p:nvPr/>
        </p:nvSpPr>
        <p:spPr bwMode="auto">
          <a:xfrm>
            <a:off x="6061075" y="1820863"/>
            <a:ext cx="2479675" cy="304800"/>
          </a:xfrm>
          <a:prstGeom prst="rect">
            <a:avLst/>
          </a:prstGeom>
          <a:noFill/>
          <a:ln w="9525">
            <a:noFill/>
            <a:miter lim="800000"/>
            <a:headEnd/>
            <a:tailEnd/>
          </a:ln>
          <a:effectLst/>
        </p:spPr>
        <p:txBody>
          <a:bodyPr wrap="none">
            <a:spAutoFit/>
          </a:bodyPr>
          <a:lstStyle/>
          <a:p>
            <a:pPr algn="ctr"/>
            <a:r>
              <a:rPr lang="es-ES" sz="1400"/>
              <a:t>Matriz de tiempos de servicio</a:t>
            </a:r>
          </a:p>
        </p:txBody>
      </p:sp>
      <p:sp>
        <p:nvSpPr>
          <p:cNvPr id="756895" name="Text Box 159"/>
          <p:cNvSpPr txBox="1">
            <a:spLocks noChangeArrowheads="1"/>
          </p:cNvSpPr>
          <p:nvPr/>
        </p:nvSpPr>
        <p:spPr bwMode="auto">
          <a:xfrm>
            <a:off x="6124575" y="4492625"/>
            <a:ext cx="2479675" cy="304800"/>
          </a:xfrm>
          <a:prstGeom prst="rect">
            <a:avLst/>
          </a:prstGeom>
          <a:noFill/>
          <a:ln w="9525">
            <a:noFill/>
            <a:miter lim="800000"/>
            <a:headEnd/>
            <a:tailEnd/>
          </a:ln>
          <a:effectLst/>
        </p:spPr>
        <p:txBody>
          <a:bodyPr wrap="none">
            <a:spAutoFit/>
          </a:bodyPr>
          <a:lstStyle/>
          <a:p>
            <a:pPr algn="ctr"/>
            <a:r>
              <a:rPr lang="es-ES" sz="1400"/>
              <a:t>Matriz de tiempos de servicio</a:t>
            </a:r>
          </a:p>
        </p:txBody>
      </p:sp>
      <p:sp>
        <p:nvSpPr>
          <p:cNvPr id="756911" name="Text Box 175"/>
          <p:cNvSpPr txBox="1">
            <a:spLocks noChangeArrowheads="1"/>
          </p:cNvSpPr>
          <p:nvPr/>
        </p:nvSpPr>
        <p:spPr bwMode="auto">
          <a:xfrm>
            <a:off x="6246813" y="3484563"/>
            <a:ext cx="2114550" cy="304800"/>
          </a:xfrm>
          <a:prstGeom prst="rect">
            <a:avLst/>
          </a:prstGeom>
          <a:noFill/>
          <a:ln w="9525">
            <a:noFill/>
            <a:miter lim="800000"/>
            <a:headEnd/>
            <a:tailEnd/>
          </a:ln>
          <a:effectLst/>
        </p:spPr>
        <p:txBody>
          <a:bodyPr wrap="none">
            <a:spAutoFit/>
          </a:bodyPr>
          <a:lstStyle/>
          <a:p>
            <a:pPr algn="ctr"/>
            <a:r>
              <a:rPr lang="es-ES" sz="1400"/>
              <a:t>Valor promedio: 45,1 ms</a:t>
            </a:r>
          </a:p>
        </p:txBody>
      </p:sp>
      <p:sp>
        <p:nvSpPr>
          <p:cNvPr id="756912" name="Text Box 176"/>
          <p:cNvSpPr txBox="1">
            <a:spLocks noChangeArrowheads="1"/>
          </p:cNvSpPr>
          <p:nvPr/>
        </p:nvSpPr>
        <p:spPr bwMode="auto">
          <a:xfrm>
            <a:off x="6294438" y="6148388"/>
            <a:ext cx="2114550" cy="304800"/>
          </a:xfrm>
          <a:prstGeom prst="rect">
            <a:avLst/>
          </a:prstGeom>
          <a:noFill/>
          <a:ln w="9525">
            <a:noFill/>
            <a:miter lim="800000"/>
            <a:headEnd/>
            <a:tailEnd/>
          </a:ln>
          <a:effectLst/>
        </p:spPr>
        <p:txBody>
          <a:bodyPr wrap="none">
            <a:spAutoFit/>
          </a:bodyPr>
          <a:lstStyle/>
          <a:p>
            <a:pPr algn="ctr"/>
            <a:r>
              <a:rPr lang="es-ES" sz="1400"/>
              <a:t>Valor promedio: </a:t>
            </a:r>
            <a:r>
              <a:rPr lang="es-ES" sz="1400" b="1">
                <a:solidFill>
                  <a:srgbClr val="FF0000"/>
                </a:solidFill>
              </a:rPr>
              <a:t>44,4 </a:t>
            </a:r>
            <a:r>
              <a:rPr lang="es-ES" sz="1400"/>
              <a:t>ms</a:t>
            </a:r>
          </a:p>
        </p:txBody>
      </p:sp>
      <p:sp>
        <p:nvSpPr>
          <p:cNvPr id="756913" name="Line 177"/>
          <p:cNvSpPr>
            <a:spLocks noChangeShapeType="1"/>
          </p:cNvSpPr>
          <p:nvPr/>
        </p:nvSpPr>
        <p:spPr bwMode="auto">
          <a:xfrm>
            <a:off x="0" y="3789363"/>
            <a:ext cx="9144000" cy="0"/>
          </a:xfrm>
          <a:prstGeom prst="line">
            <a:avLst/>
          </a:prstGeom>
          <a:noFill/>
          <a:ln w="9525">
            <a:solidFill>
              <a:schemeClr val="tx1"/>
            </a:solidFill>
            <a:round/>
            <a:headEnd/>
            <a:tailEnd/>
          </a:ln>
          <a:effectLst/>
        </p:spPr>
        <p:txBody>
          <a:bodyPr/>
          <a:lstStyle/>
          <a:p>
            <a:endParaRPr lang="es-ES"/>
          </a:p>
        </p:txBody>
      </p:sp>
      <p:sp>
        <p:nvSpPr>
          <p:cNvPr id="756914" name="Freeform 178"/>
          <p:cNvSpPr>
            <a:spLocks/>
          </p:cNvSpPr>
          <p:nvPr/>
        </p:nvSpPr>
        <p:spPr bwMode="auto">
          <a:xfrm rot="3600000">
            <a:off x="153988" y="879475"/>
            <a:ext cx="1314450" cy="76200"/>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38100" cap="rnd" cmpd="sng">
            <a:solidFill>
              <a:srgbClr val="FF0000"/>
            </a:solidFill>
            <a:prstDash val="solid"/>
            <a:round/>
            <a:headEnd type="none" w="med" len="med"/>
            <a:tailEnd type="none" w="med" len="med"/>
          </a:ln>
          <a:effectLst/>
        </p:spPr>
        <p:txBody>
          <a:bodyPr/>
          <a:lstStyle/>
          <a:p>
            <a:endParaRPr lang="es-ES"/>
          </a:p>
        </p:txBody>
      </p:sp>
      <p:sp>
        <p:nvSpPr>
          <p:cNvPr id="756915" name="Freeform 179"/>
          <p:cNvSpPr>
            <a:spLocks/>
          </p:cNvSpPr>
          <p:nvPr/>
        </p:nvSpPr>
        <p:spPr bwMode="auto">
          <a:xfrm>
            <a:off x="701675" y="404813"/>
            <a:ext cx="1182688" cy="82550"/>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12700" cap="rnd" cmpd="sng">
            <a:solidFill>
              <a:srgbClr val="FF0000"/>
            </a:solidFill>
            <a:prstDash val="solid"/>
            <a:round/>
            <a:headEnd type="none" w="med" len="med"/>
            <a:tailEnd type="none" w="med" len="med"/>
          </a:ln>
          <a:effectLst/>
        </p:spPr>
        <p:txBody>
          <a:bodyPr/>
          <a:lstStyle/>
          <a:p>
            <a:endParaRPr lang="es-ES"/>
          </a:p>
        </p:txBody>
      </p:sp>
      <p:sp>
        <p:nvSpPr>
          <p:cNvPr id="756916" name="Freeform 180"/>
          <p:cNvSpPr>
            <a:spLocks/>
          </p:cNvSpPr>
          <p:nvPr/>
        </p:nvSpPr>
        <p:spPr bwMode="auto">
          <a:xfrm rot="18000000">
            <a:off x="1215231" y="845344"/>
            <a:ext cx="1208088" cy="69850"/>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38100" cap="rnd" cmpd="sng">
            <a:solidFill>
              <a:srgbClr val="FF0000"/>
            </a:solidFill>
            <a:prstDash val="solid"/>
            <a:round/>
            <a:headEnd type="none" w="med" len="med"/>
            <a:tailEnd type="none" w="med" len="med"/>
          </a:ln>
          <a:effectLst/>
        </p:spPr>
        <p:txBody>
          <a:bodyPr/>
          <a:lstStyle/>
          <a:p>
            <a:endParaRPr lang="es-ES"/>
          </a:p>
        </p:txBody>
      </p:sp>
      <p:pic>
        <p:nvPicPr>
          <p:cNvPr id="756917" name="Picture 181"/>
          <p:cNvPicPr>
            <a:picLocks noChangeArrowheads="1"/>
          </p:cNvPicPr>
          <p:nvPr/>
        </p:nvPicPr>
        <p:blipFill>
          <a:blip r:embed="rId3" cstate="print"/>
          <a:srcRect/>
          <a:stretch>
            <a:fillRect/>
          </a:stretch>
        </p:blipFill>
        <p:spPr bwMode="auto">
          <a:xfrm>
            <a:off x="989013" y="1290638"/>
            <a:ext cx="625475" cy="338137"/>
          </a:xfrm>
          <a:prstGeom prst="rect">
            <a:avLst/>
          </a:prstGeom>
          <a:noFill/>
          <a:ln w="12700">
            <a:noFill/>
            <a:miter lim="800000"/>
            <a:headEnd/>
            <a:tailEnd/>
          </a:ln>
          <a:effectLst/>
        </p:spPr>
      </p:pic>
      <p:sp>
        <p:nvSpPr>
          <p:cNvPr id="756918" name="Text Box 182"/>
          <p:cNvSpPr txBox="1">
            <a:spLocks noChangeArrowheads="1"/>
          </p:cNvSpPr>
          <p:nvPr/>
        </p:nvSpPr>
        <p:spPr bwMode="auto">
          <a:xfrm>
            <a:off x="1190625" y="1389063"/>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C</a:t>
            </a:r>
            <a:endParaRPr lang="es-ES" sz="1200" b="1"/>
          </a:p>
        </p:txBody>
      </p:sp>
      <p:sp>
        <p:nvSpPr>
          <p:cNvPr id="756919" name="Text Box 183"/>
          <p:cNvSpPr txBox="1">
            <a:spLocks noChangeArrowheads="1"/>
          </p:cNvSpPr>
          <p:nvPr/>
        </p:nvSpPr>
        <p:spPr bwMode="auto">
          <a:xfrm>
            <a:off x="1638300" y="993775"/>
            <a:ext cx="809625" cy="274638"/>
          </a:xfrm>
          <a:prstGeom prst="rect">
            <a:avLst/>
          </a:prstGeom>
          <a:noFill/>
          <a:ln w="9525">
            <a:noFill/>
            <a:miter lim="800000"/>
            <a:headEnd/>
            <a:tailEnd/>
          </a:ln>
          <a:effectLst/>
        </p:spPr>
        <p:txBody>
          <a:bodyPr wrap="none">
            <a:spAutoFit/>
          </a:bodyPr>
          <a:lstStyle/>
          <a:p>
            <a:r>
              <a:rPr lang="es-ES_tradnl" sz="1200" b="1"/>
              <a:t>512 Kb/s</a:t>
            </a:r>
            <a:endParaRPr lang="es-ES" sz="1200" b="1"/>
          </a:p>
        </p:txBody>
      </p:sp>
      <p:sp>
        <p:nvSpPr>
          <p:cNvPr id="756920" name="Text Box 184"/>
          <p:cNvSpPr txBox="1">
            <a:spLocks noChangeArrowheads="1"/>
          </p:cNvSpPr>
          <p:nvPr/>
        </p:nvSpPr>
        <p:spPr bwMode="auto">
          <a:xfrm>
            <a:off x="989013" y="165100"/>
            <a:ext cx="725487" cy="274638"/>
          </a:xfrm>
          <a:prstGeom prst="rect">
            <a:avLst/>
          </a:prstGeom>
          <a:noFill/>
          <a:ln w="9525">
            <a:noFill/>
            <a:miter lim="800000"/>
            <a:headEnd/>
            <a:tailEnd/>
          </a:ln>
          <a:effectLst/>
        </p:spPr>
        <p:txBody>
          <a:bodyPr wrap="none">
            <a:spAutoFit/>
          </a:bodyPr>
          <a:lstStyle/>
          <a:p>
            <a:r>
              <a:rPr lang="es-ES_tradnl" sz="1200" b="1"/>
              <a:t>64 Kb/s</a:t>
            </a:r>
            <a:endParaRPr lang="es-ES" sz="1200" b="1"/>
          </a:p>
        </p:txBody>
      </p:sp>
      <p:pic>
        <p:nvPicPr>
          <p:cNvPr id="756921" name="Picture 185"/>
          <p:cNvPicPr>
            <a:picLocks noChangeArrowheads="1"/>
          </p:cNvPicPr>
          <p:nvPr/>
        </p:nvPicPr>
        <p:blipFill>
          <a:blip r:embed="rId3" cstate="print"/>
          <a:srcRect/>
          <a:stretch>
            <a:fillRect/>
          </a:stretch>
        </p:blipFill>
        <p:spPr bwMode="auto">
          <a:xfrm>
            <a:off x="1781175" y="260350"/>
            <a:ext cx="625475" cy="338138"/>
          </a:xfrm>
          <a:prstGeom prst="rect">
            <a:avLst/>
          </a:prstGeom>
          <a:noFill/>
          <a:ln w="12700">
            <a:noFill/>
            <a:miter lim="800000"/>
            <a:headEnd/>
            <a:tailEnd/>
          </a:ln>
          <a:effectLst/>
        </p:spPr>
      </p:pic>
      <p:pic>
        <p:nvPicPr>
          <p:cNvPr id="756922" name="Picture 186"/>
          <p:cNvPicPr>
            <a:picLocks noChangeArrowheads="1"/>
          </p:cNvPicPr>
          <p:nvPr/>
        </p:nvPicPr>
        <p:blipFill>
          <a:blip r:embed="rId3" cstate="print"/>
          <a:srcRect/>
          <a:stretch>
            <a:fillRect/>
          </a:stretch>
        </p:blipFill>
        <p:spPr bwMode="auto">
          <a:xfrm>
            <a:off x="266700" y="223838"/>
            <a:ext cx="625475" cy="338137"/>
          </a:xfrm>
          <a:prstGeom prst="rect">
            <a:avLst/>
          </a:prstGeom>
          <a:noFill/>
          <a:ln w="12700">
            <a:noFill/>
            <a:miter lim="800000"/>
            <a:headEnd/>
            <a:tailEnd/>
          </a:ln>
          <a:effectLst/>
        </p:spPr>
      </p:pic>
      <p:sp>
        <p:nvSpPr>
          <p:cNvPr id="756923" name="Text Box 187"/>
          <p:cNvSpPr txBox="1">
            <a:spLocks noChangeArrowheads="1"/>
          </p:cNvSpPr>
          <p:nvPr/>
        </p:nvSpPr>
        <p:spPr bwMode="auto">
          <a:xfrm>
            <a:off x="485775" y="260350"/>
            <a:ext cx="144463" cy="204788"/>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A</a:t>
            </a:r>
            <a:endParaRPr lang="es-ES" sz="1200" b="1"/>
          </a:p>
        </p:txBody>
      </p:sp>
      <p:sp>
        <p:nvSpPr>
          <p:cNvPr id="756924" name="Text Box 188"/>
          <p:cNvSpPr txBox="1">
            <a:spLocks noChangeArrowheads="1"/>
          </p:cNvSpPr>
          <p:nvPr/>
        </p:nvSpPr>
        <p:spPr bwMode="auto">
          <a:xfrm>
            <a:off x="1971675" y="296863"/>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B</a:t>
            </a:r>
            <a:endParaRPr lang="es-ES" sz="1200" b="1"/>
          </a:p>
        </p:txBody>
      </p:sp>
      <p:sp>
        <p:nvSpPr>
          <p:cNvPr id="756932" name="Text Box 196"/>
          <p:cNvSpPr txBox="1">
            <a:spLocks noChangeArrowheads="1"/>
          </p:cNvSpPr>
          <p:nvPr/>
        </p:nvSpPr>
        <p:spPr bwMode="auto">
          <a:xfrm>
            <a:off x="107950" y="1052513"/>
            <a:ext cx="809625" cy="274637"/>
          </a:xfrm>
          <a:prstGeom prst="rect">
            <a:avLst/>
          </a:prstGeom>
          <a:noFill/>
          <a:ln w="9525">
            <a:noFill/>
            <a:miter lim="800000"/>
            <a:headEnd/>
            <a:tailEnd/>
          </a:ln>
          <a:effectLst/>
        </p:spPr>
        <p:txBody>
          <a:bodyPr wrap="none">
            <a:spAutoFit/>
          </a:bodyPr>
          <a:lstStyle/>
          <a:p>
            <a:r>
              <a:rPr lang="es-ES_tradnl" sz="1200" b="1"/>
              <a:t>256 Kb/s</a:t>
            </a:r>
            <a:endParaRPr lang="es-ES" sz="1200" b="1"/>
          </a:p>
        </p:txBody>
      </p:sp>
      <p:sp>
        <p:nvSpPr>
          <p:cNvPr id="756939" name="Text Box 203"/>
          <p:cNvSpPr txBox="1">
            <a:spLocks noChangeArrowheads="1"/>
          </p:cNvSpPr>
          <p:nvPr/>
        </p:nvSpPr>
        <p:spPr bwMode="auto">
          <a:xfrm>
            <a:off x="3122613" y="6219825"/>
            <a:ext cx="2540000" cy="304800"/>
          </a:xfrm>
          <a:prstGeom prst="rect">
            <a:avLst/>
          </a:prstGeom>
          <a:noFill/>
          <a:ln w="9525">
            <a:noFill/>
            <a:miter lim="800000"/>
            <a:headEnd/>
            <a:tailEnd/>
          </a:ln>
          <a:effectLst/>
        </p:spPr>
        <p:txBody>
          <a:bodyPr wrap="none">
            <a:spAutoFit/>
          </a:bodyPr>
          <a:lstStyle/>
          <a:p>
            <a:r>
              <a:rPr lang="es-ES" sz="1400" b="1">
                <a:solidFill>
                  <a:srgbClr val="FF0000"/>
                </a:solidFill>
              </a:rPr>
              <a:t>27,4 ms + 39,2 ms = 66,6 ms</a:t>
            </a:r>
          </a:p>
        </p:txBody>
      </p:sp>
      <p:sp>
        <p:nvSpPr>
          <p:cNvPr id="756940" name="Line 204"/>
          <p:cNvSpPr>
            <a:spLocks noChangeShapeType="1"/>
          </p:cNvSpPr>
          <p:nvPr/>
        </p:nvSpPr>
        <p:spPr bwMode="auto">
          <a:xfrm flipV="1">
            <a:off x="5572125" y="5643563"/>
            <a:ext cx="1079500" cy="647700"/>
          </a:xfrm>
          <a:prstGeom prst="line">
            <a:avLst/>
          </a:prstGeom>
          <a:noFill/>
          <a:ln w="9525">
            <a:solidFill>
              <a:schemeClr val="tx1"/>
            </a:solidFill>
            <a:round/>
            <a:headEnd/>
            <a:tailEnd type="triangle" w="med" len="med"/>
          </a:ln>
          <a:effectLst/>
        </p:spPr>
        <p:txBody>
          <a:bodyPr/>
          <a:lstStyle/>
          <a:p>
            <a:endParaRPr lang="es-ES"/>
          </a:p>
        </p:txBody>
      </p:sp>
      <p:sp>
        <p:nvSpPr>
          <p:cNvPr id="756957" name="Line 221"/>
          <p:cNvSpPr>
            <a:spLocks noChangeShapeType="1"/>
          </p:cNvSpPr>
          <p:nvPr/>
        </p:nvSpPr>
        <p:spPr bwMode="auto">
          <a:xfrm>
            <a:off x="3348038" y="4149725"/>
            <a:ext cx="593725" cy="454025"/>
          </a:xfrm>
          <a:prstGeom prst="line">
            <a:avLst/>
          </a:prstGeom>
          <a:noFill/>
          <a:ln w="19050">
            <a:solidFill>
              <a:schemeClr val="tx1"/>
            </a:solidFill>
            <a:round/>
            <a:headEnd/>
            <a:tailEnd/>
          </a:ln>
          <a:effectLst/>
        </p:spPr>
        <p:txBody>
          <a:bodyPr/>
          <a:lstStyle/>
          <a:p>
            <a:endParaRPr lang="es-ES"/>
          </a:p>
        </p:txBody>
      </p:sp>
      <p:sp>
        <p:nvSpPr>
          <p:cNvPr id="756958" name="Line 222"/>
          <p:cNvSpPr>
            <a:spLocks noChangeShapeType="1"/>
          </p:cNvSpPr>
          <p:nvPr/>
        </p:nvSpPr>
        <p:spPr bwMode="auto">
          <a:xfrm flipV="1">
            <a:off x="4084638" y="4149725"/>
            <a:ext cx="631825" cy="454025"/>
          </a:xfrm>
          <a:prstGeom prst="line">
            <a:avLst/>
          </a:prstGeom>
          <a:noFill/>
          <a:ln w="19050">
            <a:solidFill>
              <a:schemeClr val="tx1"/>
            </a:solidFill>
            <a:round/>
            <a:headEnd/>
            <a:tailEnd/>
          </a:ln>
          <a:effectLst/>
        </p:spPr>
        <p:txBody>
          <a:bodyPr/>
          <a:lstStyle/>
          <a:p>
            <a:endParaRPr lang="es-ES"/>
          </a:p>
        </p:txBody>
      </p:sp>
      <p:sp>
        <p:nvSpPr>
          <p:cNvPr id="756959" name="Line 223"/>
          <p:cNvSpPr>
            <a:spLocks noChangeShapeType="1"/>
          </p:cNvSpPr>
          <p:nvPr/>
        </p:nvSpPr>
        <p:spPr bwMode="auto">
          <a:xfrm>
            <a:off x="3436938" y="4076700"/>
            <a:ext cx="1223962" cy="0"/>
          </a:xfrm>
          <a:prstGeom prst="line">
            <a:avLst/>
          </a:prstGeom>
          <a:noFill/>
          <a:ln w="19050">
            <a:solidFill>
              <a:schemeClr val="tx1"/>
            </a:solidFill>
            <a:round/>
            <a:headEnd/>
            <a:tailEnd/>
          </a:ln>
          <a:effectLst/>
        </p:spPr>
        <p:txBody>
          <a:bodyPr/>
          <a:lstStyle/>
          <a:p>
            <a:endParaRPr lang="es-ES"/>
          </a:p>
        </p:txBody>
      </p:sp>
      <p:pic>
        <p:nvPicPr>
          <p:cNvPr id="756960" name="Picture 224"/>
          <p:cNvPicPr>
            <a:picLocks noChangeArrowheads="1"/>
          </p:cNvPicPr>
          <p:nvPr/>
        </p:nvPicPr>
        <p:blipFill>
          <a:blip r:embed="rId3" cstate="print"/>
          <a:srcRect/>
          <a:stretch>
            <a:fillRect/>
          </a:stretch>
        </p:blipFill>
        <p:spPr bwMode="auto">
          <a:xfrm>
            <a:off x="2987675" y="3954463"/>
            <a:ext cx="625475" cy="338137"/>
          </a:xfrm>
          <a:prstGeom prst="rect">
            <a:avLst/>
          </a:prstGeom>
          <a:noFill/>
          <a:ln w="12700">
            <a:noFill/>
            <a:miter lim="800000"/>
            <a:headEnd/>
            <a:tailEnd/>
          </a:ln>
          <a:effectLst/>
        </p:spPr>
      </p:pic>
      <p:sp>
        <p:nvSpPr>
          <p:cNvPr id="756961" name="Text Box 225"/>
          <p:cNvSpPr txBox="1">
            <a:spLocks noChangeArrowheads="1"/>
          </p:cNvSpPr>
          <p:nvPr/>
        </p:nvSpPr>
        <p:spPr bwMode="auto">
          <a:xfrm>
            <a:off x="3206750" y="4005263"/>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A</a:t>
            </a:r>
            <a:endParaRPr lang="es-ES" sz="1200" b="1"/>
          </a:p>
        </p:txBody>
      </p:sp>
      <p:pic>
        <p:nvPicPr>
          <p:cNvPr id="756962" name="Picture 226"/>
          <p:cNvPicPr>
            <a:picLocks noChangeArrowheads="1"/>
          </p:cNvPicPr>
          <p:nvPr/>
        </p:nvPicPr>
        <p:blipFill>
          <a:blip r:embed="rId3" cstate="print"/>
          <a:srcRect/>
          <a:stretch>
            <a:fillRect/>
          </a:stretch>
        </p:blipFill>
        <p:spPr bwMode="auto">
          <a:xfrm>
            <a:off x="4522788" y="3954463"/>
            <a:ext cx="625475" cy="338137"/>
          </a:xfrm>
          <a:prstGeom prst="rect">
            <a:avLst/>
          </a:prstGeom>
          <a:noFill/>
          <a:ln w="12700">
            <a:noFill/>
            <a:miter lim="800000"/>
            <a:headEnd/>
            <a:tailEnd/>
          </a:ln>
          <a:effectLst/>
        </p:spPr>
      </p:pic>
      <p:sp>
        <p:nvSpPr>
          <p:cNvPr id="756963" name="Text Box 227"/>
          <p:cNvSpPr txBox="1">
            <a:spLocks noChangeArrowheads="1"/>
          </p:cNvSpPr>
          <p:nvPr/>
        </p:nvSpPr>
        <p:spPr bwMode="auto">
          <a:xfrm>
            <a:off x="4737100" y="4008438"/>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B</a:t>
            </a:r>
            <a:endParaRPr lang="es-ES" sz="1200" b="1"/>
          </a:p>
        </p:txBody>
      </p:sp>
      <p:pic>
        <p:nvPicPr>
          <p:cNvPr id="756964" name="Picture 228"/>
          <p:cNvPicPr>
            <a:picLocks noChangeArrowheads="1"/>
          </p:cNvPicPr>
          <p:nvPr/>
        </p:nvPicPr>
        <p:blipFill>
          <a:blip r:embed="rId3" cstate="print"/>
          <a:srcRect/>
          <a:stretch>
            <a:fillRect/>
          </a:stretch>
        </p:blipFill>
        <p:spPr bwMode="auto">
          <a:xfrm>
            <a:off x="3725863" y="4459288"/>
            <a:ext cx="625475" cy="338137"/>
          </a:xfrm>
          <a:prstGeom prst="rect">
            <a:avLst/>
          </a:prstGeom>
          <a:noFill/>
          <a:ln w="12700">
            <a:noFill/>
            <a:miter lim="800000"/>
            <a:headEnd/>
            <a:tailEnd/>
          </a:ln>
          <a:effectLst/>
        </p:spPr>
      </p:pic>
      <p:sp>
        <p:nvSpPr>
          <p:cNvPr id="756965" name="Text Box 229"/>
          <p:cNvSpPr txBox="1">
            <a:spLocks noChangeArrowheads="1"/>
          </p:cNvSpPr>
          <p:nvPr/>
        </p:nvSpPr>
        <p:spPr bwMode="auto">
          <a:xfrm>
            <a:off x="3941763" y="4513263"/>
            <a:ext cx="144462"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C</a:t>
            </a:r>
            <a:endParaRPr lang="es-ES" sz="1200" b="1"/>
          </a:p>
        </p:txBody>
      </p:sp>
      <p:sp>
        <p:nvSpPr>
          <p:cNvPr id="756966" name="Line 230"/>
          <p:cNvSpPr>
            <a:spLocks noChangeShapeType="1"/>
          </p:cNvSpPr>
          <p:nvPr/>
        </p:nvSpPr>
        <p:spPr bwMode="auto">
          <a:xfrm>
            <a:off x="3448050" y="4324350"/>
            <a:ext cx="241300" cy="193675"/>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756967" name="Line 231"/>
          <p:cNvSpPr>
            <a:spLocks noChangeShapeType="1"/>
          </p:cNvSpPr>
          <p:nvPr/>
        </p:nvSpPr>
        <p:spPr bwMode="auto">
          <a:xfrm flipV="1">
            <a:off x="4367213" y="4303713"/>
            <a:ext cx="265112" cy="204787"/>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756969" name="Text Box 233"/>
          <p:cNvSpPr txBox="1">
            <a:spLocks noChangeArrowheads="1"/>
          </p:cNvSpPr>
          <p:nvPr/>
        </p:nvSpPr>
        <p:spPr bwMode="auto">
          <a:xfrm>
            <a:off x="2771775" y="4365625"/>
            <a:ext cx="809625" cy="274638"/>
          </a:xfrm>
          <a:prstGeom prst="rect">
            <a:avLst/>
          </a:prstGeom>
          <a:noFill/>
          <a:ln w="9525">
            <a:noFill/>
            <a:miter lim="800000"/>
            <a:headEnd/>
            <a:tailEnd/>
          </a:ln>
          <a:effectLst/>
        </p:spPr>
        <p:txBody>
          <a:bodyPr wrap="none">
            <a:spAutoFit/>
          </a:bodyPr>
          <a:lstStyle/>
          <a:p>
            <a:r>
              <a:rPr lang="es-ES_tradnl" sz="1200" b="1"/>
              <a:t>110 Kb/s</a:t>
            </a:r>
            <a:endParaRPr lang="es-ES" sz="1200" b="1"/>
          </a:p>
        </p:txBody>
      </p:sp>
      <p:sp>
        <p:nvSpPr>
          <p:cNvPr id="756970" name="Text Box 234"/>
          <p:cNvSpPr txBox="1">
            <a:spLocks noChangeArrowheads="1"/>
          </p:cNvSpPr>
          <p:nvPr/>
        </p:nvSpPr>
        <p:spPr bwMode="auto">
          <a:xfrm>
            <a:off x="4445000" y="4378325"/>
            <a:ext cx="809625" cy="274638"/>
          </a:xfrm>
          <a:prstGeom prst="rect">
            <a:avLst/>
          </a:prstGeom>
          <a:noFill/>
          <a:ln w="9525">
            <a:noFill/>
            <a:miter lim="800000"/>
            <a:headEnd/>
            <a:tailEnd/>
          </a:ln>
          <a:effectLst/>
        </p:spPr>
        <p:txBody>
          <a:bodyPr wrap="none">
            <a:spAutoFit/>
          </a:bodyPr>
          <a:lstStyle/>
          <a:p>
            <a:r>
              <a:rPr lang="es-ES_tradnl" sz="1200" b="1"/>
              <a:t>410 Kb/s</a:t>
            </a:r>
            <a:endParaRPr lang="es-ES" sz="1200" b="1"/>
          </a:p>
        </p:txBody>
      </p:sp>
      <p:sp>
        <p:nvSpPr>
          <p:cNvPr id="756971" name="Text Box 235"/>
          <p:cNvSpPr txBox="1">
            <a:spLocks noChangeArrowheads="1"/>
          </p:cNvSpPr>
          <p:nvPr/>
        </p:nvSpPr>
        <p:spPr bwMode="auto">
          <a:xfrm>
            <a:off x="3708400" y="3802063"/>
            <a:ext cx="641350" cy="274637"/>
          </a:xfrm>
          <a:prstGeom prst="rect">
            <a:avLst/>
          </a:prstGeom>
          <a:noFill/>
          <a:ln w="9525">
            <a:noFill/>
            <a:miter lim="800000"/>
            <a:headEnd/>
            <a:tailEnd/>
          </a:ln>
          <a:effectLst/>
        </p:spPr>
        <p:txBody>
          <a:bodyPr wrap="none">
            <a:spAutoFit/>
          </a:bodyPr>
          <a:lstStyle/>
          <a:p>
            <a:r>
              <a:rPr lang="es-ES_tradnl" sz="1200" b="1"/>
              <a:t>0 Kb/s</a:t>
            </a:r>
            <a:endParaRPr lang="es-ES" sz="1200" b="1"/>
          </a:p>
        </p:txBody>
      </p:sp>
      <p:sp>
        <p:nvSpPr>
          <p:cNvPr id="756972" name="Line 236"/>
          <p:cNvSpPr>
            <a:spLocks noChangeShapeType="1"/>
          </p:cNvSpPr>
          <p:nvPr/>
        </p:nvSpPr>
        <p:spPr bwMode="auto">
          <a:xfrm>
            <a:off x="3348038" y="1412875"/>
            <a:ext cx="593725" cy="454025"/>
          </a:xfrm>
          <a:prstGeom prst="line">
            <a:avLst/>
          </a:prstGeom>
          <a:noFill/>
          <a:ln w="19050">
            <a:solidFill>
              <a:schemeClr val="tx1"/>
            </a:solidFill>
            <a:round/>
            <a:headEnd/>
            <a:tailEnd/>
          </a:ln>
          <a:effectLst/>
        </p:spPr>
        <p:txBody>
          <a:bodyPr/>
          <a:lstStyle/>
          <a:p>
            <a:endParaRPr lang="es-ES"/>
          </a:p>
        </p:txBody>
      </p:sp>
      <p:sp>
        <p:nvSpPr>
          <p:cNvPr id="756973" name="Line 237"/>
          <p:cNvSpPr>
            <a:spLocks noChangeShapeType="1"/>
          </p:cNvSpPr>
          <p:nvPr/>
        </p:nvSpPr>
        <p:spPr bwMode="auto">
          <a:xfrm flipV="1">
            <a:off x="4084638" y="1412875"/>
            <a:ext cx="631825" cy="454025"/>
          </a:xfrm>
          <a:prstGeom prst="line">
            <a:avLst/>
          </a:prstGeom>
          <a:noFill/>
          <a:ln w="19050">
            <a:solidFill>
              <a:schemeClr val="tx1"/>
            </a:solidFill>
            <a:round/>
            <a:headEnd/>
            <a:tailEnd/>
          </a:ln>
          <a:effectLst/>
        </p:spPr>
        <p:txBody>
          <a:bodyPr/>
          <a:lstStyle/>
          <a:p>
            <a:endParaRPr lang="es-ES"/>
          </a:p>
        </p:txBody>
      </p:sp>
      <p:sp>
        <p:nvSpPr>
          <p:cNvPr id="756974" name="Line 238"/>
          <p:cNvSpPr>
            <a:spLocks noChangeShapeType="1"/>
          </p:cNvSpPr>
          <p:nvPr/>
        </p:nvSpPr>
        <p:spPr bwMode="auto">
          <a:xfrm>
            <a:off x="3436938" y="1339850"/>
            <a:ext cx="1223962" cy="0"/>
          </a:xfrm>
          <a:prstGeom prst="line">
            <a:avLst/>
          </a:prstGeom>
          <a:noFill/>
          <a:ln w="19050">
            <a:solidFill>
              <a:schemeClr val="tx1"/>
            </a:solidFill>
            <a:round/>
            <a:headEnd/>
            <a:tailEnd/>
          </a:ln>
          <a:effectLst/>
        </p:spPr>
        <p:txBody>
          <a:bodyPr/>
          <a:lstStyle/>
          <a:p>
            <a:endParaRPr lang="es-ES"/>
          </a:p>
        </p:txBody>
      </p:sp>
      <p:pic>
        <p:nvPicPr>
          <p:cNvPr id="756975" name="Picture 239"/>
          <p:cNvPicPr>
            <a:picLocks noChangeArrowheads="1"/>
          </p:cNvPicPr>
          <p:nvPr/>
        </p:nvPicPr>
        <p:blipFill>
          <a:blip r:embed="rId3" cstate="print"/>
          <a:srcRect/>
          <a:stretch>
            <a:fillRect/>
          </a:stretch>
        </p:blipFill>
        <p:spPr bwMode="auto">
          <a:xfrm>
            <a:off x="2987675" y="1217613"/>
            <a:ext cx="625475" cy="338137"/>
          </a:xfrm>
          <a:prstGeom prst="rect">
            <a:avLst/>
          </a:prstGeom>
          <a:noFill/>
          <a:ln w="12700">
            <a:noFill/>
            <a:miter lim="800000"/>
            <a:headEnd/>
            <a:tailEnd/>
          </a:ln>
          <a:effectLst/>
        </p:spPr>
      </p:pic>
      <p:sp>
        <p:nvSpPr>
          <p:cNvPr id="756976" name="Text Box 240"/>
          <p:cNvSpPr txBox="1">
            <a:spLocks noChangeArrowheads="1"/>
          </p:cNvSpPr>
          <p:nvPr/>
        </p:nvSpPr>
        <p:spPr bwMode="auto">
          <a:xfrm>
            <a:off x="3206750" y="1268413"/>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A</a:t>
            </a:r>
            <a:endParaRPr lang="es-ES" sz="1200" b="1"/>
          </a:p>
        </p:txBody>
      </p:sp>
      <p:pic>
        <p:nvPicPr>
          <p:cNvPr id="756977" name="Picture 241"/>
          <p:cNvPicPr>
            <a:picLocks noChangeArrowheads="1"/>
          </p:cNvPicPr>
          <p:nvPr/>
        </p:nvPicPr>
        <p:blipFill>
          <a:blip r:embed="rId3" cstate="print"/>
          <a:srcRect/>
          <a:stretch>
            <a:fillRect/>
          </a:stretch>
        </p:blipFill>
        <p:spPr bwMode="auto">
          <a:xfrm>
            <a:off x="4522788" y="1217613"/>
            <a:ext cx="625475" cy="338137"/>
          </a:xfrm>
          <a:prstGeom prst="rect">
            <a:avLst/>
          </a:prstGeom>
          <a:noFill/>
          <a:ln w="12700">
            <a:noFill/>
            <a:miter lim="800000"/>
            <a:headEnd/>
            <a:tailEnd/>
          </a:ln>
          <a:effectLst/>
        </p:spPr>
      </p:pic>
      <p:sp>
        <p:nvSpPr>
          <p:cNvPr id="756978" name="Text Box 242"/>
          <p:cNvSpPr txBox="1">
            <a:spLocks noChangeArrowheads="1"/>
          </p:cNvSpPr>
          <p:nvPr/>
        </p:nvSpPr>
        <p:spPr bwMode="auto">
          <a:xfrm>
            <a:off x="4737100" y="1271588"/>
            <a:ext cx="144463"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B</a:t>
            </a:r>
            <a:endParaRPr lang="es-ES" sz="1200" b="1"/>
          </a:p>
        </p:txBody>
      </p:sp>
      <p:pic>
        <p:nvPicPr>
          <p:cNvPr id="756979" name="Picture 243"/>
          <p:cNvPicPr>
            <a:picLocks noChangeArrowheads="1"/>
          </p:cNvPicPr>
          <p:nvPr/>
        </p:nvPicPr>
        <p:blipFill>
          <a:blip r:embed="rId3" cstate="print"/>
          <a:srcRect/>
          <a:stretch>
            <a:fillRect/>
          </a:stretch>
        </p:blipFill>
        <p:spPr bwMode="auto">
          <a:xfrm>
            <a:off x="3725863" y="1722438"/>
            <a:ext cx="625475" cy="338137"/>
          </a:xfrm>
          <a:prstGeom prst="rect">
            <a:avLst/>
          </a:prstGeom>
          <a:noFill/>
          <a:ln w="12700">
            <a:noFill/>
            <a:miter lim="800000"/>
            <a:headEnd/>
            <a:tailEnd/>
          </a:ln>
          <a:effectLst/>
        </p:spPr>
      </p:pic>
      <p:sp>
        <p:nvSpPr>
          <p:cNvPr id="756980" name="Text Box 244"/>
          <p:cNvSpPr txBox="1">
            <a:spLocks noChangeArrowheads="1"/>
          </p:cNvSpPr>
          <p:nvPr/>
        </p:nvSpPr>
        <p:spPr bwMode="auto">
          <a:xfrm>
            <a:off x="3941763" y="1776413"/>
            <a:ext cx="144462" cy="204787"/>
          </a:xfrm>
          <a:prstGeom prst="rect">
            <a:avLst/>
          </a:prstGeom>
          <a:solidFill>
            <a:schemeClr val="bg1"/>
          </a:solidFill>
          <a:ln w="9525">
            <a:noFill/>
            <a:miter lim="800000"/>
            <a:headEnd/>
            <a:tailEnd/>
          </a:ln>
          <a:effectLst/>
        </p:spPr>
        <p:txBody>
          <a:bodyPr wrap="none" lIns="18000" tIns="10800" rIns="18000" bIns="10800">
            <a:spAutoFit/>
          </a:bodyPr>
          <a:lstStyle/>
          <a:p>
            <a:r>
              <a:rPr lang="es-ES_tradnl" sz="1200" b="1"/>
              <a:t>C</a:t>
            </a:r>
            <a:endParaRPr lang="es-ES" sz="1200" b="1"/>
          </a:p>
        </p:txBody>
      </p:sp>
      <p:sp>
        <p:nvSpPr>
          <p:cNvPr id="756981" name="Line 245"/>
          <p:cNvSpPr>
            <a:spLocks noChangeShapeType="1"/>
          </p:cNvSpPr>
          <p:nvPr/>
        </p:nvSpPr>
        <p:spPr bwMode="auto">
          <a:xfrm>
            <a:off x="3448050" y="1587500"/>
            <a:ext cx="241300" cy="193675"/>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756982" name="Line 246"/>
          <p:cNvSpPr>
            <a:spLocks noChangeShapeType="1"/>
          </p:cNvSpPr>
          <p:nvPr/>
        </p:nvSpPr>
        <p:spPr bwMode="auto">
          <a:xfrm flipV="1">
            <a:off x="4367213" y="1566863"/>
            <a:ext cx="265112" cy="204787"/>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756983" name="Text Box 247"/>
          <p:cNvSpPr txBox="1">
            <a:spLocks noChangeArrowheads="1"/>
          </p:cNvSpPr>
          <p:nvPr/>
        </p:nvSpPr>
        <p:spPr bwMode="auto">
          <a:xfrm>
            <a:off x="2771775" y="1628775"/>
            <a:ext cx="809625" cy="274638"/>
          </a:xfrm>
          <a:prstGeom prst="rect">
            <a:avLst/>
          </a:prstGeom>
          <a:noFill/>
          <a:ln w="9525">
            <a:noFill/>
            <a:miter lim="800000"/>
            <a:headEnd/>
            <a:tailEnd/>
          </a:ln>
          <a:effectLst/>
        </p:spPr>
        <p:txBody>
          <a:bodyPr wrap="none">
            <a:spAutoFit/>
          </a:bodyPr>
          <a:lstStyle/>
          <a:p>
            <a:r>
              <a:rPr lang="es-ES_tradnl" sz="1200" b="1"/>
              <a:t>100 Kb/s</a:t>
            </a:r>
            <a:endParaRPr lang="es-ES" sz="1200" b="1"/>
          </a:p>
        </p:txBody>
      </p:sp>
      <p:sp>
        <p:nvSpPr>
          <p:cNvPr id="756984" name="Text Box 248"/>
          <p:cNvSpPr txBox="1">
            <a:spLocks noChangeArrowheads="1"/>
          </p:cNvSpPr>
          <p:nvPr/>
        </p:nvSpPr>
        <p:spPr bwMode="auto">
          <a:xfrm>
            <a:off x="4445000" y="1641475"/>
            <a:ext cx="809625" cy="274638"/>
          </a:xfrm>
          <a:prstGeom prst="rect">
            <a:avLst/>
          </a:prstGeom>
          <a:noFill/>
          <a:ln w="9525">
            <a:noFill/>
            <a:miter lim="800000"/>
            <a:headEnd/>
            <a:tailEnd/>
          </a:ln>
          <a:effectLst/>
        </p:spPr>
        <p:txBody>
          <a:bodyPr wrap="none">
            <a:spAutoFit/>
          </a:bodyPr>
          <a:lstStyle/>
          <a:p>
            <a:r>
              <a:rPr lang="es-ES_tradnl" sz="1200" b="1"/>
              <a:t>400 Kb/s</a:t>
            </a:r>
            <a:endParaRPr lang="es-ES" sz="1200" b="1"/>
          </a:p>
        </p:txBody>
      </p:sp>
      <p:sp>
        <p:nvSpPr>
          <p:cNvPr id="756985" name="Text Box 249"/>
          <p:cNvSpPr txBox="1">
            <a:spLocks noChangeArrowheads="1"/>
          </p:cNvSpPr>
          <p:nvPr/>
        </p:nvSpPr>
        <p:spPr bwMode="auto">
          <a:xfrm>
            <a:off x="3635375" y="993775"/>
            <a:ext cx="725488" cy="274638"/>
          </a:xfrm>
          <a:prstGeom prst="rect">
            <a:avLst/>
          </a:prstGeom>
          <a:noFill/>
          <a:ln w="9525">
            <a:noFill/>
            <a:miter lim="800000"/>
            <a:headEnd/>
            <a:tailEnd/>
          </a:ln>
          <a:effectLst/>
        </p:spPr>
        <p:txBody>
          <a:bodyPr wrap="none">
            <a:spAutoFit/>
          </a:bodyPr>
          <a:lstStyle/>
          <a:p>
            <a:r>
              <a:rPr lang="es-ES_tradnl" sz="1200" b="1"/>
              <a:t>10 Kb/s</a:t>
            </a:r>
            <a:endParaRPr lang="es-ES" sz="1200" b="1"/>
          </a:p>
        </p:txBody>
      </p:sp>
      <p:sp>
        <p:nvSpPr>
          <p:cNvPr id="756986" name="Line 250"/>
          <p:cNvSpPr>
            <a:spLocks noChangeShapeType="1"/>
          </p:cNvSpPr>
          <p:nvPr/>
        </p:nvSpPr>
        <p:spPr bwMode="auto">
          <a:xfrm>
            <a:off x="3709988" y="1268413"/>
            <a:ext cx="646112" cy="0"/>
          </a:xfrm>
          <a:prstGeom prst="line">
            <a:avLst/>
          </a:prstGeom>
          <a:noFill/>
          <a:ln w="9525">
            <a:solidFill>
              <a:schemeClr val="tx1"/>
            </a:solidFill>
            <a:round/>
            <a:headEnd type="triangle" w="med" len="med"/>
            <a:tailEnd type="triangle" w="med" len="med"/>
          </a:ln>
          <a:effectLst/>
        </p:spPr>
        <p:txBody>
          <a:bodyPr/>
          <a:lstStyle/>
          <a:p>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ChangeArrowheads="1"/>
          </p:cNvSpPr>
          <p:nvPr/>
        </p:nvSpPr>
        <p:spPr bwMode="auto">
          <a:xfrm>
            <a:off x="685800" y="574675"/>
            <a:ext cx="7772400" cy="838200"/>
          </a:xfrm>
          <a:prstGeom prst="rect">
            <a:avLst/>
          </a:prstGeom>
          <a:noFill/>
          <a:ln w="9525">
            <a:noFill/>
            <a:miter lim="800000"/>
            <a:headEnd/>
            <a:tailEnd/>
          </a:ln>
          <a:effectLst/>
        </p:spPr>
        <p:txBody>
          <a:bodyPr anchor="ctr"/>
          <a:lstStyle/>
          <a:p>
            <a:pPr algn="ctr">
              <a:lnSpc>
                <a:spcPct val="120000"/>
              </a:lnSpc>
            </a:pPr>
            <a:r>
              <a:rPr lang="es-ES_tradnl" sz="2800">
                <a:solidFill>
                  <a:schemeClr val="tx2"/>
                </a:solidFill>
              </a:rPr>
              <a:t>Routing estático basado en el flujo</a:t>
            </a:r>
          </a:p>
          <a:p>
            <a:pPr algn="ctr">
              <a:lnSpc>
                <a:spcPct val="120000"/>
              </a:lnSpc>
            </a:pPr>
            <a:r>
              <a:rPr lang="es-ES_tradnl" sz="2000">
                <a:solidFill>
                  <a:schemeClr val="tx2"/>
                </a:solidFill>
              </a:rPr>
              <a:t>Cálculo del tiempo de servicio medio ponderado</a:t>
            </a:r>
            <a:endParaRPr lang="es-ES" sz="2000">
              <a:solidFill>
                <a:schemeClr val="tx2"/>
              </a:solidFill>
            </a:endParaRPr>
          </a:p>
        </p:txBody>
      </p:sp>
      <p:sp>
        <p:nvSpPr>
          <p:cNvPr id="758787" name="Text Box 3"/>
          <p:cNvSpPr txBox="1">
            <a:spLocks noChangeArrowheads="1"/>
          </p:cNvSpPr>
          <p:nvPr/>
        </p:nvSpPr>
        <p:spPr bwMode="auto">
          <a:xfrm>
            <a:off x="1247775" y="2038350"/>
            <a:ext cx="2379663" cy="336550"/>
          </a:xfrm>
          <a:prstGeom prst="rect">
            <a:avLst/>
          </a:prstGeom>
          <a:noFill/>
          <a:ln w="9525">
            <a:noFill/>
            <a:miter lim="800000"/>
            <a:headEnd/>
            <a:tailEnd/>
          </a:ln>
          <a:effectLst/>
        </p:spPr>
        <p:txBody>
          <a:bodyPr wrap="none">
            <a:spAutoFit/>
          </a:bodyPr>
          <a:lstStyle/>
          <a:p>
            <a:r>
              <a:rPr lang="es-ES_tradnl" sz="1600" b="1"/>
              <a:t>Matriz de tráfico (Kb/s)</a:t>
            </a:r>
            <a:endParaRPr lang="es-ES" sz="1600" b="1"/>
          </a:p>
        </p:txBody>
      </p:sp>
      <p:graphicFrame>
        <p:nvGraphicFramePr>
          <p:cNvPr id="758885" name="Group 101"/>
          <p:cNvGraphicFramePr>
            <a:graphicFrameLocks noGrp="1"/>
          </p:cNvGraphicFramePr>
          <p:nvPr/>
        </p:nvGraphicFramePr>
        <p:xfrm>
          <a:off x="1457325" y="2859088"/>
          <a:ext cx="2063750" cy="1219200"/>
        </p:xfrm>
        <a:graphic>
          <a:graphicData uri="http://schemas.openxmlformats.org/drawingml/2006/table">
            <a:tbl>
              <a:tblPr/>
              <a:tblGrid>
                <a:gridCol w="330200"/>
                <a:gridCol w="611188"/>
                <a:gridCol w="522287"/>
                <a:gridCol w="600075"/>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400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100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400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826" name="Text Box 42"/>
          <p:cNvSpPr txBox="1">
            <a:spLocks noChangeArrowheads="1"/>
          </p:cNvSpPr>
          <p:nvPr/>
        </p:nvSpPr>
        <p:spPr bwMode="auto">
          <a:xfrm>
            <a:off x="2027238" y="2446338"/>
            <a:ext cx="928687" cy="336550"/>
          </a:xfrm>
          <a:prstGeom prst="rect">
            <a:avLst/>
          </a:prstGeom>
          <a:noFill/>
          <a:ln w="9525">
            <a:noFill/>
            <a:miter lim="800000"/>
            <a:headEnd/>
            <a:tailEnd/>
          </a:ln>
          <a:effectLst/>
        </p:spPr>
        <p:txBody>
          <a:bodyPr wrap="none">
            <a:spAutoFit/>
          </a:bodyPr>
          <a:lstStyle/>
          <a:p>
            <a:r>
              <a:rPr lang="es-ES_tradnl" sz="1600" b="1"/>
              <a:t>Destino</a:t>
            </a:r>
            <a:endParaRPr lang="es-ES" sz="1600" b="1"/>
          </a:p>
        </p:txBody>
      </p:sp>
      <p:sp>
        <p:nvSpPr>
          <p:cNvPr id="758827" name="Text Box 43"/>
          <p:cNvSpPr txBox="1">
            <a:spLocks noChangeArrowheads="1"/>
          </p:cNvSpPr>
          <p:nvPr/>
        </p:nvSpPr>
        <p:spPr bwMode="auto">
          <a:xfrm rot="16200000">
            <a:off x="743744" y="3464719"/>
            <a:ext cx="839788" cy="336550"/>
          </a:xfrm>
          <a:prstGeom prst="rect">
            <a:avLst/>
          </a:prstGeom>
          <a:noFill/>
          <a:ln w="9525">
            <a:noFill/>
            <a:miter lim="800000"/>
            <a:headEnd/>
            <a:tailEnd/>
          </a:ln>
          <a:effectLst/>
        </p:spPr>
        <p:txBody>
          <a:bodyPr wrap="none">
            <a:spAutoFit/>
          </a:bodyPr>
          <a:lstStyle/>
          <a:p>
            <a:r>
              <a:rPr lang="es-ES_tradnl" sz="1600" b="1"/>
              <a:t>Origen</a:t>
            </a:r>
            <a:endParaRPr lang="es-ES" sz="1600" b="1"/>
          </a:p>
        </p:txBody>
      </p:sp>
      <p:sp>
        <p:nvSpPr>
          <p:cNvPr id="758828" name="Text Box 44"/>
          <p:cNvSpPr txBox="1">
            <a:spLocks noChangeArrowheads="1"/>
          </p:cNvSpPr>
          <p:nvPr/>
        </p:nvSpPr>
        <p:spPr bwMode="auto">
          <a:xfrm>
            <a:off x="4781550" y="2038350"/>
            <a:ext cx="2989263" cy="336550"/>
          </a:xfrm>
          <a:prstGeom prst="rect">
            <a:avLst/>
          </a:prstGeom>
          <a:noFill/>
          <a:ln w="9525">
            <a:noFill/>
            <a:miter lim="800000"/>
            <a:headEnd/>
            <a:tailEnd/>
          </a:ln>
          <a:effectLst/>
        </p:spPr>
        <p:txBody>
          <a:bodyPr wrap="none">
            <a:spAutoFit/>
          </a:bodyPr>
          <a:lstStyle/>
          <a:p>
            <a:r>
              <a:rPr lang="es-ES_tradnl" sz="1600" b="1"/>
              <a:t>Matriz de tráfico normalizada</a:t>
            </a:r>
            <a:endParaRPr lang="es-ES" sz="1600" b="1"/>
          </a:p>
        </p:txBody>
      </p:sp>
      <p:graphicFrame>
        <p:nvGraphicFramePr>
          <p:cNvPr id="758886" name="Group 102"/>
          <p:cNvGraphicFramePr>
            <a:graphicFrameLocks noGrp="1"/>
          </p:cNvGraphicFramePr>
          <p:nvPr/>
        </p:nvGraphicFramePr>
        <p:xfrm>
          <a:off x="5249863" y="2859088"/>
          <a:ext cx="2559050" cy="1219200"/>
        </p:xfrm>
        <a:graphic>
          <a:graphicData uri="http://schemas.openxmlformats.org/drawingml/2006/table">
            <a:tbl>
              <a:tblPr/>
              <a:tblGrid>
                <a:gridCol w="330200"/>
                <a:gridCol w="742950"/>
                <a:gridCol w="742950"/>
                <a:gridCol w="742950"/>
              </a:tblGrid>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0,0098</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Arial" charset="0"/>
                        </a:rPr>
                        <a:t>0,0980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B</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0,0098</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0,3922</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87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C</a:t>
                      </a:r>
                      <a:endParaRPr kumimoji="0" lang="es-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0,0980</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0,3922</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Arial" charset="0"/>
                        </a:rPr>
                        <a:t>-</a:t>
                      </a:r>
                      <a:endParaRPr kumimoji="0" lang="es-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867" name="Text Box 83"/>
          <p:cNvSpPr txBox="1">
            <a:spLocks noChangeArrowheads="1"/>
          </p:cNvSpPr>
          <p:nvPr/>
        </p:nvSpPr>
        <p:spPr bwMode="auto">
          <a:xfrm>
            <a:off x="6159500" y="2446338"/>
            <a:ext cx="928688" cy="336550"/>
          </a:xfrm>
          <a:prstGeom prst="rect">
            <a:avLst/>
          </a:prstGeom>
          <a:noFill/>
          <a:ln w="9525">
            <a:noFill/>
            <a:miter lim="800000"/>
            <a:headEnd/>
            <a:tailEnd/>
          </a:ln>
          <a:effectLst/>
        </p:spPr>
        <p:txBody>
          <a:bodyPr wrap="none">
            <a:spAutoFit/>
          </a:bodyPr>
          <a:lstStyle/>
          <a:p>
            <a:r>
              <a:rPr lang="es-ES_tradnl" sz="1600" b="1"/>
              <a:t>Destino</a:t>
            </a:r>
            <a:endParaRPr lang="es-ES" sz="1600" b="1"/>
          </a:p>
        </p:txBody>
      </p:sp>
      <p:sp>
        <p:nvSpPr>
          <p:cNvPr id="758868" name="Text Box 84"/>
          <p:cNvSpPr txBox="1">
            <a:spLocks noChangeArrowheads="1"/>
          </p:cNvSpPr>
          <p:nvPr/>
        </p:nvSpPr>
        <p:spPr bwMode="auto">
          <a:xfrm rot="16200000">
            <a:off x="4560094" y="3464719"/>
            <a:ext cx="839788" cy="336550"/>
          </a:xfrm>
          <a:prstGeom prst="rect">
            <a:avLst/>
          </a:prstGeom>
          <a:noFill/>
          <a:ln w="9525">
            <a:noFill/>
            <a:miter lim="800000"/>
            <a:headEnd/>
            <a:tailEnd/>
          </a:ln>
          <a:effectLst/>
        </p:spPr>
        <p:txBody>
          <a:bodyPr wrap="none">
            <a:spAutoFit/>
          </a:bodyPr>
          <a:lstStyle/>
          <a:p>
            <a:r>
              <a:rPr lang="es-ES_tradnl" sz="1600" b="1"/>
              <a:t>Origen</a:t>
            </a:r>
            <a:endParaRPr lang="es-ES" sz="1600" b="1"/>
          </a:p>
        </p:txBody>
      </p:sp>
      <p:sp>
        <p:nvSpPr>
          <p:cNvPr id="758869" name="Text Box 85"/>
          <p:cNvSpPr txBox="1">
            <a:spLocks noChangeArrowheads="1"/>
          </p:cNvSpPr>
          <p:nvPr/>
        </p:nvSpPr>
        <p:spPr bwMode="auto">
          <a:xfrm>
            <a:off x="1350963" y="4964113"/>
            <a:ext cx="3581400" cy="336550"/>
          </a:xfrm>
          <a:prstGeom prst="rect">
            <a:avLst/>
          </a:prstGeom>
          <a:noFill/>
          <a:ln w="9525">
            <a:noFill/>
            <a:miter lim="800000"/>
            <a:headEnd/>
            <a:tailEnd/>
          </a:ln>
          <a:effectLst/>
        </p:spPr>
        <p:txBody>
          <a:bodyPr wrap="none">
            <a:spAutoFit/>
          </a:bodyPr>
          <a:lstStyle/>
          <a:p>
            <a:r>
              <a:rPr lang="es-ES" sz="1600"/>
              <a:t>Tiempo de servicio medio ponderado:</a:t>
            </a:r>
          </a:p>
        </p:txBody>
      </p:sp>
      <p:sp>
        <p:nvSpPr>
          <p:cNvPr id="758870" name="Text Box 86"/>
          <p:cNvSpPr txBox="1">
            <a:spLocks noChangeArrowheads="1"/>
          </p:cNvSpPr>
          <p:nvPr/>
        </p:nvSpPr>
        <p:spPr bwMode="auto">
          <a:xfrm>
            <a:off x="5148263" y="4868863"/>
            <a:ext cx="2074862" cy="581025"/>
          </a:xfrm>
          <a:prstGeom prst="rect">
            <a:avLst/>
          </a:prstGeom>
          <a:noFill/>
          <a:ln w="9525">
            <a:noFill/>
            <a:miter lim="800000"/>
            <a:headEnd/>
            <a:tailEnd/>
          </a:ln>
          <a:effectLst/>
        </p:spPr>
        <p:txBody>
          <a:bodyPr wrap="none">
            <a:spAutoFit/>
          </a:bodyPr>
          <a:lstStyle/>
          <a:p>
            <a:r>
              <a:rPr lang="es-ES" sz="1600"/>
              <a:t>Ruta A-B:     34,5 ms</a:t>
            </a:r>
          </a:p>
          <a:p>
            <a:r>
              <a:rPr lang="es-ES" sz="1600"/>
              <a:t>Ruta A-C-B: </a:t>
            </a:r>
            <a:r>
              <a:rPr lang="es-ES" sz="1600" b="1">
                <a:solidFill>
                  <a:srgbClr val="FF0000"/>
                </a:solidFill>
              </a:rPr>
              <a:t>37,4</a:t>
            </a:r>
            <a:r>
              <a:rPr lang="es-ES" sz="1600"/>
              <a:t> ms</a:t>
            </a:r>
          </a:p>
        </p:txBody>
      </p:sp>
      <p:sp>
        <p:nvSpPr>
          <p:cNvPr id="758871" name="Text Box 87"/>
          <p:cNvSpPr txBox="1">
            <a:spLocks noChangeArrowheads="1"/>
          </p:cNvSpPr>
          <p:nvPr/>
        </p:nvSpPr>
        <p:spPr bwMode="auto">
          <a:xfrm>
            <a:off x="1476375" y="4437063"/>
            <a:ext cx="2274888" cy="336550"/>
          </a:xfrm>
          <a:prstGeom prst="rect">
            <a:avLst/>
          </a:prstGeom>
          <a:noFill/>
          <a:ln w="9525">
            <a:noFill/>
            <a:miter lim="800000"/>
            <a:headEnd/>
            <a:tailEnd/>
          </a:ln>
          <a:effectLst/>
        </p:spPr>
        <p:txBody>
          <a:bodyPr wrap="none">
            <a:spAutoFit/>
          </a:bodyPr>
          <a:lstStyle/>
          <a:p>
            <a:r>
              <a:rPr lang="es-ES" sz="1600"/>
              <a:t>Tráfico total: 1020 Kb/s</a:t>
            </a:r>
          </a:p>
        </p:txBody>
      </p:sp>
      <p:sp>
        <p:nvSpPr>
          <p:cNvPr id="758872" name="Text Box 88"/>
          <p:cNvSpPr txBox="1">
            <a:spLocks noChangeArrowheads="1"/>
          </p:cNvSpPr>
          <p:nvPr/>
        </p:nvSpPr>
        <p:spPr bwMode="auto">
          <a:xfrm>
            <a:off x="1836738" y="5805488"/>
            <a:ext cx="4679950" cy="336550"/>
          </a:xfrm>
          <a:prstGeom prst="rect">
            <a:avLst/>
          </a:prstGeom>
          <a:noFill/>
          <a:ln w="9525">
            <a:noFill/>
            <a:miter lim="800000"/>
            <a:headEnd/>
            <a:tailEnd/>
          </a:ln>
          <a:effectLst/>
        </p:spPr>
        <p:txBody>
          <a:bodyPr wrap="none">
            <a:spAutoFit/>
          </a:bodyPr>
          <a:lstStyle/>
          <a:p>
            <a:r>
              <a:rPr lang="es-ES" sz="1600" b="1"/>
              <a:t>Conclusión: La ruta A-B es mejor que la A-C-B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457200"/>
            <a:ext cx="7772400" cy="914400"/>
          </a:xfrm>
        </p:spPr>
        <p:txBody>
          <a:bodyPr/>
          <a:lstStyle/>
          <a:p>
            <a:r>
              <a:rPr lang="es-ES_tradnl" sz="4000"/>
              <a:t>Encaminamiento dinámico</a:t>
            </a:r>
            <a:endParaRPr lang="es-ES" sz="4000"/>
          </a:p>
        </p:txBody>
      </p:sp>
      <p:sp>
        <p:nvSpPr>
          <p:cNvPr id="109571" name="Rectangle 3"/>
          <p:cNvSpPr>
            <a:spLocks noGrp="1" noChangeArrowheads="1"/>
          </p:cNvSpPr>
          <p:nvPr>
            <p:ph type="body" idx="1"/>
          </p:nvPr>
        </p:nvSpPr>
        <p:spPr>
          <a:xfrm>
            <a:off x="685800" y="1600200"/>
            <a:ext cx="7772400" cy="4495800"/>
          </a:xfrm>
        </p:spPr>
        <p:txBody>
          <a:bodyPr/>
          <a:lstStyle/>
          <a:p>
            <a:pPr>
              <a:lnSpc>
                <a:spcPct val="90000"/>
              </a:lnSpc>
            </a:pPr>
            <a:r>
              <a:rPr lang="es-ES_tradnl" sz="2800" dirty="0"/>
              <a:t>Requiere recabar información en tiempo real sobre el estado de la red</a:t>
            </a:r>
          </a:p>
          <a:p>
            <a:pPr>
              <a:lnSpc>
                <a:spcPct val="90000"/>
              </a:lnSpc>
            </a:pPr>
            <a:r>
              <a:rPr lang="es-ES_tradnl" sz="2800" dirty="0"/>
              <a:t>Permite responder a situaciones cambiantes, p. ej.: fallo de un enlace. Pero sólo si hay mallado (ruta alternativa).</a:t>
            </a:r>
          </a:p>
          <a:p>
            <a:pPr>
              <a:lnSpc>
                <a:spcPct val="90000"/>
              </a:lnSpc>
            </a:pPr>
            <a:r>
              <a:rPr lang="es-ES_tradnl" sz="2800" dirty="0"/>
              <a:t>Dos </a:t>
            </a:r>
            <a:r>
              <a:rPr lang="es-ES_tradnl" sz="2800" dirty="0" smtClean="0"/>
              <a:t>algoritmos principales</a:t>
            </a:r>
            <a:r>
              <a:rPr lang="es-ES_tradnl" sz="2800" dirty="0"/>
              <a:t>:</a:t>
            </a:r>
          </a:p>
          <a:p>
            <a:pPr lvl="1">
              <a:lnSpc>
                <a:spcPct val="90000"/>
              </a:lnSpc>
            </a:pPr>
            <a:r>
              <a:rPr lang="es-ES_tradnl" sz="2400" dirty="0"/>
              <a:t>Vector distancia o </a:t>
            </a:r>
            <a:r>
              <a:rPr lang="es-ES_tradnl" sz="2400" dirty="0" err="1"/>
              <a:t>Bellman</a:t>
            </a:r>
            <a:r>
              <a:rPr lang="es-ES_tradnl" sz="2400" dirty="0"/>
              <a:t>-Ford</a:t>
            </a:r>
          </a:p>
          <a:p>
            <a:pPr lvl="1">
              <a:lnSpc>
                <a:spcPct val="90000"/>
              </a:lnSpc>
            </a:pPr>
            <a:r>
              <a:rPr lang="es-ES_tradnl" sz="2400" dirty="0"/>
              <a:t>Estado del enlace, </a:t>
            </a:r>
            <a:r>
              <a:rPr lang="es-ES_tradnl" sz="2400" dirty="0" err="1"/>
              <a:t>Dijkstra</a:t>
            </a:r>
            <a:r>
              <a:rPr lang="es-ES_tradnl" sz="2400" dirty="0"/>
              <a:t> o </a:t>
            </a:r>
            <a:r>
              <a:rPr lang="es-ES_tradnl" sz="2400" dirty="0" err="1"/>
              <a:t>Shortest</a:t>
            </a:r>
            <a:r>
              <a:rPr lang="es-ES_tradnl" sz="2400" dirty="0"/>
              <a:t> </a:t>
            </a:r>
            <a:r>
              <a:rPr lang="es-ES_tradnl" sz="2400" dirty="0" err="1"/>
              <a:t>Path</a:t>
            </a:r>
            <a:r>
              <a:rPr lang="es-ES_tradnl" sz="2400" dirty="0"/>
              <a:t> </a:t>
            </a:r>
            <a:r>
              <a:rPr lang="es-ES_tradnl" sz="2400" dirty="0" err="1"/>
              <a:t>First</a:t>
            </a:r>
            <a:endParaRPr lang="es-ES_tradnl" sz="2400" dirty="0"/>
          </a:p>
          <a:p>
            <a:pPr>
              <a:lnSpc>
                <a:spcPct val="90000"/>
              </a:lnSpc>
            </a:pPr>
            <a:r>
              <a:rPr lang="es-ES_tradnl" sz="2800" dirty="0"/>
              <a:t>En ambos casos el cálculo de rutas óptimas lo realizan entre todos los </a:t>
            </a:r>
            <a:r>
              <a:rPr lang="es-ES_tradnl" sz="2800" dirty="0" err="1"/>
              <a:t>routers</a:t>
            </a:r>
            <a:r>
              <a:rPr lang="es-ES_tradnl" sz="2800" dirty="0"/>
              <a:t> de la red, de forma distribuida. </a:t>
            </a:r>
            <a:endParaRPr lang="es-E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685800" y="404813"/>
            <a:ext cx="7772400" cy="1143000"/>
          </a:xfrm>
        </p:spPr>
        <p:txBody>
          <a:bodyPr/>
          <a:lstStyle/>
          <a:p>
            <a:r>
              <a:rPr lang="es-ES_tradnl" sz="3600"/>
              <a:t>Algoritmo del vector distancia </a:t>
            </a:r>
            <a:br>
              <a:rPr lang="es-ES_tradnl" sz="3600"/>
            </a:br>
            <a:r>
              <a:rPr lang="es-ES_tradnl" sz="3600"/>
              <a:t>o de Bellman-Ford</a:t>
            </a:r>
            <a:endParaRPr lang="es-ES" sz="3600"/>
          </a:p>
        </p:txBody>
      </p:sp>
      <p:sp>
        <p:nvSpPr>
          <p:cNvPr id="110595" name="Rectangle 3"/>
          <p:cNvSpPr>
            <a:spLocks noGrp="1" noChangeArrowheads="1"/>
          </p:cNvSpPr>
          <p:nvPr>
            <p:ph type="body" idx="1"/>
          </p:nvPr>
        </p:nvSpPr>
        <p:spPr>
          <a:xfrm>
            <a:off x="685800" y="1773238"/>
            <a:ext cx="7772400" cy="4535487"/>
          </a:xfrm>
        </p:spPr>
        <p:txBody>
          <a:bodyPr/>
          <a:lstStyle/>
          <a:p>
            <a:pPr>
              <a:lnSpc>
                <a:spcPct val="80000"/>
              </a:lnSpc>
            </a:pPr>
            <a:r>
              <a:rPr lang="es-ES_tradnl" sz="2800"/>
              <a:t>Cada router conoce:</a:t>
            </a:r>
          </a:p>
          <a:p>
            <a:pPr lvl="1">
              <a:lnSpc>
                <a:spcPct val="80000"/>
              </a:lnSpc>
            </a:pPr>
            <a:r>
              <a:rPr lang="es-ES_tradnl" sz="2400"/>
              <a:t>Su identificador</a:t>
            </a:r>
          </a:p>
          <a:p>
            <a:pPr lvl="1">
              <a:lnSpc>
                <a:spcPct val="80000"/>
              </a:lnSpc>
            </a:pPr>
            <a:r>
              <a:rPr lang="es-ES_tradnl" sz="2400"/>
              <a:t>Sus interfaces</a:t>
            </a:r>
          </a:p>
          <a:p>
            <a:pPr lvl="1">
              <a:lnSpc>
                <a:spcPct val="80000"/>
              </a:lnSpc>
            </a:pPr>
            <a:r>
              <a:rPr lang="es-ES_tradnl" sz="2400"/>
              <a:t>La distancia hasta el siguiente router de cada interfaz</a:t>
            </a:r>
          </a:p>
          <a:p>
            <a:pPr>
              <a:lnSpc>
                <a:spcPct val="80000"/>
              </a:lnSpc>
            </a:pPr>
            <a:r>
              <a:rPr lang="es-ES_tradnl" sz="2800"/>
              <a:t>Cada router construye una tabla (base de datos) de todos los destinos, que indica por que interfaz se deben enviar los paquetes hacia cada posible destino.</a:t>
            </a:r>
          </a:p>
          <a:p>
            <a:pPr>
              <a:lnSpc>
                <a:spcPct val="80000"/>
              </a:lnSpc>
            </a:pPr>
            <a:r>
              <a:rPr lang="es-ES_tradnl" sz="2800"/>
              <a:t>Para ello intercambia con sus vecinos unos paquetes de información llamados vectores distancia, que indican la distancia a cada posible destino</a:t>
            </a:r>
            <a:endParaRPr lang="es-ES" sz="2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114" name="Line 2"/>
          <p:cNvSpPr>
            <a:spLocks noChangeShapeType="1"/>
          </p:cNvSpPr>
          <p:nvPr/>
        </p:nvSpPr>
        <p:spPr bwMode="auto">
          <a:xfrm flipH="1" flipV="1">
            <a:off x="2051050" y="1341438"/>
            <a:ext cx="2592388" cy="647700"/>
          </a:xfrm>
          <a:prstGeom prst="line">
            <a:avLst/>
          </a:prstGeom>
          <a:noFill/>
          <a:ln w="25400">
            <a:solidFill>
              <a:srgbClr val="FF0000"/>
            </a:solidFill>
            <a:round/>
            <a:headEnd/>
            <a:tailEnd/>
          </a:ln>
          <a:effectLst/>
        </p:spPr>
        <p:txBody>
          <a:bodyPr/>
          <a:lstStyle/>
          <a:p>
            <a:endParaRPr lang="es-ES"/>
          </a:p>
        </p:txBody>
      </p:sp>
      <p:sp>
        <p:nvSpPr>
          <p:cNvPr id="730115" name="Line 3"/>
          <p:cNvSpPr>
            <a:spLocks noChangeShapeType="1"/>
          </p:cNvSpPr>
          <p:nvPr/>
        </p:nvSpPr>
        <p:spPr bwMode="auto">
          <a:xfrm flipV="1">
            <a:off x="4932363" y="1268413"/>
            <a:ext cx="2232025" cy="720725"/>
          </a:xfrm>
          <a:prstGeom prst="line">
            <a:avLst/>
          </a:prstGeom>
          <a:noFill/>
          <a:ln w="25400">
            <a:solidFill>
              <a:srgbClr val="FF0000"/>
            </a:solidFill>
            <a:round/>
            <a:headEnd/>
            <a:tailEnd/>
          </a:ln>
          <a:effectLst/>
        </p:spPr>
        <p:txBody>
          <a:bodyPr/>
          <a:lstStyle/>
          <a:p>
            <a:endParaRPr lang="es-ES"/>
          </a:p>
        </p:txBody>
      </p:sp>
      <p:sp>
        <p:nvSpPr>
          <p:cNvPr id="730116" name="Line 4"/>
          <p:cNvSpPr>
            <a:spLocks noChangeShapeType="1"/>
          </p:cNvSpPr>
          <p:nvPr/>
        </p:nvSpPr>
        <p:spPr bwMode="auto">
          <a:xfrm flipH="1">
            <a:off x="2411413" y="2133600"/>
            <a:ext cx="2232025" cy="574675"/>
          </a:xfrm>
          <a:prstGeom prst="line">
            <a:avLst/>
          </a:prstGeom>
          <a:noFill/>
          <a:ln w="25400">
            <a:solidFill>
              <a:srgbClr val="FF0000"/>
            </a:solidFill>
            <a:round/>
            <a:headEnd/>
            <a:tailEnd/>
          </a:ln>
          <a:effectLst/>
        </p:spPr>
        <p:txBody>
          <a:bodyPr/>
          <a:lstStyle/>
          <a:p>
            <a:endParaRPr lang="es-ES"/>
          </a:p>
        </p:txBody>
      </p:sp>
      <p:sp>
        <p:nvSpPr>
          <p:cNvPr id="730117" name="Line 5"/>
          <p:cNvSpPr>
            <a:spLocks noChangeShapeType="1"/>
          </p:cNvSpPr>
          <p:nvPr/>
        </p:nvSpPr>
        <p:spPr bwMode="auto">
          <a:xfrm>
            <a:off x="4932363" y="2205038"/>
            <a:ext cx="2190750" cy="546100"/>
          </a:xfrm>
          <a:prstGeom prst="line">
            <a:avLst/>
          </a:prstGeom>
          <a:noFill/>
          <a:ln w="25400">
            <a:solidFill>
              <a:srgbClr val="FF0000"/>
            </a:solidFill>
            <a:round/>
            <a:headEnd/>
            <a:tailEnd/>
          </a:ln>
          <a:effectLst/>
        </p:spPr>
        <p:txBody>
          <a:bodyPr/>
          <a:lstStyle/>
          <a:p>
            <a:endParaRPr lang="es-ES"/>
          </a:p>
        </p:txBody>
      </p:sp>
      <p:sp>
        <p:nvSpPr>
          <p:cNvPr id="730118" name="Text Box 6"/>
          <p:cNvSpPr txBox="1">
            <a:spLocks noChangeArrowheads="1"/>
          </p:cNvSpPr>
          <p:nvPr/>
        </p:nvSpPr>
        <p:spPr bwMode="auto">
          <a:xfrm>
            <a:off x="3995738" y="1484313"/>
            <a:ext cx="298450" cy="336550"/>
          </a:xfrm>
          <a:prstGeom prst="rect">
            <a:avLst/>
          </a:prstGeom>
          <a:noFill/>
          <a:ln w="9525">
            <a:noFill/>
            <a:miter lim="800000"/>
            <a:headEnd/>
            <a:tailEnd/>
          </a:ln>
          <a:effectLst/>
        </p:spPr>
        <p:txBody>
          <a:bodyPr wrap="none">
            <a:spAutoFit/>
          </a:bodyPr>
          <a:lstStyle/>
          <a:p>
            <a:r>
              <a:rPr lang="es-ES_tradnl" sz="1600" b="1"/>
              <a:t> j</a:t>
            </a:r>
            <a:endParaRPr lang="es-ES" sz="1600" b="1"/>
          </a:p>
        </p:txBody>
      </p:sp>
      <p:sp>
        <p:nvSpPr>
          <p:cNvPr id="730119" name="Text Box 7"/>
          <p:cNvSpPr txBox="1">
            <a:spLocks noChangeArrowheads="1"/>
          </p:cNvSpPr>
          <p:nvPr/>
        </p:nvSpPr>
        <p:spPr bwMode="auto">
          <a:xfrm>
            <a:off x="3995738" y="2228850"/>
            <a:ext cx="296862" cy="336550"/>
          </a:xfrm>
          <a:prstGeom prst="rect">
            <a:avLst/>
          </a:prstGeom>
          <a:noFill/>
          <a:ln w="9525">
            <a:noFill/>
            <a:miter lim="800000"/>
            <a:headEnd/>
            <a:tailEnd/>
          </a:ln>
          <a:effectLst/>
        </p:spPr>
        <p:txBody>
          <a:bodyPr wrap="none">
            <a:spAutoFit/>
          </a:bodyPr>
          <a:lstStyle/>
          <a:p>
            <a:r>
              <a:rPr lang="es-ES_tradnl" sz="1600" b="1"/>
              <a:t>k</a:t>
            </a:r>
            <a:endParaRPr lang="es-ES" sz="1600" b="1"/>
          </a:p>
        </p:txBody>
      </p:sp>
      <p:sp>
        <p:nvSpPr>
          <p:cNvPr id="730120" name="Text Box 8"/>
          <p:cNvSpPr txBox="1">
            <a:spLocks noChangeArrowheads="1"/>
          </p:cNvSpPr>
          <p:nvPr/>
        </p:nvSpPr>
        <p:spPr bwMode="auto">
          <a:xfrm>
            <a:off x="5148263" y="1508125"/>
            <a:ext cx="422275" cy="336550"/>
          </a:xfrm>
          <a:prstGeom prst="rect">
            <a:avLst/>
          </a:prstGeom>
          <a:noFill/>
          <a:ln w="9525">
            <a:noFill/>
            <a:miter lim="800000"/>
            <a:headEnd/>
            <a:tailEnd/>
          </a:ln>
          <a:effectLst/>
        </p:spPr>
        <p:txBody>
          <a:bodyPr wrap="none">
            <a:spAutoFit/>
          </a:bodyPr>
          <a:lstStyle/>
          <a:p>
            <a:r>
              <a:rPr lang="es-ES_tradnl" sz="1600" b="1"/>
              <a:t> m</a:t>
            </a:r>
            <a:endParaRPr lang="es-ES" sz="1600" b="1"/>
          </a:p>
        </p:txBody>
      </p:sp>
      <p:sp>
        <p:nvSpPr>
          <p:cNvPr id="730121" name="Text Box 9"/>
          <p:cNvSpPr txBox="1">
            <a:spLocks noChangeArrowheads="1"/>
          </p:cNvSpPr>
          <p:nvPr/>
        </p:nvSpPr>
        <p:spPr bwMode="auto">
          <a:xfrm>
            <a:off x="5219700" y="2276475"/>
            <a:ext cx="365125" cy="336550"/>
          </a:xfrm>
          <a:prstGeom prst="rect">
            <a:avLst/>
          </a:prstGeom>
          <a:noFill/>
          <a:ln w="9525">
            <a:noFill/>
            <a:miter lim="800000"/>
            <a:headEnd/>
            <a:tailEnd/>
          </a:ln>
          <a:effectLst/>
        </p:spPr>
        <p:txBody>
          <a:bodyPr wrap="none">
            <a:spAutoFit/>
          </a:bodyPr>
          <a:lstStyle/>
          <a:p>
            <a:r>
              <a:rPr lang="es-ES_tradnl" sz="1600" b="1"/>
              <a:t> n</a:t>
            </a:r>
            <a:endParaRPr lang="es-ES" sz="1600" b="1"/>
          </a:p>
        </p:txBody>
      </p:sp>
      <p:sp>
        <p:nvSpPr>
          <p:cNvPr id="730122" name="Text Box 10"/>
          <p:cNvSpPr txBox="1">
            <a:spLocks noChangeArrowheads="1"/>
          </p:cNvSpPr>
          <p:nvPr/>
        </p:nvSpPr>
        <p:spPr bwMode="auto">
          <a:xfrm>
            <a:off x="2627313" y="1211263"/>
            <a:ext cx="1447800" cy="336550"/>
          </a:xfrm>
          <a:prstGeom prst="rect">
            <a:avLst/>
          </a:prstGeom>
          <a:noFill/>
          <a:ln w="9525">
            <a:noFill/>
            <a:miter lim="800000"/>
            <a:headEnd/>
            <a:tailEnd/>
          </a:ln>
          <a:effectLst/>
        </p:spPr>
        <p:txBody>
          <a:bodyPr>
            <a:spAutoFit/>
          </a:bodyPr>
          <a:lstStyle/>
          <a:p>
            <a:pPr>
              <a:spcBef>
                <a:spcPct val="50000"/>
              </a:spcBef>
            </a:pPr>
            <a:r>
              <a:rPr lang="es-ES_tradnl" sz="1600" b="1"/>
              <a:t>Distancia 3</a:t>
            </a:r>
            <a:endParaRPr lang="es-ES" sz="1600" b="1"/>
          </a:p>
        </p:txBody>
      </p:sp>
      <p:sp>
        <p:nvSpPr>
          <p:cNvPr id="730123" name="Text Box 11"/>
          <p:cNvSpPr txBox="1">
            <a:spLocks noChangeArrowheads="1"/>
          </p:cNvSpPr>
          <p:nvPr/>
        </p:nvSpPr>
        <p:spPr bwMode="auto">
          <a:xfrm>
            <a:off x="2398713" y="2133600"/>
            <a:ext cx="1371600" cy="336550"/>
          </a:xfrm>
          <a:prstGeom prst="rect">
            <a:avLst/>
          </a:prstGeom>
          <a:noFill/>
          <a:ln w="9525">
            <a:noFill/>
            <a:miter lim="800000"/>
            <a:headEnd/>
            <a:tailEnd/>
          </a:ln>
          <a:effectLst/>
        </p:spPr>
        <p:txBody>
          <a:bodyPr>
            <a:spAutoFit/>
          </a:bodyPr>
          <a:lstStyle/>
          <a:p>
            <a:pPr>
              <a:spcBef>
                <a:spcPct val="50000"/>
              </a:spcBef>
            </a:pPr>
            <a:r>
              <a:rPr lang="es-ES_tradnl" sz="1600" b="1"/>
              <a:t>Distancia 2</a:t>
            </a:r>
            <a:endParaRPr lang="es-ES" sz="1600" b="1"/>
          </a:p>
        </p:txBody>
      </p:sp>
      <p:sp>
        <p:nvSpPr>
          <p:cNvPr id="730124" name="Text Box 12"/>
          <p:cNvSpPr txBox="1">
            <a:spLocks noChangeArrowheads="1"/>
          </p:cNvSpPr>
          <p:nvPr/>
        </p:nvSpPr>
        <p:spPr bwMode="auto">
          <a:xfrm>
            <a:off x="5648325" y="2084388"/>
            <a:ext cx="1371600" cy="336550"/>
          </a:xfrm>
          <a:prstGeom prst="rect">
            <a:avLst/>
          </a:prstGeom>
          <a:noFill/>
          <a:ln w="9525">
            <a:noFill/>
            <a:miter lim="800000"/>
            <a:headEnd/>
            <a:tailEnd/>
          </a:ln>
          <a:effectLst/>
        </p:spPr>
        <p:txBody>
          <a:bodyPr>
            <a:spAutoFit/>
          </a:bodyPr>
          <a:lstStyle/>
          <a:p>
            <a:pPr>
              <a:spcBef>
                <a:spcPct val="50000"/>
              </a:spcBef>
            </a:pPr>
            <a:r>
              <a:rPr lang="es-ES_tradnl" sz="1600" b="1"/>
              <a:t>Distancia 7</a:t>
            </a:r>
            <a:endParaRPr lang="es-ES" sz="1600" b="1"/>
          </a:p>
        </p:txBody>
      </p:sp>
      <p:sp>
        <p:nvSpPr>
          <p:cNvPr id="730125" name="Text Box 13"/>
          <p:cNvSpPr txBox="1">
            <a:spLocks noChangeArrowheads="1"/>
          </p:cNvSpPr>
          <p:nvPr/>
        </p:nvSpPr>
        <p:spPr bwMode="auto">
          <a:xfrm>
            <a:off x="5218113" y="1150938"/>
            <a:ext cx="1447800" cy="336550"/>
          </a:xfrm>
          <a:prstGeom prst="rect">
            <a:avLst/>
          </a:prstGeom>
          <a:noFill/>
          <a:ln w="9525">
            <a:noFill/>
            <a:miter lim="800000"/>
            <a:headEnd/>
            <a:tailEnd/>
          </a:ln>
          <a:effectLst/>
        </p:spPr>
        <p:txBody>
          <a:bodyPr>
            <a:spAutoFit/>
          </a:bodyPr>
          <a:lstStyle/>
          <a:p>
            <a:pPr>
              <a:spcBef>
                <a:spcPct val="50000"/>
              </a:spcBef>
            </a:pPr>
            <a:r>
              <a:rPr lang="es-ES_tradnl" sz="1600" b="1"/>
              <a:t>Distancia 2</a:t>
            </a:r>
            <a:endParaRPr lang="es-ES" sz="1600" b="1"/>
          </a:p>
        </p:txBody>
      </p:sp>
      <p:graphicFrame>
        <p:nvGraphicFramePr>
          <p:cNvPr id="730126" name="Group 14"/>
          <p:cNvGraphicFramePr>
            <a:graphicFrameLocks noGrp="1"/>
          </p:cNvGraphicFramePr>
          <p:nvPr/>
        </p:nvGraphicFramePr>
        <p:xfrm>
          <a:off x="2570163" y="4486275"/>
          <a:ext cx="6096000" cy="335280"/>
        </p:xfrm>
        <a:graphic>
          <a:graphicData uri="http://schemas.openxmlformats.org/drawingml/2006/table">
            <a:tbl>
              <a:tblPr/>
              <a:tblGrid>
                <a:gridCol w="554037"/>
                <a:gridCol w="554038"/>
                <a:gridCol w="554037"/>
                <a:gridCol w="554038"/>
                <a:gridCol w="554037"/>
                <a:gridCol w="555625"/>
                <a:gridCol w="554038"/>
                <a:gridCol w="554037"/>
                <a:gridCol w="554038"/>
                <a:gridCol w="554037"/>
                <a:gridCol w="554038"/>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19</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9</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4</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7</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30152" name="Group 40"/>
          <p:cNvGraphicFramePr>
            <a:graphicFrameLocks noGrp="1"/>
          </p:cNvGraphicFramePr>
          <p:nvPr/>
        </p:nvGraphicFramePr>
        <p:xfrm>
          <a:off x="2570163" y="4933950"/>
          <a:ext cx="6096000" cy="335280"/>
        </p:xfrm>
        <a:graphic>
          <a:graphicData uri="http://schemas.openxmlformats.org/drawingml/2006/table">
            <a:tbl>
              <a:tblPr/>
              <a:tblGrid>
                <a:gridCol w="554037"/>
                <a:gridCol w="554038"/>
                <a:gridCol w="554037"/>
                <a:gridCol w="554038"/>
                <a:gridCol w="554037"/>
                <a:gridCol w="555625"/>
                <a:gridCol w="554038"/>
                <a:gridCol w="554037"/>
                <a:gridCol w="554038"/>
                <a:gridCol w="554037"/>
                <a:gridCol w="554038"/>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6</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7</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8</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8</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11</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30204" name="Group 92"/>
          <p:cNvGraphicFramePr>
            <a:graphicFrameLocks noGrp="1"/>
          </p:cNvGraphicFramePr>
          <p:nvPr/>
        </p:nvGraphicFramePr>
        <p:xfrm>
          <a:off x="2570163" y="4054475"/>
          <a:ext cx="6096000" cy="335280"/>
        </p:xfrm>
        <a:graphic>
          <a:graphicData uri="http://schemas.openxmlformats.org/drawingml/2006/table">
            <a:tbl>
              <a:tblPr/>
              <a:tblGrid>
                <a:gridCol w="554037"/>
                <a:gridCol w="554038"/>
                <a:gridCol w="554037"/>
                <a:gridCol w="554038"/>
                <a:gridCol w="554037"/>
                <a:gridCol w="555625"/>
                <a:gridCol w="554038"/>
                <a:gridCol w="554037"/>
                <a:gridCol w="554038"/>
                <a:gridCol w="554037"/>
                <a:gridCol w="554038"/>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8</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7</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4</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30230" name="Group 118"/>
          <p:cNvGraphicFramePr>
            <a:graphicFrameLocks noGrp="1"/>
          </p:cNvGraphicFramePr>
          <p:nvPr/>
        </p:nvGraphicFramePr>
        <p:xfrm>
          <a:off x="2570163" y="3190875"/>
          <a:ext cx="6096000" cy="335280"/>
        </p:xfrm>
        <a:graphic>
          <a:graphicData uri="http://schemas.openxmlformats.org/drawingml/2006/table">
            <a:tbl>
              <a:tblPr/>
              <a:tblGrid>
                <a:gridCol w="554037"/>
                <a:gridCol w="554038"/>
                <a:gridCol w="554037"/>
                <a:gridCol w="554038"/>
                <a:gridCol w="554037"/>
                <a:gridCol w="555625"/>
                <a:gridCol w="554038"/>
                <a:gridCol w="554037"/>
                <a:gridCol w="554038"/>
                <a:gridCol w="554037"/>
                <a:gridCol w="554038"/>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a:t>
                      </a:r>
                      <a:endParaRPr kumimoji="0" lang="es-ES" sz="1600" b="1" i="0" u="none" strike="noStrike" cap="none" normalizeH="0" baseline="0" smtClean="0">
                        <a:ln>
                          <a:noFill/>
                        </a:ln>
                        <a:solidFill>
                          <a:schemeClr val="tx1"/>
                        </a:solidFill>
                        <a:effectLst/>
                        <a:latin typeface="Arial"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2</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4</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6</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7</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8</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9</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10</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11</a:t>
                      </a:r>
                      <a:endParaRPr kumimoji="0" lang="es-ES" sz="1600" b="1" i="0" u="none" strike="noStrike" cap="none" normalizeH="0" baseline="0" smtClean="0">
                        <a:ln>
                          <a:noFill/>
                        </a:ln>
                        <a:solidFill>
                          <a:schemeClr val="tx1"/>
                        </a:solidFill>
                        <a:effectLst/>
                        <a:latin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730266" name="Text Box 154"/>
          <p:cNvSpPr txBox="1">
            <a:spLocks noChangeArrowheads="1"/>
          </p:cNvSpPr>
          <p:nvPr/>
        </p:nvSpPr>
        <p:spPr bwMode="auto">
          <a:xfrm>
            <a:off x="534988" y="3621088"/>
            <a:ext cx="2000250" cy="336550"/>
          </a:xfrm>
          <a:prstGeom prst="rect">
            <a:avLst/>
          </a:prstGeom>
          <a:noFill/>
          <a:ln w="9525">
            <a:noFill/>
            <a:miter lim="800000"/>
            <a:headEnd/>
            <a:tailEnd/>
          </a:ln>
          <a:effectLst/>
        </p:spPr>
        <p:txBody>
          <a:bodyPr wrap="none">
            <a:spAutoFit/>
          </a:bodyPr>
          <a:lstStyle/>
          <a:p>
            <a:r>
              <a:rPr lang="es-ES_tradnl" sz="1600" b="1"/>
              <a:t>Recibido de j  (+3):</a:t>
            </a:r>
            <a:endParaRPr lang="es-ES" sz="1600" b="1"/>
          </a:p>
        </p:txBody>
      </p:sp>
      <p:sp>
        <p:nvSpPr>
          <p:cNvPr id="730267" name="Text Box 155"/>
          <p:cNvSpPr txBox="1">
            <a:spLocks noChangeArrowheads="1"/>
          </p:cNvSpPr>
          <p:nvPr/>
        </p:nvSpPr>
        <p:spPr bwMode="auto">
          <a:xfrm>
            <a:off x="536575" y="4052888"/>
            <a:ext cx="1998663" cy="336550"/>
          </a:xfrm>
          <a:prstGeom prst="rect">
            <a:avLst/>
          </a:prstGeom>
          <a:noFill/>
          <a:ln w="9525">
            <a:noFill/>
            <a:miter lim="800000"/>
            <a:headEnd/>
            <a:tailEnd/>
          </a:ln>
          <a:effectLst/>
        </p:spPr>
        <p:txBody>
          <a:bodyPr wrap="none">
            <a:spAutoFit/>
          </a:bodyPr>
          <a:lstStyle/>
          <a:p>
            <a:r>
              <a:rPr lang="es-ES_tradnl" sz="1600" b="1"/>
              <a:t>Recibido de k (+2):</a:t>
            </a:r>
            <a:endParaRPr lang="es-ES" sz="1600" b="1"/>
          </a:p>
        </p:txBody>
      </p:sp>
      <p:sp>
        <p:nvSpPr>
          <p:cNvPr id="730268" name="Text Box 156"/>
          <p:cNvSpPr txBox="1">
            <a:spLocks noChangeArrowheads="1"/>
          </p:cNvSpPr>
          <p:nvPr/>
        </p:nvSpPr>
        <p:spPr bwMode="auto">
          <a:xfrm>
            <a:off x="468313" y="4484688"/>
            <a:ext cx="2066925" cy="336550"/>
          </a:xfrm>
          <a:prstGeom prst="rect">
            <a:avLst/>
          </a:prstGeom>
          <a:noFill/>
          <a:ln w="9525">
            <a:noFill/>
            <a:miter lim="800000"/>
            <a:headEnd/>
            <a:tailEnd/>
          </a:ln>
          <a:effectLst/>
        </p:spPr>
        <p:txBody>
          <a:bodyPr wrap="none">
            <a:spAutoFit/>
          </a:bodyPr>
          <a:lstStyle/>
          <a:p>
            <a:r>
              <a:rPr lang="es-ES_tradnl" sz="1600" b="1"/>
              <a:t>Recibido de m (+2):</a:t>
            </a:r>
            <a:endParaRPr lang="es-ES" sz="1600" b="1"/>
          </a:p>
        </p:txBody>
      </p:sp>
      <p:sp>
        <p:nvSpPr>
          <p:cNvPr id="730269" name="Text Box 157"/>
          <p:cNvSpPr txBox="1">
            <a:spLocks noChangeArrowheads="1"/>
          </p:cNvSpPr>
          <p:nvPr/>
        </p:nvSpPr>
        <p:spPr bwMode="auto">
          <a:xfrm>
            <a:off x="522288" y="4916488"/>
            <a:ext cx="2009775" cy="336550"/>
          </a:xfrm>
          <a:prstGeom prst="rect">
            <a:avLst/>
          </a:prstGeom>
          <a:noFill/>
          <a:ln w="9525">
            <a:noFill/>
            <a:miter lim="800000"/>
            <a:headEnd/>
            <a:tailEnd/>
          </a:ln>
          <a:effectLst/>
        </p:spPr>
        <p:txBody>
          <a:bodyPr wrap="none">
            <a:spAutoFit/>
          </a:bodyPr>
          <a:lstStyle/>
          <a:p>
            <a:r>
              <a:rPr lang="es-ES_tradnl" sz="1600" b="1"/>
              <a:t>Recibido de n (+7):</a:t>
            </a:r>
            <a:endParaRPr lang="es-ES" sz="1600" b="1"/>
          </a:p>
        </p:txBody>
      </p:sp>
      <p:sp>
        <p:nvSpPr>
          <p:cNvPr id="730270" name="Text Box 158"/>
          <p:cNvSpPr txBox="1">
            <a:spLocks noChangeArrowheads="1"/>
          </p:cNvSpPr>
          <p:nvPr/>
        </p:nvSpPr>
        <p:spPr bwMode="auto">
          <a:xfrm>
            <a:off x="611188" y="5470525"/>
            <a:ext cx="1925637" cy="336550"/>
          </a:xfrm>
          <a:prstGeom prst="rect">
            <a:avLst/>
          </a:prstGeom>
          <a:noFill/>
          <a:ln w="9525">
            <a:noFill/>
            <a:miter lim="800000"/>
            <a:headEnd/>
            <a:tailEnd/>
          </a:ln>
          <a:effectLst/>
        </p:spPr>
        <p:txBody>
          <a:bodyPr wrap="none">
            <a:spAutoFit/>
          </a:bodyPr>
          <a:lstStyle/>
          <a:p>
            <a:r>
              <a:rPr lang="es-ES_tradnl" sz="1600" b="1"/>
              <a:t>Distancia mínima:</a:t>
            </a:r>
            <a:endParaRPr lang="es-ES" sz="1600" b="1"/>
          </a:p>
        </p:txBody>
      </p:sp>
      <p:sp>
        <p:nvSpPr>
          <p:cNvPr id="730297" name="Text Box 185"/>
          <p:cNvSpPr txBox="1">
            <a:spLocks noChangeArrowheads="1"/>
          </p:cNvSpPr>
          <p:nvPr/>
        </p:nvSpPr>
        <p:spPr bwMode="auto">
          <a:xfrm>
            <a:off x="611188" y="5949950"/>
            <a:ext cx="1903412" cy="336550"/>
          </a:xfrm>
          <a:prstGeom prst="rect">
            <a:avLst/>
          </a:prstGeom>
          <a:noFill/>
          <a:ln w="9525">
            <a:noFill/>
            <a:miter lim="800000"/>
            <a:headEnd/>
            <a:tailEnd/>
          </a:ln>
          <a:effectLst/>
        </p:spPr>
        <p:txBody>
          <a:bodyPr wrap="none">
            <a:spAutoFit/>
          </a:bodyPr>
          <a:lstStyle/>
          <a:p>
            <a:r>
              <a:rPr lang="es-ES_tradnl" sz="1600" b="1"/>
              <a:t>Interfaz de salida:</a:t>
            </a:r>
            <a:endParaRPr lang="es-ES" sz="1600" b="1"/>
          </a:p>
        </p:txBody>
      </p:sp>
      <p:graphicFrame>
        <p:nvGraphicFramePr>
          <p:cNvPr id="730298" name="Group 186"/>
          <p:cNvGraphicFramePr>
            <a:graphicFrameLocks noGrp="1"/>
          </p:cNvGraphicFramePr>
          <p:nvPr/>
        </p:nvGraphicFramePr>
        <p:xfrm>
          <a:off x="2570163" y="3622675"/>
          <a:ext cx="6096000" cy="335280"/>
        </p:xfrm>
        <a:graphic>
          <a:graphicData uri="http://schemas.openxmlformats.org/drawingml/2006/table">
            <a:tbl>
              <a:tblPr/>
              <a:tblGrid>
                <a:gridCol w="554037"/>
                <a:gridCol w="554038"/>
                <a:gridCol w="554037"/>
                <a:gridCol w="554038"/>
                <a:gridCol w="554037"/>
                <a:gridCol w="555625"/>
                <a:gridCol w="554038"/>
                <a:gridCol w="554037"/>
                <a:gridCol w="554038"/>
                <a:gridCol w="554037"/>
                <a:gridCol w="554038"/>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12</a:t>
                      </a:r>
                      <a:endParaRPr kumimoji="0" lang="es-ES" sz="1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3</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12</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6</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18</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0</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7</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600" b="1" i="0" u="none" strike="noStrike" cap="none" normalizeH="0" baseline="0" smtClean="0">
                          <a:ln>
                            <a:noFill/>
                          </a:ln>
                          <a:solidFill>
                            <a:schemeClr val="tx1"/>
                          </a:solidFill>
                          <a:effectLst/>
                          <a:latin typeface="Arial" charset="0"/>
                        </a:rPr>
                        <a:t>15</a:t>
                      </a:r>
                      <a:endParaRPr kumimoji="0" lang="es-E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0324" name="Text Box 212"/>
          <p:cNvSpPr txBox="1">
            <a:spLocks noChangeArrowheads="1"/>
          </p:cNvSpPr>
          <p:nvPr/>
        </p:nvSpPr>
        <p:spPr bwMode="auto">
          <a:xfrm>
            <a:off x="1538288" y="3165475"/>
            <a:ext cx="996950" cy="336550"/>
          </a:xfrm>
          <a:prstGeom prst="rect">
            <a:avLst/>
          </a:prstGeom>
          <a:noFill/>
          <a:ln w="9525">
            <a:noFill/>
            <a:miter lim="800000"/>
            <a:headEnd/>
            <a:tailEnd/>
          </a:ln>
          <a:effectLst/>
        </p:spPr>
        <p:txBody>
          <a:bodyPr wrap="none">
            <a:spAutoFit/>
          </a:bodyPr>
          <a:lstStyle/>
          <a:p>
            <a:r>
              <a:rPr lang="es-ES_tradnl" sz="1600" b="1"/>
              <a:t>Destino:</a:t>
            </a:r>
            <a:endParaRPr lang="es-ES" sz="1600" b="1"/>
          </a:p>
        </p:txBody>
      </p:sp>
      <p:pic>
        <p:nvPicPr>
          <p:cNvPr id="730325" name="Picture 213"/>
          <p:cNvPicPr>
            <a:picLocks noChangeArrowheads="1"/>
          </p:cNvPicPr>
          <p:nvPr/>
        </p:nvPicPr>
        <p:blipFill>
          <a:blip r:embed="rId3" cstate="print"/>
          <a:srcRect/>
          <a:stretch>
            <a:fillRect/>
          </a:stretch>
        </p:blipFill>
        <p:spPr bwMode="auto">
          <a:xfrm>
            <a:off x="4151313" y="1684338"/>
            <a:ext cx="1371600" cy="838200"/>
          </a:xfrm>
          <a:prstGeom prst="rect">
            <a:avLst/>
          </a:prstGeom>
          <a:noFill/>
          <a:ln w="12700">
            <a:noFill/>
            <a:miter lim="800000"/>
            <a:headEnd/>
            <a:tailEnd/>
          </a:ln>
          <a:effectLst/>
        </p:spPr>
      </p:pic>
      <p:sp>
        <p:nvSpPr>
          <p:cNvPr id="730326" name="Text Box 214"/>
          <p:cNvSpPr txBox="1">
            <a:spLocks noChangeArrowheads="1"/>
          </p:cNvSpPr>
          <p:nvPr/>
        </p:nvSpPr>
        <p:spPr bwMode="auto">
          <a:xfrm>
            <a:off x="4608513" y="1931988"/>
            <a:ext cx="296862" cy="336550"/>
          </a:xfrm>
          <a:prstGeom prst="rect">
            <a:avLst/>
          </a:prstGeom>
          <a:solidFill>
            <a:schemeClr val="bg1"/>
          </a:solidFill>
          <a:ln w="9525">
            <a:noFill/>
            <a:miter lim="800000"/>
            <a:headEnd/>
            <a:tailEnd/>
          </a:ln>
          <a:effectLst/>
        </p:spPr>
        <p:txBody>
          <a:bodyPr wrap="none">
            <a:spAutoFit/>
          </a:bodyPr>
          <a:lstStyle/>
          <a:p>
            <a:r>
              <a:rPr lang="es-ES" sz="1600" b="1"/>
              <a:t>4</a:t>
            </a:r>
          </a:p>
        </p:txBody>
      </p:sp>
      <p:pic>
        <p:nvPicPr>
          <p:cNvPr id="730327" name="Picture 215"/>
          <p:cNvPicPr>
            <a:picLocks noChangeArrowheads="1"/>
          </p:cNvPicPr>
          <p:nvPr/>
        </p:nvPicPr>
        <p:blipFill>
          <a:blip r:embed="rId3" cstate="print"/>
          <a:srcRect/>
          <a:stretch>
            <a:fillRect/>
          </a:stretch>
        </p:blipFill>
        <p:spPr bwMode="auto">
          <a:xfrm>
            <a:off x="1560513" y="1150938"/>
            <a:ext cx="1143000" cy="685800"/>
          </a:xfrm>
          <a:prstGeom prst="rect">
            <a:avLst/>
          </a:prstGeom>
          <a:noFill/>
          <a:ln w="12700">
            <a:noFill/>
            <a:miter lim="800000"/>
            <a:headEnd/>
            <a:tailEnd/>
          </a:ln>
          <a:effectLst/>
        </p:spPr>
      </p:pic>
      <p:pic>
        <p:nvPicPr>
          <p:cNvPr id="730328" name="Picture 216"/>
          <p:cNvPicPr>
            <a:picLocks noChangeArrowheads="1"/>
          </p:cNvPicPr>
          <p:nvPr/>
        </p:nvPicPr>
        <p:blipFill>
          <a:blip r:embed="rId3" cstate="print"/>
          <a:srcRect/>
          <a:stretch>
            <a:fillRect/>
          </a:stretch>
        </p:blipFill>
        <p:spPr bwMode="auto">
          <a:xfrm>
            <a:off x="1612900" y="2382838"/>
            <a:ext cx="1143000" cy="685800"/>
          </a:xfrm>
          <a:prstGeom prst="rect">
            <a:avLst/>
          </a:prstGeom>
          <a:noFill/>
          <a:ln w="12700">
            <a:noFill/>
            <a:miter lim="800000"/>
            <a:headEnd/>
            <a:tailEnd/>
          </a:ln>
          <a:effectLst/>
        </p:spPr>
      </p:pic>
      <p:pic>
        <p:nvPicPr>
          <p:cNvPr id="730329" name="Picture 217"/>
          <p:cNvPicPr>
            <a:picLocks noChangeArrowheads="1"/>
          </p:cNvPicPr>
          <p:nvPr/>
        </p:nvPicPr>
        <p:blipFill>
          <a:blip r:embed="rId3" cstate="print"/>
          <a:srcRect/>
          <a:stretch>
            <a:fillRect/>
          </a:stretch>
        </p:blipFill>
        <p:spPr bwMode="auto">
          <a:xfrm>
            <a:off x="6662738" y="2309813"/>
            <a:ext cx="1143000" cy="685800"/>
          </a:xfrm>
          <a:prstGeom prst="rect">
            <a:avLst/>
          </a:prstGeom>
          <a:noFill/>
          <a:ln w="12700">
            <a:noFill/>
            <a:miter lim="800000"/>
            <a:headEnd/>
            <a:tailEnd/>
          </a:ln>
          <a:effectLst/>
        </p:spPr>
      </p:pic>
      <p:pic>
        <p:nvPicPr>
          <p:cNvPr id="730330" name="Picture 218"/>
          <p:cNvPicPr>
            <a:picLocks noChangeArrowheads="1"/>
          </p:cNvPicPr>
          <p:nvPr/>
        </p:nvPicPr>
        <p:blipFill>
          <a:blip r:embed="rId3" cstate="print"/>
          <a:srcRect/>
          <a:stretch>
            <a:fillRect/>
          </a:stretch>
        </p:blipFill>
        <p:spPr bwMode="auto">
          <a:xfrm>
            <a:off x="6742113" y="998538"/>
            <a:ext cx="1143000" cy="685800"/>
          </a:xfrm>
          <a:prstGeom prst="rect">
            <a:avLst/>
          </a:prstGeom>
          <a:noFill/>
          <a:ln w="12700">
            <a:noFill/>
            <a:miter lim="800000"/>
            <a:headEnd/>
            <a:tailEnd/>
          </a:ln>
          <a:effectLst/>
        </p:spPr>
      </p:pic>
      <p:sp>
        <p:nvSpPr>
          <p:cNvPr id="730331" name="Text Box 219"/>
          <p:cNvSpPr txBox="1">
            <a:spLocks noChangeArrowheads="1"/>
          </p:cNvSpPr>
          <p:nvPr/>
        </p:nvSpPr>
        <p:spPr bwMode="auto">
          <a:xfrm>
            <a:off x="1935163" y="1273175"/>
            <a:ext cx="296862" cy="336550"/>
          </a:xfrm>
          <a:prstGeom prst="rect">
            <a:avLst/>
          </a:prstGeom>
          <a:solidFill>
            <a:schemeClr val="bg1"/>
          </a:solidFill>
          <a:ln w="9525">
            <a:noFill/>
            <a:miter lim="800000"/>
            <a:headEnd/>
            <a:tailEnd/>
          </a:ln>
          <a:effectLst/>
        </p:spPr>
        <p:txBody>
          <a:bodyPr wrap="none">
            <a:spAutoFit/>
          </a:bodyPr>
          <a:lstStyle/>
          <a:p>
            <a:r>
              <a:rPr lang="es-ES" sz="1600" b="1"/>
              <a:t>9</a:t>
            </a:r>
          </a:p>
        </p:txBody>
      </p:sp>
      <p:sp>
        <p:nvSpPr>
          <p:cNvPr id="730332" name="Text Box 220"/>
          <p:cNvSpPr txBox="1">
            <a:spLocks noChangeArrowheads="1"/>
          </p:cNvSpPr>
          <p:nvPr/>
        </p:nvSpPr>
        <p:spPr bwMode="auto">
          <a:xfrm>
            <a:off x="1917700" y="2565400"/>
            <a:ext cx="409575" cy="336550"/>
          </a:xfrm>
          <a:prstGeom prst="rect">
            <a:avLst/>
          </a:prstGeom>
          <a:solidFill>
            <a:schemeClr val="bg1"/>
          </a:solidFill>
          <a:ln w="9525">
            <a:noFill/>
            <a:miter lim="800000"/>
            <a:headEnd/>
            <a:tailEnd/>
          </a:ln>
          <a:effectLst/>
        </p:spPr>
        <p:txBody>
          <a:bodyPr wrap="none">
            <a:spAutoFit/>
          </a:bodyPr>
          <a:lstStyle/>
          <a:p>
            <a:r>
              <a:rPr lang="es-ES" sz="1600" b="1"/>
              <a:t>10</a:t>
            </a:r>
          </a:p>
        </p:txBody>
      </p:sp>
      <p:sp>
        <p:nvSpPr>
          <p:cNvPr id="730333" name="Text Box 221"/>
          <p:cNvSpPr txBox="1">
            <a:spLocks noChangeArrowheads="1"/>
          </p:cNvSpPr>
          <p:nvPr/>
        </p:nvSpPr>
        <p:spPr bwMode="auto">
          <a:xfrm>
            <a:off x="7123113" y="1120775"/>
            <a:ext cx="296862" cy="336550"/>
          </a:xfrm>
          <a:prstGeom prst="rect">
            <a:avLst/>
          </a:prstGeom>
          <a:solidFill>
            <a:schemeClr val="bg1"/>
          </a:solidFill>
          <a:ln w="9525">
            <a:noFill/>
            <a:miter lim="800000"/>
            <a:headEnd/>
            <a:tailEnd/>
          </a:ln>
          <a:effectLst/>
        </p:spPr>
        <p:txBody>
          <a:bodyPr wrap="none">
            <a:spAutoFit/>
          </a:bodyPr>
          <a:lstStyle/>
          <a:p>
            <a:r>
              <a:rPr lang="es-ES" sz="1600" b="1"/>
              <a:t>1</a:t>
            </a:r>
          </a:p>
        </p:txBody>
      </p:sp>
      <p:sp>
        <p:nvSpPr>
          <p:cNvPr id="730334" name="Text Box 222"/>
          <p:cNvSpPr txBox="1">
            <a:spLocks noChangeArrowheads="1"/>
          </p:cNvSpPr>
          <p:nvPr/>
        </p:nvSpPr>
        <p:spPr bwMode="auto">
          <a:xfrm>
            <a:off x="7043738" y="2492375"/>
            <a:ext cx="296862" cy="336550"/>
          </a:xfrm>
          <a:prstGeom prst="rect">
            <a:avLst/>
          </a:prstGeom>
          <a:solidFill>
            <a:schemeClr val="bg1"/>
          </a:solidFill>
          <a:ln w="9525">
            <a:noFill/>
            <a:miter lim="800000"/>
            <a:headEnd/>
            <a:tailEnd/>
          </a:ln>
          <a:effectLst/>
        </p:spPr>
        <p:txBody>
          <a:bodyPr wrap="none">
            <a:spAutoFit/>
          </a:bodyPr>
          <a:lstStyle/>
          <a:p>
            <a:r>
              <a:rPr lang="es-ES" sz="1600" b="1"/>
              <a:t>3</a:t>
            </a:r>
          </a:p>
        </p:txBody>
      </p:sp>
      <p:sp>
        <p:nvSpPr>
          <p:cNvPr id="730335" name="Text Box 223"/>
          <p:cNvSpPr txBox="1">
            <a:spLocks noChangeArrowheads="1"/>
          </p:cNvSpPr>
          <p:nvPr/>
        </p:nvSpPr>
        <p:spPr bwMode="auto">
          <a:xfrm>
            <a:off x="1116013" y="269875"/>
            <a:ext cx="6991350" cy="579438"/>
          </a:xfrm>
          <a:prstGeom prst="rect">
            <a:avLst/>
          </a:prstGeom>
          <a:noFill/>
          <a:ln w="9525">
            <a:noFill/>
            <a:miter lim="800000"/>
            <a:headEnd/>
            <a:tailEnd/>
          </a:ln>
          <a:effectLst/>
        </p:spPr>
        <p:txBody>
          <a:bodyPr wrap="none">
            <a:spAutoFit/>
          </a:bodyPr>
          <a:lstStyle/>
          <a:p>
            <a:r>
              <a:rPr lang="es-ES" sz="3200">
                <a:latin typeface="Times New Roman" pitchFamily="18" charset="0"/>
              </a:rPr>
              <a:t>Ejemplo del algoritmo de vector distancia</a:t>
            </a:r>
          </a:p>
        </p:txBody>
      </p:sp>
      <p:sp>
        <p:nvSpPr>
          <p:cNvPr id="730342" name="Rectangle 230"/>
          <p:cNvSpPr>
            <a:spLocks noChangeArrowheads="1"/>
          </p:cNvSpPr>
          <p:nvPr/>
        </p:nvSpPr>
        <p:spPr bwMode="auto">
          <a:xfrm>
            <a:off x="2565400"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2</a:t>
            </a:r>
          </a:p>
        </p:txBody>
      </p:sp>
      <p:sp>
        <p:nvSpPr>
          <p:cNvPr id="730346" name="Rectangle 234"/>
          <p:cNvSpPr>
            <a:spLocks noChangeArrowheads="1"/>
          </p:cNvSpPr>
          <p:nvPr/>
        </p:nvSpPr>
        <p:spPr bwMode="auto">
          <a:xfrm>
            <a:off x="3132138"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6</a:t>
            </a:r>
          </a:p>
        </p:txBody>
      </p:sp>
      <p:sp>
        <p:nvSpPr>
          <p:cNvPr id="730347" name="Rectangle 235"/>
          <p:cNvSpPr>
            <a:spLocks noChangeArrowheads="1"/>
          </p:cNvSpPr>
          <p:nvPr/>
        </p:nvSpPr>
        <p:spPr bwMode="auto">
          <a:xfrm>
            <a:off x="3706813"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5</a:t>
            </a:r>
          </a:p>
        </p:txBody>
      </p:sp>
      <p:sp>
        <p:nvSpPr>
          <p:cNvPr id="730348" name="Rectangle 236"/>
          <p:cNvSpPr>
            <a:spLocks noChangeArrowheads="1"/>
          </p:cNvSpPr>
          <p:nvPr/>
        </p:nvSpPr>
        <p:spPr bwMode="auto">
          <a:xfrm>
            <a:off x="4268788" y="5518150"/>
            <a:ext cx="558800" cy="328613"/>
          </a:xfrm>
          <a:prstGeom prst="rect">
            <a:avLst/>
          </a:prstGeom>
          <a:noFill/>
          <a:ln w="19050">
            <a:solidFill>
              <a:schemeClr val="tx1"/>
            </a:solidFill>
            <a:miter lim="800000"/>
            <a:headEnd/>
            <a:tailEnd/>
          </a:ln>
          <a:effectLst/>
        </p:spPr>
        <p:txBody>
          <a:bodyPr wrap="none" anchor="ctr"/>
          <a:lstStyle/>
          <a:p>
            <a:pPr algn="ctr"/>
            <a:r>
              <a:rPr lang="es-ES" sz="1600" b="1"/>
              <a:t>0</a:t>
            </a:r>
          </a:p>
        </p:txBody>
      </p:sp>
      <p:sp>
        <p:nvSpPr>
          <p:cNvPr id="730349" name="Rectangle 237"/>
          <p:cNvSpPr>
            <a:spLocks noChangeArrowheads="1"/>
          </p:cNvSpPr>
          <p:nvPr/>
        </p:nvSpPr>
        <p:spPr bwMode="auto">
          <a:xfrm>
            <a:off x="4818063"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12</a:t>
            </a:r>
          </a:p>
        </p:txBody>
      </p:sp>
      <p:sp>
        <p:nvSpPr>
          <p:cNvPr id="730350" name="Rectangle 238"/>
          <p:cNvSpPr>
            <a:spLocks noChangeArrowheads="1"/>
          </p:cNvSpPr>
          <p:nvPr/>
        </p:nvSpPr>
        <p:spPr bwMode="auto">
          <a:xfrm>
            <a:off x="5368925"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8</a:t>
            </a:r>
          </a:p>
        </p:txBody>
      </p:sp>
      <p:sp>
        <p:nvSpPr>
          <p:cNvPr id="730351" name="Rectangle 239"/>
          <p:cNvSpPr>
            <a:spLocks noChangeArrowheads="1"/>
          </p:cNvSpPr>
          <p:nvPr/>
        </p:nvSpPr>
        <p:spPr bwMode="auto">
          <a:xfrm>
            <a:off x="5911850" y="5513388"/>
            <a:ext cx="558800" cy="328612"/>
          </a:xfrm>
          <a:prstGeom prst="rect">
            <a:avLst/>
          </a:prstGeom>
          <a:noFill/>
          <a:ln w="19050">
            <a:solidFill>
              <a:schemeClr val="tx1"/>
            </a:solidFill>
            <a:miter lim="800000"/>
            <a:headEnd/>
            <a:tailEnd/>
          </a:ln>
          <a:effectLst/>
        </p:spPr>
        <p:txBody>
          <a:bodyPr wrap="none" anchor="ctr"/>
          <a:lstStyle/>
          <a:p>
            <a:pPr algn="ctr"/>
            <a:r>
              <a:rPr lang="es-ES" sz="1600" b="1"/>
              <a:t>6</a:t>
            </a:r>
          </a:p>
        </p:txBody>
      </p:sp>
      <p:sp>
        <p:nvSpPr>
          <p:cNvPr id="730352" name="Rectangle 240"/>
          <p:cNvSpPr>
            <a:spLocks noChangeArrowheads="1"/>
          </p:cNvSpPr>
          <p:nvPr/>
        </p:nvSpPr>
        <p:spPr bwMode="auto">
          <a:xfrm>
            <a:off x="6461125"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19</a:t>
            </a:r>
          </a:p>
        </p:txBody>
      </p:sp>
      <p:sp>
        <p:nvSpPr>
          <p:cNvPr id="730353" name="Rectangle 241"/>
          <p:cNvSpPr>
            <a:spLocks noChangeArrowheads="1"/>
          </p:cNvSpPr>
          <p:nvPr/>
        </p:nvSpPr>
        <p:spPr bwMode="auto">
          <a:xfrm>
            <a:off x="7007225"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3</a:t>
            </a:r>
          </a:p>
        </p:txBody>
      </p:sp>
      <p:sp>
        <p:nvSpPr>
          <p:cNvPr id="730354" name="Rectangle 242"/>
          <p:cNvSpPr>
            <a:spLocks noChangeArrowheads="1"/>
          </p:cNvSpPr>
          <p:nvPr/>
        </p:nvSpPr>
        <p:spPr bwMode="auto">
          <a:xfrm>
            <a:off x="7554913" y="5514975"/>
            <a:ext cx="558800" cy="328613"/>
          </a:xfrm>
          <a:prstGeom prst="rect">
            <a:avLst/>
          </a:prstGeom>
          <a:noFill/>
          <a:ln w="19050">
            <a:solidFill>
              <a:schemeClr val="tx1"/>
            </a:solidFill>
            <a:miter lim="800000"/>
            <a:headEnd/>
            <a:tailEnd/>
          </a:ln>
          <a:effectLst/>
        </p:spPr>
        <p:txBody>
          <a:bodyPr wrap="none" anchor="ctr"/>
          <a:lstStyle/>
          <a:p>
            <a:pPr algn="ctr"/>
            <a:r>
              <a:rPr lang="es-ES" sz="1600" b="1"/>
              <a:t>2</a:t>
            </a:r>
          </a:p>
        </p:txBody>
      </p:sp>
      <p:sp>
        <p:nvSpPr>
          <p:cNvPr id="730355" name="Rectangle 243"/>
          <p:cNvSpPr>
            <a:spLocks noChangeArrowheads="1"/>
          </p:cNvSpPr>
          <p:nvPr/>
        </p:nvSpPr>
        <p:spPr bwMode="auto">
          <a:xfrm>
            <a:off x="8108950" y="5516563"/>
            <a:ext cx="558800" cy="328612"/>
          </a:xfrm>
          <a:prstGeom prst="rect">
            <a:avLst/>
          </a:prstGeom>
          <a:noFill/>
          <a:ln w="19050">
            <a:solidFill>
              <a:schemeClr val="tx1"/>
            </a:solidFill>
            <a:miter lim="800000"/>
            <a:headEnd/>
            <a:tailEnd/>
          </a:ln>
          <a:effectLst/>
        </p:spPr>
        <p:txBody>
          <a:bodyPr wrap="none" anchor="ctr"/>
          <a:lstStyle/>
          <a:p>
            <a:pPr algn="ctr"/>
            <a:r>
              <a:rPr lang="es-ES" sz="1600" b="1"/>
              <a:t>9</a:t>
            </a:r>
          </a:p>
        </p:txBody>
      </p:sp>
      <p:sp>
        <p:nvSpPr>
          <p:cNvPr id="730356" name="Rectangle 244"/>
          <p:cNvSpPr>
            <a:spLocks noChangeArrowheads="1"/>
          </p:cNvSpPr>
          <p:nvPr/>
        </p:nvSpPr>
        <p:spPr bwMode="auto">
          <a:xfrm>
            <a:off x="2573338"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m</a:t>
            </a:r>
          </a:p>
        </p:txBody>
      </p:sp>
      <p:sp>
        <p:nvSpPr>
          <p:cNvPr id="730357" name="Rectangle 245"/>
          <p:cNvSpPr>
            <a:spLocks noChangeArrowheads="1"/>
          </p:cNvSpPr>
          <p:nvPr/>
        </p:nvSpPr>
        <p:spPr bwMode="auto">
          <a:xfrm>
            <a:off x="3140075"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j</a:t>
            </a:r>
          </a:p>
        </p:txBody>
      </p:sp>
      <p:sp>
        <p:nvSpPr>
          <p:cNvPr id="730358" name="Rectangle 246"/>
          <p:cNvSpPr>
            <a:spLocks noChangeArrowheads="1"/>
          </p:cNvSpPr>
          <p:nvPr/>
        </p:nvSpPr>
        <p:spPr bwMode="auto">
          <a:xfrm>
            <a:off x="3714750"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m</a:t>
            </a:r>
          </a:p>
        </p:txBody>
      </p:sp>
      <p:sp>
        <p:nvSpPr>
          <p:cNvPr id="730359" name="Rectangle 247"/>
          <p:cNvSpPr>
            <a:spLocks noChangeArrowheads="1"/>
          </p:cNvSpPr>
          <p:nvPr/>
        </p:nvSpPr>
        <p:spPr bwMode="auto">
          <a:xfrm>
            <a:off x="4276725" y="5957888"/>
            <a:ext cx="558800" cy="328612"/>
          </a:xfrm>
          <a:prstGeom prst="rect">
            <a:avLst/>
          </a:prstGeom>
          <a:noFill/>
          <a:ln w="19050">
            <a:solidFill>
              <a:schemeClr val="tx1"/>
            </a:solidFill>
            <a:miter lim="800000"/>
            <a:headEnd/>
            <a:tailEnd/>
          </a:ln>
          <a:effectLst/>
        </p:spPr>
        <p:txBody>
          <a:bodyPr wrap="none" anchor="ctr"/>
          <a:lstStyle/>
          <a:p>
            <a:pPr algn="ctr"/>
            <a:r>
              <a:rPr lang="es-ES" sz="1600" b="1"/>
              <a:t>0</a:t>
            </a:r>
          </a:p>
        </p:txBody>
      </p:sp>
      <p:sp>
        <p:nvSpPr>
          <p:cNvPr id="730360" name="Rectangle 248"/>
          <p:cNvSpPr>
            <a:spLocks noChangeArrowheads="1"/>
          </p:cNvSpPr>
          <p:nvPr/>
        </p:nvSpPr>
        <p:spPr bwMode="auto">
          <a:xfrm>
            <a:off x="4826000"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k</a:t>
            </a:r>
          </a:p>
        </p:txBody>
      </p:sp>
      <p:sp>
        <p:nvSpPr>
          <p:cNvPr id="730361" name="Rectangle 249"/>
          <p:cNvSpPr>
            <a:spLocks noChangeArrowheads="1"/>
          </p:cNvSpPr>
          <p:nvPr/>
        </p:nvSpPr>
        <p:spPr bwMode="auto">
          <a:xfrm>
            <a:off x="5376863"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j</a:t>
            </a:r>
          </a:p>
        </p:txBody>
      </p:sp>
      <p:sp>
        <p:nvSpPr>
          <p:cNvPr id="730362" name="Rectangle 250"/>
          <p:cNvSpPr>
            <a:spLocks noChangeArrowheads="1"/>
          </p:cNvSpPr>
          <p:nvPr/>
        </p:nvSpPr>
        <p:spPr bwMode="auto">
          <a:xfrm>
            <a:off x="5919788" y="5953125"/>
            <a:ext cx="558800" cy="328613"/>
          </a:xfrm>
          <a:prstGeom prst="rect">
            <a:avLst/>
          </a:prstGeom>
          <a:noFill/>
          <a:ln w="19050">
            <a:solidFill>
              <a:schemeClr val="tx1"/>
            </a:solidFill>
            <a:miter lim="800000"/>
            <a:headEnd/>
            <a:tailEnd/>
          </a:ln>
          <a:effectLst/>
        </p:spPr>
        <p:txBody>
          <a:bodyPr wrap="none" anchor="ctr"/>
          <a:lstStyle/>
          <a:p>
            <a:pPr algn="ctr"/>
            <a:r>
              <a:rPr lang="es-ES" sz="1600" b="1"/>
              <a:t>k</a:t>
            </a:r>
          </a:p>
        </p:txBody>
      </p:sp>
      <p:sp>
        <p:nvSpPr>
          <p:cNvPr id="730363" name="Rectangle 251"/>
          <p:cNvSpPr>
            <a:spLocks noChangeArrowheads="1"/>
          </p:cNvSpPr>
          <p:nvPr/>
        </p:nvSpPr>
        <p:spPr bwMode="auto">
          <a:xfrm>
            <a:off x="6469063"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n</a:t>
            </a:r>
          </a:p>
        </p:txBody>
      </p:sp>
      <p:sp>
        <p:nvSpPr>
          <p:cNvPr id="730364" name="Rectangle 252"/>
          <p:cNvSpPr>
            <a:spLocks noChangeArrowheads="1"/>
          </p:cNvSpPr>
          <p:nvPr/>
        </p:nvSpPr>
        <p:spPr bwMode="auto">
          <a:xfrm>
            <a:off x="7015163"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j</a:t>
            </a:r>
          </a:p>
        </p:txBody>
      </p:sp>
      <p:sp>
        <p:nvSpPr>
          <p:cNvPr id="730365" name="Rectangle 253"/>
          <p:cNvSpPr>
            <a:spLocks noChangeArrowheads="1"/>
          </p:cNvSpPr>
          <p:nvPr/>
        </p:nvSpPr>
        <p:spPr bwMode="auto">
          <a:xfrm>
            <a:off x="7562850" y="5954713"/>
            <a:ext cx="558800" cy="328612"/>
          </a:xfrm>
          <a:prstGeom prst="rect">
            <a:avLst/>
          </a:prstGeom>
          <a:noFill/>
          <a:ln w="19050">
            <a:solidFill>
              <a:schemeClr val="tx1"/>
            </a:solidFill>
            <a:miter lim="800000"/>
            <a:headEnd/>
            <a:tailEnd/>
          </a:ln>
          <a:effectLst/>
        </p:spPr>
        <p:txBody>
          <a:bodyPr wrap="none" anchor="ctr"/>
          <a:lstStyle/>
          <a:p>
            <a:pPr algn="ctr"/>
            <a:r>
              <a:rPr lang="es-ES" sz="1600" b="1"/>
              <a:t>k</a:t>
            </a:r>
          </a:p>
        </p:txBody>
      </p:sp>
      <p:sp>
        <p:nvSpPr>
          <p:cNvPr id="730366" name="Rectangle 254"/>
          <p:cNvSpPr>
            <a:spLocks noChangeArrowheads="1"/>
          </p:cNvSpPr>
          <p:nvPr/>
        </p:nvSpPr>
        <p:spPr bwMode="auto">
          <a:xfrm>
            <a:off x="8116888" y="5956300"/>
            <a:ext cx="558800" cy="328613"/>
          </a:xfrm>
          <a:prstGeom prst="rect">
            <a:avLst/>
          </a:prstGeom>
          <a:noFill/>
          <a:ln w="19050">
            <a:solidFill>
              <a:schemeClr val="tx1"/>
            </a:solidFill>
            <a:miter lim="800000"/>
            <a:headEnd/>
            <a:tailEnd/>
          </a:ln>
          <a:effectLst/>
        </p:spPr>
        <p:txBody>
          <a:bodyPr wrap="none" anchor="ctr"/>
          <a:lstStyle/>
          <a:p>
            <a:pPr algn="ctr"/>
            <a:r>
              <a:rPr lang="es-ES" sz="1600" b="1"/>
              <a:t>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0327"/>
                                        </p:tgtEl>
                                        <p:attrNameLst>
                                          <p:attrName>style.visibility</p:attrName>
                                        </p:attrNameLst>
                                      </p:cBhvr>
                                      <p:to>
                                        <p:strVal val="visible"/>
                                      </p:to>
                                    </p:set>
                                  </p:childTnLst>
                                </p:cTn>
                              </p:par>
                            </p:childTnLst>
                          </p:cTn>
                        </p:par>
                        <p:par>
                          <p:cTn id="7" fill="hold">
                            <p:stCondLst>
                              <p:cond delay="0"/>
                            </p:stCondLst>
                            <p:childTnLst>
                              <p:par>
                                <p:cTn id="8" presetID="22" presetClass="entr" presetSubtype="1" fill="hold" grpId="0" nodeType="afterEffect">
                                  <p:stCondLst>
                                    <p:cond delay="0"/>
                                  </p:stCondLst>
                                  <p:childTnLst>
                                    <p:set>
                                      <p:cBhvr>
                                        <p:cTn id="9" dur="1" fill="hold">
                                          <p:stCondLst>
                                            <p:cond delay="0"/>
                                          </p:stCondLst>
                                        </p:cTn>
                                        <p:tgtEl>
                                          <p:spTgt spid="730114"/>
                                        </p:tgtEl>
                                        <p:attrNameLst>
                                          <p:attrName>style.visibility</p:attrName>
                                        </p:attrNameLst>
                                      </p:cBhvr>
                                      <p:to>
                                        <p:strVal val="visible"/>
                                      </p:to>
                                    </p:set>
                                    <p:animEffect transition="in" filter="wipe(up)">
                                      <p:cBhvr>
                                        <p:cTn id="10" dur="500"/>
                                        <p:tgtEl>
                                          <p:spTgt spid="730114"/>
                                        </p:tgtEl>
                                      </p:cBhvr>
                                    </p:animEffec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730118"/>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301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73026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73029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3033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730328"/>
                                        </p:tgtEl>
                                        <p:attrNameLst>
                                          <p:attrName>style.visibility</p:attrName>
                                        </p:attrNameLst>
                                      </p:cBhvr>
                                      <p:to>
                                        <p:strVal val="visible"/>
                                      </p:to>
                                    </p:set>
                                  </p:childTnLst>
                                </p:cTn>
                              </p:par>
                            </p:childTnLst>
                          </p:cTn>
                        </p:par>
                        <p:par>
                          <p:cTn id="30" fill="hold">
                            <p:stCondLst>
                              <p:cond delay="0"/>
                            </p:stCondLst>
                            <p:childTnLst>
                              <p:par>
                                <p:cTn id="31" presetID="22" presetClass="entr" presetSubtype="4" fill="hold" grpId="0" nodeType="afterEffect">
                                  <p:stCondLst>
                                    <p:cond delay="0"/>
                                  </p:stCondLst>
                                  <p:childTnLst>
                                    <p:set>
                                      <p:cBhvr>
                                        <p:cTn id="32" dur="1" fill="hold">
                                          <p:stCondLst>
                                            <p:cond delay="0"/>
                                          </p:stCondLst>
                                        </p:cTn>
                                        <p:tgtEl>
                                          <p:spTgt spid="730116"/>
                                        </p:tgtEl>
                                        <p:attrNameLst>
                                          <p:attrName>style.visibility</p:attrName>
                                        </p:attrNameLst>
                                      </p:cBhvr>
                                      <p:to>
                                        <p:strVal val="visible"/>
                                      </p:to>
                                    </p:set>
                                    <p:animEffect transition="in" filter="wipe(down)">
                                      <p:cBhvr>
                                        <p:cTn id="33" dur="500"/>
                                        <p:tgtEl>
                                          <p:spTgt spid="730116"/>
                                        </p:tgtEl>
                                      </p:cBhvr>
                                    </p:animEffect>
                                  </p:childTnLst>
                                </p:cTn>
                              </p:par>
                            </p:childTnLst>
                          </p:cTn>
                        </p:par>
                        <p:par>
                          <p:cTn id="34" fill="hold">
                            <p:stCondLst>
                              <p:cond delay="500"/>
                            </p:stCondLst>
                            <p:childTnLst>
                              <p:par>
                                <p:cTn id="35" presetID="1" presetClass="entr" presetSubtype="0" fill="hold" grpId="0" nodeType="afterEffect">
                                  <p:stCondLst>
                                    <p:cond delay="0"/>
                                  </p:stCondLst>
                                  <p:childTnLst>
                                    <p:set>
                                      <p:cBhvr>
                                        <p:cTn id="36" dur="1" fill="hold">
                                          <p:stCondLst>
                                            <p:cond delay="0"/>
                                          </p:stCondLst>
                                        </p:cTn>
                                        <p:tgtEl>
                                          <p:spTgt spid="7301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01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3026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3020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3033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730330"/>
                                        </p:tgtEl>
                                        <p:attrNameLst>
                                          <p:attrName>style.visibility</p:attrName>
                                        </p:attrNameLst>
                                      </p:cBhvr>
                                      <p:to>
                                        <p:strVal val="visible"/>
                                      </p:to>
                                    </p:set>
                                  </p:childTnLst>
                                </p:cTn>
                              </p:par>
                            </p:childTnLst>
                          </p:cTn>
                        </p:par>
                        <p:par>
                          <p:cTn id="53" fill="hold">
                            <p:stCondLst>
                              <p:cond delay="0"/>
                            </p:stCondLst>
                            <p:childTnLst>
                              <p:par>
                                <p:cTn id="54" presetID="22" presetClass="entr" presetSubtype="1" fill="hold" grpId="0" nodeType="afterEffect">
                                  <p:stCondLst>
                                    <p:cond delay="0"/>
                                  </p:stCondLst>
                                  <p:childTnLst>
                                    <p:set>
                                      <p:cBhvr>
                                        <p:cTn id="55" dur="1" fill="hold">
                                          <p:stCondLst>
                                            <p:cond delay="0"/>
                                          </p:stCondLst>
                                        </p:cTn>
                                        <p:tgtEl>
                                          <p:spTgt spid="730115"/>
                                        </p:tgtEl>
                                        <p:attrNameLst>
                                          <p:attrName>style.visibility</p:attrName>
                                        </p:attrNameLst>
                                      </p:cBhvr>
                                      <p:to>
                                        <p:strVal val="visible"/>
                                      </p:to>
                                    </p:set>
                                    <p:animEffect transition="in" filter="wipe(up)">
                                      <p:cBhvr>
                                        <p:cTn id="56" dur="500"/>
                                        <p:tgtEl>
                                          <p:spTgt spid="730115"/>
                                        </p:tgtEl>
                                      </p:cBhvr>
                                    </p:animEffect>
                                  </p:childTnLst>
                                </p:cTn>
                              </p:par>
                            </p:childTnLst>
                          </p:cTn>
                        </p:par>
                        <p:par>
                          <p:cTn id="57" fill="hold">
                            <p:stCondLst>
                              <p:cond delay="500"/>
                            </p:stCondLst>
                            <p:childTnLst>
                              <p:par>
                                <p:cTn id="58" presetID="1" presetClass="entr" presetSubtype="0" fill="hold" grpId="0" nodeType="afterEffect">
                                  <p:stCondLst>
                                    <p:cond delay="0"/>
                                  </p:stCondLst>
                                  <p:childTnLst>
                                    <p:set>
                                      <p:cBhvr>
                                        <p:cTn id="59" dur="1" fill="hold">
                                          <p:stCondLst>
                                            <p:cond delay="0"/>
                                          </p:stCondLst>
                                        </p:cTn>
                                        <p:tgtEl>
                                          <p:spTgt spid="73012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730120"/>
                                        </p:tgtEl>
                                        <p:attrNameLst>
                                          <p:attrName>style.visibility</p:attrName>
                                        </p:attrNameLst>
                                      </p:cBhvr>
                                      <p:to>
                                        <p:strVal val="visible"/>
                                      </p:to>
                                    </p:set>
                                  </p:childTnLst>
                                </p:cTn>
                              </p:par>
                            </p:childTnLst>
                          </p:cTn>
                        </p:par>
                        <p:par>
                          <p:cTn id="62" fill="hold">
                            <p:stCondLst>
                              <p:cond delay="500"/>
                            </p:stCondLst>
                            <p:childTnLst>
                              <p:par>
                                <p:cTn id="63" presetID="1" presetClass="entr" presetSubtype="0" fill="hold" grpId="0" nodeType="afterEffect">
                                  <p:stCondLst>
                                    <p:cond delay="0"/>
                                  </p:stCondLst>
                                  <p:childTnLst>
                                    <p:set>
                                      <p:cBhvr>
                                        <p:cTn id="64" dur="1" fill="hold">
                                          <p:stCondLst>
                                            <p:cond delay="0"/>
                                          </p:stCondLst>
                                        </p:cTn>
                                        <p:tgtEl>
                                          <p:spTgt spid="73026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730126"/>
                                        </p:tgtEl>
                                        <p:attrNameLst>
                                          <p:attrName>style.visibility</p:attrName>
                                        </p:attrNameLst>
                                      </p:cBhvr>
                                      <p:to>
                                        <p:strVal val="visible"/>
                                      </p:to>
                                    </p:set>
                                  </p:childTnLst>
                                </p:cTn>
                              </p:par>
                            </p:childTnLst>
                          </p:cTn>
                        </p:par>
                        <p:par>
                          <p:cTn id="67" fill="hold">
                            <p:stCondLst>
                              <p:cond delay="500"/>
                            </p:stCondLst>
                            <p:childTnLst>
                              <p:par>
                                <p:cTn id="68" presetID="1" presetClass="entr" presetSubtype="0" fill="hold" grpId="0" nodeType="afterEffect">
                                  <p:stCondLst>
                                    <p:cond delay="0"/>
                                  </p:stCondLst>
                                  <p:childTnLst>
                                    <p:set>
                                      <p:cBhvr>
                                        <p:cTn id="69" dur="1" fill="hold">
                                          <p:stCondLst>
                                            <p:cond delay="0"/>
                                          </p:stCondLst>
                                        </p:cTn>
                                        <p:tgtEl>
                                          <p:spTgt spid="730333"/>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730329"/>
                                        </p:tgtEl>
                                        <p:attrNameLst>
                                          <p:attrName>style.visibility</p:attrName>
                                        </p:attrNameLst>
                                      </p:cBhvr>
                                      <p:to>
                                        <p:strVal val="visible"/>
                                      </p:to>
                                    </p:set>
                                  </p:childTnLst>
                                </p:cTn>
                              </p:par>
                            </p:childTnLst>
                          </p:cTn>
                        </p:par>
                        <p:par>
                          <p:cTn id="74" fill="hold">
                            <p:stCondLst>
                              <p:cond delay="0"/>
                            </p:stCondLst>
                            <p:childTnLst>
                              <p:par>
                                <p:cTn id="75" presetID="22" presetClass="entr" presetSubtype="4" fill="hold" grpId="0" nodeType="afterEffect">
                                  <p:stCondLst>
                                    <p:cond delay="0"/>
                                  </p:stCondLst>
                                  <p:childTnLst>
                                    <p:set>
                                      <p:cBhvr>
                                        <p:cTn id="76" dur="1" fill="hold">
                                          <p:stCondLst>
                                            <p:cond delay="0"/>
                                          </p:stCondLst>
                                        </p:cTn>
                                        <p:tgtEl>
                                          <p:spTgt spid="730117"/>
                                        </p:tgtEl>
                                        <p:attrNameLst>
                                          <p:attrName>style.visibility</p:attrName>
                                        </p:attrNameLst>
                                      </p:cBhvr>
                                      <p:to>
                                        <p:strVal val="visible"/>
                                      </p:to>
                                    </p:set>
                                    <p:animEffect transition="in" filter="wipe(down)">
                                      <p:cBhvr>
                                        <p:cTn id="77" dur="500"/>
                                        <p:tgtEl>
                                          <p:spTgt spid="730117"/>
                                        </p:tgtEl>
                                      </p:cBhvr>
                                    </p:animEffect>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73012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730124"/>
                                        </p:tgtEl>
                                        <p:attrNameLst>
                                          <p:attrName>style.visibility</p:attrName>
                                        </p:attrNameLst>
                                      </p:cBhvr>
                                      <p:to>
                                        <p:strVal val="visible"/>
                                      </p:to>
                                    </p:set>
                                  </p:childTnLst>
                                </p:cTn>
                              </p:par>
                            </p:childTnLst>
                          </p:cTn>
                        </p:par>
                        <p:par>
                          <p:cTn id="83" fill="hold">
                            <p:stCondLst>
                              <p:cond delay="500"/>
                            </p:stCondLst>
                            <p:childTnLst>
                              <p:par>
                                <p:cTn id="84" presetID="1" presetClass="entr" presetSubtype="0" fill="hold" grpId="0" nodeType="afterEffect">
                                  <p:stCondLst>
                                    <p:cond delay="0"/>
                                  </p:stCondLst>
                                  <p:childTnLst>
                                    <p:set>
                                      <p:cBhvr>
                                        <p:cTn id="85" dur="1" fill="hold">
                                          <p:stCondLst>
                                            <p:cond delay="0"/>
                                          </p:stCondLst>
                                        </p:cTn>
                                        <p:tgtEl>
                                          <p:spTgt spid="730334"/>
                                        </p:tgtEl>
                                        <p:attrNameLst>
                                          <p:attrName>style.visibility</p:attrName>
                                        </p:attrNameLst>
                                      </p:cBhvr>
                                      <p:to>
                                        <p:strVal val="visible"/>
                                      </p:to>
                                    </p:set>
                                  </p:childTnLst>
                                </p:cTn>
                              </p:par>
                            </p:childTnLst>
                          </p:cTn>
                        </p:par>
                        <p:par>
                          <p:cTn id="86" fill="hold">
                            <p:stCondLst>
                              <p:cond delay="500"/>
                            </p:stCondLst>
                            <p:childTnLst>
                              <p:par>
                                <p:cTn id="87" presetID="1" presetClass="entr" presetSubtype="0" fill="hold" grpId="0" nodeType="afterEffect">
                                  <p:stCondLst>
                                    <p:cond delay="0"/>
                                  </p:stCondLst>
                                  <p:childTnLst>
                                    <p:set>
                                      <p:cBhvr>
                                        <p:cTn id="88" dur="1" fill="hold">
                                          <p:stCondLst>
                                            <p:cond delay="0"/>
                                          </p:stCondLst>
                                        </p:cTn>
                                        <p:tgtEl>
                                          <p:spTgt spid="73026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730152"/>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73027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73029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30342"/>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730356"/>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730346"/>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730357"/>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ntr" presetSubtype="0" fill="hold" grpId="0" nodeType="clickEffect">
                                  <p:stCondLst>
                                    <p:cond delay="0"/>
                                  </p:stCondLst>
                                  <p:childTnLst>
                                    <p:set>
                                      <p:cBhvr>
                                        <p:cTn id="116" dur="1" fill="hold">
                                          <p:stCondLst>
                                            <p:cond delay="0"/>
                                          </p:stCondLst>
                                        </p:cTn>
                                        <p:tgtEl>
                                          <p:spTgt spid="730347"/>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30358"/>
                                        </p:tgtEl>
                                        <p:attrNameLst>
                                          <p:attrName>style.visibility</p:attrName>
                                        </p:attrNameLst>
                                      </p:cBhvr>
                                      <p:to>
                                        <p:strVal val="visible"/>
                                      </p:to>
                                    </p:set>
                                  </p:childTnLst>
                                </p:cTn>
                              </p:par>
                            </p:childTnLst>
                          </p:cTn>
                        </p:par>
                        <p:par>
                          <p:cTn id="119" fill="hold">
                            <p:stCondLst>
                              <p:cond delay="0"/>
                            </p:stCondLst>
                            <p:childTnLst>
                              <p:par>
                                <p:cTn id="120" presetID="1" presetClass="entr" presetSubtype="0" fill="hold" grpId="0" nodeType="afterEffect">
                                  <p:stCondLst>
                                    <p:cond delay="500"/>
                                  </p:stCondLst>
                                  <p:childTnLst>
                                    <p:set>
                                      <p:cBhvr>
                                        <p:cTn id="121" dur="1" fill="hold">
                                          <p:stCondLst>
                                            <p:cond delay="0"/>
                                          </p:stCondLst>
                                        </p:cTn>
                                        <p:tgtEl>
                                          <p:spTgt spid="730348"/>
                                        </p:tgtEl>
                                        <p:attrNameLst>
                                          <p:attrName>style.visibility</p:attrName>
                                        </p:attrNameLst>
                                      </p:cBhvr>
                                      <p:to>
                                        <p:strVal val="visible"/>
                                      </p:to>
                                    </p:set>
                                  </p:childTnLst>
                                </p:cTn>
                              </p:par>
                              <p:par>
                                <p:cTn id="122" presetID="1" presetClass="entr" presetSubtype="0" fill="hold" grpId="0" nodeType="withEffect">
                                  <p:stCondLst>
                                    <p:cond delay="500"/>
                                  </p:stCondLst>
                                  <p:childTnLst>
                                    <p:set>
                                      <p:cBhvr>
                                        <p:cTn id="123" dur="1" fill="hold">
                                          <p:stCondLst>
                                            <p:cond delay="0"/>
                                          </p:stCondLst>
                                        </p:cTn>
                                        <p:tgtEl>
                                          <p:spTgt spid="730359"/>
                                        </p:tgtEl>
                                        <p:attrNameLst>
                                          <p:attrName>style.visibility</p:attrName>
                                        </p:attrNameLst>
                                      </p:cBhvr>
                                      <p:to>
                                        <p:strVal val="visible"/>
                                      </p:to>
                                    </p:set>
                                  </p:childTnLst>
                                </p:cTn>
                              </p:par>
                            </p:childTnLst>
                          </p:cTn>
                        </p:par>
                        <p:par>
                          <p:cTn id="124" fill="hold">
                            <p:stCondLst>
                              <p:cond delay="500"/>
                            </p:stCondLst>
                            <p:childTnLst>
                              <p:par>
                                <p:cTn id="125" presetID="1" presetClass="entr" presetSubtype="0" fill="hold" grpId="0" nodeType="afterEffect">
                                  <p:stCondLst>
                                    <p:cond delay="500"/>
                                  </p:stCondLst>
                                  <p:childTnLst>
                                    <p:set>
                                      <p:cBhvr>
                                        <p:cTn id="126" dur="1" fill="hold">
                                          <p:stCondLst>
                                            <p:cond delay="0"/>
                                          </p:stCondLst>
                                        </p:cTn>
                                        <p:tgtEl>
                                          <p:spTgt spid="730349"/>
                                        </p:tgtEl>
                                        <p:attrNameLst>
                                          <p:attrName>style.visibility</p:attrName>
                                        </p:attrNameLst>
                                      </p:cBhvr>
                                      <p:to>
                                        <p:strVal val="visible"/>
                                      </p:to>
                                    </p:set>
                                  </p:childTnLst>
                                </p:cTn>
                              </p:par>
                              <p:par>
                                <p:cTn id="127" presetID="1" presetClass="entr" presetSubtype="0" fill="hold" grpId="0" nodeType="withEffect">
                                  <p:stCondLst>
                                    <p:cond delay="500"/>
                                  </p:stCondLst>
                                  <p:childTnLst>
                                    <p:set>
                                      <p:cBhvr>
                                        <p:cTn id="128" dur="1" fill="hold">
                                          <p:stCondLst>
                                            <p:cond delay="0"/>
                                          </p:stCondLst>
                                        </p:cTn>
                                        <p:tgtEl>
                                          <p:spTgt spid="730360"/>
                                        </p:tgtEl>
                                        <p:attrNameLst>
                                          <p:attrName>style.visibility</p:attrName>
                                        </p:attrNameLst>
                                      </p:cBhvr>
                                      <p:to>
                                        <p:strVal val="visible"/>
                                      </p:to>
                                    </p:set>
                                  </p:childTnLst>
                                </p:cTn>
                              </p:par>
                            </p:childTnLst>
                          </p:cTn>
                        </p:par>
                        <p:par>
                          <p:cTn id="129" fill="hold">
                            <p:stCondLst>
                              <p:cond delay="1000"/>
                            </p:stCondLst>
                            <p:childTnLst>
                              <p:par>
                                <p:cTn id="130" presetID="1" presetClass="entr" presetSubtype="0" fill="hold" grpId="0" nodeType="afterEffect">
                                  <p:stCondLst>
                                    <p:cond delay="500"/>
                                  </p:stCondLst>
                                  <p:childTnLst>
                                    <p:set>
                                      <p:cBhvr>
                                        <p:cTn id="131" dur="1" fill="hold">
                                          <p:stCondLst>
                                            <p:cond delay="0"/>
                                          </p:stCondLst>
                                        </p:cTn>
                                        <p:tgtEl>
                                          <p:spTgt spid="730350"/>
                                        </p:tgtEl>
                                        <p:attrNameLst>
                                          <p:attrName>style.visibility</p:attrName>
                                        </p:attrNameLst>
                                      </p:cBhvr>
                                      <p:to>
                                        <p:strVal val="visible"/>
                                      </p:to>
                                    </p:set>
                                  </p:childTnLst>
                                </p:cTn>
                              </p:par>
                              <p:par>
                                <p:cTn id="132" presetID="1" presetClass="entr" presetSubtype="0" fill="hold" grpId="0" nodeType="withEffect">
                                  <p:stCondLst>
                                    <p:cond delay="500"/>
                                  </p:stCondLst>
                                  <p:childTnLst>
                                    <p:set>
                                      <p:cBhvr>
                                        <p:cTn id="133" dur="1" fill="hold">
                                          <p:stCondLst>
                                            <p:cond delay="0"/>
                                          </p:stCondLst>
                                        </p:cTn>
                                        <p:tgtEl>
                                          <p:spTgt spid="730361"/>
                                        </p:tgtEl>
                                        <p:attrNameLst>
                                          <p:attrName>style.visibility</p:attrName>
                                        </p:attrNameLst>
                                      </p:cBhvr>
                                      <p:to>
                                        <p:strVal val="visible"/>
                                      </p:to>
                                    </p:set>
                                  </p:childTnLst>
                                </p:cTn>
                              </p:par>
                            </p:childTnLst>
                          </p:cTn>
                        </p:par>
                        <p:par>
                          <p:cTn id="134" fill="hold">
                            <p:stCondLst>
                              <p:cond delay="1500"/>
                            </p:stCondLst>
                            <p:childTnLst>
                              <p:par>
                                <p:cTn id="135" presetID="1" presetClass="entr" presetSubtype="0" fill="hold" grpId="0" nodeType="afterEffect">
                                  <p:stCondLst>
                                    <p:cond delay="500"/>
                                  </p:stCondLst>
                                  <p:childTnLst>
                                    <p:set>
                                      <p:cBhvr>
                                        <p:cTn id="136" dur="1" fill="hold">
                                          <p:stCondLst>
                                            <p:cond delay="0"/>
                                          </p:stCondLst>
                                        </p:cTn>
                                        <p:tgtEl>
                                          <p:spTgt spid="730351"/>
                                        </p:tgtEl>
                                        <p:attrNameLst>
                                          <p:attrName>style.visibility</p:attrName>
                                        </p:attrNameLst>
                                      </p:cBhvr>
                                      <p:to>
                                        <p:strVal val="visible"/>
                                      </p:to>
                                    </p:set>
                                  </p:childTnLst>
                                </p:cTn>
                              </p:par>
                              <p:par>
                                <p:cTn id="137" presetID="1" presetClass="entr" presetSubtype="0" fill="hold" grpId="0" nodeType="withEffect">
                                  <p:stCondLst>
                                    <p:cond delay="500"/>
                                  </p:stCondLst>
                                  <p:childTnLst>
                                    <p:set>
                                      <p:cBhvr>
                                        <p:cTn id="138" dur="1" fill="hold">
                                          <p:stCondLst>
                                            <p:cond delay="0"/>
                                          </p:stCondLst>
                                        </p:cTn>
                                        <p:tgtEl>
                                          <p:spTgt spid="730362"/>
                                        </p:tgtEl>
                                        <p:attrNameLst>
                                          <p:attrName>style.visibility</p:attrName>
                                        </p:attrNameLst>
                                      </p:cBhvr>
                                      <p:to>
                                        <p:strVal val="visible"/>
                                      </p:to>
                                    </p:set>
                                  </p:childTnLst>
                                </p:cTn>
                              </p:par>
                            </p:childTnLst>
                          </p:cTn>
                        </p:par>
                        <p:par>
                          <p:cTn id="139" fill="hold">
                            <p:stCondLst>
                              <p:cond delay="2000"/>
                            </p:stCondLst>
                            <p:childTnLst>
                              <p:par>
                                <p:cTn id="140" presetID="1" presetClass="entr" presetSubtype="0" fill="hold" grpId="0" nodeType="afterEffect">
                                  <p:stCondLst>
                                    <p:cond delay="500"/>
                                  </p:stCondLst>
                                  <p:childTnLst>
                                    <p:set>
                                      <p:cBhvr>
                                        <p:cTn id="141" dur="1" fill="hold">
                                          <p:stCondLst>
                                            <p:cond delay="0"/>
                                          </p:stCondLst>
                                        </p:cTn>
                                        <p:tgtEl>
                                          <p:spTgt spid="730352"/>
                                        </p:tgtEl>
                                        <p:attrNameLst>
                                          <p:attrName>style.visibility</p:attrName>
                                        </p:attrNameLst>
                                      </p:cBhvr>
                                      <p:to>
                                        <p:strVal val="visible"/>
                                      </p:to>
                                    </p:set>
                                  </p:childTnLst>
                                </p:cTn>
                              </p:par>
                              <p:par>
                                <p:cTn id="142" presetID="1" presetClass="entr" presetSubtype="0" fill="hold" grpId="0" nodeType="withEffect">
                                  <p:stCondLst>
                                    <p:cond delay="500"/>
                                  </p:stCondLst>
                                  <p:childTnLst>
                                    <p:set>
                                      <p:cBhvr>
                                        <p:cTn id="143" dur="1" fill="hold">
                                          <p:stCondLst>
                                            <p:cond delay="0"/>
                                          </p:stCondLst>
                                        </p:cTn>
                                        <p:tgtEl>
                                          <p:spTgt spid="730363"/>
                                        </p:tgtEl>
                                        <p:attrNameLst>
                                          <p:attrName>style.visibility</p:attrName>
                                        </p:attrNameLst>
                                      </p:cBhvr>
                                      <p:to>
                                        <p:strVal val="visible"/>
                                      </p:to>
                                    </p:set>
                                  </p:childTnLst>
                                </p:cTn>
                              </p:par>
                            </p:childTnLst>
                          </p:cTn>
                        </p:par>
                        <p:par>
                          <p:cTn id="144" fill="hold">
                            <p:stCondLst>
                              <p:cond delay="2500"/>
                            </p:stCondLst>
                            <p:childTnLst>
                              <p:par>
                                <p:cTn id="145" presetID="1" presetClass="entr" presetSubtype="0" fill="hold" grpId="0" nodeType="afterEffect">
                                  <p:stCondLst>
                                    <p:cond delay="500"/>
                                  </p:stCondLst>
                                  <p:childTnLst>
                                    <p:set>
                                      <p:cBhvr>
                                        <p:cTn id="146" dur="1" fill="hold">
                                          <p:stCondLst>
                                            <p:cond delay="0"/>
                                          </p:stCondLst>
                                        </p:cTn>
                                        <p:tgtEl>
                                          <p:spTgt spid="730353"/>
                                        </p:tgtEl>
                                        <p:attrNameLst>
                                          <p:attrName>style.visibility</p:attrName>
                                        </p:attrNameLst>
                                      </p:cBhvr>
                                      <p:to>
                                        <p:strVal val="visible"/>
                                      </p:to>
                                    </p:set>
                                  </p:childTnLst>
                                </p:cTn>
                              </p:par>
                              <p:par>
                                <p:cTn id="147" presetID="1" presetClass="entr" presetSubtype="0" fill="hold" grpId="0" nodeType="withEffect">
                                  <p:stCondLst>
                                    <p:cond delay="500"/>
                                  </p:stCondLst>
                                  <p:childTnLst>
                                    <p:set>
                                      <p:cBhvr>
                                        <p:cTn id="148" dur="1" fill="hold">
                                          <p:stCondLst>
                                            <p:cond delay="0"/>
                                          </p:stCondLst>
                                        </p:cTn>
                                        <p:tgtEl>
                                          <p:spTgt spid="730364"/>
                                        </p:tgtEl>
                                        <p:attrNameLst>
                                          <p:attrName>style.visibility</p:attrName>
                                        </p:attrNameLst>
                                      </p:cBhvr>
                                      <p:to>
                                        <p:strVal val="visible"/>
                                      </p:to>
                                    </p:set>
                                  </p:childTnLst>
                                </p:cTn>
                              </p:par>
                            </p:childTnLst>
                          </p:cTn>
                        </p:par>
                        <p:par>
                          <p:cTn id="149" fill="hold">
                            <p:stCondLst>
                              <p:cond delay="3000"/>
                            </p:stCondLst>
                            <p:childTnLst>
                              <p:par>
                                <p:cTn id="150" presetID="1" presetClass="entr" presetSubtype="0" fill="hold" grpId="0" nodeType="afterEffect">
                                  <p:stCondLst>
                                    <p:cond delay="500"/>
                                  </p:stCondLst>
                                  <p:childTnLst>
                                    <p:set>
                                      <p:cBhvr>
                                        <p:cTn id="151" dur="1" fill="hold">
                                          <p:stCondLst>
                                            <p:cond delay="0"/>
                                          </p:stCondLst>
                                        </p:cTn>
                                        <p:tgtEl>
                                          <p:spTgt spid="730354"/>
                                        </p:tgtEl>
                                        <p:attrNameLst>
                                          <p:attrName>style.visibility</p:attrName>
                                        </p:attrNameLst>
                                      </p:cBhvr>
                                      <p:to>
                                        <p:strVal val="visible"/>
                                      </p:to>
                                    </p:set>
                                  </p:childTnLst>
                                </p:cTn>
                              </p:par>
                              <p:par>
                                <p:cTn id="152" presetID="1" presetClass="entr" presetSubtype="0" fill="hold" grpId="0" nodeType="withEffect">
                                  <p:stCondLst>
                                    <p:cond delay="500"/>
                                  </p:stCondLst>
                                  <p:childTnLst>
                                    <p:set>
                                      <p:cBhvr>
                                        <p:cTn id="153" dur="1" fill="hold">
                                          <p:stCondLst>
                                            <p:cond delay="0"/>
                                          </p:stCondLst>
                                        </p:cTn>
                                        <p:tgtEl>
                                          <p:spTgt spid="730365"/>
                                        </p:tgtEl>
                                        <p:attrNameLst>
                                          <p:attrName>style.visibility</p:attrName>
                                        </p:attrNameLst>
                                      </p:cBhvr>
                                      <p:to>
                                        <p:strVal val="visible"/>
                                      </p:to>
                                    </p:set>
                                  </p:childTnLst>
                                </p:cTn>
                              </p:par>
                            </p:childTnLst>
                          </p:cTn>
                        </p:par>
                        <p:par>
                          <p:cTn id="154" fill="hold">
                            <p:stCondLst>
                              <p:cond delay="3500"/>
                            </p:stCondLst>
                            <p:childTnLst>
                              <p:par>
                                <p:cTn id="155" presetID="1" presetClass="entr" presetSubtype="0" fill="hold" grpId="0" nodeType="afterEffect">
                                  <p:stCondLst>
                                    <p:cond delay="500"/>
                                  </p:stCondLst>
                                  <p:childTnLst>
                                    <p:set>
                                      <p:cBhvr>
                                        <p:cTn id="156" dur="1" fill="hold">
                                          <p:stCondLst>
                                            <p:cond delay="0"/>
                                          </p:stCondLst>
                                        </p:cTn>
                                        <p:tgtEl>
                                          <p:spTgt spid="730355"/>
                                        </p:tgtEl>
                                        <p:attrNameLst>
                                          <p:attrName>style.visibility</p:attrName>
                                        </p:attrNameLst>
                                      </p:cBhvr>
                                      <p:to>
                                        <p:strVal val="visible"/>
                                      </p:to>
                                    </p:set>
                                  </p:childTnLst>
                                </p:cTn>
                              </p:par>
                              <p:par>
                                <p:cTn id="157" presetID="1" presetClass="entr" presetSubtype="0" fill="hold" grpId="0" nodeType="withEffect">
                                  <p:stCondLst>
                                    <p:cond delay="500"/>
                                  </p:stCondLst>
                                  <p:childTnLst>
                                    <p:set>
                                      <p:cBhvr>
                                        <p:cTn id="158" dur="1" fill="hold">
                                          <p:stCondLst>
                                            <p:cond delay="0"/>
                                          </p:stCondLst>
                                        </p:cTn>
                                        <p:tgtEl>
                                          <p:spTgt spid="7303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4" grpId="0" animBg="1"/>
      <p:bldP spid="730115" grpId="0" animBg="1"/>
      <p:bldP spid="730116" grpId="0" animBg="1"/>
      <p:bldP spid="730117" grpId="0" animBg="1"/>
      <p:bldP spid="730118" grpId="0"/>
      <p:bldP spid="730119" grpId="0"/>
      <p:bldP spid="730120" grpId="0"/>
      <p:bldP spid="730121" grpId="0"/>
      <p:bldP spid="730122" grpId="0"/>
      <p:bldP spid="730123" grpId="0"/>
      <p:bldP spid="730124" grpId="0"/>
      <p:bldP spid="730125" grpId="0"/>
      <p:bldP spid="730266" grpId="0"/>
      <p:bldP spid="730267" grpId="0"/>
      <p:bldP spid="730268" grpId="0"/>
      <p:bldP spid="730269" grpId="0"/>
      <p:bldP spid="730270" grpId="0"/>
      <p:bldP spid="730297" grpId="0"/>
      <p:bldP spid="730331" grpId="0" animBg="1"/>
      <p:bldP spid="730332" grpId="0" animBg="1"/>
      <p:bldP spid="730333" grpId="0" animBg="1"/>
      <p:bldP spid="730334" grpId="0" animBg="1"/>
      <p:bldP spid="730342" grpId="0" animBg="1"/>
      <p:bldP spid="730346" grpId="0" animBg="1"/>
      <p:bldP spid="730347" grpId="0" animBg="1"/>
      <p:bldP spid="730348" grpId="0" animBg="1"/>
      <p:bldP spid="730349" grpId="0" animBg="1"/>
      <p:bldP spid="730350" grpId="0" animBg="1"/>
      <p:bldP spid="730351" grpId="0" animBg="1"/>
      <p:bldP spid="730352" grpId="0" animBg="1"/>
      <p:bldP spid="730353" grpId="0" animBg="1"/>
      <p:bldP spid="730354" grpId="0" animBg="1"/>
      <p:bldP spid="730355" grpId="0" animBg="1"/>
      <p:bldP spid="730356" grpId="0" animBg="1"/>
      <p:bldP spid="730357" grpId="0" animBg="1"/>
      <p:bldP spid="730358" grpId="0" animBg="1"/>
      <p:bldP spid="730359" grpId="0" animBg="1"/>
      <p:bldP spid="730360" grpId="0" animBg="1"/>
      <p:bldP spid="730361" grpId="0" animBg="1"/>
      <p:bldP spid="730362" grpId="0" animBg="1"/>
      <p:bldP spid="730363" grpId="0" animBg="1"/>
      <p:bldP spid="730364" grpId="0" animBg="1"/>
      <p:bldP spid="730365" grpId="0" animBg="1"/>
      <p:bldP spid="73036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1693" name="Group 2109"/>
          <p:cNvGrpSpPr>
            <a:grpSpLocks/>
          </p:cNvGrpSpPr>
          <p:nvPr/>
        </p:nvGrpSpPr>
        <p:grpSpPr bwMode="auto">
          <a:xfrm>
            <a:off x="608013" y="1149350"/>
            <a:ext cx="4954587" cy="755650"/>
            <a:chOff x="383" y="724"/>
            <a:chExt cx="3121" cy="476"/>
          </a:xfrm>
        </p:grpSpPr>
        <p:sp>
          <p:nvSpPr>
            <p:cNvPr id="581634" name="Line 2050"/>
            <p:cNvSpPr>
              <a:spLocks noChangeShapeType="1"/>
            </p:cNvSpPr>
            <p:nvPr/>
          </p:nvSpPr>
          <p:spPr bwMode="auto">
            <a:xfrm>
              <a:off x="2400" y="960"/>
              <a:ext cx="1104" cy="0"/>
            </a:xfrm>
            <a:prstGeom prst="line">
              <a:avLst/>
            </a:prstGeom>
            <a:noFill/>
            <a:ln w="25400">
              <a:solidFill>
                <a:srgbClr val="FF0000"/>
              </a:solidFill>
              <a:round/>
              <a:headEnd/>
              <a:tailEnd/>
            </a:ln>
            <a:effectLst/>
          </p:spPr>
          <p:txBody>
            <a:bodyPr/>
            <a:lstStyle/>
            <a:p>
              <a:endParaRPr lang="es-ES"/>
            </a:p>
          </p:txBody>
        </p:sp>
        <p:sp>
          <p:nvSpPr>
            <p:cNvPr id="581636" name="Text Box 2052"/>
            <p:cNvSpPr txBox="1">
              <a:spLocks noChangeArrowheads="1"/>
            </p:cNvSpPr>
            <p:nvPr/>
          </p:nvSpPr>
          <p:spPr bwMode="auto">
            <a:xfrm>
              <a:off x="2482" y="724"/>
              <a:ext cx="524" cy="231"/>
            </a:xfrm>
            <a:prstGeom prst="rect">
              <a:avLst/>
            </a:prstGeom>
            <a:noFill/>
            <a:ln w="9525">
              <a:noFill/>
              <a:miter lim="800000"/>
              <a:headEnd/>
              <a:tailEnd/>
            </a:ln>
            <a:effectLst/>
          </p:spPr>
          <p:txBody>
            <a:bodyPr wrap="none">
              <a:spAutoFit/>
            </a:bodyPr>
            <a:lstStyle/>
            <a:p>
              <a:r>
                <a:rPr lang="es-ES_tradnl" sz="1800"/>
                <a:t>Dist. 1</a:t>
              </a:r>
              <a:endParaRPr lang="es-ES" sz="1800"/>
            </a:p>
          </p:txBody>
        </p:sp>
        <p:pic>
          <p:nvPicPr>
            <p:cNvPr id="581641" name="Picture 2057"/>
            <p:cNvPicPr>
              <a:picLocks noChangeArrowheads="1"/>
            </p:cNvPicPr>
            <p:nvPr/>
          </p:nvPicPr>
          <p:blipFill>
            <a:blip r:embed="rId3" cstate="print"/>
            <a:srcRect/>
            <a:stretch>
              <a:fillRect/>
            </a:stretch>
          </p:blipFill>
          <p:spPr bwMode="auto">
            <a:xfrm>
              <a:off x="1728" y="768"/>
              <a:ext cx="720" cy="432"/>
            </a:xfrm>
            <a:prstGeom prst="rect">
              <a:avLst/>
            </a:prstGeom>
            <a:noFill/>
            <a:ln w="12700">
              <a:noFill/>
              <a:miter lim="800000"/>
              <a:headEnd/>
              <a:tailEnd/>
            </a:ln>
            <a:effectLst/>
          </p:spPr>
        </p:pic>
        <p:sp>
          <p:nvSpPr>
            <p:cNvPr id="581674" name="Text Box 2090"/>
            <p:cNvSpPr txBox="1">
              <a:spLocks noChangeArrowheads="1"/>
            </p:cNvSpPr>
            <p:nvPr/>
          </p:nvSpPr>
          <p:spPr bwMode="auto">
            <a:xfrm>
              <a:off x="383" y="830"/>
              <a:ext cx="1028" cy="231"/>
            </a:xfrm>
            <a:prstGeom prst="rect">
              <a:avLst/>
            </a:prstGeom>
            <a:noFill/>
            <a:ln w="9525">
              <a:noFill/>
              <a:miter lim="800000"/>
              <a:headEnd/>
              <a:tailEnd/>
            </a:ln>
            <a:effectLst/>
          </p:spPr>
          <p:txBody>
            <a:bodyPr wrap="none">
              <a:spAutoFit/>
            </a:bodyPr>
            <a:lstStyle/>
            <a:p>
              <a:r>
                <a:rPr lang="es-ES_tradnl" sz="1800"/>
                <a:t>A se enciende</a:t>
              </a:r>
              <a:endParaRPr lang="es-ES" sz="1800"/>
            </a:p>
          </p:txBody>
        </p:sp>
      </p:grpSp>
      <p:sp>
        <p:nvSpPr>
          <p:cNvPr id="581635" name="Line 2051"/>
          <p:cNvSpPr>
            <a:spLocks noChangeShapeType="1"/>
          </p:cNvSpPr>
          <p:nvPr/>
        </p:nvSpPr>
        <p:spPr bwMode="auto">
          <a:xfrm>
            <a:off x="5446713" y="1543050"/>
            <a:ext cx="1676400" cy="0"/>
          </a:xfrm>
          <a:prstGeom prst="line">
            <a:avLst/>
          </a:prstGeom>
          <a:noFill/>
          <a:ln w="25400">
            <a:solidFill>
              <a:srgbClr val="FF0000"/>
            </a:solidFill>
            <a:round/>
            <a:headEnd/>
            <a:tailEnd/>
          </a:ln>
          <a:effectLst/>
        </p:spPr>
        <p:txBody>
          <a:bodyPr/>
          <a:lstStyle/>
          <a:p>
            <a:endParaRPr lang="es-ES"/>
          </a:p>
        </p:txBody>
      </p:sp>
      <p:sp>
        <p:nvSpPr>
          <p:cNvPr id="581637" name="Text Box 2053"/>
          <p:cNvSpPr txBox="1">
            <a:spLocks noChangeArrowheads="1"/>
          </p:cNvSpPr>
          <p:nvPr/>
        </p:nvSpPr>
        <p:spPr bwMode="auto">
          <a:xfrm>
            <a:off x="6034088" y="1149350"/>
            <a:ext cx="831850" cy="366713"/>
          </a:xfrm>
          <a:prstGeom prst="rect">
            <a:avLst/>
          </a:prstGeom>
          <a:noFill/>
          <a:ln w="9525">
            <a:noFill/>
            <a:miter lim="800000"/>
            <a:headEnd/>
            <a:tailEnd/>
          </a:ln>
          <a:effectLst/>
        </p:spPr>
        <p:txBody>
          <a:bodyPr wrap="none">
            <a:spAutoFit/>
          </a:bodyPr>
          <a:lstStyle/>
          <a:p>
            <a:r>
              <a:rPr lang="es-ES_tradnl" sz="1800"/>
              <a:t>Dist. 1</a:t>
            </a:r>
            <a:endParaRPr lang="es-ES" sz="1800"/>
          </a:p>
        </p:txBody>
      </p:sp>
      <p:sp>
        <p:nvSpPr>
          <p:cNvPr id="581640" name="Text Box 2056"/>
          <p:cNvSpPr txBox="1">
            <a:spLocks noChangeArrowheads="1"/>
          </p:cNvSpPr>
          <p:nvPr/>
        </p:nvSpPr>
        <p:spPr bwMode="auto">
          <a:xfrm>
            <a:off x="1524000" y="228600"/>
            <a:ext cx="6503988" cy="579438"/>
          </a:xfrm>
          <a:prstGeom prst="rect">
            <a:avLst/>
          </a:prstGeom>
          <a:noFill/>
          <a:ln w="9525">
            <a:noFill/>
            <a:miter lim="800000"/>
            <a:headEnd/>
            <a:tailEnd/>
          </a:ln>
          <a:effectLst/>
        </p:spPr>
        <p:txBody>
          <a:bodyPr>
            <a:spAutoFit/>
          </a:bodyPr>
          <a:lstStyle/>
          <a:p>
            <a:pPr>
              <a:spcBef>
                <a:spcPct val="50000"/>
              </a:spcBef>
            </a:pPr>
            <a:r>
              <a:rPr lang="es-ES_tradnl" sz="3200"/>
              <a:t>El problema de la cuenta a infinito</a:t>
            </a:r>
            <a:endParaRPr lang="es-ES" sz="3200"/>
          </a:p>
        </p:txBody>
      </p:sp>
      <p:pic>
        <p:nvPicPr>
          <p:cNvPr id="581643" name="Picture 2059"/>
          <p:cNvPicPr>
            <a:picLocks noChangeArrowheads="1"/>
          </p:cNvPicPr>
          <p:nvPr/>
        </p:nvPicPr>
        <p:blipFill>
          <a:blip r:embed="rId3" cstate="print"/>
          <a:srcRect/>
          <a:stretch>
            <a:fillRect/>
          </a:stretch>
        </p:blipFill>
        <p:spPr bwMode="auto">
          <a:xfrm>
            <a:off x="6970713" y="1219200"/>
            <a:ext cx="1143000" cy="685800"/>
          </a:xfrm>
          <a:prstGeom prst="rect">
            <a:avLst/>
          </a:prstGeom>
          <a:noFill/>
          <a:ln w="12700">
            <a:noFill/>
            <a:miter lim="800000"/>
            <a:headEnd/>
            <a:tailEnd/>
          </a:ln>
          <a:effectLst/>
        </p:spPr>
      </p:pic>
      <p:sp>
        <p:nvSpPr>
          <p:cNvPr id="581646" name="Text Box 2062"/>
          <p:cNvSpPr txBox="1">
            <a:spLocks noChangeArrowheads="1"/>
          </p:cNvSpPr>
          <p:nvPr/>
        </p:nvSpPr>
        <p:spPr bwMode="auto">
          <a:xfrm>
            <a:off x="7351713" y="1333500"/>
            <a:ext cx="349250" cy="366713"/>
          </a:xfrm>
          <a:prstGeom prst="rect">
            <a:avLst/>
          </a:prstGeom>
          <a:solidFill>
            <a:schemeClr val="bg1"/>
          </a:solidFill>
          <a:ln w="9525">
            <a:noFill/>
            <a:miter lim="800000"/>
            <a:headEnd/>
            <a:tailEnd/>
          </a:ln>
          <a:effectLst/>
        </p:spPr>
        <p:txBody>
          <a:bodyPr wrap="none">
            <a:spAutoFit/>
          </a:bodyPr>
          <a:lstStyle/>
          <a:p>
            <a:r>
              <a:rPr lang="es-ES" sz="1800" b="1"/>
              <a:t>C</a:t>
            </a:r>
          </a:p>
        </p:txBody>
      </p:sp>
      <p:sp>
        <p:nvSpPr>
          <p:cNvPr id="581655" name="Text Box 2071"/>
          <p:cNvSpPr txBox="1">
            <a:spLocks noChangeArrowheads="1"/>
          </p:cNvSpPr>
          <p:nvPr/>
        </p:nvSpPr>
        <p:spPr bwMode="auto">
          <a:xfrm>
            <a:off x="3128963" y="2667000"/>
            <a:ext cx="4538662" cy="366713"/>
          </a:xfrm>
          <a:prstGeom prst="rect">
            <a:avLst/>
          </a:prstGeom>
          <a:noFill/>
          <a:ln w="9525">
            <a:noFill/>
            <a:miter lim="800000"/>
            <a:headEnd/>
            <a:tailEnd/>
          </a:ln>
          <a:effectLst/>
        </p:spPr>
        <p:txBody>
          <a:bodyPr wrap="none">
            <a:spAutoFit/>
          </a:bodyPr>
          <a:lstStyle/>
          <a:p>
            <a:r>
              <a:rPr lang="es-ES_tradnl" sz="1800">
                <a:sym typeface="Symbol" pitchFamily="18" charset="2"/>
              </a:rPr>
              <a:t>0                               1                               </a:t>
            </a:r>
            <a:endParaRPr lang="es-ES" sz="1800"/>
          </a:p>
        </p:txBody>
      </p:sp>
      <p:sp>
        <p:nvSpPr>
          <p:cNvPr id="581657" name="Text Box 2073"/>
          <p:cNvSpPr txBox="1">
            <a:spLocks noChangeArrowheads="1"/>
          </p:cNvSpPr>
          <p:nvPr/>
        </p:nvSpPr>
        <p:spPr bwMode="auto">
          <a:xfrm>
            <a:off x="3132138" y="2990850"/>
            <a:ext cx="4565650" cy="366713"/>
          </a:xfrm>
          <a:prstGeom prst="rect">
            <a:avLst/>
          </a:prstGeom>
          <a:noFill/>
          <a:ln w="9525">
            <a:noFill/>
            <a:miter lim="800000"/>
            <a:headEnd/>
            <a:tailEnd/>
          </a:ln>
          <a:effectLst/>
        </p:spPr>
        <p:txBody>
          <a:bodyPr wrap="none">
            <a:spAutoFit/>
          </a:bodyPr>
          <a:lstStyle/>
          <a:p>
            <a:r>
              <a:rPr lang="es-ES_tradnl" sz="1800">
                <a:sym typeface="Symbol" pitchFamily="18" charset="2"/>
              </a:rPr>
              <a:t>0                               1                                2</a:t>
            </a:r>
            <a:endParaRPr lang="es-ES" sz="1800"/>
          </a:p>
        </p:txBody>
      </p:sp>
      <p:sp>
        <p:nvSpPr>
          <p:cNvPr id="581665" name="Text Box 2081"/>
          <p:cNvSpPr txBox="1">
            <a:spLocks noChangeArrowheads="1"/>
          </p:cNvSpPr>
          <p:nvPr/>
        </p:nvSpPr>
        <p:spPr bwMode="auto">
          <a:xfrm>
            <a:off x="3124200" y="358775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3                                4</a:t>
            </a:r>
            <a:endParaRPr lang="es-ES" sz="1800"/>
          </a:p>
        </p:txBody>
      </p:sp>
      <p:sp>
        <p:nvSpPr>
          <p:cNvPr id="581666" name="Text Box 2082"/>
          <p:cNvSpPr txBox="1">
            <a:spLocks noChangeArrowheads="1"/>
          </p:cNvSpPr>
          <p:nvPr/>
        </p:nvSpPr>
        <p:spPr bwMode="auto">
          <a:xfrm>
            <a:off x="3124200" y="389255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5                                4</a:t>
            </a:r>
            <a:endParaRPr lang="es-ES" sz="1800"/>
          </a:p>
        </p:txBody>
      </p:sp>
      <p:sp>
        <p:nvSpPr>
          <p:cNvPr id="581667" name="Text Box 2083"/>
          <p:cNvSpPr txBox="1">
            <a:spLocks noChangeArrowheads="1"/>
          </p:cNvSpPr>
          <p:nvPr/>
        </p:nvSpPr>
        <p:spPr bwMode="auto">
          <a:xfrm>
            <a:off x="3124200" y="4213225"/>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5                                6</a:t>
            </a:r>
            <a:endParaRPr lang="es-ES" sz="1800"/>
          </a:p>
        </p:txBody>
      </p:sp>
      <p:sp>
        <p:nvSpPr>
          <p:cNvPr id="581668" name="Text Box 2084"/>
          <p:cNvSpPr txBox="1">
            <a:spLocks noChangeArrowheads="1"/>
          </p:cNvSpPr>
          <p:nvPr/>
        </p:nvSpPr>
        <p:spPr bwMode="auto">
          <a:xfrm>
            <a:off x="3124200" y="453390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7                                6</a:t>
            </a:r>
            <a:endParaRPr lang="es-ES" sz="1800"/>
          </a:p>
        </p:txBody>
      </p:sp>
      <p:sp>
        <p:nvSpPr>
          <p:cNvPr id="581669" name="Text Box 2085"/>
          <p:cNvSpPr txBox="1">
            <a:spLocks noChangeArrowheads="1"/>
          </p:cNvSpPr>
          <p:nvPr/>
        </p:nvSpPr>
        <p:spPr bwMode="auto">
          <a:xfrm>
            <a:off x="3124200" y="483870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7                                8</a:t>
            </a:r>
            <a:endParaRPr lang="es-ES" sz="1800"/>
          </a:p>
        </p:txBody>
      </p:sp>
      <p:sp>
        <p:nvSpPr>
          <p:cNvPr id="581670" name="Text Box 2086"/>
          <p:cNvSpPr txBox="1">
            <a:spLocks noChangeArrowheads="1"/>
          </p:cNvSpPr>
          <p:nvPr/>
        </p:nvSpPr>
        <p:spPr bwMode="auto">
          <a:xfrm>
            <a:off x="3124200" y="514350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9                                8</a:t>
            </a:r>
            <a:endParaRPr lang="es-ES" sz="1800"/>
          </a:p>
        </p:txBody>
      </p:sp>
      <p:sp>
        <p:nvSpPr>
          <p:cNvPr id="581671" name="Text Box 2087"/>
          <p:cNvSpPr txBox="1">
            <a:spLocks noChangeArrowheads="1"/>
          </p:cNvSpPr>
          <p:nvPr/>
        </p:nvSpPr>
        <p:spPr bwMode="auto">
          <a:xfrm>
            <a:off x="3132138" y="5645150"/>
            <a:ext cx="4565650" cy="366713"/>
          </a:xfrm>
          <a:prstGeom prst="rect">
            <a:avLst/>
          </a:prstGeom>
          <a:noFill/>
          <a:ln w="9525">
            <a:noFill/>
            <a:miter lim="800000"/>
            <a:headEnd/>
            <a:tailEnd/>
          </a:ln>
          <a:effectLst/>
        </p:spPr>
        <p:txBody>
          <a:bodyPr wrap="none">
            <a:spAutoFit/>
          </a:bodyPr>
          <a:lstStyle/>
          <a:p>
            <a:r>
              <a:rPr lang="es-ES_tradnl" sz="1800">
                <a:sym typeface="Symbol" pitchFamily="18" charset="2"/>
              </a:rPr>
              <a:t>.                                 .                                . </a:t>
            </a:r>
            <a:endParaRPr lang="es-ES" sz="1800"/>
          </a:p>
        </p:txBody>
      </p:sp>
      <p:sp>
        <p:nvSpPr>
          <p:cNvPr id="581672" name="Text Box 2088"/>
          <p:cNvSpPr txBox="1">
            <a:spLocks noChangeArrowheads="1"/>
          </p:cNvSpPr>
          <p:nvPr/>
        </p:nvSpPr>
        <p:spPr bwMode="auto">
          <a:xfrm>
            <a:off x="3132138" y="5359400"/>
            <a:ext cx="4565650" cy="366713"/>
          </a:xfrm>
          <a:prstGeom prst="rect">
            <a:avLst/>
          </a:prstGeom>
          <a:noFill/>
          <a:ln w="9525">
            <a:noFill/>
            <a:miter lim="800000"/>
            <a:headEnd/>
            <a:tailEnd/>
          </a:ln>
          <a:effectLst/>
        </p:spPr>
        <p:txBody>
          <a:bodyPr wrap="none">
            <a:spAutoFit/>
          </a:bodyPr>
          <a:lstStyle/>
          <a:p>
            <a:r>
              <a:rPr lang="es-ES_tradnl" sz="1800">
                <a:sym typeface="Symbol" pitchFamily="18" charset="2"/>
              </a:rPr>
              <a:t>.                                 .                                . </a:t>
            </a:r>
            <a:endParaRPr lang="es-ES" sz="1800"/>
          </a:p>
        </p:txBody>
      </p:sp>
      <p:sp>
        <p:nvSpPr>
          <p:cNvPr id="581673" name="Text Box 2089"/>
          <p:cNvSpPr txBox="1">
            <a:spLocks noChangeArrowheads="1"/>
          </p:cNvSpPr>
          <p:nvPr/>
        </p:nvSpPr>
        <p:spPr bwMode="auto">
          <a:xfrm>
            <a:off x="3132138" y="5872163"/>
            <a:ext cx="4565650" cy="366712"/>
          </a:xfrm>
          <a:prstGeom prst="rect">
            <a:avLst/>
          </a:prstGeom>
          <a:noFill/>
          <a:ln w="9525">
            <a:noFill/>
            <a:miter lim="800000"/>
            <a:headEnd/>
            <a:tailEnd/>
          </a:ln>
          <a:effectLst/>
        </p:spPr>
        <p:txBody>
          <a:bodyPr wrap="none">
            <a:spAutoFit/>
          </a:bodyPr>
          <a:lstStyle/>
          <a:p>
            <a:r>
              <a:rPr lang="es-ES_tradnl" sz="1800">
                <a:sym typeface="Symbol" pitchFamily="18" charset="2"/>
              </a:rPr>
              <a:t>.                                 .                                . </a:t>
            </a:r>
            <a:endParaRPr lang="es-ES" sz="1800"/>
          </a:p>
        </p:txBody>
      </p:sp>
      <p:sp>
        <p:nvSpPr>
          <p:cNvPr id="581642" name="Text Box 2058"/>
          <p:cNvSpPr txBox="1">
            <a:spLocks noChangeArrowheads="1"/>
          </p:cNvSpPr>
          <p:nvPr/>
        </p:nvSpPr>
        <p:spPr bwMode="auto">
          <a:xfrm>
            <a:off x="3101975" y="1323975"/>
            <a:ext cx="349250" cy="366713"/>
          </a:xfrm>
          <a:prstGeom prst="rect">
            <a:avLst/>
          </a:prstGeom>
          <a:solidFill>
            <a:schemeClr val="bg1"/>
          </a:solidFill>
          <a:ln w="9525">
            <a:noFill/>
            <a:miter lim="800000"/>
            <a:headEnd/>
            <a:tailEnd/>
          </a:ln>
          <a:effectLst/>
        </p:spPr>
        <p:txBody>
          <a:bodyPr wrap="none">
            <a:spAutoFit/>
          </a:bodyPr>
          <a:lstStyle/>
          <a:p>
            <a:r>
              <a:rPr lang="es-ES" sz="1800" b="1"/>
              <a:t>A</a:t>
            </a:r>
          </a:p>
        </p:txBody>
      </p:sp>
      <p:sp>
        <p:nvSpPr>
          <p:cNvPr id="581654" name="Text Box 2070"/>
          <p:cNvSpPr txBox="1">
            <a:spLocks noChangeArrowheads="1"/>
          </p:cNvSpPr>
          <p:nvPr/>
        </p:nvSpPr>
        <p:spPr bwMode="auto">
          <a:xfrm>
            <a:off x="3128963" y="2373313"/>
            <a:ext cx="4575175" cy="366712"/>
          </a:xfrm>
          <a:prstGeom prst="rect">
            <a:avLst/>
          </a:prstGeom>
          <a:noFill/>
          <a:ln w="9525">
            <a:noFill/>
            <a:miter lim="800000"/>
            <a:headEnd/>
            <a:tailEnd/>
          </a:ln>
          <a:effectLst/>
        </p:spPr>
        <p:txBody>
          <a:bodyPr wrap="none">
            <a:spAutoFit/>
          </a:bodyPr>
          <a:lstStyle/>
          <a:p>
            <a:r>
              <a:rPr lang="es-ES_tradnl" sz="1800">
                <a:sym typeface="Symbol" pitchFamily="18" charset="2"/>
              </a:rPr>
              <a:t>0                                                              </a:t>
            </a:r>
            <a:endParaRPr lang="es-ES" sz="1800"/>
          </a:p>
        </p:txBody>
      </p:sp>
      <p:grpSp>
        <p:nvGrpSpPr>
          <p:cNvPr id="581687" name="Group 2103"/>
          <p:cNvGrpSpPr>
            <a:grpSpLocks/>
          </p:cNvGrpSpPr>
          <p:nvPr/>
        </p:nvGrpSpPr>
        <p:grpSpPr bwMode="auto">
          <a:xfrm>
            <a:off x="152400" y="2082800"/>
            <a:ext cx="7559675" cy="423863"/>
            <a:chOff x="288" y="1312"/>
            <a:chExt cx="4762" cy="267"/>
          </a:xfrm>
        </p:grpSpPr>
        <p:sp>
          <p:nvSpPr>
            <p:cNvPr id="581648" name="Text Box 2064"/>
            <p:cNvSpPr txBox="1">
              <a:spLocks noChangeArrowheads="1"/>
            </p:cNvSpPr>
            <p:nvPr/>
          </p:nvSpPr>
          <p:spPr bwMode="auto">
            <a:xfrm>
              <a:off x="2160" y="1312"/>
              <a:ext cx="2890" cy="231"/>
            </a:xfrm>
            <a:prstGeom prst="rect">
              <a:avLst/>
            </a:prstGeom>
            <a:noFill/>
            <a:ln w="9525">
              <a:noFill/>
              <a:miter lim="800000"/>
              <a:headEnd/>
              <a:tailEnd/>
            </a:ln>
            <a:effectLst/>
          </p:spPr>
          <p:txBody>
            <a:bodyPr wrap="none">
              <a:spAutoFit/>
            </a:bodyPr>
            <a:lstStyle/>
            <a:p>
              <a:r>
                <a:rPr lang="es-ES_tradnl" sz="1800">
                  <a:sym typeface="Symbol" pitchFamily="18" charset="2"/>
                </a:rPr>
                <a:t>-                                                               </a:t>
              </a:r>
              <a:endParaRPr lang="es-ES" sz="1800"/>
            </a:p>
          </p:txBody>
        </p:sp>
        <p:sp>
          <p:nvSpPr>
            <p:cNvPr id="581638" name="Text Box 2054"/>
            <p:cNvSpPr txBox="1">
              <a:spLocks noChangeArrowheads="1"/>
            </p:cNvSpPr>
            <p:nvPr/>
          </p:nvSpPr>
          <p:spPr bwMode="auto">
            <a:xfrm>
              <a:off x="288" y="1348"/>
              <a:ext cx="1300" cy="231"/>
            </a:xfrm>
            <a:prstGeom prst="rect">
              <a:avLst/>
            </a:prstGeom>
            <a:noFill/>
            <a:ln w="9525">
              <a:noFill/>
              <a:miter lim="800000"/>
              <a:headEnd/>
              <a:tailEnd/>
            </a:ln>
            <a:effectLst/>
          </p:spPr>
          <p:txBody>
            <a:bodyPr wrap="none">
              <a:spAutoFit/>
            </a:bodyPr>
            <a:lstStyle/>
            <a:p>
              <a:r>
                <a:rPr lang="es-ES_tradnl" sz="1800"/>
                <a:t>Distancias hacia A</a:t>
              </a:r>
              <a:endParaRPr lang="es-ES" sz="1800"/>
            </a:p>
          </p:txBody>
        </p:sp>
        <p:sp>
          <p:nvSpPr>
            <p:cNvPr id="581675" name="Line 2091"/>
            <p:cNvSpPr>
              <a:spLocks noChangeShapeType="1"/>
            </p:cNvSpPr>
            <p:nvPr/>
          </p:nvSpPr>
          <p:spPr bwMode="auto">
            <a:xfrm>
              <a:off x="1632" y="1440"/>
              <a:ext cx="480" cy="0"/>
            </a:xfrm>
            <a:prstGeom prst="line">
              <a:avLst/>
            </a:prstGeom>
            <a:noFill/>
            <a:ln w="9525">
              <a:solidFill>
                <a:schemeClr val="tx1"/>
              </a:solidFill>
              <a:round/>
              <a:headEnd/>
              <a:tailEnd type="triangle" w="med" len="med"/>
            </a:ln>
            <a:effectLst/>
          </p:spPr>
          <p:txBody>
            <a:bodyPr/>
            <a:lstStyle/>
            <a:p>
              <a:endParaRPr lang="es-ES"/>
            </a:p>
          </p:txBody>
        </p:sp>
      </p:grpSp>
      <p:sp>
        <p:nvSpPr>
          <p:cNvPr id="581661" name="Text Box 2077"/>
          <p:cNvSpPr txBox="1">
            <a:spLocks noChangeArrowheads="1"/>
          </p:cNvSpPr>
          <p:nvPr/>
        </p:nvSpPr>
        <p:spPr bwMode="auto">
          <a:xfrm>
            <a:off x="3124200" y="3282950"/>
            <a:ext cx="4578350" cy="366713"/>
          </a:xfrm>
          <a:prstGeom prst="rect">
            <a:avLst/>
          </a:prstGeom>
          <a:noFill/>
          <a:ln w="9525">
            <a:noFill/>
            <a:miter lim="800000"/>
            <a:headEnd/>
            <a:tailEnd/>
          </a:ln>
          <a:effectLst/>
        </p:spPr>
        <p:txBody>
          <a:bodyPr wrap="none">
            <a:spAutoFit/>
          </a:bodyPr>
          <a:lstStyle/>
          <a:p>
            <a:r>
              <a:rPr lang="es-ES_tradnl" sz="1800">
                <a:sym typeface="Symbol" pitchFamily="18" charset="2"/>
              </a:rPr>
              <a:t>-                                3                                2</a:t>
            </a:r>
            <a:endParaRPr lang="es-ES" sz="1800"/>
          </a:p>
        </p:txBody>
      </p:sp>
      <p:grpSp>
        <p:nvGrpSpPr>
          <p:cNvPr id="581680" name="Group 2096"/>
          <p:cNvGrpSpPr>
            <a:grpSpLocks/>
          </p:cNvGrpSpPr>
          <p:nvPr/>
        </p:nvGrpSpPr>
        <p:grpSpPr bwMode="auto">
          <a:xfrm>
            <a:off x="827088" y="1052513"/>
            <a:ext cx="3044825" cy="2598737"/>
            <a:chOff x="722" y="672"/>
            <a:chExt cx="1918" cy="1637"/>
          </a:xfrm>
        </p:grpSpPr>
        <p:grpSp>
          <p:nvGrpSpPr>
            <p:cNvPr id="581660" name="Group 2076"/>
            <p:cNvGrpSpPr>
              <a:grpSpLocks/>
            </p:cNvGrpSpPr>
            <p:nvPr/>
          </p:nvGrpSpPr>
          <p:grpSpPr bwMode="auto">
            <a:xfrm>
              <a:off x="1920" y="672"/>
              <a:ext cx="720" cy="576"/>
              <a:chOff x="1920" y="672"/>
              <a:chExt cx="720" cy="576"/>
            </a:xfrm>
          </p:grpSpPr>
          <p:sp>
            <p:nvSpPr>
              <p:cNvPr id="581658" name="Line 2074"/>
              <p:cNvSpPr>
                <a:spLocks noChangeShapeType="1"/>
              </p:cNvSpPr>
              <p:nvPr/>
            </p:nvSpPr>
            <p:spPr bwMode="auto">
              <a:xfrm>
                <a:off x="1968" y="672"/>
                <a:ext cx="672" cy="576"/>
              </a:xfrm>
              <a:prstGeom prst="line">
                <a:avLst/>
              </a:prstGeom>
              <a:noFill/>
              <a:ln w="25400">
                <a:solidFill>
                  <a:schemeClr val="tx1"/>
                </a:solidFill>
                <a:round/>
                <a:headEnd/>
                <a:tailEnd/>
              </a:ln>
              <a:effectLst/>
            </p:spPr>
            <p:txBody>
              <a:bodyPr/>
              <a:lstStyle/>
              <a:p>
                <a:endParaRPr lang="es-ES"/>
              </a:p>
            </p:txBody>
          </p:sp>
          <p:sp>
            <p:nvSpPr>
              <p:cNvPr id="581659" name="Line 2075"/>
              <p:cNvSpPr>
                <a:spLocks noChangeShapeType="1"/>
              </p:cNvSpPr>
              <p:nvPr/>
            </p:nvSpPr>
            <p:spPr bwMode="auto">
              <a:xfrm flipH="1">
                <a:off x="1920" y="672"/>
                <a:ext cx="576" cy="576"/>
              </a:xfrm>
              <a:prstGeom prst="line">
                <a:avLst/>
              </a:prstGeom>
              <a:noFill/>
              <a:ln w="25400">
                <a:solidFill>
                  <a:schemeClr val="tx1"/>
                </a:solidFill>
                <a:round/>
                <a:headEnd/>
                <a:tailEnd/>
              </a:ln>
              <a:effectLst/>
            </p:spPr>
            <p:txBody>
              <a:bodyPr/>
              <a:lstStyle/>
              <a:p>
                <a:endParaRPr lang="es-ES"/>
              </a:p>
            </p:txBody>
          </p:sp>
        </p:grpSp>
        <p:sp>
          <p:nvSpPr>
            <p:cNvPr id="581676" name="Text Box 2092"/>
            <p:cNvSpPr txBox="1">
              <a:spLocks noChangeArrowheads="1"/>
            </p:cNvSpPr>
            <p:nvPr/>
          </p:nvSpPr>
          <p:spPr bwMode="auto">
            <a:xfrm>
              <a:off x="722" y="2078"/>
              <a:ext cx="844" cy="231"/>
            </a:xfrm>
            <a:prstGeom prst="rect">
              <a:avLst/>
            </a:prstGeom>
            <a:noFill/>
            <a:ln w="9525">
              <a:noFill/>
              <a:miter lim="800000"/>
              <a:headEnd/>
              <a:tailEnd/>
            </a:ln>
            <a:effectLst/>
          </p:spPr>
          <p:txBody>
            <a:bodyPr wrap="none">
              <a:spAutoFit/>
            </a:bodyPr>
            <a:lstStyle/>
            <a:p>
              <a:r>
                <a:rPr lang="es-ES_tradnl" sz="1800"/>
                <a:t>A se apaga</a:t>
              </a:r>
              <a:endParaRPr lang="es-ES" sz="1800"/>
            </a:p>
          </p:txBody>
        </p:sp>
        <p:sp>
          <p:nvSpPr>
            <p:cNvPr id="581678" name="Line 2094"/>
            <p:cNvSpPr>
              <a:spLocks noChangeShapeType="1"/>
            </p:cNvSpPr>
            <p:nvPr/>
          </p:nvSpPr>
          <p:spPr bwMode="auto">
            <a:xfrm>
              <a:off x="1632" y="2208"/>
              <a:ext cx="480" cy="0"/>
            </a:xfrm>
            <a:prstGeom prst="line">
              <a:avLst/>
            </a:prstGeom>
            <a:noFill/>
            <a:ln w="9525">
              <a:solidFill>
                <a:schemeClr val="tx1"/>
              </a:solidFill>
              <a:round/>
              <a:headEnd/>
              <a:tailEnd type="triangle" w="med" len="med"/>
            </a:ln>
            <a:effectLst/>
          </p:spPr>
          <p:txBody>
            <a:bodyPr/>
            <a:lstStyle/>
            <a:p>
              <a:endParaRPr lang="es-ES"/>
            </a:p>
          </p:txBody>
        </p:sp>
      </p:grpSp>
      <p:pic>
        <p:nvPicPr>
          <p:cNvPr id="581644" name="Picture 2060"/>
          <p:cNvPicPr>
            <a:picLocks noChangeArrowheads="1"/>
          </p:cNvPicPr>
          <p:nvPr/>
        </p:nvPicPr>
        <p:blipFill>
          <a:blip r:embed="rId3" cstate="print"/>
          <a:srcRect/>
          <a:stretch>
            <a:fillRect/>
          </a:stretch>
        </p:blipFill>
        <p:spPr bwMode="auto">
          <a:xfrm>
            <a:off x="4837113" y="1219200"/>
            <a:ext cx="1143000" cy="685800"/>
          </a:xfrm>
          <a:prstGeom prst="rect">
            <a:avLst/>
          </a:prstGeom>
          <a:noFill/>
          <a:ln w="12700">
            <a:noFill/>
            <a:miter lim="800000"/>
            <a:headEnd/>
            <a:tailEnd/>
          </a:ln>
          <a:effectLst/>
        </p:spPr>
      </p:pic>
      <p:sp>
        <p:nvSpPr>
          <p:cNvPr id="581645" name="Text Box 2061"/>
          <p:cNvSpPr txBox="1">
            <a:spLocks noChangeArrowheads="1"/>
          </p:cNvSpPr>
          <p:nvPr/>
        </p:nvSpPr>
        <p:spPr bwMode="auto">
          <a:xfrm>
            <a:off x="5253038" y="1333500"/>
            <a:ext cx="349250" cy="366713"/>
          </a:xfrm>
          <a:prstGeom prst="rect">
            <a:avLst/>
          </a:prstGeom>
          <a:solidFill>
            <a:schemeClr val="bg1"/>
          </a:solidFill>
          <a:ln w="9525">
            <a:noFill/>
            <a:miter lim="800000"/>
            <a:headEnd/>
            <a:tailEnd/>
          </a:ln>
          <a:effectLst/>
        </p:spPr>
        <p:txBody>
          <a:bodyPr wrap="none">
            <a:spAutoFit/>
          </a:bodyPr>
          <a:lstStyle/>
          <a:p>
            <a:r>
              <a:rPr lang="es-ES" sz="1800" b="1"/>
              <a:t>B</a:t>
            </a:r>
          </a:p>
        </p:txBody>
      </p:sp>
      <p:sp>
        <p:nvSpPr>
          <p:cNvPr id="581688" name="Text Box 2104"/>
          <p:cNvSpPr txBox="1">
            <a:spLocks noChangeArrowheads="1"/>
          </p:cNvSpPr>
          <p:nvPr/>
        </p:nvSpPr>
        <p:spPr bwMode="auto">
          <a:xfrm>
            <a:off x="3114675" y="6157913"/>
            <a:ext cx="4587875" cy="366712"/>
          </a:xfrm>
          <a:prstGeom prst="rect">
            <a:avLst/>
          </a:prstGeom>
          <a:noFill/>
          <a:ln w="9525">
            <a:noFill/>
            <a:miter lim="800000"/>
            <a:headEnd/>
            <a:tailEnd/>
          </a:ln>
          <a:effectLst/>
        </p:spPr>
        <p:txBody>
          <a:bodyPr wrap="none">
            <a:spAutoFit/>
          </a:bodyPr>
          <a:lstStyle/>
          <a:p>
            <a:r>
              <a:rPr lang="es-ES_tradnl" sz="1800">
                <a:sym typeface="Symbol" pitchFamily="18" charset="2"/>
              </a:rPr>
              <a:t>-                                                               </a:t>
            </a:r>
            <a:endParaRPr lang="es-ES" sz="1800">
              <a:sym typeface="Symbol" pitchFamily="18" charset="2"/>
            </a:endParaRPr>
          </a:p>
        </p:txBody>
      </p:sp>
      <p:sp>
        <p:nvSpPr>
          <p:cNvPr id="581695" name="Oval 2111"/>
          <p:cNvSpPr>
            <a:spLocks noChangeArrowheads="1"/>
          </p:cNvSpPr>
          <p:nvPr/>
        </p:nvSpPr>
        <p:spPr bwMode="auto">
          <a:xfrm>
            <a:off x="3163888"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0</a:t>
            </a:r>
          </a:p>
        </p:txBody>
      </p:sp>
      <p:sp>
        <p:nvSpPr>
          <p:cNvPr id="581696" name="Oval 2112"/>
          <p:cNvSpPr>
            <a:spLocks noChangeArrowheads="1"/>
          </p:cNvSpPr>
          <p:nvPr/>
        </p:nvSpPr>
        <p:spPr bwMode="auto">
          <a:xfrm>
            <a:off x="5308600"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1</a:t>
            </a:r>
          </a:p>
        </p:txBody>
      </p:sp>
      <p:sp>
        <p:nvSpPr>
          <p:cNvPr id="581697" name="Oval 2113"/>
          <p:cNvSpPr>
            <a:spLocks noChangeArrowheads="1"/>
          </p:cNvSpPr>
          <p:nvPr/>
        </p:nvSpPr>
        <p:spPr bwMode="auto">
          <a:xfrm>
            <a:off x="7412038"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2</a:t>
            </a:r>
          </a:p>
        </p:txBody>
      </p:sp>
      <p:sp>
        <p:nvSpPr>
          <p:cNvPr id="581698" name="Oval 2114"/>
          <p:cNvSpPr>
            <a:spLocks noChangeArrowheads="1"/>
          </p:cNvSpPr>
          <p:nvPr/>
        </p:nvSpPr>
        <p:spPr bwMode="auto">
          <a:xfrm>
            <a:off x="5308600"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3</a:t>
            </a:r>
          </a:p>
        </p:txBody>
      </p:sp>
      <p:sp>
        <p:nvSpPr>
          <p:cNvPr id="581699" name="Oval 2115"/>
          <p:cNvSpPr>
            <a:spLocks noChangeArrowheads="1"/>
          </p:cNvSpPr>
          <p:nvPr/>
        </p:nvSpPr>
        <p:spPr bwMode="auto">
          <a:xfrm>
            <a:off x="7412038"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4</a:t>
            </a:r>
          </a:p>
        </p:txBody>
      </p:sp>
      <p:sp>
        <p:nvSpPr>
          <p:cNvPr id="581700" name="Oval 2116"/>
          <p:cNvSpPr>
            <a:spLocks noChangeArrowheads="1"/>
          </p:cNvSpPr>
          <p:nvPr/>
        </p:nvSpPr>
        <p:spPr bwMode="auto">
          <a:xfrm>
            <a:off x="7412038"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6</a:t>
            </a:r>
          </a:p>
        </p:txBody>
      </p:sp>
      <p:sp>
        <p:nvSpPr>
          <p:cNvPr id="581701" name="Oval 2117"/>
          <p:cNvSpPr>
            <a:spLocks noChangeArrowheads="1"/>
          </p:cNvSpPr>
          <p:nvPr/>
        </p:nvSpPr>
        <p:spPr bwMode="auto">
          <a:xfrm>
            <a:off x="7412038"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8</a:t>
            </a:r>
          </a:p>
        </p:txBody>
      </p:sp>
      <p:sp>
        <p:nvSpPr>
          <p:cNvPr id="581702" name="Oval 2118"/>
          <p:cNvSpPr>
            <a:spLocks noChangeArrowheads="1"/>
          </p:cNvSpPr>
          <p:nvPr/>
        </p:nvSpPr>
        <p:spPr bwMode="auto">
          <a:xfrm>
            <a:off x="5308600"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5</a:t>
            </a:r>
          </a:p>
        </p:txBody>
      </p:sp>
      <p:sp>
        <p:nvSpPr>
          <p:cNvPr id="581703" name="Oval 2119"/>
          <p:cNvSpPr>
            <a:spLocks noChangeArrowheads="1"/>
          </p:cNvSpPr>
          <p:nvPr/>
        </p:nvSpPr>
        <p:spPr bwMode="auto">
          <a:xfrm>
            <a:off x="5308600" y="1412875"/>
            <a:ext cx="215900" cy="215900"/>
          </a:xfrm>
          <a:prstGeom prst="ellipse">
            <a:avLst/>
          </a:prstGeom>
          <a:solidFill>
            <a:srgbClr val="00FF00"/>
          </a:solidFill>
          <a:ln w="9525">
            <a:solidFill>
              <a:schemeClr val="tx1"/>
            </a:solidFill>
            <a:round/>
            <a:headEnd/>
            <a:tailEnd/>
          </a:ln>
          <a:effectLst/>
        </p:spPr>
        <p:txBody>
          <a:bodyPr wrap="none" anchor="ctr"/>
          <a:lstStyle/>
          <a:p>
            <a:pPr algn="ctr"/>
            <a:r>
              <a:rPr lang="es-ES" sz="1400" b="1"/>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816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16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16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1695"/>
                                        </p:tgtEl>
                                        <p:attrNameLst>
                                          <p:attrName>style.visibility</p:attrName>
                                        </p:attrNameLst>
                                      </p:cBhvr>
                                      <p:to>
                                        <p:strVal val="visible"/>
                                      </p:to>
                                    </p:set>
                                  </p:childTnLst>
                                </p:cTn>
                              </p:par>
                            </p:childTnLst>
                          </p:cTn>
                        </p:par>
                        <p:par>
                          <p:cTn id="19" fill="hold">
                            <p:stCondLst>
                              <p:cond delay="0"/>
                            </p:stCondLst>
                            <p:childTnLst>
                              <p:par>
                                <p:cTn id="20" presetID="63" presetClass="path" presetSubtype="0" accel="50000" decel="50000" fill="hold" nodeType="afterEffect">
                                  <p:stCondLst>
                                    <p:cond delay="0"/>
                                  </p:stCondLst>
                                  <p:childTnLst>
                                    <p:animMotion origin="layout" path="M -2.77778E-6 7.40741E-7 L 0.23716 7.40741E-7 " pathEditMode="relative" rAng="0" ptsTypes="AA">
                                      <p:cBhvr>
                                        <p:cTn id="21" dur="2000" fill="hold"/>
                                        <p:tgtEl>
                                          <p:spTgt spid="581695"/>
                                        </p:tgtEl>
                                        <p:attrNameLst>
                                          <p:attrName>ppt_x</p:attrName>
                                          <p:attrName>ppt_y</p:attrName>
                                        </p:attrNameLst>
                                      </p:cBhvr>
                                      <p:rCtr x="119" y="0"/>
                                    </p:animMotion>
                                  </p:childTnLst>
                                </p:cTn>
                              </p:par>
                            </p:childTnLst>
                          </p:cTn>
                        </p:par>
                        <p:par>
                          <p:cTn id="22" fill="hold">
                            <p:stCondLst>
                              <p:cond delay="2000"/>
                            </p:stCondLst>
                            <p:childTnLst>
                              <p:par>
                                <p:cTn id="23" presetID="1" presetClass="exit" presetSubtype="0" fill="hold" nodeType="afterEffect">
                                  <p:stCondLst>
                                    <p:cond delay="0"/>
                                  </p:stCondLst>
                                  <p:childTnLst>
                                    <p:set>
                                      <p:cBhvr>
                                        <p:cTn id="24" dur="1" fill="hold">
                                          <p:stCondLst>
                                            <p:cond delay="0"/>
                                          </p:stCondLst>
                                        </p:cTn>
                                        <p:tgtEl>
                                          <p:spTgt spid="581695"/>
                                        </p:tgtEl>
                                        <p:attrNameLst>
                                          <p:attrName>style.visibility</p:attrName>
                                        </p:attrNameLst>
                                      </p:cBhvr>
                                      <p:to>
                                        <p:strVal val="hidden"/>
                                      </p:to>
                                    </p:set>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499"/>
                                          </p:stCondLst>
                                        </p:cTn>
                                        <p:tgtEl>
                                          <p:spTgt spid="58165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81696"/>
                                        </p:tgtEl>
                                        <p:attrNameLst>
                                          <p:attrName>style.visibility</p:attrName>
                                        </p:attrNameLst>
                                      </p:cBhvr>
                                      <p:to>
                                        <p:strVal val="visible"/>
                                      </p:to>
                                    </p:set>
                                  </p:childTnLst>
                                </p:cTn>
                              </p:par>
                            </p:childTnLst>
                          </p:cTn>
                        </p:par>
                        <p:par>
                          <p:cTn id="32" fill="hold">
                            <p:stCondLst>
                              <p:cond delay="0"/>
                            </p:stCondLst>
                            <p:childTnLst>
                              <p:par>
                                <p:cTn id="33" presetID="63" presetClass="path" presetSubtype="0" accel="50000" decel="50000" fill="hold" nodeType="afterEffect">
                                  <p:stCondLst>
                                    <p:cond delay="0"/>
                                  </p:stCondLst>
                                  <p:childTnLst>
                                    <p:animMotion origin="layout" path="M 2.5E-6 -3.33333E-6 L 0.22986 -3.33333E-6 " pathEditMode="relative" rAng="0" ptsTypes="AA">
                                      <p:cBhvr>
                                        <p:cTn id="34" dur="2000" fill="hold"/>
                                        <p:tgtEl>
                                          <p:spTgt spid="581696"/>
                                        </p:tgtEl>
                                        <p:attrNameLst>
                                          <p:attrName>ppt_x</p:attrName>
                                          <p:attrName>ppt_y</p:attrName>
                                        </p:attrNameLst>
                                      </p:cBhvr>
                                      <p:rCtr x="115" y="0"/>
                                    </p:animMotion>
                                  </p:childTnLst>
                                </p:cTn>
                              </p:par>
                            </p:childTnLst>
                          </p:cTn>
                        </p:par>
                        <p:par>
                          <p:cTn id="35" fill="hold">
                            <p:stCondLst>
                              <p:cond delay="2000"/>
                            </p:stCondLst>
                            <p:childTnLst>
                              <p:par>
                                <p:cTn id="36" presetID="1" presetClass="exit" presetSubtype="0" fill="hold" nodeType="afterEffect">
                                  <p:stCondLst>
                                    <p:cond delay="0"/>
                                  </p:stCondLst>
                                  <p:childTnLst>
                                    <p:set>
                                      <p:cBhvr>
                                        <p:cTn id="37" dur="1" fill="hold">
                                          <p:stCondLst>
                                            <p:cond delay="0"/>
                                          </p:stCondLst>
                                        </p:cTn>
                                        <p:tgtEl>
                                          <p:spTgt spid="581696"/>
                                        </p:tgtEl>
                                        <p:attrNameLst>
                                          <p:attrName>style.visibility</p:attrName>
                                        </p:attrNameLst>
                                      </p:cBhvr>
                                      <p:to>
                                        <p:strVal val="hidden"/>
                                      </p:to>
                                    </p:set>
                                  </p:childTnLst>
                                </p:cTn>
                              </p:par>
                            </p:childTnLst>
                          </p:cTn>
                        </p:par>
                        <p:par>
                          <p:cTn id="38" fill="hold">
                            <p:stCondLst>
                              <p:cond delay="2000"/>
                            </p:stCondLst>
                            <p:childTnLst>
                              <p:par>
                                <p:cTn id="39" presetID="1" presetClass="entr" presetSubtype="0" fill="hold" grpId="0" nodeType="afterEffect">
                                  <p:stCondLst>
                                    <p:cond delay="0"/>
                                  </p:stCondLst>
                                  <p:childTnLst>
                                    <p:set>
                                      <p:cBhvr>
                                        <p:cTn id="40" dur="1" fill="hold">
                                          <p:stCondLst>
                                            <p:cond delay="499"/>
                                          </p:stCondLst>
                                        </p:cTn>
                                        <p:tgtEl>
                                          <p:spTgt spid="58165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499"/>
                                          </p:stCondLst>
                                        </p:cTn>
                                        <p:tgtEl>
                                          <p:spTgt spid="58168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81697"/>
                                        </p:tgtEl>
                                        <p:attrNameLst>
                                          <p:attrName>style.visibility</p:attrName>
                                        </p:attrNameLst>
                                      </p:cBhvr>
                                      <p:to>
                                        <p:strVal val="visible"/>
                                      </p:to>
                                    </p:set>
                                  </p:childTnLst>
                                </p:cTn>
                              </p:par>
                            </p:childTnLst>
                          </p:cTn>
                        </p:par>
                        <p:par>
                          <p:cTn id="49" fill="hold">
                            <p:stCondLst>
                              <p:cond delay="0"/>
                            </p:stCondLst>
                            <p:childTnLst>
                              <p:par>
                                <p:cTn id="50" presetID="63" presetClass="path" presetSubtype="0" accel="50000" decel="50000" fill="hold" nodeType="afterEffect">
                                  <p:stCondLst>
                                    <p:cond delay="0"/>
                                  </p:stCondLst>
                                  <p:childTnLst>
                                    <p:animMotion origin="layout" path="M 0.00243 7.40741E-7 L -0.22657 -0.00116 " pathEditMode="relative" rAng="0" ptsTypes="AA">
                                      <p:cBhvr>
                                        <p:cTn id="51" dur="2000" fill="hold"/>
                                        <p:tgtEl>
                                          <p:spTgt spid="581697"/>
                                        </p:tgtEl>
                                        <p:attrNameLst>
                                          <p:attrName>ppt_x</p:attrName>
                                          <p:attrName>ppt_y</p:attrName>
                                        </p:attrNameLst>
                                      </p:cBhvr>
                                      <p:rCtr x="-115" y="-1"/>
                                    </p:animMotion>
                                  </p:childTnLst>
                                </p:cTn>
                              </p:par>
                            </p:childTnLst>
                          </p:cTn>
                        </p:par>
                        <p:par>
                          <p:cTn id="52" fill="hold">
                            <p:stCondLst>
                              <p:cond delay="2000"/>
                            </p:stCondLst>
                            <p:childTnLst>
                              <p:par>
                                <p:cTn id="53" presetID="1" presetClass="exit" presetSubtype="0" fill="hold" nodeType="afterEffect">
                                  <p:stCondLst>
                                    <p:cond delay="0"/>
                                  </p:stCondLst>
                                  <p:childTnLst>
                                    <p:set>
                                      <p:cBhvr>
                                        <p:cTn id="54" dur="1" fill="hold">
                                          <p:stCondLst>
                                            <p:cond delay="0"/>
                                          </p:stCondLst>
                                        </p:cTn>
                                        <p:tgtEl>
                                          <p:spTgt spid="581697"/>
                                        </p:tgtEl>
                                        <p:attrNameLst>
                                          <p:attrName>style.visibility</p:attrName>
                                        </p:attrNameLst>
                                      </p:cBhvr>
                                      <p:to>
                                        <p:strVal val="hidden"/>
                                      </p:to>
                                    </p:set>
                                  </p:childTnLst>
                                </p:cTn>
                              </p:par>
                            </p:childTnLst>
                          </p:cTn>
                        </p:par>
                        <p:par>
                          <p:cTn id="55" fill="hold">
                            <p:stCondLst>
                              <p:cond delay="2000"/>
                            </p:stCondLst>
                            <p:childTnLst>
                              <p:par>
                                <p:cTn id="56" presetID="1" presetClass="entr" presetSubtype="0" fill="hold" grpId="0" nodeType="afterEffect">
                                  <p:stCondLst>
                                    <p:cond delay="0"/>
                                  </p:stCondLst>
                                  <p:childTnLst>
                                    <p:set>
                                      <p:cBhvr>
                                        <p:cTn id="57" dur="1" fill="hold">
                                          <p:stCondLst>
                                            <p:cond delay="499"/>
                                          </p:stCondLst>
                                        </p:cTn>
                                        <p:tgtEl>
                                          <p:spTgt spid="581661"/>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81698"/>
                                        </p:tgtEl>
                                        <p:attrNameLst>
                                          <p:attrName>style.visibility</p:attrName>
                                        </p:attrNameLst>
                                      </p:cBhvr>
                                      <p:to>
                                        <p:strVal val="visible"/>
                                      </p:to>
                                    </p:set>
                                  </p:childTnLst>
                                </p:cTn>
                              </p:par>
                            </p:childTnLst>
                          </p:cTn>
                        </p:par>
                        <p:par>
                          <p:cTn id="62" fill="hold">
                            <p:stCondLst>
                              <p:cond delay="0"/>
                            </p:stCondLst>
                            <p:childTnLst>
                              <p:par>
                                <p:cTn id="63" presetID="63" presetClass="path" presetSubtype="0" accel="50000" decel="50000" fill="hold" nodeType="afterEffect">
                                  <p:stCondLst>
                                    <p:cond delay="0"/>
                                  </p:stCondLst>
                                  <p:childTnLst>
                                    <p:animMotion origin="layout" path="M 0.00087 7.40741E-7 L 0.23073 7.40741E-7 " pathEditMode="relative" rAng="0" ptsTypes="AA">
                                      <p:cBhvr>
                                        <p:cTn id="64" dur="2000" fill="hold"/>
                                        <p:tgtEl>
                                          <p:spTgt spid="581698"/>
                                        </p:tgtEl>
                                        <p:attrNameLst>
                                          <p:attrName>ppt_x</p:attrName>
                                          <p:attrName>ppt_y</p:attrName>
                                        </p:attrNameLst>
                                      </p:cBhvr>
                                      <p:rCtr x="115" y="0"/>
                                    </p:animMotion>
                                  </p:childTnLst>
                                </p:cTn>
                              </p:par>
                            </p:childTnLst>
                          </p:cTn>
                        </p:par>
                        <p:par>
                          <p:cTn id="65" fill="hold">
                            <p:stCondLst>
                              <p:cond delay="2000"/>
                            </p:stCondLst>
                            <p:childTnLst>
                              <p:par>
                                <p:cTn id="66" presetID="1" presetClass="exit" presetSubtype="0" fill="hold" nodeType="afterEffect">
                                  <p:stCondLst>
                                    <p:cond delay="0"/>
                                  </p:stCondLst>
                                  <p:childTnLst>
                                    <p:set>
                                      <p:cBhvr>
                                        <p:cTn id="67" dur="1" fill="hold">
                                          <p:stCondLst>
                                            <p:cond delay="0"/>
                                          </p:stCondLst>
                                        </p:cTn>
                                        <p:tgtEl>
                                          <p:spTgt spid="581698"/>
                                        </p:tgtEl>
                                        <p:attrNameLst>
                                          <p:attrName>style.visibility</p:attrName>
                                        </p:attrNameLst>
                                      </p:cBhvr>
                                      <p:to>
                                        <p:strVal val="hidden"/>
                                      </p:to>
                                    </p:set>
                                  </p:childTnLst>
                                </p:cTn>
                              </p:par>
                            </p:childTnLst>
                          </p:cTn>
                        </p:par>
                        <p:par>
                          <p:cTn id="68" fill="hold">
                            <p:stCondLst>
                              <p:cond delay="2000"/>
                            </p:stCondLst>
                            <p:childTnLst>
                              <p:par>
                                <p:cTn id="69" presetID="1" presetClass="entr" presetSubtype="0" fill="hold" grpId="0" nodeType="afterEffect">
                                  <p:stCondLst>
                                    <p:cond delay="0"/>
                                  </p:stCondLst>
                                  <p:childTnLst>
                                    <p:set>
                                      <p:cBhvr>
                                        <p:cTn id="70" dur="1" fill="hold">
                                          <p:stCondLst>
                                            <p:cond delay="499"/>
                                          </p:stCondLst>
                                        </p:cTn>
                                        <p:tgtEl>
                                          <p:spTgt spid="58166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81699"/>
                                        </p:tgtEl>
                                        <p:attrNameLst>
                                          <p:attrName>style.visibility</p:attrName>
                                        </p:attrNameLst>
                                      </p:cBhvr>
                                      <p:to>
                                        <p:strVal val="visible"/>
                                      </p:to>
                                    </p:set>
                                  </p:childTnLst>
                                </p:cTn>
                              </p:par>
                            </p:childTnLst>
                          </p:cTn>
                        </p:par>
                        <p:par>
                          <p:cTn id="75" fill="hold">
                            <p:stCondLst>
                              <p:cond delay="0"/>
                            </p:stCondLst>
                            <p:childTnLst>
                              <p:par>
                                <p:cTn id="76" presetID="63" presetClass="path" presetSubtype="0" accel="50000" decel="50000" fill="hold" nodeType="afterEffect">
                                  <p:stCondLst>
                                    <p:cond delay="0"/>
                                  </p:stCondLst>
                                  <p:childTnLst>
                                    <p:animMotion origin="layout" path="M 0.00243 7.40741E-7 L -0.22657 -0.00116 " pathEditMode="relative" rAng="0" ptsTypes="AA">
                                      <p:cBhvr>
                                        <p:cTn id="77" dur="2000" fill="hold"/>
                                        <p:tgtEl>
                                          <p:spTgt spid="581699"/>
                                        </p:tgtEl>
                                        <p:attrNameLst>
                                          <p:attrName>ppt_x</p:attrName>
                                          <p:attrName>ppt_y</p:attrName>
                                        </p:attrNameLst>
                                      </p:cBhvr>
                                      <p:rCtr x="-115" y="-1"/>
                                    </p:animMotion>
                                  </p:childTnLst>
                                </p:cTn>
                              </p:par>
                            </p:childTnLst>
                          </p:cTn>
                        </p:par>
                        <p:par>
                          <p:cTn id="78" fill="hold">
                            <p:stCondLst>
                              <p:cond delay="2000"/>
                            </p:stCondLst>
                            <p:childTnLst>
                              <p:par>
                                <p:cTn id="79" presetID="1" presetClass="exit" presetSubtype="0" fill="hold" nodeType="afterEffect">
                                  <p:stCondLst>
                                    <p:cond delay="0"/>
                                  </p:stCondLst>
                                  <p:childTnLst>
                                    <p:set>
                                      <p:cBhvr>
                                        <p:cTn id="80" dur="1" fill="hold">
                                          <p:stCondLst>
                                            <p:cond delay="0"/>
                                          </p:stCondLst>
                                        </p:cTn>
                                        <p:tgtEl>
                                          <p:spTgt spid="581699"/>
                                        </p:tgtEl>
                                        <p:attrNameLst>
                                          <p:attrName>style.visibility</p:attrName>
                                        </p:attrNameLst>
                                      </p:cBhvr>
                                      <p:to>
                                        <p:strVal val="hidden"/>
                                      </p:to>
                                    </p:set>
                                  </p:childTnLst>
                                </p:cTn>
                              </p:par>
                            </p:childTnLst>
                          </p:cTn>
                        </p:par>
                        <p:par>
                          <p:cTn id="81" fill="hold">
                            <p:stCondLst>
                              <p:cond delay="2000"/>
                            </p:stCondLst>
                            <p:childTnLst>
                              <p:par>
                                <p:cTn id="82" presetID="1" presetClass="entr" presetSubtype="0" fill="hold" grpId="0" nodeType="afterEffect">
                                  <p:stCondLst>
                                    <p:cond delay="0"/>
                                  </p:stCondLst>
                                  <p:childTnLst>
                                    <p:set>
                                      <p:cBhvr>
                                        <p:cTn id="83" dur="1" fill="hold">
                                          <p:stCondLst>
                                            <p:cond delay="499"/>
                                          </p:stCondLst>
                                        </p:cTn>
                                        <p:tgtEl>
                                          <p:spTgt spid="581666"/>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581702"/>
                                        </p:tgtEl>
                                        <p:attrNameLst>
                                          <p:attrName>style.visibility</p:attrName>
                                        </p:attrNameLst>
                                      </p:cBhvr>
                                      <p:to>
                                        <p:strVal val="visible"/>
                                      </p:to>
                                    </p:set>
                                  </p:childTnLst>
                                </p:cTn>
                              </p:par>
                            </p:childTnLst>
                          </p:cTn>
                        </p:par>
                        <p:par>
                          <p:cTn id="88" fill="hold">
                            <p:stCondLst>
                              <p:cond delay="0"/>
                            </p:stCondLst>
                            <p:childTnLst>
                              <p:par>
                                <p:cTn id="89" presetID="63" presetClass="path" presetSubtype="0" accel="50000" decel="50000" fill="hold" nodeType="afterEffect">
                                  <p:stCondLst>
                                    <p:cond delay="0"/>
                                  </p:stCondLst>
                                  <p:childTnLst>
                                    <p:animMotion origin="layout" path="M 0.00087 7.40741E-7 L 0.23073 7.40741E-7 " pathEditMode="relative" rAng="0" ptsTypes="AA">
                                      <p:cBhvr>
                                        <p:cTn id="90" dur="2000" fill="hold"/>
                                        <p:tgtEl>
                                          <p:spTgt spid="581702"/>
                                        </p:tgtEl>
                                        <p:attrNameLst>
                                          <p:attrName>ppt_x</p:attrName>
                                          <p:attrName>ppt_y</p:attrName>
                                        </p:attrNameLst>
                                      </p:cBhvr>
                                      <p:rCtr x="115" y="0"/>
                                    </p:animMotion>
                                  </p:childTnLst>
                                </p:cTn>
                              </p:par>
                            </p:childTnLst>
                          </p:cTn>
                        </p:par>
                        <p:par>
                          <p:cTn id="91" fill="hold">
                            <p:stCondLst>
                              <p:cond delay="2000"/>
                            </p:stCondLst>
                            <p:childTnLst>
                              <p:par>
                                <p:cTn id="92" presetID="1" presetClass="exit" presetSubtype="0" fill="hold" nodeType="afterEffect">
                                  <p:stCondLst>
                                    <p:cond delay="0"/>
                                  </p:stCondLst>
                                  <p:childTnLst>
                                    <p:set>
                                      <p:cBhvr>
                                        <p:cTn id="93" dur="1" fill="hold">
                                          <p:stCondLst>
                                            <p:cond delay="0"/>
                                          </p:stCondLst>
                                        </p:cTn>
                                        <p:tgtEl>
                                          <p:spTgt spid="581702"/>
                                        </p:tgtEl>
                                        <p:attrNameLst>
                                          <p:attrName>style.visibility</p:attrName>
                                        </p:attrNameLst>
                                      </p:cBhvr>
                                      <p:to>
                                        <p:strVal val="hidden"/>
                                      </p:to>
                                    </p:set>
                                  </p:childTnLst>
                                </p:cTn>
                              </p:par>
                            </p:childTnLst>
                          </p:cTn>
                        </p:par>
                        <p:par>
                          <p:cTn id="94" fill="hold">
                            <p:stCondLst>
                              <p:cond delay="2000"/>
                            </p:stCondLst>
                            <p:childTnLst>
                              <p:par>
                                <p:cTn id="95" presetID="1" presetClass="entr" presetSubtype="0" fill="hold" grpId="0" nodeType="afterEffect">
                                  <p:stCondLst>
                                    <p:cond delay="0"/>
                                  </p:stCondLst>
                                  <p:childTnLst>
                                    <p:set>
                                      <p:cBhvr>
                                        <p:cTn id="96" dur="1" fill="hold">
                                          <p:stCondLst>
                                            <p:cond delay="499"/>
                                          </p:stCondLst>
                                        </p:cTn>
                                        <p:tgtEl>
                                          <p:spTgt spid="581667"/>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81700"/>
                                        </p:tgtEl>
                                        <p:attrNameLst>
                                          <p:attrName>style.visibility</p:attrName>
                                        </p:attrNameLst>
                                      </p:cBhvr>
                                      <p:to>
                                        <p:strVal val="visible"/>
                                      </p:to>
                                    </p:set>
                                  </p:childTnLst>
                                </p:cTn>
                              </p:par>
                            </p:childTnLst>
                          </p:cTn>
                        </p:par>
                        <p:par>
                          <p:cTn id="101" fill="hold">
                            <p:stCondLst>
                              <p:cond delay="0"/>
                            </p:stCondLst>
                            <p:childTnLst>
                              <p:par>
                                <p:cTn id="102" presetID="63" presetClass="path" presetSubtype="0" accel="50000" decel="50000" fill="hold" nodeType="afterEffect">
                                  <p:stCondLst>
                                    <p:cond delay="0"/>
                                  </p:stCondLst>
                                  <p:childTnLst>
                                    <p:animMotion origin="layout" path="M 0.00243 7.40741E-7 L -0.22657 -0.00116 " pathEditMode="relative" rAng="0" ptsTypes="AA">
                                      <p:cBhvr>
                                        <p:cTn id="103" dur="2000" fill="hold"/>
                                        <p:tgtEl>
                                          <p:spTgt spid="581700"/>
                                        </p:tgtEl>
                                        <p:attrNameLst>
                                          <p:attrName>ppt_x</p:attrName>
                                          <p:attrName>ppt_y</p:attrName>
                                        </p:attrNameLst>
                                      </p:cBhvr>
                                      <p:rCtr x="-115" y="-1"/>
                                    </p:animMotion>
                                  </p:childTnLst>
                                </p:cTn>
                              </p:par>
                            </p:childTnLst>
                          </p:cTn>
                        </p:par>
                        <p:par>
                          <p:cTn id="104" fill="hold">
                            <p:stCondLst>
                              <p:cond delay="2000"/>
                            </p:stCondLst>
                            <p:childTnLst>
                              <p:par>
                                <p:cTn id="105" presetID="1" presetClass="exit" presetSubtype="0" fill="hold" nodeType="afterEffect">
                                  <p:stCondLst>
                                    <p:cond delay="0"/>
                                  </p:stCondLst>
                                  <p:childTnLst>
                                    <p:set>
                                      <p:cBhvr>
                                        <p:cTn id="106" dur="1" fill="hold">
                                          <p:stCondLst>
                                            <p:cond delay="0"/>
                                          </p:stCondLst>
                                        </p:cTn>
                                        <p:tgtEl>
                                          <p:spTgt spid="581700"/>
                                        </p:tgtEl>
                                        <p:attrNameLst>
                                          <p:attrName>style.visibility</p:attrName>
                                        </p:attrNameLst>
                                      </p:cBhvr>
                                      <p:to>
                                        <p:strVal val="hidden"/>
                                      </p:to>
                                    </p:set>
                                  </p:childTnLst>
                                </p:cTn>
                              </p:par>
                            </p:childTnLst>
                          </p:cTn>
                        </p:par>
                        <p:par>
                          <p:cTn id="107" fill="hold">
                            <p:stCondLst>
                              <p:cond delay="2000"/>
                            </p:stCondLst>
                            <p:childTnLst>
                              <p:par>
                                <p:cTn id="108" presetID="1" presetClass="entr" presetSubtype="0" fill="hold" grpId="0" nodeType="afterEffect">
                                  <p:stCondLst>
                                    <p:cond delay="0"/>
                                  </p:stCondLst>
                                  <p:childTnLst>
                                    <p:set>
                                      <p:cBhvr>
                                        <p:cTn id="109" dur="1" fill="hold">
                                          <p:stCondLst>
                                            <p:cond delay="499"/>
                                          </p:stCondLst>
                                        </p:cTn>
                                        <p:tgtEl>
                                          <p:spTgt spid="581668"/>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nodeType="clickEffect">
                                  <p:stCondLst>
                                    <p:cond delay="0"/>
                                  </p:stCondLst>
                                  <p:childTnLst>
                                    <p:set>
                                      <p:cBhvr>
                                        <p:cTn id="113" dur="1" fill="hold">
                                          <p:stCondLst>
                                            <p:cond delay="0"/>
                                          </p:stCondLst>
                                        </p:cTn>
                                        <p:tgtEl>
                                          <p:spTgt spid="581703"/>
                                        </p:tgtEl>
                                        <p:attrNameLst>
                                          <p:attrName>style.visibility</p:attrName>
                                        </p:attrNameLst>
                                      </p:cBhvr>
                                      <p:to>
                                        <p:strVal val="visible"/>
                                      </p:to>
                                    </p:set>
                                  </p:childTnLst>
                                </p:cTn>
                              </p:par>
                            </p:childTnLst>
                          </p:cTn>
                        </p:par>
                        <p:par>
                          <p:cTn id="114" fill="hold">
                            <p:stCondLst>
                              <p:cond delay="0"/>
                            </p:stCondLst>
                            <p:childTnLst>
                              <p:par>
                                <p:cTn id="115" presetID="63" presetClass="path" presetSubtype="0" accel="50000" decel="50000" fill="hold" nodeType="afterEffect">
                                  <p:stCondLst>
                                    <p:cond delay="0"/>
                                  </p:stCondLst>
                                  <p:childTnLst>
                                    <p:animMotion origin="layout" path="M 0.00087 7.40741E-7 L 0.23073 7.40741E-7 " pathEditMode="relative" rAng="0" ptsTypes="AA">
                                      <p:cBhvr>
                                        <p:cTn id="116" dur="2000" fill="hold"/>
                                        <p:tgtEl>
                                          <p:spTgt spid="581703"/>
                                        </p:tgtEl>
                                        <p:attrNameLst>
                                          <p:attrName>ppt_x</p:attrName>
                                          <p:attrName>ppt_y</p:attrName>
                                        </p:attrNameLst>
                                      </p:cBhvr>
                                      <p:rCtr x="115" y="0"/>
                                    </p:animMotion>
                                  </p:childTnLst>
                                </p:cTn>
                              </p:par>
                            </p:childTnLst>
                          </p:cTn>
                        </p:par>
                        <p:par>
                          <p:cTn id="117" fill="hold">
                            <p:stCondLst>
                              <p:cond delay="2000"/>
                            </p:stCondLst>
                            <p:childTnLst>
                              <p:par>
                                <p:cTn id="118" presetID="1" presetClass="exit" presetSubtype="0" fill="hold" nodeType="afterEffect">
                                  <p:stCondLst>
                                    <p:cond delay="0"/>
                                  </p:stCondLst>
                                  <p:childTnLst>
                                    <p:set>
                                      <p:cBhvr>
                                        <p:cTn id="119" dur="1" fill="hold">
                                          <p:stCondLst>
                                            <p:cond delay="0"/>
                                          </p:stCondLst>
                                        </p:cTn>
                                        <p:tgtEl>
                                          <p:spTgt spid="581703"/>
                                        </p:tgtEl>
                                        <p:attrNameLst>
                                          <p:attrName>style.visibility</p:attrName>
                                        </p:attrNameLst>
                                      </p:cBhvr>
                                      <p:to>
                                        <p:strVal val="hidden"/>
                                      </p:to>
                                    </p:set>
                                  </p:childTnLst>
                                </p:cTn>
                              </p:par>
                            </p:childTnLst>
                          </p:cTn>
                        </p:par>
                        <p:par>
                          <p:cTn id="120" fill="hold">
                            <p:stCondLst>
                              <p:cond delay="2000"/>
                            </p:stCondLst>
                            <p:childTnLst>
                              <p:par>
                                <p:cTn id="121" presetID="1" presetClass="entr" presetSubtype="0" fill="hold" grpId="0" nodeType="afterEffect">
                                  <p:stCondLst>
                                    <p:cond delay="0"/>
                                  </p:stCondLst>
                                  <p:childTnLst>
                                    <p:set>
                                      <p:cBhvr>
                                        <p:cTn id="122" dur="1" fill="hold">
                                          <p:stCondLst>
                                            <p:cond delay="499"/>
                                          </p:stCondLst>
                                        </p:cTn>
                                        <p:tgtEl>
                                          <p:spTgt spid="58166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581701"/>
                                        </p:tgtEl>
                                        <p:attrNameLst>
                                          <p:attrName>style.visibility</p:attrName>
                                        </p:attrNameLst>
                                      </p:cBhvr>
                                      <p:to>
                                        <p:strVal val="visible"/>
                                      </p:to>
                                    </p:set>
                                  </p:childTnLst>
                                </p:cTn>
                              </p:par>
                            </p:childTnLst>
                          </p:cTn>
                        </p:par>
                        <p:par>
                          <p:cTn id="127" fill="hold">
                            <p:stCondLst>
                              <p:cond delay="0"/>
                            </p:stCondLst>
                            <p:childTnLst>
                              <p:par>
                                <p:cTn id="128" presetID="63" presetClass="path" presetSubtype="0" accel="50000" decel="50000" fill="hold" nodeType="afterEffect">
                                  <p:stCondLst>
                                    <p:cond delay="0"/>
                                  </p:stCondLst>
                                  <p:childTnLst>
                                    <p:animMotion origin="layout" path="M 0.00243 7.40741E-7 L -0.22657 -0.00116 " pathEditMode="relative" rAng="0" ptsTypes="AA">
                                      <p:cBhvr>
                                        <p:cTn id="129" dur="2000" fill="hold"/>
                                        <p:tgtEl>
                                          <p:spTgt spid="581701"/>
                                        </p:tgtEl>
                                        <p:attrNameLst>
                                          <p:attrName>ppt_x</p:attrName>
                                          <p:attrName>ppt_y</p:attrName>
                                        </p:attrNameLst>
                                      </p:cBhvr>
                                      <p:rCtr x="-115" y="-1"/>
                                    </p:animMotion>
                                  </p:childTnLst>
                                </p:cTn>
                              </p:par>
                            </p:childTnLst>
                          </p:cTn>
                        </p:par>
                        <p:par>
                          <p:cTn id="130" fill="hold">
                            <p:stCondLst>
                              <p:cond delay="2000"/>
                            </p:stCondLst>
                            <p:childTnLst>
                              <p:par>
                                <p:cTn id="131" presetID="1" presetClass="exit" presetSubtype="0" fill="hold" nodeType="afterEffect">
                                  <p:stCondLst>
                                    <p:cond delay="0"/>
                                  </p:stCondLst>
                                  <p:childTnLst>
                                    <p:set>
                                      <p:cBhvr>
                                        <p:cTn id="132" dur="1" fill="hold">
                                          <p:stCondLst>
                                            <p:cond delay="0"/>
                                          </p:stCondLst>
                                        </p:cTn>
                                        <p:tgtEl>
                                          <p:spTgt spid="581701"/>
                                        </p:tgtEl>
                                        <p:attrNameLst>
                                          <p:attrName>style.visibility</p:attrName>
                                        </p:attrNameLst>
                                      </p:cBhvr>
                                      <p:to>
                                        <p:strVal val="hidden"/>
                                      </p:to>
                                    </p:set>
                                  </p:childTnLst>
                                </p:cTn>
                              </p:par>
                            </p:childTnLst>
                          </p:cTn>
                        </p:par>
                        <p:par>
                          <p:cTn id="133" fill="hold">
                            <p:stCondLst>
                              <p:cond delay="2000"/>
                            </p:stCondLst>
                            <p:childTnLst>
                              <p:par>
                                <p:cTn id="134" presetID="1" presetClass="entr" presetSubtype="0" fill="hold" grpId="0" nodeType="afterEffect">
                                  <p:stCondLst>
                                    <p:cond delay="0"/>
                                  </p:stCondLst>
                                  <p:childTnLst>
                                    <p:set>
                                      <p:cBhvr>
                                        <p:cTn id="135" dur="1" fill="hold">
                                          <p:stCondLst>
                                            <p:cond delay="499"/>
                                          </p:stCondLst>
                                        </p:cTn>
                                        <p:tgtEl>
                                          <p:spTgt spid="581670"/>
                                        </p:tgtEl>
                                        <p:attrNameLst>
                                          <p:attrName>style.visibility</p:attrName>
                                        </p:attrNameLst>
                                      </p:cBhvr>
                                      <p:to>
                                        <p:strVal val="visible"/>
                                      </p:to>
                                    </p:set>
                                  </p:childTnLst>
                                </p:cTn>
                              </p:par>
                            </p:childTnLst>
                          </p:cTn>
                        </p:par>
                        <p:par>
                          <p:cTn id="136" fill="hold">
                            <p:stCondLst>
                              <p:cond delay="2500"/>
                            </p:stCondLst>
                            <p:childTnLst>
                              <p:par>
                                <p:cTn id="137" presetID="1" presetClass="entr" presetSubtype="0" fill="hold" grpId="0" nodeType="afterEffect">
                                  <p:stCondLst>
                                    <p:cond delay="1000"/>
                                  </p:stCondLst>
                                  <p:childTnLst>
                                    <p:set>
                                      <p:cBhvr>
                                        <p:cTn id="138" dur="1" fill="hold">
                                          <p:stCondLst>
                                            <p:cond delay="499"/>
                                          </p:stCondLst>
                                        </p:cTn>
                                        <p:tgtEl>
                                          <p:spTgt spid="581672"/>
                                        </p:tgtEl>
                                        <p:attrNameLst>
                                          <p:attrName>style.visibility</p:attrName>
                                        </p:attrNameLst>
                                      </p:cBhvr>
                                      <p:to>
                                        <p:strVal val="visible"/>
                                      </p:to>
                                    </p:set>
                                  </p:childTnLst>
                                </p:cTn>
                              </p:par>
                            </p:childTnLst>
                          </p:cTn>
                        </p:par>
                        <p:par>
                          <p:cTn id="139" fill="hold">
                            <p:stCondLst>
                              <p:cond delay="4000"/>
                            </p:stCondLst>
                            <p:childTnLst>
                              <p:par>
                                <p:cTn id="140" presetID="1" presetClass="entr" presetSubtype="0" fill="hold" grpId="0" nodeType="afterEffect">
                                  <p:stCondLst>
                                    <p:cond delay="1000"/>
                                  </p:stCondLst>
                                  <p:childTnLst>
                                    <p:set>
                                      <p:cBhvr>
                                        <p:cTn id="141" dur="1" fill="hold">
                                          <p:stCondLst>
                                            <p:cond delay="499"/>
                                          </p:stCondLst>
                                        </p:cTn>
                                        <p:tgtEl>
                                          <p:spTgt spid="581671"/>
                                        </p:tgtEl>
                                        <p:attrNameLst>
                                          <p:attrName>style.visibility</p:attrName>
                                        </p:attrNameLst>
                                      </p:cBhvr>
                                      <p:to>
                                        <p:strVal val="visible"/>
                                      </p:to>
                                    </p:set>
                                  </p:childTnLst>
                                </p:cTn>
                              </p:par>
                            </p:childTnLst>
                          </p:cTn>
                        </p:par>
                        <p:par>
                          <p:cTn id="142" fill="hold">
                            <p:stCondLst>
                              <p:cond delay="5500"/>
                            </p:stCondLst>
                            <p:childTnLst>
                              <p:par>
                                <p:cTn id="143" presetID="1" presetClass="entr" presetSubtype="0" fill="hold" grpId="0" nodeType="afterEffect">
                                  <p:stCondLst>
                                    <p:cond delay="1000"/>
                                  </p:stCondLst>
                                  <p:childTnLst>
                                    <p:set>
                                      <p:cBhvr>
                                        <p:cTn id="144" dur="1" fill="hold">
                                          <p:stCondLst>
                                            <p:cond delay="499"/>
                                          </p:stCondLst>
                                        </p:cTn>
                                        <p:tgtEl>
                                          <p:spTgt spid="581673"/>
                                        </p:tgtEl>
                                        <p:attrNameLst>
                                          <p:attrName>style.visibility</p:attrName>
                                        </p:attrNameLst>
                                      </p:cBhvr>
                                      <p:to>
                                        <p:strVal val="visible"/>
                                      </p:to>
                                    </p:set>
                                  </p:childTnLst>
                                </p:cTn>
                              </p:par>
                            </p:childTnLst>
                          </p:cTn>
                        </p:par>
                        <p:par>
                          <p:cTn id="145" fill="hold">
                            <p:stCondLst>
                              <p:cond delay="7000"/>
                            </p:stCondLst>
                            <p:childTnLst>
                              <p:par>
                                <p:cTn id="146" presetID="1" presetClass="entr" presetSubtype="0" fill="hold" grpId="0" nodeType="afterEffect">
                                  <p:stCondLst>
                                    <p:cond delay="1000"/>
                                  </p:stCondLst>
                                  <p:childTnLst>
                                    <p:set>
                                      <p:cBhvr>
                                        <p:cTn id="147" dur="1" fill="hold">
                                          <p:stCondLst>
                                            <p:cond delay="499"/>
                                          </p:stCondLst>
                                        </p:cTn>
                                        <p:tgtEl>
                                          <p:spTgt spid="581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55" grpId="0" autoUpdateAnimBg="0"/>
      <p:bldP spid="581657" grpId="0" autoUpdateAnimBg="0"/>
      <p:bldP spid="581665" grpId="0" autoUpdateAnimBg="0"/>
      <p:bldP spid="581666" grpId="0" autoUpdateAnimBg="0"/>
      <p:bldP spid="581667" grpId="0" autoUpdateAnimBg="0"/>
      <p:bldP spid="581668" grpId="0" autoUpdateAnimBg="0"/>
      <p:bldP spid="581669" grpId="0" autoUpdateAnimBg="0"/>
      <p:bldP spid="581670" grpId="0" autoUpdateAnimBg="0"/>
      <p:bldP spid="581671" grpId="0" autoUpdateAnimBg="0"/>
      <p:bldP spid="581672" grpId="0" autoUpdateAnimBg="0"/>
      <p:bldP spid="581673" grpId="0" autoUpdateAnimBg="0"/>
      <p:bldP spid="581654" grpId="0" autoUpdateAnimBg="0"/>
      <p:bldP spid="581661" grpId="0" autoUpdateAnimBg="0"/>
      <p:bldP spid="58168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s-ES_tradnl" sz="4000"/>
              <a:t>Routing por vector distancia</a:t>
            </a:r>
            <a:endParaRPr lang="es-ES" sz="4000"/>
          </a:p>
        </p:txBody>
      </p:sp>
      <p:sp>
        <p:nvSpPr>
          <p:cNvPr id="161795" name="Rectangle 3"/>
          <p:cNvSpPr>
            <a:spLocks noGrp="1" noChangeArrowheads="1"/>
          </p:cNvSpPr>
          <p:nvPr>
            <p:ph type="body" idx="1"/>
          </p:nvPr>
        </p:nvSpPr>
        <p:spPr/>
        <p:txBody>
          <a:bodyPr/>
          <a:lstStyle/>
          <a:p>
            <a:pPr>
              <a:lnSpc>
                <a:spcPct val="90000"/>
              </a:lnSpc>
            </a:pPr>
            <a:r>
              <a:rPr lang="es-ES_tradnl" sz="2400"/>
              <a:t>El vector distancia se utiliza actualmente en diversos protocolos de routing:</a:t>
            </a:r>
          </a:p>
          <a:p>
            <a:pPr lvl="1">
              <a:lnSpc>
                <a:spcPct val="90000"/>
              </a:lnSpc>
            </a:pPr>
            <a:r>
              <a:rPr lang="es-ES_tradnl" sz="2000"/>
              <a:t>Internet: RIP, BGP, IGRP, EIGRP</a:t>
            </a:r>
          </a:p>
          <a:p>
            <a:pPr lvl="1">
              <a:lnSpc>
                <a:spcPct val="90000"/>
              </a:lnSpc>
            </a:pPr>
            <a:r>
              <a:rPr lang="es-ES_tradnl" sz="2000"/>
              <a:t>También en Appletalk y versiones antiguas de DECNET e IPX</a:t>
            </a:r>
          </a:p>
          <a:p>
            <a:pPr>
              <a:lnSpc>
                <a:spcPct val="90000"/>
              </a:lnSpc>
            </a:pPr>
            <a:r>
              <a:rPr lang="es-ES" sz="2400"/>
              <a:t>Está especialmente indicado cuando se utiliza una métrica sencilla, por ejemplo el número de saltos, ya que en ese caso el problema de la cuenta a infinito es más fácil de resolver </a:t>
            </a:r>
          </a:p>
          <a:p>
            <a:pPr>
              <a:lnSpc>
                <a:spcPct val="90000"/>
              </a:lnSpc>
            </a:pPr>
            <a:r>
              <a:rPr lang="es-ES" sz="2400"/>
              <a:t>Su principal virtud es la sencillez del algoritmo, que permite hacer los cálculos con poca CPU y poca memoria en el router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457200"/>
            <a:ext cx="7772400" cy="685800"/>
          </a:xfrm>
        </p:spPr>
        <p:txBody>
          <a:bodyPr/>
          <a:lstStyle/>
          <a:p>
            <a:r>
              <a:rPr lang="es-ES_tradnl" sz="3600"/>
              <a:t>Algoritmo del estado del enlace</a:t>
            </a:r>
            <a:endParaRPr lang="es-ES" sz="3600"/>
          </a:p>
        </p:txBody>
      </p:sp>
      <p:sp>
        <p:nvSpPr>
          <p:cNvPr id="76803" name="Rectangle 3"/>
          <p:cNvSpPr>
            <a:spLocks noGrp="1" noChangeArrowheads="1"/>
          </p:cNvSpPr>
          <p:nvPr>
            <p:ph type="body" idx="1"/>
          </p:nvPr>
        </p:nvSpPr>
        <p:spPr>
          <a:xfrm>
            <a:off x="685800" y="1219200"/>
            <a:ext cx="7772400" cy="5029200"/>
          </a:xfrm>
        </p:spPr>
        <p:txBody>
          <a:bodyPr/>
          <a:lstStyle/>
          <a:p>
            <a:pPr>
              <a:lnSpc>
                <a:spcPct val="80000"/>
              </a:lnSpc>
            </a:pPr>
            <a:r>
              <a:rPr lang="es-ES_tradnl" sz="2400"/>
              <a:t>Cada router contacta con sus vecinos y mide su distancia a ellos.</a:t>
            </a:r>
          </a:p>
          <a:p>
            <a:pPr>
              <a:lnSpc>
                <a:spcPct val="80000"/>
              </a:lnSpc>
            </a:pPr>
            <a:r>
              <a:rPr lang="es-ES_tradnl" sz="2400"/>
              <a:t>Construye un paquete de estado del enlace o LSP (Link State Packet) que dice:</a:t>
            </a:r>
          </a:p>
          <a:p>
            <a:pPr lvl="1">
              <a:lnSpc>
                <a:spcPct val="80000"/>
              </a:lnSpc>
            </a:pPr>
            <a:r>
              <a:rPr lang="es-ES_tradnl" sz="2000"/>
              <a:t>Quién es él</a:t>
            </a:r>
          </a:p>
          <a:p>
            <a:pPr lvl="1">
              <a:lnSpc>
                <a:spcPct val="80000"/>
              </a:lnSpc>
            </a:pPr>
            <a:r>
              <a:rPr lang="es-ES_tradnl" sz="2000"/>
              <a:t>La lista de sus vecinos y sus distancias a ellos</a:t>
            </a:r>
          </a:p>
          <a:p>
            <a:pPr>
              <a:lnSpc>
                <a:spcPct val="80000"/>
              </a:lnSpc>
            </a:pPr>
            <a:r>
              <a:rPr lang="es-ES_tradnl" sz="2400"/>
              <a:t>Envía su LSP por inundación a todos los routers de la red</a:t>
            </a:r>
          </a:p>
          <a:p>
            <a:pPr>
              <a:lnSpc>
                <a:spcPct val="80000"/>
              </a:lnSpc>
            </a:pPr>
            <a:r>
              <a:rPr lang="es-ES_tradnl" sz="2400"/>
              <a:t>Recaba los LSPs de todos los demás nodos</a:t>
            </a:r>
          </a:p>
          <a:p>
            <a:pPr>
              <a:lnSpc>
                <a:spcPct val="80000"/>
              </a:lnSpc>
            </a:pPr>
            <a:r>
              <a:rPr lang="es-ES_tradnl" sz="2400"/>
              <a:t>Calcula las rutas óptimas por el algoritmo de Dijkstra:</a:t>
            </a:r>
          </a:p>
          <a:p>
            <a:pPr lvl="1">
              <a:lnSpc>
                <a:spcPct val="80000"/>
              </a:lnSpc>
            </a:pPr>
            <a:r>
              <a:rPr lang="es-ES_tradnl" sz="2000"/>
              <a:t>Se pone él mismo como raíz del árbol, y coloca a sus vecinos</a:t>
            </a:r>
          </a:p>
          <a:p>
            <a:pPr lvl="1">
              <a:lnSpc>
                <a:spcPct val="80000"/>
              </a:lnSpc>
            </a:pPr>
            <a:r>
              <a:rPr lang="es-ES_tradnl" sz="2000"/>
              <a:t>Mira los LSP de sus vecinos y despliega el árbol; cuando aparece más de un camino hacia un nodo toma el más corto y descarta los demás. </a:t>
            </a:r>
          </a:p>
          <a:p>
            <a:pPr lvl="1">
              <a:lnSpc>
                <a:spcPct val="80000"/>
              </a:lnSpc>
            </a:pPr>
            <a:r>
              <a:rPr lang="es-ES_tradnl" sz="2000"/>
              <a:t>Las ramas son en principio provisionales. Una rama se confirma cuando es más corta que todas los demás provisionales.</a:t>
            </a:r>
            <a:endParaRPr lang="es-E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4" name="Rectangle 4"/>
          <p:cNvSpPr>
            <a:spLocks noChangeArrowheads="1"/>
          </p:cNvSpPr>
          <p:nvPr/>
        </p:nvSpPr>
        <p:spPr bwMode="auto">
          <a:xfrm>
            <a:off x="609600" y="549275"/>
            <a:ext cx="7772400" cy="914400"/>
          </a:xfrm>
          <a:prstGeom prst="rect">
            <a:avLst/>
          </a:prstGeom>
          <a:noFill/>
          <a:ln w="12700">
            <a:noFill/>
            <a:miter lim="800000"/>
            <a:headEnd/>
            <a:tailEnd/>
          </a:ln>
          <a:effectLst/>
        </p:spPr>
        <p:txBody>
          <a:bodyPr lIns="90488" tIns="44450" rIns="90488" bIns="44450" anchor="ctr"/>
          <a:lstStyle/>
          <a:p>
            <a:pPr algn="ctr"/>
            <a:r>
              <a:rPr lang="es-ES_tradnl" sz="4800">
                <a:solidFill>
                  <a:schemeClr val="tx2"/>
                </a:solidFill>
                <a:latin typeface="Times New Roman" pitchFamily="18" charset="0"/>
              </a:rPr>
              <a:t>La Capa de Red</a:t>
            </a:r>
            <a:endParaRPr lang="es-ES" sz="4800">
              <a:solidFill>
                <a:schemeClr val="tx2"/>
              </a:solidFill>
              <a:latin typeface="Times New Roman" pitchFamily="18" charset="0"/>
            </a:endParaRPr>
          </a:p>
        </p:txBody>
      </p:sp>
      <p:grpSp>
        <p:nvGrpSpPr>
          <p:cNvPr id="696325" name="Group 5"/>
          <p:cNvGrpSpPr>
            <a:grpSpLocks/>
          </p:cNvGrpSpPr>
          <p:nvPr/>
        </p:nvGrpSpPr>
        <p:grpSpPr bwMode="auto">
          <a:xfrm>
            <a:off x="1752600" y="2454275"/>
            <a:ext cx="5708650" cy="3657600"/>
            <a:chOff x="240" y="1056"/>
            <a:chExt cx="5372" cy="3168"/>
          </a:xfrm>
        </p:grpSpPr>
        <p:sp>
          <p:nvSpPr>
            <p:cNvPr id="696326" name="Rectangle 6"/>
            <p:cNvSpPr>
              <a:spLocks noChangeArrowheads="1"/>
            </p:cNvSpPr>
            <p:nvPr/>
          </p:nvSpPr>
          <p:spPr bwMode="auto">
            <a:xfrm>
              <a:off x="432" y="3936"/>
              <a:ext cx="1200" cy="288"/>
            </a:xfrm>
            <a:prstGeom prst="rect">
              <a:avLst/>
            </a:prstGeom>
            <a:noFill/>
            <a:ln w="12700">
              <a:noFill/>
              <a:miter lim="800000"/>
              <a:headEnd/>
              <a:tailEnd/>
            </a:ln>
            <a:effectLst/>
          </p:spPr>
          <p:txBody>
            <a:bodyPr wrap="none" anchor="ctr"/>
            <a:lstStyle/>
            <a:p>
              <a:endParaRPr lang="es-ES"/>
            </a:p>
          </p:txBody>
        </p:sp>
        <p:sp>
          <p:nvSpPr>
            <p:cNvPr id="696327" name="Rectangle 7"/>
            <p:cNvSpPr>
              <a:spLocks noChangeArrowheads="1"/>
            </p:cNvSpPr>
            <p:nvPr/>
          </p:nvSpPr>
          <p:spPr bwMode="auto">
            <a:xfrm>
              <a:off x="1968" y="3936"/>
              <a:ext cx="1824" cy="288"/>
            </a:xfrm>
            <a:prstGeom prst="rect">
              <a:avLst/>
            </a:prstGeom>
            <a:noFill/>
            <a:ln w="12700">
              <a:noFill/>
              <a:miter lim="800000"/>
              <a:headEnd/>
              <a:tailEnd/>
            </a:ln>
            <a:effectLst/>
          </p:spPr>
          <p:txBody>
            <a:bodyPr wrap="none" anchor="ctr"/>
            <a:lstStyle/>
            <a:p>
              <a:endParaRPr lang="es-ES"/>
            </a:p>
          </p:txBody>
        </p:sp>
        <p:sp>
          <p:nvSpPr>
            <p:cNvPr id="696328" name="AutoShape 8"/>
            <p:cNvSpPr>
              <a:spLocks noChangeArrowheads="1"/>
            </p:cNvSpPr>
            <p:nvPr/>
          </p:nvSpPr>
          <p:spPr bwMode="auto">
            <a:xfrm>
              <a:off x="4180" y="1828"/>
              <a:ext cx="1432" cy="633"/>
            </a:xfrm>
            <a:prstGeom prst="wedgeRoundRectCallout">
              <a:avLst>
                <a:gd name="adj1" fmla="val -41671"/>
                <a:gd name="adj2" fmla="val 66667"/>
                <a:gd name="adj3" fmla="val 16667"/>
              </a:avLst>
            </a:prstGeom>
            <a:solidFill>
              <a:srgbClr val="FFFFCC"/>
            </a:solidFill>
            <a:ln w="12700">
              <a:solidFill>
                <a:schemeClr val="tx1"/>
              </a:solidFill>
              <a:miter lim="800000"/>
              <a:headEnd/>
              <a:tailEnd/>
            </a:ln>
            <a:effectLst/>
          </p:spPr>
          <p:txBody>
            <a:bodyPr wrap="none" lIns="90488" tIns="44450" rIns="90488" bIns="44450" anchor="ctr"/>
            <a:lstStyle/>
            <a:p>
              <a:pPr algn="ctr" eaLnBrk="0" hangingPunct="0"/>
              <a:r>
                <a:rPr lang="es-ES_tradnl" sz="1400" b="1"/>
                <a:t>¿Por donde debo</a:t>
              </a:r>
            </a:p>
            <a:p>
              <a:pPr algn="ctr" eaLnBrk="0" hangingPunct="0"/>
              <a:r>
                <a:rPr lang="es-ES_tradnl" sz="1400" b="1"/>
                <a:t>ir a w.x.y.z?</a:t>
              </a:r>
              <a:endParaRPr lang="es-ES" sz="1400" b="1"/>
            </a:p>
          </p:txBody>
        </p:sp>
        <p:grpSp>
          <p:nvGrpSpPr>
            <p:cNvPr id="696329" name="Group 9"/>
            <p:cNvGrpSpPr>
              <a:grpSpLocks/>
            </p:cNvGrpSpPr>
            <p:nvPr/>
          </p:nvGrpSpPr>
          <p:grpSpPr bwMode="auto">
            <a:xfrm>
              <a:off x="240" y="1056"/>
              <a:ext cx="3457" cy="2688"/>
              <a:chOff x="240" y="1056"/>
              <a:chExt cx="3457" cy="2688"/>
            </a:xfrm>
          </p:grpSpPr>
          <p:grpSp>
            <p:nvGrpSpPr>
              <p:cNvPr id="696330" name="Group 10"/>
              <p:cNvGrpSpPr>
                <a:grpSpLocks/>
              </p:cNvGrpSpPr>
              <p:nvPr/>
            </p:nvGrpSpPr>
            <p:grpSpPr bwMode="auto">
              <a:xfrm>
                <a:off x="240" y="2392"/>
                <a:ext cx="2238" cy="1352"/>
                <a:chOff x="240" y="2392"/>
                <a:chExt cx="2238" cy="1352"/>
              </a:xfrm>
            </p:grpSpPr>
            <p:sp>
              <p:nvSpPr>
                <p:cNvPr id="696331" name="Line 11"/>
                <p:cNvSpPr>
                  <a:spLocks noChangeShapeType="1"/>
                </p:cNvSpPr>
                <p:nvPr/>
              </p:nvSpPr>
              <p:spPr bwMode="auto">
                <a:xfrm>
                  <a:off x="1087" y="3171"/>
                  <a:ext cx="0" cy="294"/>
                </a:xfrm>
                <a:prstGeom prst="line">
                  <a:avLst/>
                </a:prstGeom>
                <a:noFill/>
                <a:ln w="12700">
                  <a:solidFill>
                    <a:srgbClr val="000000"/>
                  </a:solidFill>
                  <a:round/>
                  <a:headEnd/>
                  <a:tailEnd/>
                </a:ln>
                <a:effectLst/>
              </p:spPr>
              <p:txBody>
                <a:bodyPr/>
                <a:lstStyle/>
                <a:p>
                  <a:endParaRPr lang="es-ES"/>
                </a:p>
              </p:txBody>
            </p:sp>
            <p:sp>
              <p:nvSpPr>
                <p:cNvPr id="696332" name="Line 12"/>
                <p:cNvSpPr>
                  <a:spLocks noChangeShapeType="1"/>
                </p:cNvSpPr>
                <p:nvPr/>
              </p:nvSpPr>
              <p:spPr bwMode="auto">
                <a:xfrm>
                  <a:off x="1522" y="3351"/>
                  <a:ext cx="0" cy="393"/>
                </a:xfrm>
                <a:prstGeom prst="line">
                  <a:avLst/>
                </a:prstGeom>
                <a:noFill/>
                <a:ln w="12700">
                  <a:solidFill>
                    <a:srgbClr val="000000"/>
                  </a:solidFill>
                  <a:round/>
                  <a:headEnd/>
                  <a:tailEnd/>
                </a:ln>
                <a:effectLst/>
              </p:spPr>
              <p:txBody>
                <a:bodyPr/>
                <a:lstStyle/>
                <a:p>
                  <a:endParaRPr lang="es-ES"/>
                </a:p>
              </p:txBody>
            </p:sp>
            <p:sp>
              <p:nvSpPr>
                <p:cNvPr id="696333" name="Line 13"/>
                <p:cNvSpPr>
                  <a:spLocks noChangeShapeType="1"/>
                </p:cNvSpPr>
                <p:nvPr/>
              </p:nvSpPr>
              <p:spPr bwMode="auto">
                <a:xfrm>
                  <a:off x="2474" y="3082"/>
                  <a:ext cx="0" cy="462"/>
                </a:xfrm>
                <a:prstGeom prst="line">
                  <a:avLst/>
                </a:prstGeom>
                <a:noFill/>
                <a:ln w="12700">
                  <a:solidFill>
                    <a:srgbClr val="000000"/>
                  </a:solidFill>
                  <a:round/>
                  <a:headEnd/>
                  <a:tailEnd/>
                </a:ln>
                <a:effectLst/>
              </p:spPr>
              <p:txBody>
                <a:bodyPr/>
                <a:lstStyle/>
                <a:p>
                  <a:endParaRPr lang="es-ES"/>
                </a:p>
              </p:txBody>
            </p:sp>
            <p:sp>
              <p:nvSpPr>
                <p:cNvPr id="696334" name="Line 14"/>
                <p:cNvSpPr>
                  <a:spLocks noChangeShapeType="1"/>
                </p:cNvSpPr>
                <p:nvPr/>
              </p:nvSpPr>
              <p:spPr bwMode="auto">
                <a:xfrm>
                  <a:off x="2366" y="3197"/>
                  <a:ext cx="0" cy="408"/>
                </a:xfrm>
                <a:prstGeom prst="line">
                  <a:avLst/>
                </a:prstGeom>
                <a:noFill/>
                <a:ln w="12700">
                  <a:solidFill>
                    <a:srgbClr val="000000"/>
                  </a:solidFill>
                  <a:round/>
                  <a:headEnd/>
                  <a:tailEnd/>
                </a:ln>
                <a:effectLst/>
              </p:spPr>
              <p:txBody>
                <a:bodyPr/>
                <a:lstStyle/>
                <a:p>
                  <a:endParaRPr lang="es-ES"/>
                </a:p>
              </p:txBody>
            </p:sp>
            <p:sp>
              <p:nvSpPr>
                <p:cNvPr id="696335" name="Line 15"/>
                <p:cNvSpPr>
                  <a:spLocks noChangeShapeType="1"/>
                </p:cNvSpPr>
                <p:nvPr/>
              </p:nvSpPr>
              <p:spPr bwMode="auto">
                <a:xfrm>
                  <a:off x="2079" y="2548"/>
                  <a:ext cx="0" cy="264"/>
                </a:xfrm>
                <a:prstGeom prst="line">
                  <a:avLst/>
                </a:prstGeom>
                <a:noFill/>
                <a:ln w="12700">
                  <a:solidFill>
                    <a:srgbClr val="000000"/>
                  </a:solidFill>
                  <a:round/>
                  <a:headEnd/>
                  <a:tailEnd/>
                </a:ln>
                <a:effectLst/>
              </p:spPr>
              <p:txBody>
                <a:bodyPr/>
                <a:lstStyle/>
                <a:p>
                  <a:endParaRPr lang="es-ES"/>
                </a:p>
              </p:txBody>
            </p:sp>
            <p:sp>
              <p:nvSpPr>
                <p:cNvPr id="696336" name="Freeform 16"/>
                <p:cNvSpPr>
                  <a:spLocks/>
                </p:cNvSpPr>
                <p:nvPr/>
              </p:nvSpPr>
              <p:spPr bwMode="auto">
                <a:xfrm>
                  <a:off x="259" y="2471"/>
                  <a:ext cx="25" cy="486"/>
                </a:xfrm>
                <a:custGeom>
                  <a:avLst/>
                  <a:gdLst/>
                  <a:ahLst/>
                  <a:cxnLst>
                    <a:cxn ang="0">
                      <a:pos x="0" y="0"/>
                    </a:cxn>
                    <a:cxn ang="0">
                      <a:pos x="0" y="476"/>
                    </a:cxn>
                    <a:cxn ang="0">
                      <a:pos x="24" y="485"/>
                    </a:cxn>
                  </a:cxnLst>
                  <a:rect l="0" t="0" r="r" b="b"/>
                  <a:pathLst>
                    <a:path w="25" h="486">
                      <a:moveTo>
                        <a:pt x="0" y="0"/>
                      </a:moveTo>
                      <a:lnTo>
                        <a:pt x="0" y="476"/>
                      </a:lnTo>
                      <a:lnTo>
                        <a:pt x="24" y="485"/>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96337" name="Line 17"/>
                <p:cNvSpPr>
                  <a:spLocks noChangeShapeType="1"/>
                </p:cNvSpPr>
                <p:nvPr/>
              </p:nvSpPr>
              <p:spPr bwMode="auto">
                <a:xfrm>
                  <a:off x="240" y="3002"/>
                  <a:ext cx="0" cy="512"/>
                </a:xfrm>
                <a:prstGeom prst="line">
                  <a:avLst/>
                </a:prstGeom>
                <a:noFill/>
                <a:ln w="12700">
                  <a:solidFill>
                    <a:srgbClr val="000000"/>
                  </a:solidFill>
                  <a:round/>
                  <a:headEnd/>
                  <a:tailEnd/>
                </a:ln>
                <a:effectLst/>
              </p:spPr>
              <p:txBody>
                <a:bodyPr/>
                <a:lstStyle/>
                <a:p>
                  <a:endParaRPr lang="es-ES"/>
                </a:p>
              </p:txBody>
            </p:sp>
            <p:sp>
              <p:nvSpPr>
                <p:cNvPr id="696338" name="Freeform 18"/>
                <p:cNvSpPr>
                  <a:spLocks/>
                </p:cNvSpPr>
                <p:nvPr/>
              </p:nvSpPr>
              <p:spPr bwMode="auto">
                <a:xfrm>
                  <a:off x="1070" y="3164"/>
                  <a:ext cx="1094" cy="392"/>
                </a:xfrm>
                <a:custGeom>
                  <a:avLst/>
                  <a:gdLst/>
                  <a:ahLst/>
                  <a:cxnLst>
                    <a:cxn ang="0">
                      <a:pos x="0" y="324"/>
                    </a:cxn>
                    <a:cxn ang="0">
                      <a:pos x="429" y="0"/>
                    </a:cxn>
                    <a:cxn ang="0">
                      <a:pos x="1093" y="228"/>
                    </a:cxn>
                    <a:cxn ang="0">
                      <a:pos x="947" y="358"/>
                    </a:cxn>
                    <a:cxn ang="0">
                      <a:pos x="448" y="177"/>
                    </a:cxn>
                    <a:cxn ang="0">
                      <a:pos x="193" y="391"/>
                    </a:cxn>
                    <a:cxn ang="0">
                      <a:pos x="0" y="324"/>
                    </a:cxn>
                  </a:cxnLst>
                  <a:rect l="0" t="0" r="r" b="b"/>
                  <a:pathLst>
                    <a:path w="1094" h="392">
                      <a:moveTo>
                        <a:pt x="0" y="324"/>
                      </a:moveTo>
                      <a:lnTo>
                        <a:pt x="429" y="0"/>
                      </a:lnTo>
                      <a:lnTo>
                        <a:pt x="1093" y="228"/>
                      </a:lnTo>
                      <a:lnTo>
                        <a:pt x="947" y="358"/>
                      </a:lnTo>
                      <a:lnTo>
                        <a:pt x="448" y="177"/>
                      </a:lnTo>
                      <a:lnTo>
                        <a:pt x="193" y="391"/>
                      </a:lnTo>
                      <a:lnTo>
                        <a:pt x="0" y="324"/>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sp>
              <p:nvSpPr>
                <p:cNvPr id="696339" name="Freeform 19"/>
                <p:cNvSpPr>
                  <a:spLocks/>
                </p:cNvSpPr>
                <p:nvPr/>
              </p:nvSpPr>
              <p:spPr bwMode="auto">
                <a:xfrm>
                  <a:off x="254" y="2392"/>
                  <a:ext cx="2224" cy="806"/>
                </a:xfrm>
                <a:custGeom>
                  <a:avLst/>
                  <a:gdLst/>
                  <a:ahLst/>
                  <a:cxnLst>
                    <a:cxn ang="0">
                      <a:pos x="2101" y="805"/>
                    </a:cxn>
                    <a:cxn ang="0">
                      <a:pos x="2223" y="683"/>
                    </a:cxn>
                    <a:cxn ang="0">
                      <a:pos x="1428" y="428"/>
                    </a:cxn>
                    <a:cxn ang="0">
                      <a:pos x="1825" y="153"/>
                    </a:cxn>
                    <a:cxn ang="0">
                      <a:pos x="1685" y="116"/>
                    </a:cxn>
                    <a:cxn ang="0">
                      <a:pos x="1281" y="383"/>
                    </a:cxn>
                    <a:cxn ang="0">
                      <a:pos x="146" y="0"/>
                    </a:cxn>
                    <a:cxn ang="0">
                      <a:pos x="0" y="80"/>
                    </a:cxn>
                    <a:cxn ang="0">
                      <a:pos x="2101" y="805"/>
                    </a:cxn>
                  </a:cxnLst>
                  <a:rect l="0" t="0" r="r" b="b"/>
                  <a:pathLst>
                    <a:path w="2224" h="806">
                      <a:moveTo>
                        <a:pt x="2101" y="805"/>
                      </a:moveTo>
                      <a:lnTo>
                        <a:pt x="2223" y="683"/>
                      </a:lnTo>
                      <a:lnTo>
                        <a:pt x="1428" y="428"/>
                      </a:lnTo>
                      <a:lnTo>
                        <a:pt x="1825" y="153"/>
                      </a:lnTo>
                      <a:lnTo>
                        <a:pt x="1685" y="116"/>
                      </a:lnTo>
                      <a:lnTo>
                        <a:pt x="1281" y="383"/>
                      </a:lnTo>
                      <a:lnTo>
                        <a:pt x="146" y="0"/>
                      </a:lnTo>
                      <a:lnTo>
                        <a:pt x="0" y="80"/>
                      </a:lnTo>
                      <a:lnTo>
                        <a:pt x="2101" y="805"/>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sp>
              <p:nvSpPr>
                <p:cNvPr id="696340" name="Freeform 20"/>
                <p:cNvSpPr>
                  <a:spLocks/>
                </p:cNvSpPr>
                <p:nvPr/>
              </p:nvSpPr>
              <p:spPr bwMode="auto">
                <a:xfrm>
                  <a:off x="240" y="2921"/>
                  <a:ext cx="848" cy="685"/>
                </a:xfrm>
                <a:custGeom>
                  <a:avLst/>
                  <a:gdLst/>
                  <a:ahLst/>
                  <a:cxnLst>
                    <a:cxn ang="0">
                      <a:pos x="134" y="0"/>
                    </a:cxn>
                    <a:cxn ang="0">
                      <a:pos x="847" y="246"/>
                    </a:cxn>
                    <a:cxn ang="0">
                      <a:pos x="301" y="684"/>
                    </a:cxn>
                    <a:cxn ang="0">
                      <a:pos x="140" y="629"/>
                    </a:cxn>
                    <a:cxn ang="0">
                      <a:pos x="577" y="283"/>
                    </a:cxn>
                    <a:cxn ang="0">
                      <a:pos x="0" y="80"/>
                    </a:cxn>
                    <a:cxn ang="0">
                      <a:pos x="134" y="0"/>
                    </a:cxn>
                  </a:cxnLst>
                  <a:rect l="0" t="0" r="r" b="b"/>
                  <a:pathLst>
                    <a:path w="848" h="685">
                      <a:moveTo>
                        <a:pt x="134" y="0"/>
                      </a:moveTo>
                      <a:lnTo>
                        <a:pt x="847" y="246"/>
                      </a:lnTo>
                      <a:lnTo>
                        <a:pt x="301" y="684"/>
                      </a:lnTo>
                      <a:lnTo>
                        <a:pt x="140" y="629"/>
                      </a:lnTo>
                      <a:lnTo>
                        <a:pt x="577" y="283"/>
                      </a:lnTo>
                      <a:lnTo>
                        <a:pt x="0" y="80"/>
                      </a:lnTo>
                      <a:lnTo>
                        <a:pt x="134" y="0"/>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96341" name="Group 21"/>
              <p:cNvGrpSpPr>
                <a:grpSpLocks/>
              </p:cNvGrpSpPr>
              <p:nvPr/>
            </p:nvGrpSpPr>
            <p:grpSpPr bwMode="auto">
              <a:xfrm>
                <a:off x="2568" y="1686"/>
                <a:ext cx="1129" cy="1810"/>
                <a:chOff x="2568" y="1686"/>
                <a:chExt cx="1129" cy="1810"/>
              </a:xfrm>
            </p:grpSpPr>
            <p:sp>
              <p:nvSpPr>
                <p:cNvPr id="696342" name="Freeform 22"/>
                <p:cNvSpPr>
                  <a:spLocks/>
                </p:cNvSpPr>
                <p:nvPr/>
              </p:nvSpPr>
              <p:spPr bwMode="auto">
                <a:xfrm>
                  <a:off x="2753" y="1760"/>
                  <a:ext cx="179" cy="509"/>
                </a:xfrm>
                <a:custGeom>
                  <a:avLst/>
                  <a:gdLst/>
                  <a:ahLst/>
                  <a:cxnLst>
                    <a:cxn ang="0">
                      <a:pos x="0" y="0"/>
                    </a:cxn>
                    <a:cxn ang="0">
                      <a:pos x="0" y="466"/>
                    </a:cxn>
                    <a:cxn ang="0">
                      <a:pos x="178" y="508"/>
                    </a:cxn>
                  </a:cxnLst>
                  <a:rect l="0" t="0" r="r" b="b"/>
                  <a:pathLst>
                    <a:path w="179" h="509">
                      <a:moveTo>
                        <a:pt x="0" y="0"/>
                      </a:moveTo>
                      <a:lnTo>
                        <a:pt x="0" y="466"/>
                      </a:lnTo>
                      <a:lnTo>
                        <a:pt x="178" y="508"/>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96343" name="Line 23"/>
                <p:cNvSpPr>
                  <a:spLocks noChangeShapeType="1"/>
                </p:cNvSpPr>
                <p:nvPr/>
              </p:nvSpPr>
              <p:spPr bwMode="auto">
                <a:xfrm>
                  <a:off x="2930" y="2238"/>
                  <a:ext cx="0" cy="404"/>
                </a:xfrm>
                <a:prstGeom prst="line">
                  <a:avLst/>
                </a:prstGeom>
                <a:noFill/>
                <a:ln w="12700">
                  <a:solidFill>
                    <a:srgbClr val="000000"/>
                  </a:solidFill>
                  <a:round/>
                  <a:headEnd/>
                  <a:tailEnd/>
                </a:ln>
                <a:effectLst/>
              </p:spPr>
              <p:txBody>
                <a:bodyPr/>
                <a:lstStyle/>
                <a:p>
                  <a:endParaRPr lang="es-ES"/>
                </a:p>
              </p:txBody>
            </p:sp>
            <p:sp>
              <p:nvSpPr>
                <p:cNvPr id="696344" name="Line 24"/>
                <p:cNvSpPr>
                  <a:spLocks noChangeShapeType="1"/>
                </p:cNvSpPr>
                <p:nvPr/>
              </p:nvSpPr>
              <p:spPr bwMode="auto">
                <a:xfrm>
                  <a:off x="2568" y="2673"/>
                  <a:ext cx="0" cy="417"/>
                </a:xfrm>
                <a:prstGeom prst="line">
                  <a:avLst/>
                </a:prstGeom>
                <a:noFill/>
                <a:ln w="12700">
                  <a:solidFill>
                    <a:srgbClr val="000000"/>
                  </a:solidFill>
                  <a:round/>
                  <a:headEnd/>
                  <a:tailEnd/>
                </a:ln>
                <a:effectLst/>
              </p:spPr>
              <p:txBody>
                <a:bodyPr/>
                <a:lstStyle/>
                <a:p>
                  <a:endParaRPr lang="es-ES"/>
                </a:p>
              </p:txBody>
            </p:sp>
            <p:sp>
              <p:nvSpPr>
                <p:cNvPr id="696345" name="Line 25"/>
                <p:cNvSpPr>
                  <a:spLocks noChangeShapeType="1"/>
                </p:cNvSpPr>
                <p:nvPr/>
              </p:nvSpPr>
              <p:spPr bwMode="auto">
                <a:xfrm>
                  <a:off x="3455" y="1903"/>
                  <a:ext cx="0" cy="301"/>
                </a:xfrm>
                <a:prstGeom prst="line">
                  <a:avLst/>
                </a:prstGeom>
                <a:noFill/>
                <a:ln w="12700">
                  <a:solidFill>
                    <a:srgbClr val="000000"/>
                  </a:solidFill>
                  <a:round/>
                  <a:headEnd/>
                  <a:tailEnd/>
                </a:ln>
                <a:effectLst/>
              </p:spPr>
              <p:txBody>
                <a:bodyPr/>
                <a:lstStyle/>
                <a:p>
                  <a:endParaRPr lang="es-ES"/>
                </a:p>
              </p:txBody>
            </p:sp>
            <p:sp>
              <p:nvSpPr>
                <p:cNvPr id="696346" name="Line 26"/>
                <p:cNvSpPr>
                  <a:spLocks noChangeShapeType="1"/>
                </p:cNvSpPr>
                <p:nvPr/>
              </p:nvSpPr>
              <p:spPr bwMode="auto">
                <a:xfrm>
                  <a:off x="3579" y="2268"/>
                  <a:ext cx="0" cy="419"/>
                </a:xfrm>
                <a:prstGeom prst="line">
                  <a:avLst/>
                </a:prstGeom>
                <a:noFill/>
                <a:ln w="12700">
                  <a:solidFill>
                    <a:srgbClr val="000000"/>
                  </a:solidFill>
                  <a:round/>
                  <a:headEnd/>
                  <a:tailEnd/>
                </a:ln>
                <a:effectLst/>
              </p:spPr>
              <p:txBody>
                <a:bodyPr/>
                <a:lstStyle/>
                <a:p>
                  <a:endParaRPr lang="es-ES"/>
                </a:p>
              </p:txBody>
            </p:sp>
            <p:sp>
              <p:nvSpPr>
                <p:cNvPr id="696347" name="Freeform 27"/>
                <p:cNvSpPr>
                  <a:spLocks/>
                </p:cNvSpPr>
                <p:nvPr/>
              </p:nvSpPr>
              <p:spPr bwMode="auto">
                <a:xfrm>
                  <a:off x="2568" y="1686"/>
                  <a:ext cx="1129" cy="1810"/>
                </a:xfrm>
                <a:custGeom>
                  <a:avLst/>
                  <a:gdLst/>
                  <a:ahLst/>
                  <a:cxnLst>
                    <a:cxn ang="0">
                      <a:pos x="1128" y="173"/>
                    </a:cxn>
                    <a:cxn ang="0">
                      <a:pos x="275" y="0"/>
                    </a:cxn>
                    <a:cxn ang="0">
                      <a:pos x="178" y="64"/>
                    </a:cxn>
                    <a:cxn ang="0">
                      <a:pos x="770" y="183"/>
                    </a:cxn>
                    <a:cxn ang="0">
                      <a:pos x="358" y="549"/>
                    </a:cxn>
                    <a:cxn ang="0">
                      <a:pos x="794" y="649"/>
                    </a:cxn>
                    <a:cxn ang="0">
                      <a:pos x="493" y="997"/>
                    </a:cxn>
                    <a:cxn ang="0">
                      <a:pos x="101" y="878"/>
                    </a:cxn>
                    <a:cxn ang="0">
                      <a:pos x="0" y="978"/>
                    </a:cxn>
                    <a:cxn ang="0">
                      <a:pos x="864" y="1252"/>
                    </a:cxn>
                    <a:cxn ang="0">
                      <a:pos x="551" y="1757"/>
                    </a:cxn>
                    <a:cxn ang="0">
                      <a:pos x="699" y="1809"/>
                    </a:cxn>
                    <a:cxn ang="0">
                      <a:pos x="1058" y="1179"/>
                    </a:cxn>
                    <a:cxn ang="0">
                      <a:pos x="634" y="1051"/>
                    </a:cxn>
                    <a:cxn ang="0">
                      <a:pos x="1012" y="577"/>
                    </a:cxn>
                    <a:cxn ang="0">
                      <a:pos x="602" y="476"/>
                    </a:cxn>
                    <a:cxn ang="0">
                      <a:pos x="884" y="209"/>
                    </a:cxn>
                    <a:cxn ang="0">
                      <a:pos x="1038" y="246"/>
                    </a:cxn>
                    <a:cxn ang="0">
                      <a:pos x="1128" y="173"/>
                    </a:cxn>
                  </a:cxnLst>
                  <a:rect l="0" t="0" r="r" b="b"/>
                  <a:pathLst>
                    <a:path w="1129" h="1810">
                      <a:moveTo>
                        <a:pt x="1128" y="173"/>
                      </a:moveTo>
                      <a:lnTo>
                        <a:pt x="275" y="0"/>
                      </a:lnTo>
                      <a:lnTo>
                        <a:pt x="178" y="64"/>
                      </a:lnTo>
                      <a:lnTo>
                        <a:pt x="770" y="183"/>
                      </a:lnTo>
                      <a:lnTo>
                        <a:pt x="358" y="549"/>
                      </a:lnTo>
                      <a:lnTo>
                        <a:pt x="794" y="649"/>
                      </a:lnTo>
                      <a:lnTo>
                        <a:pt x="493" y="997"/>
                      </a:lnTo>
                      <a:lnTo>
                        <a:pt x="101" y="878"/>
                      </a:lnTo>
                      <a:lnTo>
                        <a:pt x="0" y="978"/>
                      </a:lnTo>
                      <a:lnTo>
                        <a:pt x="864" y="1252"/>
                      </a:lnTo>
                      <a:lnTo>
                        <a:pt x="551" y="1757"/>
                      </a:lnTo>
                      <a:lnTo>
                        <a:pt x="699" y="1809"/>
                      </a:lnTo>
                      <a:lnTo>
                        <a:pt x="1058" y="1179"/>
                      </a:lnTo>
                      <a:lnTo>
                        <a:pt x="634" y="1051"/>
                      </a:lnTo>
                      <a:lnTo>
                        <a:pt x="1012" y="577"/>
                      </a:lnTo>
                      <a:lnTo>
                        <a:pt x="602" y="476"/>
                      </a:lnTo>
                      <a:lnTo>
                        <a:pt x="884" y="209"/>
                      </a:lnTo>
                      <a:lnTo>
                        <a:pt x="1038" y="246"/>
                      </a:lnTo>
                      <a:lnTo>
                        <a:pt x="1128" y="173"/>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96348" name="Group 28"/>
              <p:cNvGrpSpPr>
                <a:grpSpLocks/>
              </p:cNvGrpSpPr>
              <p:nvPr/>
            </p:nvGrpSpPr>
            <p:grpSpPr bwMode="auto">
              <a:xfrm>
                <a:off x="2458" y="1092"/>
                <a:ext cx="1214" cy="658"/>
                <a:chOff x="2458" y="1092"/>
                <a:chExt cx="1214" cy="658"/>
              </a:xfrm>
            </p:grpSpPr>
            <p:sp>
              <p:nvSpPr>
                <p:cNvPr id="696349" name="Line 29"/>
                <p:cNvSpPr>
                  <a:spLocks noChangeShapeType="1"/>
                </p:cNvSpPr>
                <p:nvPr/>
              </p:nvSpPr>
              <p:spPr bwMode="auto">
                <a:xfrm>
                  <a:off x="3107" y="1171"/>
                  <a:ext cx="0" cy="164"/>
                </a:xfrm>
                <a:prstGeom prst="line">
                  <a:avLst/>
                </a:prstGeom>
                <a:noFill/>
                <a:ln w="12700">
                  <a:solidFill>
                    <a:srgbClr val="000000"/>
                  </a:solidFill>
                  <a:round/>
                  <a:headEnd/>
                  <a:tailEnd/>
                </a:ln>
                <a:effectLst/>
              </p:spPr>
              <p:txBody>
                <a:bodyPr/>
                <a:lstStyle/>
                <a:p>
                  <a:endParaRPr lang="es-ES"/>
                </a:p>
              </p:txBody>
            </p:sp>
            <p:sp>
              <p:nvSpPr>
                <p:cNvPr id="696350" name="Line 30"/>
                <p:cNvSpPr>
                  <a:spLocks noChangeShapeType="1"/>
                </p:cNvSpPr>
                <p:nvPr/>
              </p:nvSpPr>
              <p:spPr bwMode="auto">
                <a:xfrm>
                  <a:off x="2722" y="1311"/>
                  <a:ext cx="0" cy="439"/>
                </a:xfrm>
                <a:prstGeom prst="line">
                  <a:avLst/>
                </a:prstGeom>
                <a:noFill/>
                <a:ln w="12700">
                  <a:solidFill>
                    <a:srgbClr val="000000"/>
                  </a:solidFill>
                  <a:round/>
                  <a:headEnd/>
                  <a:tailEnd/>
                </a:ln>
                <a:effectLst/>
              </p:spPr>
              <p:txBody>
                <a:bodyPr/>
                <a:lstStyle/>
                <a:p>
                  <a:endParaRPr lang="es-ES"/>
                </a:p>
              </p:txBody>
            </p:sp>
            <p:sp>
              <p:nvSpPr>
                <p:cNvPr id="696351" name="Freeform 31"/>
                <p:cNvSpPr>
                  <a:spLocks/>
                </p:cNvSpPr>
                <p:nvPr/>
              </p:nvSpPr>
              <p:spPr bwMode="auto">
                <a:xfrm>
                  <a:off x="2458" y="1092"/>
                  <a:ext cx="1214" cy="365"/>
                </a:xfrm>
                <a:custGeom>
                  <a:avLst/>
                  <a:gdLst/>
                  <a:ahLst/>
                  <a:cxnLst>
                    <a:cxn ang="0">
                      <a:pos x="0" y="21"/>
                    </a:cxn>
                    <a:cxn ang="0">
                      <a:pos x="486" y="101"/>
                    </a:cxn>
                    <a:cxn ang="0">
                      <a:pos x="268" y="218"/>
                    </a:cxn>
                    <a:cxn ang="0">
                      <a:pos x="1129" y="364"/>
                    </a:cxn>
                    <a:cxn ang="0">
                      <a:pos x="1213" y="301"/>
                    </a:cxn>
                    <a:cxn ang="0">
                      <a:pos x="455" y="182"/>
                    </a:cxn>
                    <a:cxn ang="0">
                      <a:pos x="649" y="73"/>
                    </a:cxn>
                    <a:cxn ang="0">
                      <a:pos x="136" y="0"/>
                    </a:cxn>
                    <a:cxn ang="0">
                      <a:pos x="0" y="21"/>
                    </a:cxn>
                  </a:cxnLst>
                  <a:rect l="0" t="0" r="r" b="b"/>
                  <a:pathLst>
                    <a:path w="1214" h="365">
                      <a:moveTo>
                        <a:pt x="0" y="21"/>
                      </a:moveTo>
                      <a:lnTo>
                        <a:pt x="486" y="101"/>
                      </a:lnTo>
                      <a:lnTo>
                        <a:pt x="268" y="218"/>
                      </a:lnTo>
                      <a:lnTo>
                        <a:pt x="1129" y="364"/>
                      </a:lnTo>
                      <a:lnTo>
                        <a:pt x="1213" y="301"/>
                      </a:lnTo>
                      <a:lnTo>
                        <a:pt x="455" y="182"/>
                      </a:lnTo>
                      <a:lnTo>
                        <a:pt x="649" y="73"/>
                      </a:lnTo>
                      <a:lnTo>
                        <a:pt x="136" y="0"/>
                      </a:lnTo>
                      <a:lnTo>
                        <a:pt x="0" y="2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grpSp>
          <p:grpSp>
            <p:nvGrpSpPr>
              <p:cNvPr id="696352" name="Group 32"/>
              <p:cNvGrpSpPr>
                <a:grpSpLocks/>
              </p:cNvGrpSpPr>
              <p:nvPr/>
            </p:nvGrpSpPr>
            <p:grpSpPr bwMode="auto">
              <a:xfrm>
                <a:off x="381" y="1056"/>
                <a:ext cx="2188" cy="1487"/>
                <a:chOff x="381" y="1056"/>
                <a:chExt cx="2188" cy="1487"/>
              </a:xfrm>
            </p:grpSpPr>
            <p:grpSp>
              <p:nvGrpSpPr>
                <p:cNvPr id="696353" name="Group 33"/>
                <p:cNvGrpSpPr>
                  <a:grpSpLocks/>
                </p:cNvGrpSpPr>
                <p:nvPr/>
              </p:nvGrpSpPr>
              <p:grpSpPr bwMode="auto">
                <a:xfrm>
                  <a:off x="381" y="1056"/>
                  <a:ext cx="2188" cy="1487"/>
                  <a:chOff x="381" y="1056"/>
                  <a:chExt cx="2188" cy="1487"/>
                </a:xfrm>
              </p:grpSpPr>
              <p:sp>
                <p:nvSpPr>
                  <p:cNvPr id="696354" name="Line 34"/>
                  <p:cNvSpPr>
                    <a:spLocks noChangeShapeType="1"/>
                  </p:cNvSpPr>
                  <p:nvPr/>
                </p:nvSpPr>
                <p:spPr bwMode="auto">
                  <a:xfrm>
                    <a:off x="789" y="1918"/>
                    <a:ext cx="0" cy="119"/>
                  </a:xfrm>
                  <a:prstGeom prst="line">
                    <a:avLst/>
                  </a:prstGeom>
                  <a:noFill/>
                  <a:ln w="12700">
                    <a:solidFill>
                      <a:srgbClr val="000000"/>
                    </a:solidFill>
                    <a:round/>
                    <a:headEnd/>
                    <a:tailEnd/>
                  </a:ln>
                  <a:effectLst/>
                </p:spPr>
                <p:txBody>
                  <a:bodyPr/>
                  <a:lstStyle/>
                  <a:p>
                    <a:endParaRPr lang="es-ES"/>
                  </a:p>
                </p:txBody>
              </p:sp>
              <p:sp>
                <p:nvSpPr>
                  <p:cNvPr id="696355" name="Line 35"/>
                  <p:cNvSpPr>
                    <a:spLocks noChangeShapeType="1"/>
                  </p:cNvSpPr>
                  <p:nvPr/>
                </p:nvSpPr>
                <p:spPr bwMode="auto">
                  <a:xfrm>
                    <a:off x="903" y="1864"/>
                    <a:ext cx="0" cy="115"/>
                  </a:xfrm>
                  <a:prstGeom prst="line">
                    <a:avLst/>
                  </a:prstGeom>
                  <a:noFill/>
                  <a:ln w="12700">
                    <a:solidFill>
                      <a:srgbClr val="000000"/>
                    </a:solidFill>
                    <a:round/>
                    <a:headEnd/>
                    <a:tailEnd/>
                  </a:ln>
                  <a:effectLst/>
                </p:spPr>
                <p:txBody>
                  <a:bodyPr/>
                  <a:lstStyle/>
                  <a:p>
                    <a:endParaRPr lang="es-ES"/>
                  </a:p>
                </p:txBody>
              </p:sp>
              <p:sp>
                <p:nvSpPr>
                  <p:cNvPr id="696356" name="Line 36"/>
                  <p:cNvSpPr>
                    <a:spLocks noChangeShapeType="1"/>
                  </p:cNvSpPr>
                  <p:nvPr/>
                </p:nvSpPr>
                <p:spPr bwMode="auto">
                  <a:xfrm>
                    <a:off x="1273" y="1689"/>
                    <a:ext cx="0" cy="120"/>
                  </a:xfrm>
                  <a:prstGeom prst="line">
                    <a:avLst/>
                  </a:prstGeom>
                  <a:noFill/>
                  <a:ln w="12700">
                    <a:solidFill>
                      <a:srgbClr val="000000"/>
                    </a:solidFill>
                    <a:round/>
                    <a:headEnd/>
                    <a:tailEnd/>
                  </a:ln>
                  <a:effectLst/>
                </p:spPr>
                <p:txBody>
                  <a:bodyPr/>
                  <a:lstStyle/>
                  <a:p>
                    <a:endParaRPr lang="es-ES"/>
                  </a:p>
                </p:txBody>
              </p:sp>
              <p:grpSp>
                <p:nvGrpSpPr>
                  <p:cNvPr id="696357" name="Group 37"/>
                  <p:cNvGrpSpPr>
                    <a:grpSpLocks/>
                  </p:cNvGrpSpPr>
                  <p:nvPr/>
                </p:nvGrpSpPr>
                <p:grpSpPr bwMode="auto">
                  <a:xfrm>
                    <a:off x="381" y="1056"/>
                    <a:ext cx="2188" cy="1487"/>
                    <a:chOff x="381" y="1056"/>
                    <a:chExt cx="2188" cy="1487"/>
                  </a:xfrm>
                </p:grpSpPr>
                <p:grpSp>
                  <p:nvGrpSpPr>
                    <p:cNvPr id="696358" name="Group 38"/>
                    <p:cNvGrpSpPr>
                      <a:grpSpLocks/>
                    </p:cNvGrpSpPr>
                    <p:nvPr/>
                  </p:nvGrpSpPr>
                  <p:grpSpPr bwMode="auto">
                    <a:xfrm>
                      <a:off x="381" y="1056"/>
                      <a:ext cx="2188" cy="1487"/>
                      <a:chOff x="381" y="1056"/>
                      <a:chExt cx="2188" cy="1487"/>
                    </a:xfrm>
                  </p:grpSpPr>
                  <p:grpSp>
                    <p:nvGrpSpPr>
                      <p:cNvPr id="696359" name="Group 39"/>
                      <p:cNvGrpSpPr>
                        <a:grpSpLocks/>
                      </p:cNvGrpSpPr>
                      <p:nvPr/>
                    </p:nvGrpSpPr>
                    <p:grpSpPr bwMode="auto">
                      <a:xfrm>
                        <a:off x="394" y="1095"/>
                        <a:ext cx="2175" cy="1448"/>
                        <a:chOff x="394" y="1095"/>
                        <a:chExt cx="2175" cy="1448"/>
                      </a:xfrm>
                    </p:grpSpPr>
                    <p:sp>
                      <p:nvSpPr>
                        <p:cNvPr id="696360" name="Freeform 40"/>
                        <p:cNvSpPr>
                          <a:spLocks/>
                        </p:cNvSpPr>
                        <p:nvPr/>
                      </p:nvSpPr>
                      <p:spPr bwMode="auto">
                        <a:xfrm>
                          <a:off x="1344" y="1500"/>
                          <a:ext cx="1225" cy="928"/>
                        </a:xfrm>
                        <a:custGeom>
                          <a:avLst/>
                          <a:gdLst/>
                          <a:ahLst/>
                          <a:cxnLst>
                            <a:cxn ang="0">
                              <a:pos x="0" y="905"/>
                            </a:cxn>
                            <a:cxn ang="0">
                              <a:pos x="201" y="781"/>
                            </a:cxn>
                            <a:cxn ang="0">
                              <a:pos x="593" y="927"/>
                            </a:cxn>
                            <a:cxn ang="0">
                              <a:pos x="1224" y="463"/>
                            </a:cxn>
                            <a:cxn ang="0">
                              <a:pos x="1224" y="0"/>
                            </a:cxn>
                          </a:cxnLst>
                          <a:rect l="0" t="0" r="r" b="b"/>
                          <a:pathLst>
                            <a:path w="1225" h="928">
                              <a:moveTo>
                                <a:pt x="0" y="905"/>
                              </a:moveTo>
                              <a:lnTo>
                                <a:pt x="201" y="781"/>
                              </a:lnTo>
                              <a:lnTo>
                                <a:pt x="593" y="927"/>
                              </a:lnTo>
                              <a:lnTo>
                                <a:pt x="1224" y="463"/>
                              </a:lnTo>
                              <a:lnTo>
                                <a:pt x="1224" y="0"/>
                              </a:lnTo>
                            </a:path>
                          </a:pathLst>
                        </a:custGeom>
                        <a:noFill/>
                        <a:ln w="12700" cap="rnd" cmpd="sng">
                          <a:solidFill>
                            <a:srgbClr val="000000"/>
                          </a:solidFill>
                          <a:prstDash val="solid"/>
                          <a:round/>
                          <a:headEnd type="none" w="med" len="med"/>
                          <a:tailEnd type="none" w="med" len="med"/>
                        </a:ln>
                        <a:effectLst/>
                      </p:spPr>
                      <p:txBody>
                        <a:bodyPr/>
                        <a:lstStyle/>
                        <a:p>
                          <a:endParaRPr lang="es-ES"/>
                        </a:p>
                      </p:txBody>
                    </p:sp>
                    <p:sp>
                      <p:nvSpPr>
                        <p:cNvPr id="696361" name="Line 41"/>
                        <p:cNvSpPr>
                          <a:spLocks noChangeShapeType="1"/>
                        </p:cNvSpPr>
                        <p:nvPr/>
                      </p:nvSpPr>
                      <p:spPr bwMode="auto">
                        <a:xfrm>
                          <a:off x="1541" y="1770"/>
                          <a:ext cx="0" cy="512"/>
                        </a:xfrm>
                        <a:prstGeom prst="line">
                          <a:avLst/>
                        </a:prstGeom>
                        <a:noFill/>
                        <a:ln w="12700">
                          <a:solidFill>
                            <a:srgbClr val="000000"/>
                          </a:solidFill>
                          <a:round/>
                          <a:headEnd/>
                          <a:tailEnd/>
                        </a:ln>
                        <a:effectLst/>
                      </p:spPr>
                      <p:txBody>
                        <a:bodyPr/>
                        <a:lstStyle/>
                        <a:p>
                          <a:endParaRPr lang="es-ES"/>
                        </a:p>
                      </p:txBody>
                    </p:sp>
                    <p:sp>
                      <p:nvSpPr>
                        <p:cNvPr id="696362" name="Line 42"/>
                        <p:cNvSpPr>
                          <a:spLocks noChangeShapeType="1"/>
                        </p:cNvSpPr>
                        <p:nvPr/>
                      </p:nvSpPr>
                      <p:spPr bwMode="auto">
                        <a:xfrm>
                          <a:off x="1925" y="1885"/>
                          <a:ext cx="0" cy="537"/>
                        </a:xfrm>
                        <a:prstGeom prst="line">
                          <a:avLst/>
                        </a:prstGeom>
                        <a:noFill/>
                        <a:ln w="12700">
                          <a:solidFill>
                            <a:srgbClr val="000000"/>
                          </a:solidFill>
                          <a:round/>
                          <a:headEnd/>
                          <a:tailEnd/>
                        </a:ln>
                        <a:effectLst/>
                      </p:spPr>
                      <p:txBody>
                        <a:bodyPr/>
                        <a:lstStyle/>
                        <a:p>
                          <a:endParaRPr lang="es-ES"/>
                        </a:p>
                      </p:txBody>
                    </p:sp>
                    <p:sp>
                      <p:nvSpPr>
                        <p:cNvPr id="696363" name="Line 43"/>
                        <p:cNvSpPr>
                          <a:spLocks noChangeShapeType="1"/>
                        </p:cNvSpPr>
                        <p:nvPr/>
                      </p:nvSpPr>
                      <p:spPr bwMode="auto">
                        <a:xfrm>
                          <a:off x="1191" y="1329"/>
                          <a:ext cx="0" cy="459"/>
                        </a:xfrm>
                        <a:prstGeom prst="line">
                          <a:avLst/>
                        </a:prstGeom>
                        <a:noFill/>
                        <a:ln w="12700">
                          <a:solidFill>
                            <a:srgbClr val="000000"/>
                          </a:solidFill>
                          <a:round/>
                          <a:headEnd/>
                          <a:tailEnd/>
                        </a:ln>
                        <a:effectLst/>
                      </p:spPr>
                      <p:txBody>
                        <a:bodyPr/>
                        <a:lstStyle/>
                        <a:p>
                          <a:endParaRPr lang="es-ES"/>
                        </a:p>
                      </p:txBody>
                    </p:sp>
                    <p:sp>
                      <p:nvSpPr>
                        <p:cNvPr id="696364" name="Line 44"/>
                        <p:cNvSpPr>
                          <a:spLocks noChangeShapeType="1"/>
                        </p:cNvSpPr>
                        <p:nvPr/>
                      </p:nvSpPr>
                      <p:spPr bwMode="auto">
                        <a:xfrm>
                          <a:off x="1061" y="2012"/>
                          <a:ext cx="0" cy="531"/>
                        </a:xfrm>
                        <a:prstGeom prst="line">
                          <a:avLst/>
                        </a:prstGeom>
                        <a:noFill/>
                        <a:ln w="12700">
                          <a:solidFill>
                            <a:srgbClr val="000000"/>
                          </a:solidFill>
                          <a:round/>
                          <a:headEnd/>
                          <a:tailEnd/>
                        </a:ln>
                        <a:effectLst/>
                      </p:spPr>
                      <p:txBody>
                        <a:bodyPr/>
                        <a:lstStyle/>
                        <a:p>
                          <a:endParaRPr lang="es-ES"/>
                        </a:p>
                      </p:txBody>
                    </p:sp>
                    <p:sp>
                      <p:nvSpPr>
                        <p:cNvPr id="696365" name="Line 45"/>
                        <p:cNvSpPr>
                          <a:spLocks noChangeShapeType="1"/>
                        </p:cNvSpPr>
                        <p:nvPr/>
                      </p:nvSpPr>
                      <p:spPr bwMode="auto">
                        <a:xfrm>
                          <a:off x="1339" y="2002"/>
                          <a:ext cx="0" cy="521"/>
                        </a:xfrm>
                        <a:prstGeom prst="line">
                          <a:avLst/>
                        </a:prstGeom>
                        <a:noFill/>
                        <a:ln w="12700">
                          <a:solidFill>
                            <a:srgbClr val="000000"/>
                          </a:solidFill>
                          <a:round/>
                          <a:headEnd/>
                          <a:tailEnd/>
                        </a:ln>
                        <a:effectLst/>
                      </p:spPr>
                      <p:txBody>
                        <a:bodyPr/>
                        <a:lstStyle/>
                        <a:p>
                          <a:endParaRPr lang="es-ES"/>
                        </a:p>
                      </p:txBody>
                    </p:sp>
                    <p:sp>
                      <p:nvSpPr>
                        <p:cNvPr id="696366" name="Line 46"/>
                        <p:cNvSpPr>
                          <a:spLocks noChangeShapeType="1"/>
                        </p:cNvSpPr>
                        <p:nvPr/>
                      </p:nvSpPr>
                      <p:spPr bwMode="auto">
                        <a:xfrm>
                          <a:off x="734" y="2067"/>
                          <a:ext cx="1" cy="392"/>
                        </a:xfrm>
                        <a:prstGeom prst="line">
                          <a:avLst/>
                        </a:prstGeom>
                        <a:noFill/>
                        <a:ln w="12700">
                          <a:solidFill>
                            <a:srgbClr val="000000"/>
                          </a:solidFill>
                          <a:round/>
                          <a:headEnd/>
                          <a:tailEnd/>
                        </a:ln>
                        <a:effectLst/>
                      </p:spPr>
                      <p:txBody>
                        <a:bodyPr/>
                        <a:lstStyle/>
                        <a:p>
                          <a:endParaRPr lang="es-ES"/>
                        </a:p>
                      </p:txBody>
                    </p:sp>
                    <p:sp>
                      <p:nvSpPr>
                        <p:cNvPr id="696367" name="Line 47"/>
                        <p:cNvSpPr>
                          <a:spLocks noChangeShapeType="1"/>
                        </p:cNvSpPr>
                        <p:nvPr/>
                      </p:nvSpPr>
                      <p:spPr bwMode="auto">
                        <a:xfrm>
                          <a:off x="394" y="1798"/>
                          <a:ext cx="0" cy="372"/>
                        </a:xfrm>
                        <a:prstGeom prst="line">
                          <a:avLst/>
                        </a:prstGeom>
                        <a:noFill/>
                        <a:ln w="12700">
                          <a:solidFill>
                            <a:srgbClr val="000000"/>
                          </a:solidFill>
                          <a:round/>
                          <a:headEnd/>
                          <a:tailEnd/>
                        </a:ln>
                        <a:effectLst/>
                      </p:spPr>
                      <p:txBody>
                        <a:bodyPr/>
                        <a:lstStyle/>
                        <a:p>
                          <a:endParaRPr lang="es-ES"/>
                        </a:p>
                      </p:txBody>
                    </p:sp>
                    <p:sp>
                      <p:nvSpPr>
                        <p:cNvPr id="696368" name="Line 48"/>
                        <p:cNvSpPr>
                          <a:spLocks noChangeShapeType="1"/>
                        </p:cNvSpPr>
                        <p:nvPr/>
                      </p:nvSpPr>
                      <p:spPr bwMode="auto">
                        <a:xfrm>
                          <a:off x="2515" y="1290"/>
                          <a:ext cx="0" cy="192"/>
                        </a:xfrm>
                        <a:prstGeom prst="line">
                          <a:avLst/>
                        </a:prstGeom>
                        <a:noFill/>
                        <a:ln w="12700">
                          <a:solidFill>
                            <a:srgbClr val="000000"/>
                          </a:solidFill>
                          <a:round/>
                          <a:headEnd/>
                          <a:tailEnd/>
                        </a:ln>
                        <a:effectLst/>
                      </p:spPr>
                      <p:txBody>
                        <a:bodyPr/>
                        <a:lstStyle/>
                        <a:p>
                          <a:endParaRPr lang="es-ES"/>
                        </a:p>
                      </p:txBody>
                    </p:sp>
                    <p:sp>
                      <p:nvSpPr>
                        <p:cNvPr id="696369" name="Line 49"/>
                        <p:cNvSpPr>
                          <a:spLocks noChangeShapeType="1"/>
                        </p:cNvSpPr>
                        <p:nvPr/>
                      </p:nvSpPr>
                      <p:spPr bwMode="auto">
                        <a:xfrm>
                          <a:off x="1091" y="1539"/>
                          <a:ext cx="0" cy="344"/>
                        </a:xfrm>
                        <a:prstGeom prst="line">
                          <a:avLst/>
                        </a:prstGeom>
                        <a:noFill/>
                        <a:ln w="12700">
                          <a:solidFill>
                            <a:srgbClr val="000000"/>
                          </a:solidFill>
                          <a:round/>
                          <a:headEnd/>
                          <a:tailEnd/>
                        </a:ln>
                        <a:effectLst/>
                      </p:spPr>
                      <p:txBody>
                        <a:bodyPr/>
                        <a:lstStyle/>
                        <a:p>
                          <a:endParaRPr lang="es-ES"/>
                        </a:p>
                      </p:txBody>
                    </p:sp>
                    <p:sp>
                      <p:nvSpPr>
                        <p:cNvPr id="696370" name="Line 50"/>
                        <p:cNvSpPr>
                          <a:spLocks noChangeShapeType="1"/>
                        </p:cNvSpPr>
                        <p:nvPr/>
                      </p:nvSpPr>
                      <p:spPr bwMode="auto">
                        <a:xfrm>
                          <a:off x="625" y="1214"/>
                          <a:ext cx="0" cy="220"/>
                        </a:xfrm>
                        <a:prstGeom prst="line">
                          <a:avLst/>
                        </a:prstGeom>
                        <a:noFill/>
                        <a:ln w="12700">
                          <a:solidFill>
                            <a:srgbClr val="000000"/>
                          </a:solidFill>
                          <a:round/>
                          <a:headEnd/>
                          <a:tailEnd/>
                        </a:ln>
                        <a:effectLst/>
                      </p:spPr>
                      <p:txBody>
                        <a:bodyPr/>
                        <a:lstStyle/>
                        <a:p>
                          <a:endParaRPr lang="es-ES"/>
                        </a:p>
                      </p:txBody>
                    </p:sp>
                    <p:sp>
                      <p:nvSpPr>
                        <p:cNvPr id="696371" name="Line 51"/>
                        <p:cNvSpPr>
                          <a:spLocks noChangeShapeType="1"/>
                        </p:cNvSpPr>
                        <p:nvPr/>
                      </p:nvSpPr>
                      <p:spPr bwMode="auto">
                        <a:xfrm>
                          <a:off x="538" y="1465"/>
                          <a:ext cx="0" cy="250"/>
                        </a:xfrm>
                        <a:prstGeom prst="line">
                          <a:avLst/>
                        </a:prstGeom>
                        <a:noFill/>
                        <a:ln w="12700">
                          <a:solidFill>
                            <a:srgbClr val="000000"/>
                          </a:solidFill>
                          <a:round/>
                          <a:headEnd/>
                          <a:tailEnd/>
                        </a:ln>
                        <a:effectLst/>
                      </p:spPr>
                      <p:txBody>
                        <a:bodyPr/>
                        <a:lstStyle/>
                        <a:p>
                          <a:endParaRPr lang="es-ES"/>
                        </a:p>
                      </p:txBody>
                    </p:sp>
                    <p:sp>
                      <p:nvSpPr>
                        <p:cNvPr id="696372" name="Line 52"/>
                        <p:cNvSpPr>
                          <a:spLocks noChangeShapeType="1"/>
                        </p:cNvSpPr>
                        <p:nvPr/>
                      </p:nvSpPr>
                      <p:spPr bwMode="auto">
                        <a:xfrm>
                          <a:off x="1717" y="1543"/>
                          <a:ext cx="0" cy="185"/>
                        </a:xfrm>
                        <a:prstGeom prst="line">
                          <a:avLst/>
                        </a:prstGeom>
                        <a:noFill/>
                        <a:ln w="12700">
                          <a:solidFill>
                            <a:srgbClr val="000000"/>
                          </a:solidFill>
                          <a:round/>
                          <a:headEnd/>
                          <a:tailEnd/>
                        </a:ln>
                        <a:effectLst/>
                      </p:spPr>
                      <p:txBody>
                        <a:bodyPr/>
                        <a:lstStyle/>
                        <a:p>
                          <a:endParaRPr lang="es-ES"/>
                        </a:p>
                      </p:txBody>
                    </p:sp>
                    <p:sp>
                      <p:nvSpPr>
                        <p:cNvPr id="696373" name="Line 53"/>
                        <p:cNvSpPr>
                          <a:spLocks noChangeShapeType="1"/>
                        </p:cNvSpPr>
                        <p:nvPr/>
                      </p:nvSpPr>
                      <p:spPr bwMode="auto">
                        <a:xfrm>
                          <a:off x="1909" y="1437"/>
                          <a:ext cx="0" cy="351"/>
                        </a:xfrm>
                        <a:prstGeom prst="line">
                          <a:avLst/>
                        </a:prstGeom>
                        <a:noFill/>
                        <a:ln w="12700">
                          <a:solidFill>
                            <a:srgbClr val="000000"/>
                          </a:solidFill>
                          <a:round/>
                          <a:headEnd/>
                          <a:tailEnd/>
                        </a:ln>
                        <a:effectLst/>
                      </p:spPr>
                      <p:txBody>
                        <a:bodyPr/>
                        <a:lstStyle/>
                        <a:p>
                          <a:endParaRPr lang="es-ES"/>
                        </a:p>
                      </p:txBody>
                    </p:sp>
                    <p:sp>
                      <p:nvSpPr>
                        <p:cNvPr id="696374" name="Line 54"/>
                        <p:cNvSpPr>
                          <a:spLocks noChangeShapeType="1"/>
                        </p:cNvSpPr>
                        <p:nvPr/>
                      </p:nvSpPr>
                      <p:spPr bwMode="auto">
                        <a:xfrm>
                          <a:off x="2009" y="1386"/>
                          <a:ext cx="0" cy="345"/>
                        </a:xfrm>
                        <a:prstGeom prst="line">
                          <a:avLst/>
                        </a:prstGeom>
                        <a:noFill/>
                        <a:ln w="12700">
                          <a:solidFill>
                            <a:srgbClr val="000000"/>
                          </a:solidFill>
                          <a:round/>
                          <a:headEnd/>
                          <a:tailEnd/>
                        </a:ln>
                        <a:effectLst/>
                      </p:spPr>
                      <p:txBody>
                        <a:bodyPr/>
                        <a:lstStyle/>
                        <a:p>
                          <a:endParaRPr lang="es-ES"/>
                        </a:p>
                      </p:txBody>
                    </p:sp>
                    <p:sp>
                      <p:nvSpPr>
                        <p:cNvPr id="696375" name="Line 55"/>
                        <p:cNvSpPr>
                          <a:spLocks noChangeShapeType="1"/>
                        </p:cNvSpPr>
                        <p:nvPr/>
                      </p:nvSpPr>
                      <p:spPr bwMode="auto">
                        <a:xfrm>
                          <a:off x="2158" y="1246"/>
                          <a:ext cx="0" cy="167"/>
                        </a:xfrm>
                        <a:prstGeom prst="line">
                          <a:avLst/>
                        </a:prstGeom>
                        <a:noFill/>
                        <a:ln w="12700">
                          <a:solidFill>
                            <a:srgbClr val="000000"/>
                          </a:solidFill>
                          <a:round/>
                          <a:headEnd/>
                          <a:tailEnd/>
                        </a:ln>
                        <a:effectLst/>
                      </p:spPr>
                      <p:txBody>
                        <a:bodyPr/>
                        <a:lstStyle/>
                        <a:p>
                          <a:endParaRPr lang="es-ES"/>
                        </a:p>
                      </p:txBody>
                    </p:sp>
                    <p:sp>
                      <p:nvSpPr>
                        <p:cNvPr id="696376" name="Line 56"/>
                        <p:cNvSpPr>
                          <a:spLocks noChangeShapeType="1"/>
                        </p:cNvSpPr>
                        <p:nvPr/>
                      </p:nvSpPr>
                      <p:spPr bwMode="auto">
                        <a:xfrm>
                          <a:off x="2397" y="1146"/>
                          <a:ext cx="0" cy="145"/>
                        </a:xfrm>
                        <a:prstGeom prst="line">
                          <a:avLst/>
                        </a:prstGeom>
                        <a:noFill/>
                        <a:ln w="12700">
                          <a:solidFill>
                            <a:srgbClr val="000000"/>
                          </a:solidFill>
                          <a:round/>
                          <a:headEnd/>
                          <a:tailEnd/>
                        </a:ln>
                        <a:effectLst/>
                      </p:spPr>
                      <p:txBody>
                        <a:bodyPr/>
                        <a:lstStyle/>
                        <a:p>
                          <a:endParaRPr lang="es-ES"/>
                        </a:p>
                      </p:txBody>
                    </p:sp>
                    <p:sp>
                      <p:nvSpPr>
                        <p:cNvPr id="696377" name="Line 57"/>
                        <p:cNvSpPr>
                          <a:spLocks noChangeShapeType="1"/>
                        </p:cNvSpPr>
                        <p:nvPr/>
                      </p:nvSpPr>
                      <p:spPr bwMode="auto">
                        <a:xfrm>
                          <a:off x="1142" y="1095"/>
                          <a:ext cx="0" cy="142"/>
                        </a:xfrm>
                        <a:prstGeom prst="line">
                          <a:avLst/>
                        </a:prstGeom>
                        <a:noFill/>
                        <a:ln w="12700">
                          <a:solidFill>
                            <a:srgbClr val="000000"/>
                          </a:solidFill>
                          <a:round/>
                          <a:headEnd/>
                          <a:tailEnd/>
                        </a:ln>
                        <a:effectLst/>
                      </p:spPr>
                      <p:txBody>
                        <a:bodyPr/>
                        <a:lstStyle/>
                        <a:p>
                          <a:endParaRPr lang="es-ES"/>
                        </a:p>
                      </p:txBody>
                    </p:sp>
                  </p:grpSp>
                  <p:sp>
                    <p:nvSpPr>
                      <p:cNvPr id="696378" name="Freeform 58"/>
                      <p:cNvSpPr>
                        <a:spLocks/>
                      </p:cNvSpPr>
                      <p:nvPr/>
                    </p:nvSpPr>
                    <p:spPr bwMode="auto">
                      <a:xfrm>
                        <a:off x="381" y="1056"/>
                        <a:ext cx="2013" cy="859"/>
                      </a:xfrm>
                      <a:custGeom>
                        <a:avLst/>
                        <a:gdLst/>
                        <a:ahLst/>
                        <a:cxnLst>
                          <a:cxn ang="0">
                            <a:pos x="524" y="801"/>
                          </a:cxn>
                          <a:cxn ang="0">
                            <a:pos x="403" y="858"/>
                          </a:cxn>
                          <a:cxn ang="0">
                            <a:pos x="0" y="730"/>
                          </a:cxn>
                          <a:cxn ang="0">
                            <a:pos x="524" y="510"/>
                          </a:cxn>
                          <a:cxn ang="0">
                            <a:pos x="158" y="404"/>
                          </a:cxn>
                          <a:cxn ang="0">
                            <a:pos x="715" y="229"/>
                          </a:cxn>
                          <a:cxn ang="0">
                            <a:pos x="245" y="151"/>
                          </a:cxn>
                          <a:cxn ang="0">
                            <a:pos x="757" y="0"/>
                          </a:cxn>
                          <a:cxn ang="0">
                            <a:pos x="1756" y="131"/>
                          </a:cxn>
                          <a:cxn ang="0">
                            <a:pos x="1887" y="82"/>
                          </a:cxn>
                          <a:cxn ang="0">
                            <a:pos x="2012" y="90"/>
                          </a:cxn>
                          <a:cxn ang="0">
                            <a:pos x="1771" y="192"/>
                          </a:cxn>
                          <a:cxn ang="0">
                            <a:pos x="754" y="41"/>
                          </a:cxn>
                          <a:cxn ang="0">
                            <a:pos x="429" y="136"/>
                          </a:cxn>
                          <a:cxn ang="0">
                            <a:pos x="1621" y="326"/>
                          </a:cxn>
                          <a:cxn ang="0">
                            <a:pos x="1526" y="382"/>
                          </a:cxn>
                          <a:cxn ang="0">
                            <a:pos x="815" y="255"/>
                          </a:cxn>
                          <a:cxn ang="0">
                            <a:pos x="394" y="393"/>
                          </a:cxn>
                          <a:cxn ang="0">
                            <a:pos x="712" y="481"/>
                          </a:cxn>
                          <a:cxn ang="0">
                            <a:pos x="173" y="713"/>
                          </a:cxn>
                          <a:cxn ang="0">
                            <a:pos x="524" y="801"/>
                          </a:cxn>
                        </a:cxnLst>
                        <a:rect l="0" t="0" r="r" b="b"/>
                        <a:pathLst>
                          <a:path w="2013" h="859">
                            <a:moveTo>
                              <a:pt x="524" y="801"/>
                            </a:moveTo>
                            <a:lnTo>
                              <a:pt x="403" y="858"/>
                            </a:lnTo>
                            <a:lnTo>
                              <a:pt x="0" y="730"/>
                            </a:lnTo>
                            <a:lnTo>
                              <a:pt x="524" y="510"/>
                            </a:lnTo>
                            <a:lnTo>
                              <a:pt x="158" y="404"/>
                            </a:lnTo>
                            <a:lnTo>
                              <a:pt x="715" y="229"/>
                            </a:lnTo>
                            <a:lnTo>
                              <a:pt x="245" y="151"/>
                            </a:lnTo>
                            <a:lnTo>
                              <a:pt x="757" y="0"/>
                            </a:lnTo>
                            <a:lnTo>
                              <a:pt x="1756" y="131"/>
                            </a:lnTo>
                            <a:lnTo>
                              <a:pt x="1887" y="82"/>
                            </a:lnTo>
                            <a:lnTo>
                              <a:pt x="2012" y="90"/>
                            </a:lnTo>
                            <a:lnTo>
                              <a:pt x="1771" y="192"/>
                            </a:lnTo>
                            <a:lnTo>
                              <a:pt x="754" y="41"/>
                            </a:lnTo>
                            <a:lnTo>
                              <a:pt x="429" y="136"/>
                            </a:lnTo>
                            <a:lnTo>
                              <a:pt x="1621" y="326"/>
                            </a:lnTo>
                            <a:lnTo>
                              <a:pt x="1526" y="382"/>
                            </a:lnTo>
                            <a:lnTo>
                              <a:pt x="815" y="255"/>
                            </a:lnTo>
                            <a:lnTo>
                              <a:pt x="394" y="393"/>
                            </a:lnTo>
                            <a:lnTo>
                              <a:pt x="712" y="481"/>
                            </a:lnTo>
                            <a:lnTo>
                              <a:pt x="173" y="713"/>
                            </a:lnTo>
                            <a:lnTo>
                              <a:pt x="524" y="801"/>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grpSp>
                <p:sp>
                  <p:nvSpPr>
                    <p:cNvPr id="696379" name="Freeform 59"/>
                    <p:cNvSpPr>
                      <a:spLocks/>
                    </p:cNvSpPr>
                    <p:nvPr/>
                  </p:nvSpPr>
                  <p:spPr bwMode="auto">
                    <a:xfrm>
                      <a:off x="734" y="1274"/>
                      <a:ext cx="1835" cy="834"/>
                    </a:xfrm>
                    <a:custGeom>
                      <a:avLst/>
                      <a:gdLst/>
                      <a:ahLst/>
                      <a:cxnLst>
                        <a:cxn ang="0">
                          <a:pos x="0" y="787"/>
                        </a:cxn>
                        <a:cxn ang="0">
                          <a:pos x="724" y="450"/>
                        </a:cxn>
                        <a:cxn ang="0">
                          <a:pos x="538" y="411"/>
                        </a:cxn>
                        <a:cxn ang="0">
                          <a:pos x="885" y="246"/>
                        </a:cxn>
                        <a:cxn ang="0">
                          <a:pos x="982" y="263"/>
                        </a:cxn>
                        <a:cxn ang="0">
                          <a:pos x="736" y="382"/>
                        </a:cxn>
                        <a:cxn ang="0">
                          <a:pos x="1180" y="512"/>
                        </a:cxn>
                        <a:cxn ang="0">
                          <a:pos x="1664" y="238"/>
                        </a:cxn>
                        <a:cxn ang="0">
                          <a:pos x="1358" y="181"/>
                        </a:cxn>
                        <a:cxn ang="0">
                          <a:pos x="1691" y="0"/>
                        </a:cxn>
                        <a:cxn ang="0">
                          <a:pos x="1782" y="10"/>
                        </a:cxn>
                        <a:cxn ang="0">
                          <a:pos x="1505" y="168"/>
                        </a:cxn>
                        <a:cxn ang="0">
                          <a:pos x="1834" y="227"/>
                        </a:cxn>
                        <a:cxn ang="0">
                          <a:pos x="1192" y="612"/>
                        </a:cxn>
                        <a:cxn ang="0">
                          <a:pos x="808" y="495"/>
                        </a:cxn>
                        <a:cxn ang="0">
                          <a:pos x="405" y="677"/>
                        </a:cxn>
                        <a:cxn ang="0">
                          <a:pos x="602" y="722"/>
                        </a:cxn>
                        <a:cxn ang="0">
                          <a:pos x="475" y="776"/>
                        </a:cxn>
                        <a:cxn ang="0">
                          <a:pos x="326" y="731"/>
                        </a:cxn>
                        <a:cxn ang="0">
                          <a:pos x="108" y="833"/>
                        </a:cxn>
                        <a:cxn ang="0">
                          <a:pos x="0" y="787"/>
                        </a:cxn>
                      </a:cxnLst>
                      <a:rect l="0" t="0" r="r" b="b"/>
                      <a:pathLst>
                        <a:path w="1835" h="834">
                          <a:moveTo>
                            <a:pt x="0" y="787"/>
                          </a:moveTo>
                          <a:lnTo>
                            <a:pt x="724" y="450"/>
                          </a:lnTo>
                          <a:lnTo>
                            <a:pt x="538" y="411"/>
                          </a:lnTo>
                          <a:lnTo>
                            <a:pt x="885" y="246"/>
                          </a:lnTo>
                          <a:lnTo>
                            <a:pt x="982" y="263"/>
                          </a:lnTo>
                          <a:lnTo>
                            <a:pt x="736" y="382"/>
                          </a:lnTo>
                          <a:lnTo>
                            <a:pt x="1180" y="512"/>
                          </a:lnTo>
                          <a:lnTo>
                            <a:pt x="1664" y="238"/>
                          </a:lnTo>
                          <a:lnTo>
                            <a:pt x="1358" y="181"/>
                          </a:lnTo>
                          <a:lnTo>
                            <a:pt x="1691" y="0"/>
                          </a:lnTo>
                          <a:lnTo>
                            <a:pt x="1782" y="10"/>
                          </a:lnTo>
                          <a:lnTo>
                            <a:pt x="1505" y="168"/>
                          </a:lnTo>
                          <a:lnTo>
                            <a:pt x="1834" y="227"/>
                          </a:lnTo>
                          <a:lnTo>
                            <a:pt x="1192" y="612"/>
                          </a:lnTo>
                          <a:lnTo>
                            <a:pt x="808" y="495"/>
                          </a:lnTo>
                          <a:lnTo>
                            <a:pt x="405" y="677"/>
                          </a:lnTo>
                          <a:lnTo>
                            <a:pt x="602" y="722"/>
                          </a:lnTo>
                          <a:lnTo>
                            <a:pt x="475" y="776"/>
                          </a:lnTo>
                          <a:lnTo>
                            <a:pt x="326" y="731"/>
                          </a:lnTo>
                          <a:lnTo>
                            <a:pt x="108" y="833"/>
                          </a:lnTo>
                          <a:lnTo>
                            <a:pt x="0" y="787"/>
                          </a:lnTo>
                        </a:path>
                      </a:pathLst>
                    </a:custGeom>
                    <a:solidFill>
                      <a:srgbClr val="C0C0C0"/>
                    </a:solidFill>
                    <a:ln w="12700" cap="rnd" cmpd="sng">
                      <a:solidFill>
                        <a:srgbClr val="000000"/>
                      </a:solidFill>
                      <a:prstDash val="solid"/>
                      <a:round/>
                      <a:headEnd type="none" w="med" len="med"/>
                      <a:tailEnd type="none" w="med" len="med"/>
                    </a:ln>
                    <a:effectLst/>
                  </p:spPr>
                  <p:txBody>
                    <a:bodyPr/>
                    <a:lstStyle/>
                    <a:p>
                      <a:endParaRPr lang="es-ES"/>
                    </a:p>
                  </p:txBody>
                </p:sp>
              </p:grpSp>
            </p:grpSp>
            <p:sp>
              <p:nvSpPr>
                <p:cNvPr id="696380" name="Line 60"/>
                <p:cNvSpPr>
                  <a:spLocks noChangeShapeType="1"/>
                </p:cNvSpPr>
                <p:nvPr/>
              </p:nvSpPr>
              <p:spPr bwMode="auto">
                <a:xfrm>
                  <a:off x="2095" y="1448"/>
                  <a:ext cx="1" cy="231"/>
                </a:xfrm>
                <a:prstGeom prst="line">
                  <a:avLst/>
                </a:prstGeom>
                <a:noFill/>
                <a:ln w="12700">
                  <a:solidFill>
                    <a:srgbClr val="000000"/>
                  </a:solidFill>
                  <a:round/>
                  <a:headEnd/>
                  <a:tailEnd/>
                </a:ln>
                <a:effectLst/>
              </p:spPr>
              <p:txBody>
                <a:bodyPr/>
                <a:lstStyle/>
                <a:p>
                  <a:endParaRPr lang="es-ES"/>
                </a:p>
              </p:txBody>
            </p:sp>
          </p:grpSp>
        </p:grpSp>
        <p:grpSp>
          <p:nvGrpSpPr>
            <p:cNvPr id="696381" name="Group 61"/>
            <p:cNvGrpSpPr>
              <a:grpSpLocks/>
            </p:cNvGrpSpPr>
            <p:nvPr/>
          </p:nvGrpSpPr>
          <p:grpSpPr bwMode="auto">
            <a:xfrm>
              <a:off x="2266" y="2842"/>
              <a:ext cx="637" cy="1074"/>
              <a:chOff x="2266" y="2842"/>
              <a:chExt cx="637" cy="1074"/>
            </a:xfrm>
          </p:grpSpPr>
          <p:sp>
            <p:nvSpPr>
              <p:cNvPr id="696382" name="Freeform 62"/>
              <p:cNvSpPr>
                <a:spLocks/>
              </p:cNvSpPr>
              <p:nvPr/>
            </p:nvSpPr>
            <p:spPr bwMode="auto">
              <a:xfrm>
                <a:off x="2539" y="2842"/>
                <a:ext cx="187" cy="247"/>
              </a:xfrm>
              <a:custGeom>
                <a:avLst/>
                <a:gdLst/>
                <a:ahLst/>
                <a:cxnLst>
                  <a:cxn ang="0">
                    <a:pos x="148" y="11"/>
                  </a:cxn>
                  <a:cxn ang="0">
                    <a:pos x="127" y="0"/>
                  </a:cxn>
                  <a:cxn ang="0">
                    <a:pos x="111" y="7"/>
                  </a:cxn>
                  <a:cxn ang="0">
                    <a:pos x="96" y="34"/>
                  </a:cxn>
                  <a:cxn ang="0">
                    <a:pos x="86" y="73"/>
                  </a:cxn>
                  <a:cxn ang="0">
                    <a:pos x="84" y="101"/>
                  </a:cxn>
                  <a:cxn ang="0">
                    <a:pos x="83" y="135"/>
                  </a:cxn>
                  <a:cxn ang="0">
                    <a:pos x="17" y="133"/>
                  </a:cxn>
                  <a:cxn ang="0">
                    <a:pos x="0" y="139"/>
                  </a:cxn>
                  <a:cxn ang="0">
                    <a:pos x="2" y="155"/>
                  </a:cxn>
                  <a:cxn ang="0">
                    <a:pos x="37" y="149"/>
                  </a:cxn>
                  <a:cxn ang="0">
                    <a:pos x="84" y="159"/>
                  </a:cxn>
                  <a:cxn ang="0">
                    <a:pos x="94" y="194"/>
                  </a:cxn>
                  <a:cxn ang="0">
                    <a:pos x="108" y="224"/>
                  </a:cxn>
                  <a:cxn ang="0">
                    <a:pos x="124" y="235"/>
                  </a:cxn>
                  <a:cxn ang="0">
                    <a:pos x="141" y="246"/>
                  </a:cxn>
                  <a:cxn ang="0">
                    <a:pos x="154" y="239"/>
                  </a:cxn>
                  <a:cxn ang="0">
                    <a:pos x="172" y="212"/>
                  </a:cxn>
                  <a:cxn ang="0">
                    <a:pos x="183" y="178"/>
                  </a:cxn>
                  <a:cxn ang="0">
                    <a:pos x="186" y="150"/>
                  </a:cxn>
                  <a:cxn ang="0">
                    <a:pos x="180" y="93"/>
                  </a:cxn>
                  <a:cxn ang="0">
                    <a:pos x="165" y="50"/>
                  </a:cxn>
                  <a:cxn ang="0">
                    <a:pos x="154" y="24"/>
                  </a:cxn>
                  <a:cxn ang="0">
                    <a:pos x="140" y="10"/>
                  </a:cxn>
                  <a:cxn ang="0">
                    <a:pos x="148" y="11"/>
                  </a:cxn>
                </a:cxnLst>
                <a:rect l="0" t="0" r="r" b="b"/>
                <a:pathLst>
                  <a:path w="187" h="247">
                    <a:moveTo>
                      <a:pt x="148" y="11"/>
                    </a:moveTo>
                    <a:lnTo>
                      <a:pt x="127" y="0"/>
                    </a:lnTo>
                    <a:lnTo>
                      <a:pt x="111" y="7"/>
                    </a:lnTo>
                    <a:lnTo>
                      <a:pt x="96" y="34"/>
                    </a:lnTo>
                    <a:lnTo>
                      <a:pt x="86" y="73"/>
                    </a:lnTo>
                    <a:lnTo>
                      <a:pt x="84" y="101"/>
                    </a:lnTo>
                    <a:lnTo>
                      <a:pt x="83" y="135"/>
                    </a:lnTo>
                    <a:lnTo>
                      <a:pt x="17" y="133"/>
                    </a:lnTo>
                    <a:lnTo>
                      <a:pt x="0" y="139"/>
                    </a:lnTo>
                    <a:lnTo>
                      <a:pt x="2" y="155"/>
                    </a:lnTo>
                    <a:lnTo>
                      <a:pt x="37" y="149"/>
                    </a:lnTo>
                    <a:lnTo>
                      <a:pt x="84" y="159"/>
                    </a:lnTo>
                    <a:lnTo>
                      <a:pt x="94" y="194"/>
                    </a:lnTo>
                    <a:lnTo>
                      <a:pt x="108" y="224"/>
                    </a:lnTo>
                    <a:lnTo>
                      <a:pt x="124" y="235"/>
                    </a:lnTo>
                    <a:lnTo>
                      <a:pt x="141" y="246"/>
                    </a:lnTo>
                    <a:lnTo>
                      <a:pt x="154" y="239"/>
                    </a:lnTo>
                    <a:lnTo>
                      <a:pt x="172" y="212"/>
                    </a:lnTo>
                    <a:lnTo>
                      <a:pt x="183" y="178"/>
                    </a:lnTo>
                    <a:lnTo>
                      <a:pt x="186" y="150"/>
                    </a:lnTo>
                    <a:lnTo>
                      <a:pt x="180" y="93"/>
                    </a:lnTo>
                    <a:lnTo>
                      <a:pt x="165" y="50"/>
                    </a:lnTo>
                    <a:lnTo>
                      <a:pt x="154" y="24"/>
                    </a:lnTo>
                    <a:lnTo>
                      <a:pt x="140" y="10"/>
                    </a:lnTo>
                    <a:lnTo>
                      <a:pt x="148" y="11"/>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83" name="Freeform 63"/>
              <p:cNvSpPr>
                <a:spLocks/>
              </p:cNvSpPr>
              <p:nvPr/>
            </p:nvSpPr>
            <p:spPr bwMode="auto">
              <a:xfrm>
                <a:off x="2266" y="3080"/>
                <a:ext cx="378" cy="92"/>
              </a:xfrm>
              <a:custGeom>
                <a:avLst/>
                <a:gdLst/>
                <a:ahLst/>
                <a:cxnLst>
                  <a:cxn ang="0">
                    <a:pos x="377" y="57"/>
                  </a:cxn>
                  <a:cxn ang="0">
                    <a:pos x="345" y="43"/>
                  </a:cxn>
                  <a:cxn ang="0">
                    <a:pos x="278" y="36"/>
                  </a:cxn>
                  <a:cxn ang="0">
                    <a:pos x="222" y="29"/>
                  </a:cxn>
                  <a:cxn ang="0">
                    <a:pos x="159" y="16"/>
                  </a:cxn>
                  <a:cxn ang="0">
                    <a:pos x="113" y="15"/>
                  </a:cxn>
                  <a:cxn ang="0">
                    <a:pos x="52" y="5"/>
                  </a:cxn>
                  <a:cxn ang="0">
                    <a:pos x="0" y="0"/>
                  </a:cxn>
                  <a:cxn ang="0">
                    <a:pos x="0" y="9"/>
                  </a:cxn>
                  <a:cxn ang="0">
                    <a:pos x="12" y="23"/>
                  </a:cxn>
                  <a:cxn ang="0">
                    <a:pos x="58" y="23"/>
                  </a:cxn>
                  <a:cxn ang="0">
                    <a:pos x="54" y="39"/>
                  </a:cxn>
                  <a:cxn ang="0">
                    <a:pos x="61" y="59"/>
                  </a:cxn>
                  <a:cxn ang="0">
                    <a:pos x="73" y="73"/>
                  </a:cxn>
                  <a:cxn ang="0">
                    <a:pos x="92" y="73"/>
                  </a:cxn>
                  <a:cxn ang="0">
                    <a:pos x="109" y="66"/>
                  </a:cxn>
                  <a:cxn ang="0">
                    <a:pos x="114" y="44"/>
                  </a:cxn>
                  <a:cxn ang="0">
                    <a:pos x="114" y="32"/>
                  </a:cxn>
                  <a:cxn ang="0">
                    <a:pos x="158" y="33"/>
                  </a:cxn>
                  <a:cxn ang="0">
                    <a:pos x="176" y="39"/>
                  </a:cxn>
                  <a:cxn ang="0">
                    <a:pos x="213" y="53"/>
                  </a:cxn>
                  <a:cxn ang="0">
                    <a:pos x="266" y="62"/>
                  </a:cxn>
                  <a:cxn ang="0">
                    <a:pos x="310" y="63"/>
                  </a:cxn>
                  <a:cxn ang="0">
                    <a:pos x="339" y="71"/>
                  </a:cxn>
                  <a:cxn ang="0">
                    <a:pos x="365" y="91"/>
                  </a:cxn>
                  <a:cxn ang="0">
                    <a:pos x="377" y="71"/>
                  </a:cxn>
                  <a:cxn ang="0">
                    <a:pos x="369" y="53"/>
                  </a:cxn>
                  <a:cxn ang="0">
                    <a:pos x="363" y="48"/>
                  </a:cxn>
                  <a:cxn ang="0">
                    <a:pos x="377" y="57"/>
                  </a:cxn>
                </a:cxnLst>
                <a:rect l="0" t="0" r="r" b="b"/>
                <a:pathLst>
                  <a:path w="378" h="92">
                    <a:moveTo>
                      <a:pt x="377" y="57"/>
                    </a:moveTo>
                    <a:lnTo>
                      <a:pt x="345" y="43"/>
                    </a:lnTo>
                    <a:lnTo>
                      <a:pt x="278" y="36"/>
                    </a:lnTo>
                    <a:lnTo>
                      <a:pt x="222" y="29"/>
                    </a:lnTo>
                    <a:lnTo>
                      <a:pt x="159" y="16"/>
                    </a:lnTo>
                    <a:lnTo>
                      <a:pt x="113" y="15"/>
                    </a:lnTo>
                    <a:lnTo>
                      <a:pt x="52" y="5"/>
                    </a:lnTo>
                    <a:lnTo>
                      <a:pt x="0" y="0"/>
                    </a:lnTo>
                    <a:lnTo>
                      <a:pt x="0" y="9"/>
                    </a:lnTo>
                    <a:lnTo>
                      <a:pt x="12" y="23"/>
                    </a:lnTo>
                    <a:lnTo>
                      <a:pt x="58" y="23"/>
                    </a:lnTo>
                    <a:lnTo>
                      <a:pt x="54" y="39"/>
                    </a:lnTo>
                    <a:lnTo>
                      <a:pt x="61" y="59"/>
                    </a:lnTo>
                    <a:lnTo>
                      <a:pt x="73" y="73"/>
                    </a:lnTo>
                    <a:lnTo>
                      <a:pt x="92" y="73"/>
                    </a:lnTo>
                    <a:lnTo>
                      <a:pt x="109" y="66"/>
                    </a:lnTo>
                    <a:lnTo>
                      <a:pt x="114" y="44"/>
                    </a:lnTo>
                    <a:lnTo>
                      <a:pt x="114" y="32"/>
                    </a:lnTo>
                    <a:lnTo>
                      <a:pt x="158" y="33"/>
                    </a:lnTo>
                    <a:lnTo>
                      <a:pt x="176" y="39"/>
                    </a:lnTo>
                    <a:lnTo>
                      <a:pt x="213" y="53"/>
                    </a:lnTo>
                    <a:lnTo>
                      <a:pt x="266" y="62"/>
                    </a:lnTo>
                    <a:lnTo>
                      <a:pt x="310" y="63"/>
                    </a:lnTo>
                    <a:lnTo>
                      <a:pt x="339" y="71"/>
                    </a:lnTo>
                    <a:lnTo>
                      <a:pt x="365" y="91"/>
                    </a:lnTo>
                    <a:lnTo>
                      <a:pt x="377" y="71"/>
                    </a:lnTo>
                    <a:lnTo>
                      <a:pt x="369" y="53"/>
                    </a:lnTo>
                    <a:lnTo>
                      <a:pt x="363" y="48"/>
                    </a:lnTo>
                    <a:lnTo>
                      <a:pt x="377" y="57"/>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84" name="Freeform 64"/>
              <p:cNvSpPr>
                <a:spLocks/>
              </p:cNvSpPr>
              <p:nvPr/>
            </p:nvSpPr>
            <p:spPr bwMode="auto">
              <a:xfrm>
                <a:off x="2614" y="3099"/>
                <a:ext cx="149" cy="427"/>
              </a:xfrm>
              <a:custGeom>
                <a:avLst/>
                <a:gdLst/>
                <a:ahLst/>
                <a:cxnLst>
                  <a:cxn ang="0">
                    <a:pos x="82" y="0"/>
                  </a:cxn>
                  <a:cxn ang="0">
                    <a:pos x="63" y="4"/>
                  </a:cxn>
                  <a:cxn ang="0">
                    <a:pos x="41" y="4"/>
                  </a:cxn>
                  <a:cxn ang="0">
                    <a:pos x="12" y="24"/>
                  </a:cxn>
                  <a:cxn ang="0">
                    <a:pos x="1" y="65"/>
                  </a:cxn>
                  <a:cxn ang="0">
                    <a:pos x="0" y="121"/>
                  </a:cxn>
                  <a:cxn ang="0">
                    <a:pos x="11" y="183"/>
                  </a:cxn>
                  <a:cxn ang="0">
                    <a:pos x="31" y="243"/>
                  </a:cxn>
                  <a:cxn ang="0">
                    <a:pos x="44" y="294"/>
                  </a:cxn>
                  <a:cxn ang="0">
                    <a:pos x="60" y="364"/>
                  </a:cxn>
                  <a:cxn ang="0">
                    <a:pos x="77" y="407"/>
                  </a:cxn>
                  <a:cxn ang="0">
                    <a:pos x="98" y="426"/>
                  </a:cxn>
                  <a:cxn ang="0">
                    <a:pos x="117" y="426"/>
                  </a:cxn>
                  <a:cxn ang="0">
                    <a:pos x="139" y="407"/>
                  </a:cxn>
                  <a:cxn ang="0">
                    <a:pos x="148" y="380"/>
                  </a:cxn>
                  <a:cxn ang="0">
                    <a:pos x="148" y="336"/>
                  </a:cxn>
                  <a:cxn ang="0">
                    <a:pos x="135" y="278"/>
                  </a:cxn>
                  <a:cxn ang="0">
                    <a:pos x="125" y="199"/>
                  </a:cxn>
                  <a:cxn ang="0">
                    <a:pos x="122" y="100"/>
                  </a:cxn>
                  <a:cxn ang="0">
                    <a:pos x="128" y="27"/>
                  </a:cxn>
                  <a:cxn ang="0">
                    <a:pos x="110" y="1"/>
                  </a:cxn>
                  <a:cxn ang="0">
                    <a:pos x="82" y="0"/>
                  </a:cxn>
                </a:cxnLst>
                <a:rect l="0" t="0" r="r" b="b"/>
                <a:pathLst>
                  <a:path w="149" h="427">
                    <a:moveTo>
                      <a:pt x="82" y="0"/>
                    </a:moveTo>
                    <a:lnTo>
                      <a:pt x="63" y="4"/>
                    </a:lnTo>
                    <a:lnTo>
                      <a:pt x="41" y="4"/>
                    </a:lnTo>
                    <a:lnTo>
                      <a:pt x="12" y="24"/>
                    </a:lnTo>
                    <a:lnTo>
                      <a:pt x="1" y="65"/>
                    </a:lnTo>
                    <a:lnTo>
                      <a:pt x="0" y="121"/>
                    </a:lnTo>
                    <a:lnTo>
                      <a:pt x="11" y="183"/>
                    </a:lnTo>
                    <a:lnTo>
                      <a:pt x="31" y="243"/>
                    </a:lnTo>
                    <a:lnTo>
                      <a:pt x="44" y="294"/>
                    </a:lnTo>
                    <a:lnTo>
                      <a:pt x="60" y="364"/>
                    </a:lnTo>
                    <a:lnTo>
                      <a:pt x="77" y="407"/>
                    </a:lnTo>
                    <a:lnTo>
                      <a:pt x="98" y="426"/>
                    </a:lnTo>
                    <a:lnTo>
                      <a:pt x="117" y="426"/>
                    </a:lnTo>
                    <a:lnTo>
                      <a:pt x="139" y="407"/>
                    </a:lnTo>
                    <a:lnTo>
                      <a:pt x="148" y="380"/>
                    </a:lnTo>
                    <a:lnTo>
                      <a:pt x="148" y="336"/>
                    </a:lnTo>
                    <a:lnTo>
                      <a:pt x="135" y="278"/>
                    </a:lnTo>
                    <a:lnTo>
                      <a:pt x="125" y="199"/>
                    </a:lnTo>
                    <a:lnTo>
                      <a:pt x="122" y="100"/>
                    </a:lnTo>
                    <a:lnTo>
                      <a:pt x="128" y="27"/>
                    </a:lnTo>
                    <a:lnTo>
                      <a:pt x="110" y="1"/>
                    </a:lnTo>
                    <a:lnTo>
                      <a:pt x="82" y="0"/>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85" name="Freeform 65"/>
              <p:cNvSpPr>
                <a:spLocks/>
              </p:cNvSpPr>
              <p:nvPr/>
            </p:nvSpPr>
            <p:spPr bwMode="auto">
              <a:xfrm>
                <a:off x="2727" y="3117"/>
                <a:ext cx="167" cy="382"/>
              </a:xfrm>
              <a:custGeom>
                <a:avLst/>
                <a:gdLst/>
                <a:ahLst/>
                <a:cxnLst>
                  <a:cxn ang="0">
                    <a:pos x="39" y="14"/>
                  </a:cxn>
                  <a:cxn ang="0">
                    <a:pos x="21" y="0"/>
                  </a:cxn>
                  <a:cxn ang="0">
                    <a:pos x="8" y="0"/>
                  </a:cxn>
                  <a:cxn ang="0">
                    <a:pos x="0" y="11"/>
                  </a:cxn>
                  <a:cxn ang="0">
                    <a:pos x="4" y="35"/>
                  </a:cxn>
                  <a:cxn ang="0">
                    <a:pos x="15" y="49"/>
                  </a:cxn>
                  <a:cxn ang="0">
                    <a:pos x="36" y="65"/>
                  </a:cxn>
                  <a:cxn ang="0">
                    <a:pos x="75" y="87"/>
                  </a:cxn>
                  <a:cxn ang="0">
                    <a:pos x="126" y="127"/>
                  </a:cxn>
                  <a:cxn ang="0">
                    <a:pos x="145" y="128"/>
                  </a:cxn>
                  <a:cxn ang="0">
                    <a:pos x="135" y="163"/>
                  </a:cxn>
                  <a:cxn ang="0">
                    <a:pos x="113" y="202"/>
                  </a:cxn>
                  <a:cxn ang="0">
                    <a:pos x="95" y="250"/>
                  </a:cxn>
                  <a:cxn ang="0">
                    <a:pos x="87" y="299"/>
                  </a:cxn>
                  <a:cxn ang="0">
                    <a:pos x="91" y="315"/>
                  </a:cxn>
                  <a:cxn ang="0">
                    <a:pos x="102" y="325"/>
                  </a:cxn>
                  <a:cxn ang="0">
                    <a:pos x="116" y="332"/>
                  </a:cxn>
                  <a:cxn ang="0">
                    <a:pos x="131" y="346"/>
                  </a:cxn>
                  <a:cxn ang="0">
                    <a:pos x="136" y="362"/>
                  </a:cxn>
                  <a:cxn ang="0">
                    <a:pos x="141" y="381"/>
                  </a:cxn>
                  <a:cxn ang="0">
                    <a:pos x="152" y="381"/>
                  </a:cxn>
                  <a:cxn ang="0">
                    <a:pos x="155" y="367"/>
                  </a:cxn>
                  <a:cxn ang="0">
                    <a:pos x="148" y="345"/>
                  </a:cxn>
                  <a:cxn ang="0">
                    <a:pos x="127" y="329"/>
                  </a:cxn>
                  <a:cxn ang="0">
                    <a:pos x="115" y="315"/>
                  </a:cxn>
                  <a:cxn ang="0">
                    <a:pos x="104" y="306"/>
                  </a:cxn>
                  <a:cxn ang="0">
                    <a:pos x="101" y="291"/>
                  </a:cxn>
                  <a:cxn ang="0">
                    <a:pos x="106" y="250"/>
                  </a:cxn>
                  <a:cxn ang="0">
                    <a:pos x="123" y="219"/>
                  </a:cxn>
                  <a:cxn ang="0">
                    <a:pos x="136" y="192"/>
                  </a:cxn>
                  <a:cxn ang="0">
                    <a:pos x="155" y="162"/>
                  </a:cxn>
                  <a:cxn ang="0">
                    <a:pos x="166" y="133"/>
                  </a:cxn>
                  <a:cxn ang="0">
                    <a:pos x="166" y="115"/>
                  </a:cxn>
                  <a:cxn ang="0">
                    <a:pos x="157" y="107"/>
                  </a:cxn>
                  <a:cxn ang="0">
                    <a:pos x="119" y="77"/>
                  </a:cxn>
                  <a:cxn ang="0">
                    <a:pos x="83" y="49"/>
                  </a:cxn>
                  <a:cxn ang="0">
                    <a:pos x="46" y="24"/>
                  </a:cxn>
                  <a:cxn ang="0">
                    <a:pos x="39" y="14"/>
                  </a:cxn>
                </a:cxnLst>
                <a:rect l="0" t="0" r="r" b="b"/>
                <a:pathLst>
                  <a:path w="167" h="382">
                    <a:moveTo>
                      <a:pt x="39" y="14"/>
                    </a:moveTo>
                    <a:lnTo>
                      <a:pt x="21" y="0"/>
                    </a:lnTo>
                    <a:lnTo>
                      <a:pt x="8" y="0"/>
                    </a:lnTo>
                    <a:lnTo>
                      <a:pt x="0" y="11"/>
                    </a:lnTo>
                    <a:lnTo>
                      <a:pt x="4" y="35"/>
                    </a:lnTo>
                    <a:lnTo>
                      <a:pt x="15" y="49"/>
                    </a:lnTo>
                    <a:lnTo>
                      <a:pt x="36" y="65"/>
                    </a:lnTo>
                    <a:lnTo>
                      <a:pt x="75" y="87"/>
                    </a:lnTo>
                    <a:lnTo>
                      <a:pt x="126" y="127"/>
                    </a:lnTo>
                    <a:lnTo>
                      <a:pt x="145" y="128"/>
                    </a:lnTo>
                    <a:lnTo>
                      <a:pt x="135" y="163"/>
                    </a:lnTo>
                    <a:lnTo>
                      <a:pt x="113" y="202"/>
                    </a:lnTo>
                    <a:lnTo>
                      <a:pt x="95" y="250"/>
                    </a:lnTo>
                    <a:lnTo>
                      <a:pt x="87" y="299"/>
                    </a:lnTo>
                    <a:lnTo>
                      <a:pt x="91" y="315"/>
                    </a:lnTo>
                    <a:lnTo>
                      <a:pt x="102" y="325"/>
                    </a:lnTo>
                    <a:lnTo>
                      <a:pt x="116" y="332"/>
                    </a:lnTo>
                    <a:lnTo>
                      <a:pt x="131" y="346"/>
                    </a:lnTo>
                    <a:lnTo>
                      <a:pt x="136" y="362"/>
                    </a:lnTo>
                    <a:lnTo>
                      <a:pt x="141" y="381"/>
                    </a:lnTo>
                    <a:lnTo>
                      <a:pt x="152" y="381"/>
                    </a:lnTo>
                    <a:lnTo>
                      <a:pt x="155" y="367"/>
                    </a:lnTo>
                    <a:lnTo>
                      <a:pt x="148" y="345"/>
                    </a:lnTo>
                    <a:lnTo>
                      <a:pt x="127" y="329"/>
                    </a:lnTo>
                    <a:lnTo>
                      <a:pt x="115" y="315"/>
                    </a:lnTo>
                    <a:lnTo>
                      <a:pt x="104" y="306"/>
                    </a:lnTo>
                    <a:lnTo>
                      <a:pt x="101" y="291"/>
                    </a:lnTo>
                    <a:lnTo>
                      <a:pt x="106" y="250"/>
                    </a:lnTo>
                    <a:lnTo>
                      <a:pt x="123" y="219"/>
                    </a:lnTo>
                    <a:lnTo>
                      <a:pt x="136" y="192"/>
                    </a:lnTo>
                    <a:lnTo>
                      <a:pt x="155" y="162"/>
                    </a:lnTo>
                    <a:lnTo>
                      <a:pt x="166" y="133"/>
                    </a:lnTo>
                    <a:lnTo>
                      <a:pt x="166" y="115"/>
                    </a:lnTo>
                    <a:lnTo>
                      <a:pt x="157" y="107"/>
                    </a:lnTo>
                    <a:lnTo>
                      <a:pt x="119" y="77"/>
                    </a:lnTo>
                    <a:lnTo>
                      <a:pt x="83" y="49"/>
                    </a:lnTo>
                    <a:lnTo>
                      <a:pt x="46" y="24"/>
                    </a:lnTo>
                    <a:lnTo>
                      <a:pt x="39" y="14"/>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86" name="Freeform 66"/>
              <p:cNvSpPr>
                <a:spLocks/>
              </p:cNvSpPr>
              <p:nvPr/>
            </p:nvSpPr>
            <p:spPr bwMode="auto">
              <a:xfrm>
                <a:off x="2617" y="3490"/>
                <a:ext cx="111" cy="412"/>
              </a:xfrm>
              <a:custGeom>
                <a:avLst/>
                <a:gdLst/>
                <a:ahLst/>
                <a:cxnLst>
                  <a:cxn ang="0">
                    <a:pos x="89" y="47"/>
                  </a:cxn>
                  <a:cxn ang="0">
                    <a:pos x="104" y="20"/>
                  </a:cxn>
                  <a:cxn ang="0">
                    <a:pos x="99" y="0"/>
                  </a:cxn>
                  <a:cxn ang="0">
                    <a:pos x="85" y="0"/>
                  </a:cxn>
                  <a:cxn ang="0">
                    <a:pos x="68" y="21"/>
                  </a:cxn>
                  <a:cxn ang="0">
                    <a:pos x="46" y="67"/>
                  </a:cxn>
                  <a:cxn ang="0">
                    <a:pos x="34" y="111"/>
                  </a:cxn>
                  <a:cxn ang="0">
                    <a:pos x="23" y="153"/>
                  </a:cxn>
                  <a:cxn ang="0">
                    <a:pos x="20" y="191"/>
                  </a:cxn>
                  <a:cxn ang="0">
                    <a:pos x="20" y="212"/>
                  </a:cxn>
                  <a:cxn ang="0">
                    <a:pos x="32" y="238"/>
                  </a:cxn>
                  <a:cxn ang="0">
                    <a:pos x="49" y="304"/>
                  </a:cxn>
                  <a:cxn ang="0">
                    <a:pos x="70" y="344"/>
                  </a:cxn>
                  <a:cxn ang="0">
                    <a:pos x="75" y="361"/>
                  </a:cxn>
                  <a:cxn ang="0">
                    <a:pos x="56" y="364"/>
                  </a:cxn>
                  <a:cxn ang="0">
                    <a:pos x="31" y="364"/>
                  </a:cxn>
                  <a:cxn ang="0">
                    <a:pos x="0" y="379"/>
                  </a:cxn>
                  <a:cxn ang="0">
                    <a:pos x="2" y="390"/>
                  </a:cxn>
                  <a:cxn ang="0">
                    <a:pos x="6" y="404"/>
                  </a:cxn>
                  <a:cxn ang="0">
                    <a:pos x="16" y="411"/>
                  </a:cxn>
                  <a:cxn ang="0">
                    <a:pos x="36" y="401"/>
                  </a:cxn>
                  <a:cxn ang="0">
                    <a:pos x="56" y="386"/>
                  </a:cxn>
                  <a:cxn ang="0">
                    <a:pos x="85" y="383"/>
                  </a:cxn>
                  <a:cxn ang="0">
                    <a:pos x="102" y="389"/>
                  </a:cxn>
                  <a:cxn ang="0">
                    <a:pos x="110" y="381"/>
                  </a:cxn>
                  <a:cxn ang="0">
                    <a:pos x="110" y="369"/>
                  </a:cxn>
                  <a:cxn ang="0">
                    <a:pos x="100" y="355"/>
                  </a:cxn>
                  <a:cxn ang="0">
                    <a:pos x="85" y="334"/>
                  </a:cxn>
                  <a:cxn ang="0">
                    <a:pos x="57" y="277"/>
                  </a:cxn>
                  <a:cxn ang="0">
                    <a:pos x="44" y="229"/>
                  </a:cxn>
                  <a:cxn ang="0">
                    <a:pos x="41" y="181"/>
                  </a:cxn>
                  <a:cxn ang="0">
                    <a:pos x="42" y="156"/>
                  </a:cxn>
                  <a:cxn ang="0">
                    <a:pos x="52" y="111"/>
                  </a:cxn>
                  <a:cxn ang="0">
                    <a:pos x="77" y="62"/>
                  </a:cxn>
                  <a:cxn ang="0">
                    <a:pos x="95" y="37"/>
                  </a:cxn>
                  <a:cxn ang="0">
                    <a:pos x="89" y="47"/>
                  </a:cxn>
                </a:cxnLst>
                <a:rect l="0" t="0" r="r" b="b"/>
                <a:pathLst>
                  <a:path w="111" h="412">
                    <a:moveTo>
                      <a:pt x="89" y="47"/>
                    </a:moveTo>
                    <a:lnTo>
                      <a:pt x="104" y="20"/>
                    </a:lnTo>
                    <a:lnTo>
                      <a:pt x="99" y="0"/>
                    </a:lnTo>
                    <a:lnTo>
                      <a:pt x="85" y="0"/>
                    </a:lnTo>
                    <a:lnTo>
                      <a:pt x="68" y="21"/>
                    </a:lnTo>
                    <a:lnTo>
                      <a:pt x="46" y="67"/>
                    </a:lnTo>
                    <a:lnTo>
                      <a:pt x="34" y="111"/>
                    </a:lnTo>
                    <a:lnTo>
                      <a:pt x="23" y="153"/>
                    </a:lnTo>
                    <a:lnTo>
                      <a:pt x="20" y="191"/>
                    </a:lnTo>
                    <a:lnTo>
                      <a:pt x="20" y="212"/>
                    </a:lnTo>
                    <a:lnTo>
                      <a:pt x="32" y="238"/>
                    </a:lnTo>
                    <a:lnTo>
                      <a:pt x="49" y="304"/>
                    </a:lnTo>
                    <a:lnTo>
                      <a:pt x="70" y="344"/>
                    </a:lnTo>
                    <a:lnTo>
                      <a:pt x="75" y="361"/>
                    </a:lnTo>
                    <a:lnTo>
                      <a:pt x="56" y="364"/>
                    </a:lnTo>
                    <a:lnTo>
                      <a:pt x="31" y="364"/>
                    </a:lnTo>
                    <a:lnTo>
                      <a:pt x="0" y="379"/>
                    </a:lnTo>
                    <a:lnTo>
                      <a:pt x="2" y="390"/>
                    </a:lnTo>
                    <a:lnTo>
                      <a:pt x="6" y="404"/>
                    </a:lnTo>
                    <a:lnTo>
                      <a:pt x="16" y="411"/>
                    </a:lnTo>
                    <a:lnTo>
                      <a:pt x="36" y="401"/>
                    </a:lnTo>
                    <a:lnTo>
                      <a:pt x="56" y="386"/>
                    </a:lnTo>
                    <a:lnTo>
                      <a:pt x="85" y="383"/>
                    </a:lnTo>
                    <a:lnTo>
                      <a:pt x="102" y="389"/>
                    </a:lnTo>
                    <a:lnTo>
                      <a:pt x="110" y="381"/>
                    </a:lnTo>
                    <a:lnTo>
                      <a:pt x="110" y="369"/>
                    </a:lnTo>
                    <a:lnTo>
                      <a:pt x="100" y="355"/>
                    </a:lnTo>
                    <a:lnTo>
                      <a:pt x="85" y="334"/>
                    </a:lnTo>
                    <a:lnTo>
                      <a:pt x="57" y="277"/>
                    </a:lnTo>
                    <a:lnTo>
                      <a:pt x="44" y="229"/>
                    </a:lnTo>
                    <a:lnTo>
                      <a:pt x="41" y="181"/>
                    </a:lnTo>
                    <a:lnTo>
                      <a:pt x="42" y="156"/>
                    </a:lnTo>
                    <a:lnTo>
                      <a:pt x="52" y="111"/>
                    </a:lnTo>
                    <a:lnTo>
                      <a:pt x="77" y="62"/>
                    </a:lnTo>
                    <a:lnTo>
                      <a:pt x="95" y="37"/>
                    </a:lnTo>
                    <a:lnTo>
                      <a:pt x="89" y="47"/>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87" name="Freeform 67"/>
              <p:cNvSpPr>
                <a:spLocks/>
              </p:cNvSpPr>
              <p:nvPr/>
            </p:nvSpPr>
            <p:spPr bwMode="auto">
              <a:xfrm>
                <a:off x="2736" y="3460"/>
                <a:ext cx="167" cy="456"/>
              </a:xfrm>
              <a:custGeom>
                <a:avLst/>
                <a:gdLst/>
                <a:ahLst/>
                <a:cxnLst>
                  <a:cxn ang="0">
                    <a:pos x="69" y="79"/>
                  </a:cxn>
                  <a:cxn ang="0">
                    <a:pos x="44" y="36"/>
                  </a:cxn>
                  <a:cxn ang="0">
                    <a:pos x="22" y="0"/>
                  </a:cxn>
                  <a:cxn ang="0">
                    <a:pos x="7" y="3"/>
                  </a:cxn>
                  <a:cxn ang="0">
                    <a:pos x="0" y="19"/>
                  </a:cxn>
                  <a:cxn ang="0">
                    <a:pos x="0" y="45"/>
                  </a:cxn>
                  <a:cxn ang="0">
                    <a:pos x="13" y="61"/>
                  </a:cxn>
                  <a:cxn ang="0">
                    <a:pos x="36" y="81"/>
                  </a:cxn>
                  <a:cxn ang="0">
                    <a:pos x="55" y="106"/>
                  </a:cxn>
                  <a:cxn ang="0">
                    <a:pos x="76" y="140"/>
                  </a:cxn>
                  <a:cxn ang="0">
                    <a:pos x="84" y="165"/>
                  </a:cxn>
                  <a:cxn ang="0">
                    <a:pos x="94" y="195"/>
                  </a:cxn>
                  <a:cxn ang="0">
                    <a:pos x="100" y="236"/>
                  </a:cxn>
                  <a:cxn ang="0">
                    <a:pos x="100" y="273"/>
                  </a:cxn>
                  <a:cxn ang="0">
                    <a:pos x="94" y="320"/>
                  </a:cxn>
                  <a:cxn ang="0">
                    <a:pos x="81" y="364"/>
                  </a:cxn>
                  <a:cxn ang="0">
                    <a:pos x="69" y="389"/>
                  </a:cxn>
                  <a:cxn ang="0">
                    <a:pos x="62" y="406"/>
                  </a:cxn>
                  <a:cxn ang="0">
                    <a:pos x="62" y="419"/>
                  </a:cxn>
                  <a:cxn ang="0">
                    <a:pos x="69" y="424"/>
                  </a:cxn>
                  <a:cxn ang="0">
                    <a:pos x="87" y="424"/>
                  </a:cxn>
                  <a:cxn ang="0">
                    <a:pos x="114" y="431"/>
                  </a:cxn>
                  <a:cxn ang="0">
                    <a:pos x="135" y="441"/>
                  </a:cxn>
                  <a:cxn ang="0">
                    <a:pos x="147" y="455"/>
                  </a:cxn>
                  <a:cxn ang="0">
                    <a:pos x="158" y="449"/>
                  </a:cxn>
                  <a:cxn ang="0">
                    <a:pos x="166" y="431"/>
                  </a:cxn>
                  <a:cxn ang="0">
                    <a:pos x="165" y="416"/>
                  </a:cxn>
                  <a:cxn ang="0">
                    <a:pos x="143" y="404"/>
                  </a:cxn>
                  <a:cxn ang="0">
                    <a:pos x="110" y="400"/>
                  </a:cxn>
                  <a:cxn ang="0">
                    <a:pos x="79" y="400"/>
                  </a:cxn>
                  <a:cxn ang="0">
                    <a:pos x="92" y="380"/>
                  </a:cxn>
                  <a:cxn ang="0">
                    <a:pos x="98" y="355"/>
                  </a:cxn>
                  <a:cxn ang="0">
                    <a:pos x="106" y="320"/>
                  </a:cxn>
                  <a:cxn ang="0">
                    <a:pos x="116" y="282"/>
                  </a:cxn>
                  <a:cxn ang="0">
                    <a:pos x="116" y="238"/>
                  </a:cxn>
                  <a:cxn ang="0">
                    <a:pos x="114" y="195"/>
                  </a:cxn>
                  <a:cxn ang="0">
                    <a:pos x="103" y="157"/>
                  </a:cxn>
                  <a:cxn ang="0">
                    <a:pos x="83" y="106"/>
                  </a:cxn>
                  <a:cxn ang="0">
                    <a:pos x="69" y="79"/>
                  </a:cxn>
                </a:cxnLst>
                <a:rect l="0" t="0" r="r" b="b"/>
                <a:pathLst>
                  <a:path w="167" h="456">
                    <a:moveTo>
                      <a:pt x="69" y="79"/>
                    </a:moveTo>
                    <a:lnTo>
                      <a:pt x="44" y="36"/>
                    </a:lnTo>
                    <a:lnTo>
                      <a:pt x="22" y="0"/>
                    </a:lnTo>
                    <a:lnTo>
                      <a:pt x="7" y="3"/>
                    </a:lnTo>
                    <a:lnTo>
                      <a:pt x="0" y="19"/>
                    </a:lnTo>
                    <a:lnTo>
                      <a:pt x="0" y="45"/>
                    </a:lnTo>
                    <a:lnTo>
                      <a:pt x="13" y="61"/>
                    </a:lnTo>
                    <a:lnTo>
                      <a:pt x="36" y="81"/>
                    </a:lnTo>
                    <a:lnTo>
                      <a:pt x="55" y="106"/>
                    </a:lnTo>
                    <a:lnTo>
                      <a:pt x="76" y="140"/>
                    </a:lnTo>
                    <a:lnTo>
                      <a:pt x="84" y="165"/>
                    </a:lnTo>
                    <a:lnTo>
                      <a:pt x="94" y="195"/>
                    </a:lnTo>
                    <a:lnTo>
                      <a:pt x="100" y="236"/>
                    </a:lnTo>
                    <a:lnTo>
                      <a:pt x="100" y="273"/>
                    </a:lnTo>
                    <a:lnTo>
                      <a:pt x="94" y="320"/>
                    </a:lnTo>
                    <a:lnTo>
                      <a:pt x="81" y="364"/>
                    </a:lnTo>
                    <a:lnTo>
                      <a:pt x="69" y="389"/>
                    </a:lnTo>
                    <a:lnTo>
                      <a:pt x="62" y="406"/>
                    </a:lnTo>
                    <a:lnTo>
                      <a:pt x="62" y="419"/>
                    </a:lnTo>
                    <a:lnTo>
                      <a:pt x="69" y="424"/>
                    </a:lnTo>
                    <a:lnTo>
                      <a:pt x="87" y="424"/>
                    </a:lnTo>
                    <a:lnTo>
                      <a:pt x="114" y="431"/>
                    </a:lnTo>
                    <a:lnTo>
                      <a:pt x="135" y="441"/>
                    </a:lnTo>
                    <a:lnTo>
                      <a:pt x="147" y="455"/>
                    </a:lnTo>
                    <a:lnTo>
                      <a:pt x="158" y="449"/>
                    </a:lnTo>
                    <a:lnTo>
                      <a:pt x="166" y="431"/>
                    </a:lnTo>
                    <a:lnTo>
                      <a:pt x="165" y="416"/>
                    </a:lnTo>
                    <a:lnTo>
                      <a:pt x="143" y="404"/>
                    </a:lnTo>
                    <a:lnTo>
                      <a:pt x="110" y="400"/>
                    </a:lnTo>
                    <a:lnTo>
                      <a:pt x="79" y="400"/>
                    </a:lnTo>
                    <a:lnTo>
                      <a:pt x="92" y="380"/>
                    </a:lnTo>
                    <a:lnTo>
                      <a:pt x="98" y="355"/>
                    </a:lnTo>
                    <a:lnTo>
                      <a:pt x="106" y="320"/>
                    </a:lnTo>
                    <a:lnTo>
                      <a:pt x="116" y="282"/>
                    </a:lnTo>
                    <a:lnTo>
                      <a:pt x="116" y="238"/>
                    </a:lnTo>
                    <a:lnTo>
                      <a:pt x="114" y="195"/>
                    </a:lnTo>
                    <a:lnTo>
                      <a:pt x="103" y="157"/>
                    </a:lnTo>
                    <a:lnTo>
                      <a:pt x="83" y="106"/>
                    </a:lnTo>
                    <a:lnTo>
                      <a:pt x="69" y="79"/>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grpSp>
        <p:graphicFrame>
          <p:nvGraphicFramePr>
            <p:cNvPr id="696388" name="Object 68">
              <a:hlinkClick r:id="" action="ppaction://ole?verb=0"/>
            </p:cNvPr>
            <p:cNvGraphicFramePr>
              <a:graphicFrameLocks/>
            </p:cNvGraphicFramePr>
            <p:nvPr/>
          </p:nvGraphicFramePr>
          <p:xfrm>
            <a:off x="1359" y="2035"/>
            <a:ext cx="695" cy="940"/>
          </p:xfrm>
          <a:graphic>
            <a:graphicData uri="http://schemas.openxmlformats.org/presentationml/2006/ole">
              <mc:AlternateContent xmlns:mc="http://schemas.openxmlformats.org/markup-compatibility/2006">
                <mc:Choice xmlns:v="urn:schemas-microsoft-com:vml" Requires="v">
                  <p:oleObj spid="_x0000_s696391" name="ClipArt" r:id="rId4" imgW="2998440" imgH="3659040" progId="">
                    <p:embed/>
                  </p:oleObj>
                </mc:Choice>
                <mc:Fallback>
                  <p:oleObj name="ClipArt" r:id="rId4" imgW="2998440" imgH="3659040" progId="">
                    <p:embed/>
                    <p:pic>
                      <p:nvPicPr>
                        <p:cNvPr id="0" name="Picture 6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9" y="2035"/>
                          <a:ext cx="695" cy="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96389" name="Group 69"/>
            <p:cNvGrpSpPr>
              <a:grpSpLocks/>
            </p:cNvGrpSpPr>
            <p:nvPr/>
          </p:nvGrpSpPr>
          <p:grpSpPr bwMode="auto">
            <a:xfrm>
              <a:off x="2387" y="1766"/>
              <a:ext cx="334" cy="672"/>
              <a:chOff x="2387" y="1766"/>
              <a:chExt cx="334" cy="672"/>
            </a:xfrm>
          </p:grpSpPr>
          <p:sp>
            <p:nvSpPr>
              <p:cNvPr id="696390" name="Freeform 70"/>
              <p:cNvSpPr>
                <a:spLocks/>
              </p:cNvSpPr>
              <p:nvPr/>
            </p:nvSpPr>
            <p:spPr bwMode="auto">
              <a:xfrm>
                <a:off x="2530" y="1766"/>
                <a:ext cx="98" cy="155"/>
              </a:xfrm>
              <a:custGeom>
                <a:avLst/>
                <a:gdLst/>
                <a:ahLst/>
                <a:cxnLst>
                  <a:cxn ang="0">
                    <a:pos x="77" y="7"/>
                  </a:cxn>
                  <a:cxn ang="0">
                    <a:pos x="66" y="0"/>
                  </a:cxn>
                  <a:cxn ang="0">
                    <a:pos x="58" y="4"/>
                  </a:cxn>
                  <a:cxn ang="0">
                    <a:pos x="50" y="21"/>
                  </a:cxn>
                  <a:cxn ang="0">
                    <a:pos x="45" y="45"/>
                  </a:cxn>
                  <a:cxn ang="0">
                    <a:pos x="44" y="63"/>
                  </a:cxn>
                  <a:cxn ang="0">
                    <a:pos x="43" y="85"/>
                  </a:cxn>
                  <a:cxn ang="0">
                    <a:pos x="9" y="83"/>
                  </a:cxn>
                  <a:cxn ang="0">
                    <a:pos x="0" y="87"/>
                  </a:cxn>
                  <a:cxn ang="0">
                    <a:pos x="1" y="97"/>
                  </a:cxn>
                  <a:cxn ang="0">
                    <a:pos x="19" y="93"/>
                  </a:cxn>
                  <a:cxn ang="0">
                    <a:pos x="44" y="99"/>
                  </a:cxn>
                  <a:cxn ang="0">
                    <a:pos x="49" y="121"/>
                  </a:cxn>
                  <a:cxn ang="0">
                    <a:pos x="56" y="140"/>
                  </a:cxn>
                  <a:cxn ang="0">
                    <a:pos x="64" y="147"/>
                  </a:cxn>
                  <a:cxn ang="0">
                    <a:pos x="73" y="154"/>
                  </a:cxn>
                  <a:cxn ang="0">
                    <a:pos x="80" y="149"/>
                  </a:cxn>
                  <a:cxn ang="0">
                    <a:pos x="89" y="132"/>
                  </a:cxn>
                  <a:cxn ang="0">
                    <a:pos x="95" y="111"/>
                  </a:cxn>
                  <a:cxn ang="0">
                    <a:pos x="97" y="94"/>
                  </a:cxn>
                  <a:cxn ang="0">
                    <a:pos x="93" y="58"/>
                  </a:cxn>
                  <a:cxn ang="0">
                    <a:pos x="86" y="31"/>
                  </a:cxn>
                  <a:cxn ang="0">
                    <a:pos x="80" y="15"/>
                  </a:cxn>
                  <a:cxn ang="0">
                    <a:pos x="73" y="6"/>
                  </a:cxn>
                  <a:cxn ang="0">
                    <a:pos x="77" y="7"/>
                  </a:cxn>
                </a:cxnLst>
                <a:rect l="0" t="0" r="r" b="b"/>
                <a:pathLst>
                  <a:path w="98" h="155">
                    <a:moveTo>
                      <a:pt x="77" y="7"/>
                    </a:moveTo>
                    <a:lnTo>
                      <a:pt x="66" y="0"/>
                    </a:lnTo>
                    <a:lnTo>
                      <a:pt x="58" y="4"/>
                    </a:lnTo>
                    <a:lnTo>
                      <a:pt x="50" y="21"/>
                    </a:lnTo>
                    <a:lnTo>
                      <a:pt x="45" y="45"/>
                    </a:lnTo>
                    <a:lnTo>
                      <a:pt x="44" y="63"/>
                    </a:lnTo>
                    <a:lnTo>
                      <a:pt x="43" y="85"/>
                    </a:lnTo>
                    <a:lnTo>
                      <a:pt x="9" y="83"/>
                    </a:lnTo>
                    <a:lnTo>
                      <a:pt x="0" y="87"/>
                    </a:lnTo>
                    <a:lnTo>
                      <a:pt x="1" y="97"/>
                    </a:lnTo>
                    <a:lnTo>
                      <a:pt x="19" y="93"/>
                    </a:lnTo>
                    <a:lnTo>
                      <a:pt x="44" y="99"/>
                    </a:lnTo>
                    <a:lnTo>
                      <a:pt x="49" y="121"/>
                    </a:lnTo>
                    <a:lnTo>
                      <a:pt x="56" y="140"/>
                    </a:lnTo>
                    <a:lnTo>
                      <a:pt x="64" y="147"/>
                    </a:lnTo>
                    <a:lnTo>
                      <a:pt x="73" y="154"/>
                    </a:lnTo>
                    <a:lnTo>
                      <a:pt x="80" y="149"/>
                    </a:lnTo>
                    <a:lnTo>
                      <a:pt x="89" y="132"/>
                    </a:lnTo>
                    <a:lnTo>
                      <a:pt x="95" y="111"/>
                    </a:lnTo>
                    <a:lnTo>
                      <a:pt x="97" y="94"/>
                    </a:lnTo>
                    <a:lnTo>
                      <a:pt x="93" y="58"/>
                    </a:lnTo>
                    <a:lnTo>
                      <a:pt x="86" y="31"/>
                    </a:lnTo>
                    <a:lnTo>
                      <a:pt x="80" y="15"/>
                    </a:lnTo>
                    <a:lnTo>
                      <a:pt x="73" y="6"/>
                    </a:lnTo>
                    <a:lnTo>
                      <a:pt x="77" y="7"/>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91" name="Freeform 71"/>
              <p:cNvSpPr>
                <a:spLocks/>
              </p:cNvSpPr>
              <p:nvPr/>
            </p:nvSpPr>
            <p:spPr bwMode="auto">
              <a:xfrm>
                <a:off x="2387" y="1915"/>
                <a:ext cx="198" cy="58"/>
              </a:xfrm>
              <a:custGeom>
                <a:avLst/>
                <a:gdLst/>
                <a:ahLst/>
                <a:cxnLst>
                  <a:cxn ang="0">
                    <a:pos x="197" y="36"/>
                  </a:cxn>
                  <a:cxn ang="0">
                    <a:pos x="180" y="27"/>
                  </a:cxn>
                  <a:cxn ang="0">
                    <a:pos x="145" y="22"/>
                  </a:cxn>
                  <a:cxn ang="0">
                    <a:pos x="116" y="18"/>
                  </a:cxn>
                  <a:cxn ang="0">
                    <a:pos x="83" y="10"/>
                  </a:cxn>
                  <a:cxn ang="0">
                    <a:pos x="59" y="9"/>
                  </a:cxn>
                  <a:cxn ang="0">
                    <a:pos x="27" y="3"/>
                  </a:cxn>
                  <a:cxn ang="0">
                    <a:pos x="0" y="0"/>
                  </a:cxn>
                  <a:cxn ang="0">
                    <a:pos x="0" y="6"/>
                  </a:cxn>
                  <a:cxn ang="0">
                    <a:pos x="6" y="14"/>
                  </a:cxn>
                  <a:cxn ang="0">
                    <a:pos x="30" y="14"/>
                  </a:cxn>
                  <a:cxn ang="0">
                    <a:pos x="28" y="25"/>
                  </a:cxn>
                  <a:cxn ang="0">
                    <a:pos x="31" y="37"/>
                  </a:cxn>
                  <a:cxn ang="0">
                    <a:pos x="38" y="45"/>
                  </a:cxn>
                  <a:cxn ang="0">
                    <a:pos x="48" y="45"/>
                  </a:cxn>
                  <a:cxn ang="0">
                    <a:pos x="57" y="41"/>
                  </a:cxn>
                  <a:cxn ang="0">
                    <a:pos x="59" y="27"/>
                  </a:cxn>
                  <a:cxn ang="0">
                    <a:pos x="59" y="20"/>
                  </a:cxn>
                  <a:cxn ang="0">
                    <a:pos x="82" y="20"/>
                  </a:cxn>
                  <a:cxn ang="0">
                    <a:pos x="92" y="25"/>
                  </a:cxn>
                  <a:cxn ang="0">
                    <a:pos x="111" y="33"/>
                  </a:cxn>
                  <a:cxn ang="0">
                    <a:pos x="139" y="38"/>
                  </a:cxn>
                  <a:cxn ang="0">
                    <a:pos x="162" y="39"/>
                  </a:cxn>
                  <a:cxn ang="0">
                    <a:pos x="177" y="44"/>
                  </a:cxn>
                  <a:cxn ang="0">
                    <a:pos x="191" y="57"/>
                  </a:cxn>
                  <a:cxn ang="0">
                    <a:pos x="197" y="44"/>
                  </a:cxn>
                  <a:cxn ang="0">
                    <a:pos x="193" y="33"/>
                  </a:cxn>
                  <a:cxn ang="0">
                    <a:pos x="190" y="30"/>
                  </a:cxn>
                  <a:cxn ang="0">
                    <a:pos x="197" y="36"/>
                  </a:cxn>
                </a:cxnLst>
                <a:rect l="0" t="0" r="r" b="b"/>
                <a:pathLst>
                  <a:path w="198" h="58">
                    <a:moveTo>
                      <a:pt x="197" y="36"/>
                    </a:moveTo>
                    <a:lnTo>
                      <a:pt x="180" y="27"/>
                    </a:lnTo>
                    <a:lnTo>
                      <a:pt x="145" y="22"/>
                    </a:lnTo>
                    <a:lnTo>
                      <a:pt x="116" y="18"/>
                    </a:lnTo>
                    <a:lnTo>
                      <a:pt x="83" y="10"/>
                    </a:lnTo>
                    <a:lnTo>
                      <a:pt x="59" y="9"/>
                    </a:lnTo>
                    <a:lnTo>
                      <a:pt x="27" y="3"/>
                    </a:lnTo>
                    <a:lnTo>
                      <a:pt x="0" y="0"/>
                    </a:lnTo>
                    <a:lnTo>
                      <a:pt x="0" y="6"/>
                    </a:lnTo>
                    <a:lnTo>
                      <a:pt x="6" y="14"/>
                    </a:lnTo>
                    <a:lnTo>
                      <a:pt x="30" y="14"/>
                    </a:lnTo>
                    <a:lnTo>
                      <a:pt x="28" y="25"/>
                    </a:lnTo>
                    <a:lnTo>
                      <a:pt x="31" y="37"/>
                    </a:lnTo>
                    <a:lnTo>
                      <a:pt x="38" y="45"/>
                    </a:lnTo>
                    <a:lnTo>
                      <a:pt x="48" y="45"/>
                    </a:lnTo>
                    <a:lnTo>
                      <a:pt x="57" y="41"/>
                    </a:lnTo>
                    <a:lnTo>
                      <a:pt x="59" y="27"/>
                    </a:lnTo>
                    <a:lnTo>
                      <a:pt x="59" y="20"/>
                    </a:lnTo>
                    <a:lnTo>
                      <a:pt x="82" y="20"/>
                    </a:lnTo>
                    <a:lnTo>
                      <a:pt x="92" y="25"/>
                    </a:lnTo>
                    <a:lnTo>
                      <a:pt x="111" y="33"/>
                    </a:lnTo>
                    <a:lnTo>
                      <a:pt x="139" y="38"/>
                    </a:lnTo>
                    <a:lnTo>
                      <a:pt x="162" y="39"/>
                    </a:lnTo>
                    <a:lnTo>
                      <a:pt x="177" y="44"/>
                    </a:lnTo>
                    <a:lnTo>
                      <a:pt x="191" y="57"/>
                    </a:lnTo>
                    <a:lnTo>
                      <a:pt x="197" y="44"/>
                    </a:lnTo>
                    <a:lnTo>
                      <a:pt x="193" y="33"/>
                    </a:lnTo>
                    <a:lnTo>
                      <a:pt x="190" y="30"/>
                    </a:lnTo>
                    <a:lnTo>
                      <a:pt x="197" y="36"/>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92" name="Freeform 72"/>
              <p:cNvSpPr>
                <a:spLocks/>
              </p:cNvSpPr>
              <p:nvPr/>
            </p:nvSpPr>
            <p:spPr bwMode="auto">
              <a:xfrm>
                <a:off x="2569" y="1927"/>
                <a:ext cx="79" cy="267"/>
              </a:xfrm>
              <a:custGeom>
                <a:avLst/>
                <a:gdLst/>
                <a:ahLst/>
                <a:cxnLst>
                  <a:cxn ang="0">
                    <a:pos x="43" y="0"/>
                  </a:cxn>
                  <a:cxn ang="0">
                    <a:pos x="33" y="2"/>
                  </a:cxn>
                  <a:cxn ang="0">
                    <a:pos x="21" y="2"/>
                  </a:cxn>
                  <a:cxn ang="0">
                    <a:pos x="6" y="15"/>
                  </a:cxn>
                  <a:cxn ang="0">
                    <a:pos x="0" y="41"/>
                  </a:cxn>
                  <a:cxn ang="0">
                    <a:pos x="0" y="75"/>
                  </a:cxn>
                  <a:cxn ang="0">
                    <a:pos x="6" y="114"/>
                  </a:cxn>
                  <a:cxn ang="0">
                    <a:pos x="16" y="152"/>
                  </a:cxn>
                  <a:cxn ang="0">
                    <a:pos x="23" y="183"/>
                  </a:cxn>
                  <a:cxn ang="0">
                    <a:pos x="31" y="227"/>
                  </a:cxn>
                  <a:cxn ang="0">
                    <a:pos x="40" y="254"/>
                  </a:cxn>
                  <a:cxn ang="0">
                    <a:pos x="52" y="266"/>
                  </a:cxn>
                  <a:cxn ang="0">
                    <a:pos x="62" y="266"/>
                  </a:cxn>
                  <a:cxn ang="0">
                    <a:pos x="73" y="254"/>
                  </a:cxn>
                  <a:cxn ang="0">
                    <a:pos x="78" y="237"/>
                  </a:cxn>
                  <a:cxn ang="0">
                    <a:pos x="78" y="210"/>
                  </a:cxn>
                  <a:cxn ang="0">
                    <a:pos x="71" y="174"/>
                  </a:cxn>
                  <a:cxn ang="0">
                    <a:pos x="66" y="124"/>
                  </a:cxn>
                  <a:cxn ang="0">
                    <a:pos x="64" y="62"/>
                  </a:cxn>
                  <a:cxn ang="0">
                    <a:pos x="67" y="16"/>
                  </a:cxn>
                  <a:cxn ang="0">
                    <a:pos x="58" y="0"/>
                  </a:cxn>
                  <a:cxn ang="0">
                    <a:pos x="43" y="0"/>
                  </a:cxn>
                </a:cxnLst>
                <a:rect l="0" t="0" r="r" b="b"/>
                <a:pathLst>
                  <a:path w="79" h="267">
                    <a:moveTo>
                      <a:pt x="43" y="0"/>
                    </a:moveTo>
                    <a:lnTo>
                      <a:pt x="33" y="2"/>
                    </a:lnTo>
                    <a:lnTo>
                      <a:pt x="21" y="2"/>
                    </a:lnTo>
                    <a:lnTo>
                      <a:pt x="6" y="15"/>
                    </a:lnTo>
                    <a:lnTo>
                      <a:pt x="0" y="41"/>
                    </a:lnTo>
                    <a:lnTo>
                      <a:pt x="0" y="75"/>
                    </a:lnTo>
                    <a:lnTo>
                      <a:pt x="6" y="114"/>
                    </a:lnTo>
                    <a:lnTo>
                      <a:pt x="16" y="152"/>
                    </a:lnTo>
                    <a:lnTo>
                      <a:pt x="23" y="183"/>
                    </a:lnTo>
                    <a:lnTo>
                      <a:pt x="31" y="227"/>
                    </a:lnTo>
                    <a:lnTo>
                      <a:pt x="40" y="254"/>
                    </a:lnTo>
                    <a:lnTo>
                      <a:pt x="52" y="266"/>
                    </a:lnTo>
                    <a:lnTo>
                      <a:pt x="62" y="266"/>
                    </a:lnTo>
                    <a:lnTo>
                      <a:pt x="73" y="254"/>
                    </a:lnTo>
                    <a:lnTo>
                      <a:pt x="78" y="237"/>
                    </a:lnTo>
                    <a:lnTo>
                      <a:pt x="78" y="210"/>
                    </a:lnTo>
                    <a:lnTo>
                      <a:pt x="71" y="174"/>
                    </a:lnTo>
                    <a:lnTo>
                      <a:pt x="66" y="124"/>
                    </a:lnTo>
                    <a:lnTo>
                      <a:pt x="64" y="62"/>
                    </a:lnTo>
                    <a:lnTo>
                      <a:pt x="67" y="16"/>
                    </a:lnTo>
                    <a:lnTo>
                      <a:pt x="58" y="0"/>
                    </a:lnTo>
                    <a:lnTo>
                      <a:pt x="43" y="0"/>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93" name="Freeform 73"/>
              <p:cNvSpPr>
                <a:spLocks/>
              </p:cNvSpPr>
              <p:nvPr/>
            </p:nvSpPr>
            <p:spPr bwMode="auto">
              <a:xfrm>
                <a:off x="2629" y="1939"/>
                <a:ext cx="86" cy="239"/>
              </a:xfrm>
              <a:custGeom>
                <a:avLst/>
                <a:gdLst/>
                <a:ahLst/>
                <a:cxnLst>
                  <a:cxn ang="0">
                    <a:pos x="20" y="9"/>
                  </a:cxn>
                  <a:cxn ang="0">
                    <a:pos x="11" y="0"/>
                  </a:cxn>
                  <a:cxn ang="0">
                    <a:pos x="4" y="0"/>
                  </a:cxn>
                  <a:cxn ang="0">
                    <a:pos x="0" y="7"/>
                  </a:cxn>
                  <a:cxn ang="0">
                    <a:pos x="2" y="21"/>
                  </a:cxn>
                  <a:cxn ang="0">
                    <a:pos x="7" y="31"/>
                  </a:cxn>
                  <a:cxn ang="0">
                    <a:pos x="18" y="41"/>
                  </a:cxn>
                  <a:cxn ang="0">
                    <a:pos x="38" y="54"/>
                  </a:cxn>
                  <a:cxn ang="0">
                    <a:pos x="64" y="79"/>
                  </a:cxn>
                  <a:cxn ang="0">
                    <a:pos x="74" y="80"/>
                  </a:cxn>
                  <a:cxn ang="0">
                    <a:pos x="69" y="102"/>
                  </a:cxn>
                  <a:cxn ang="0">
                    <a:pos x="58" y="126"/>
                  </a:cxn>
                  <a:cxn ang="0">
                    <a:pos x="48" y="156"/>
                  </a:cxn>
                  <a:cxn ang="0">
                    <a:pos x="44" y="187"/>
                  </a:cxn>
                  <a:cxn ang="0">
                    <a:pos x="47" y="196"/>
                  </a:cxn>
                  <a:cxn ang="0">
                    <a:pos x="52" y="203"/>
                  </a:cxn>
                  <a:cxn ang="0">
                    <a:pos x="59" y="207"/>
                  </a:cxn>
                  <a:cxn ang="0">
                    <a:pos x="67" y="216"/>
                  </a:cxn>
                  <a:cxn ang="0">
                    <a:pos x="70" y="226"/>
                  </a:cxn>
                  <a:cxn ang="0">
                    <a:pos x="72" y="238"/>
                  </a:cxn>
                  <a:cxn ang="0">
                    <a:pos x="77" y="238"/>
                  </a:cxn>
                  <a:cxn ang="0">
                    <a:pos x="79" y="229"/>
                  </a:cxn>
                  <a:cxn ang="0">
                    <a:pos x="75" y="216"/>
                  </a:cxn>
                  <a:cxn ang="0">
                    <a:pos x="65" y="206"/>
                  </a:cxn>
                  <a:cxn ang="0">
                    <a:pos x="59" y="196"/>
                  </a:cxn>
                  <a:cxn ang="0">
                    <a:pos x="53" y="191"/>
                  </a:cxn>
                  <a:cxn ang="0">
                    <a:pos x="51" y="182"/>
                  </a:cxn>
                  <a:cxn ang="0">
                    <a:pos x="54" y="156"/>
                  </a:cxn>
                  <a:cxn ang="0">
                    <a:pos x="63" y="137"/>
                  </a:cxn>
                  <a:cxn ang="0">
                    <a:pos x="70" y="120"/>
                  </a:cxn>
                  <a:cxn ang="0">
                    <a:pos x="79" y="101"/>
                  </a:cxn>
                  <a:cxn ang="0">
                    <a:pos x="85" y="83"/>
                  </a:cxn>
                  <a:cxn ang="0">
                    <a:pos x="85" y="72"/>
                  </a:cxn>
                  <a:cxn ang="0">
                    <a:pos x="80" y="67"/>
                  </a:cxn>
                  <a:cxn ang="0">
                    <a:pos x="61" y="48"/>
                  </a:cxn>
                  <a:cxn ang="0">
                    <a:pos x="42" y="31"/>
                  </a:cxn>
                  <a:cxn ang="0">
                    <a:pos x="23" y="15"/>
                  </a:cxn>
                  <a:cxn ang="0">
                    <a:pos x="20" y="9"/>
                  </a:cxn>
                </a:cxnLst>
                <a:rect l="0" t="0" r="r" b="b"/>
                <a:pathLst>
                  <a:path w="86" h="239">
                    <a:moveTo>
                      <a:pt x="20" y="9"/>
                    </a:moveTo>
                    <a:lnTo>
                      <a:pt x="11" y="0"/>
                    </a:lnTo>
                    <a:lnTo>
                      <a:pt x="4" y="0"/>
                    </a:lnTo>
                    <a:lnTo>
                      <a:pt x="0" y="7"/>
                    </a:lnTo>
                    <a:lnTo>
                      <a:pt x="2" y="21"/>
                    </a:lnTo>
                    <a:lnTo>
                      <a:pt x="7" y="31"/>
                    </a:lnTo>
                    <a:lnTo>
                      <a:pt x="18" y="41"/>
                    </a:lnTo>
                    <a:lnTo>
                      <a:pt x="38" y="54"/>
                    </a:lnTo>
                    <a:lnTo>
                      <a:pt x="64" y="79"/>
                    </a:lnTo>
                    <a:lnTo>
                      <a:pt x="74" y="80"/>
                    </a:lnTo>
                    <a:lnTo>
                      <a:pt x="69" y="102"/>
                    </a:lnTo>
                    <a:lnTo>
                      <a:pt x="58" y="126"/>
                    </a:lnTo>
                    <a:lnTo>
                      <a:pt x="48" y="156"/>
                    </a:lnTo>
                    <a:lnTo>
                      <a:pt x="44" y="187"/>
                    </a:lnTo>
                    <a:lnTo>
                      <a:pt x="47" y="196"/>
                    </a:lnTo>
                    <a:lnTo>
                      <a:pt x="52" y="203"/>
                    </a:lnTo>
                    <a:lnTo>
                      <a:pt x="59" y="207"/>
                    </a:lnTo>
                    <a:lnTo>
                      <a:pt x="67" y="216"/>
                    </a:lnTo>
                    <a:lnTo>
                      <a:pt x="70" y="226"/>
                    </a:lnTo>
                    <a:lnTo>
                      <a:pt x="72" y="238"/>
                    </a:lnTo>
                    <a:lnTo>
                      <a:pt x="77" y="238"/>
                    </a:lnTo>
                    <a:lnTo>
                      <a:pt x="79" y="229"/>
                    </a:lnTo>
                    <a:lnTo>
                      <a:pt x="75" y="216"/>
                    </a:lnTo>
                    <a:lnTo>
                      <a:pt x="65" y="206"/>
                    </a:lnTo>
                    <a:lnTo>
                      <a:pt x="59" y="196"/>
                    </a:lnTo>
                    <a:lnTo>
                      <a:pt x="53" y="191"/>
                    </a:lnTo>
                    <a:lnTo>
                      <a:pt x="51" y="182"/>
                    </a:lnTo>
                    <a:lnTo>
                      <a:pt x="54" y="156"/>
                    </a:lnTo>
                    <a:lnTo>
                      <a:pt x="63" y="137"/>
                    </a:lnTo>
                    <a:lnTo>
                      <a:pt x="70" y="120"/>
                    </a:lnTo>
                    <a:lnTo>
                      <a:pt x="79" y="101"/>
                    </a:lnTo>
                    <a:lnTo>
                      <a:pt x="85" y="83"/>
                    </a:lnTo>
                    <a:lnTo>
                      <a:pt x="85" y="72"/>
                    </a:lnTo>
                    <a:lnTo>
                      <a:pt x="80" y="67"/>
                    </a:lnTo>
                    <a:lnTo>
                      <a:pt x="61" y="48"/>
                    </a:lnTo>
                    <a:lnTo>
                      <a:pt x="42" y="31"/>
                    </a:lnTo>
                    <a:lnTo>
                      <a:pt x="23" y="15"/>
                    </a:lnTo>
                    <a:lnTo>
                      <a:pt x="20" y="9"/>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94" name="Freeform 74"/>
              <p:cNvSpPr>
                <a:spLocks/>
              </p:cNvSpPr>
              <p:nvPr/>
            </p:nvSpPr>
            <p:spPr bwMode="auto">
              <a:xfrm>
                <a:off x="2570" y="2171"/>
                <a:ext cx="60" cy="259"/>
              </a:xfrm>
              <a:custGeom>
                <a:avLst/>
                <a:gdLst/>
                <a:ahLst/>
                <a:cxnLst>
                  <a:cxn ang="0">
                    <a:pos x="48" y="29"/>
                  </a:cxn>
                  <a:cxn ang="0">
                    <a:pos x="55" y="12"/>
                  </a:cxn>
                  <a:cxn ang="0">
                    <a:pos x="53" y="0"/>
                  </a:cxn>
                  <a:cxn ang="0">
                    <a:pos x="45" y="0"/>
                  </a:cxn>
                  <a:cxn ang="0">
                    <a:pos x="36" y="13"/>
                  </a:cxn>
                  <a:cxn ang="0">
                    <a:pos x="24" y="42"/>
                  </a:cxn>
                  <a:cxn ang="0">
                    <a:pos x="18" y="70"/>
                  </a:cxn>
                  <a:cxn ang="0">
                    <a:pos x="12" y="96"/>
                  </a:cxn>
                  <a:cxn ang="0">
                    <a:pos x="10" y="120"/>
                  </a:cxn>
                  <a:cxn ang="0">
                    <a:pos x="11" y="133"/>
                  </a:cxn>
                  <a:cxn ang="0">
                    <a:pos x="17" y="149"/>
                  </a:cxn>
                  <a:cxn ang="0">
                    <a:pos x="26" y="191"/>
                  </a:cxn>
                  <a:cxn ang="0">
                    <a:pos x="37" y="216"/>
                  </a:cxn>
                  <a:cxn ang="0">
                    <a:pos x="40" y="226"/>
                  </a:cxn>
                  <a:cxn ang="0">
                    <a:pos x="30" y="228"/>
                  </a:cxn>
                  <a:cxn ang="0">
                    <a:pos x="16" y="228"/>
                  </a:cxn>
                  <a:cxn ang="0">
                    <a:pos x="0" y="238"/>
                  </a:cxn>
                  <a:cxn ang="0">
                    <a:pos x="1" y="245"/>
                  </a:cxn>
                  <a:cxn ang="0">
                    <a:pos x="3" y="253"/>
                  </a:cxn>
                  <a:cxn ang="0">
                    <a:pos x="8" y="258"/>
                  </a:cxn>
                  <a:cxn ang="0">
                    <a:pos x="19" y="252"/>
                  </a:cxn>
                  <a:cxn ang="0">
                    <a:pos x="30" y="242"/>
                  </a:cxn>
                  <a:cxn ang="0">
                    <a:pos x="45" y="240"/>
                  </a:cxn>
                  <a:cxn ang="0">
                    <a:pos x="55" y="244"/>
                  </a:cxn>
                  <a:cxn ang="0">
                    <a:pos x="59" y="239"/>
                  </a:cxn>
                  <a:cxn ang="0">
                    <a:pos x="59" y="231"/>
                  </a:cxn>
                  <a:cxn ang="0">
                    <a:pos x="53" y="223"/>
                  </a:cxn>
                  <a:cxn ang="0">
                    <a:pos x="45" y="209"/>
                  </a:cxn>
                  <a:cxn ang="0">
                    <a:pos x="31" y="174"/>
                  </a:cxn>
                  <a:cxn ang="0">
                    <a:pos x="24" y="143"/>
                  </a:cxn>
                  <a:cxn ang="0">
                    <a:pos x="22" y="114"/>
                  </a:cxn>
                  <a:cxn ang="0">
                    <a:pos x="22" y="98"/>
                  </a:cxn>
                  <a:cxn ang="0">
                    <a:pos x="27" y="70"/>
                  </a:cxn>
                  <a:cxn ang="0">
                    <a:pos x="41" y="38"/>
                  </a:cxn>
                  <a:cxn ang="0">
                    <a:pos x="51" y="23"/>
                  </a:cxn>
                  <a:cxn ang="0">
                    <a:pos x="48" y="29"/>
                  </a:cxn>
                </a:cxnLst>
                <a:rect l="0" t="0" r="r" b="b"/>
                <a:pathLst>
                  <a:path w="60" h="259">
                    <a:moveTo>
                      <a:pt x="48" y="29"/>
                    </a:moveTo>
                    <a:lnTo>
                      <a:pt x="55" y="12"/>
                    </a:lnTo>
                    <a:lnTo>
                      <a:pt x="53" y="0"/>
                    </a:lnTo>
                    <a:lnTo>
                      <a:pt x="45" y="0"/>
                    </a:lnTo>
                    <a:lnTo>
                      <a:pt x="36" y="13"/>
                    </a:lnTo>
                    <a:lnTo>
                      <a:pt x="24" y="42"/>
                    </a:lnTo>
                    <a:lnTo>
                      <a:pt x="18" y="70"/>
                    </a:lnTo>
                    <a:lnTo>
                      <a:pt x="12" y="96"/>
                    </a:lnTo>
                    <a:lnTo>
                      <a:pt x="10" y="120"/>
                    </a:lnTo>
                    <a:lnTo>
                      <a:pt x="11" y="133"/>
                    </a:lnTo>
                    <a:lnTo>
                      <a:pt x="17" y="149"/>
                    </a:lnTo>
                    <a:lnTo>
                      <a:pt x="26" y="191"/>
                    </a:lnTo>
                    <a:lnTo>
                      <a:pt x="37" y="216"/>
                    </a:lnTo>
                    <a:lnTo>
                      <a:pt x="40" y="226"/>
                    </a:lnTo>
                    <a:lnTo>
                      <a:pt x="30" y="228"/>
                    </a:lnTo>
                    <a:lnTo>
                      <a:pt x="16" y="228"/>
                    </a:lnTo>
                    <a:lnTo>
                      <a:pt x="0" y="238"/>
                    </a:lnTo>
                    <a:lnTo>
                      <a:pt x="1" y="245"/>
                    </a:lnTo>
                    <a:lnTo>
                      <a:pt x="3" y="253"/>
                    </a:lnTo>
                    <a:lnTo>
                      <a:pt x="8" y="258"/>
                    </a:lnTo>
                    <a:lnTo>
                      <a:pt x="19" y="252"/>
                    </a:lnTo>
                    <a:lnTo>
                      <a:pt x="30" y="242"/>
                    </a:lnTo>
                    <a:lnTo>
                      <a:pt x="45" y="240"/>
                    </a:lnTo>
                    <a:lnTo>
                      <a:pt x="55" y="244"/>
                    </a:lnTo>
                    <a:lnTo>
                      <a:pt x="59" y="239"/>
                    </a:lnTo>
                    <a:lnTo>
                      <a:pt x="59" y="231"/>
                    </a:lnTo>
                    <a:lnTo>
                      <a:pt x="53" y="223"/>
                    </a:lnTo>
                    <a:lnTo>
                      <a:pt x="45" y="209"/>
                    </a:lnTo>
                    <a:lnTo>
                      <a:pt x="31" y="174"/>
                    </a:lnTo>
                    <a:lnTo>
                      <a:pt x="24" y="143"/>
                    </a:lnTo>
                    <a:lnTo>
                      <a:pt x="22" y="114"/>
                    </a:lnTo>
                    <a:lnTo>
                      <a:pt x="22" y="98"/>
                    </a:lnTo>
                    <a:lnTo>
                      <a:pt x="27" y="70"/>
                    </a:lnTo>
                    <a:lnTo>
                      <a:pt x="41" y="38"/>
                    </a:lnTo>
                    <a:lnTo>
                      <a:pt x="51" y="23"/>
                    </a:lnTo>
                    <a:lnTo>
                      <a:pt x="48" y="29"/>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sp>
            <p:nvSpPr>
              <p:cNvPr id="696395" name="Freeform 75"/>
              <p:cNvSpPr>
                <a:spLocks/>
              </p:cNvSpPr>
              <p:nvPr/>
            </p:nvSpPr>
            <p:spPr bwMode="auto">
              <a:xfrm>
                <a:off x="2633" y="2153"/>
                <a:ext cx="88" cy="285"/>
              </a:xfrm>
              <a:custGeom>
                <a:avLst/>
                <a:gdLst/>
                <a:ahLst/>
                <a:cxnLst>
                  <a:cxn ang="0">
                    <a:pos x="36" y="49"/>
                  </a:cxn>
                  <a:cxn ang="0">
                    <a:pos x="23" y="22"/>
                  </a:cxn>
                  <a:cxn ang="0">
                    <a:pos x="11" y="0"/>
                  </a:cxn>
                  <a:cxn ang="0">
                    <a:pos x="3" y="2"/>
                  </a:cxn>
                  <a:cxn ang="0">
                    <a:pos x="0" y="12"/>
                  </a:cxn>
                  <a:cxn ang="0">
                    <a:pos x="0" y="28"/>
                  </a:cxn>
                  <a:cxn ang="0">
                    <a:pos x="6" y="38"/>
                  </a:cxn>
                  <a:cxn ang="0">
                    <a:pos x="19" y="50"/>
                  </a:cxn>
                  <a:cxn ang="0">
                    <a:pos x="29" y="66"/>
                  </a:cxn>
                  <a:cxn ang="0">
                    <a:pos x="40" y="87"/>
                  </a:cxn>
                  <a:cxn ang="0">
                    <a:pos x="44" y="103"/>
                  </a:cxn>
                  <a:cxn ang="0">
                    <a:pos x="49" y="122"/>
                  </a:cxn>
                  <a:cxn ang="0">
                    <a:pos x="52" y="147"/>
                  </a:cxn>
                  <a:cxn ang="0">
                    <a:pos x="52" y="170"/>
                  </a:cxn>
                  <a:cxn ang="0">
                    <a:pos x="49" y="199"/>
                  </a:cxn>
                  <a:cxn ang="0">
                    <a:pos x="42" y="227"/>
                  </a:cxn>
                  <a:cxn ang="0">
                    <a:pos x="36" y="243"/>
                  </a:cxn>
                  <a:cxn ang="0">
                    <a:pos x="32" y="253"/>
                  </a:cxn>
                  <a:cxn ang="0">
                    <a:pos x="32" y="262"/>
                  </a:cxn>
                  <a:cxn ang="0">
                    <a:pos x="36" y="264"/>
                  </a:cxn>
                  <a:cxn ang="0">
                    <a:pos x="46" y="264"/>
                  </a:cxn>
                  <a:cxn ang="0">
                    <a:pos x="59" y="269"/>
                  </a:cxn>
                  <a:cxn ang="0">
                    <a:pos x="71" y="275"/>
                  </a:cxn>
                  <a:cxn ang="0">
                    <a:pos x="77" y="284"/>
                  </a:cxn>
                  <a:cxn ang="0">
                    <a:pos x="83" y="280"/>
                  </a:cxn>
                  <a:cxn ang="0">
                    <a:pos x="87" y="269"/>
                  </a:cxn>
                  <a:cxn ang="0">
                    <a:pos x="86" y="259"/>
                  </a:cxn>
                  <a:cxn ang="0">
                    <a:pos x="75" y="252"/>
                  </a:cxn>
                  <a:cxn ang="0">
                    <a:pos x="58" y="250"/>
                  </a:cxn>
                  <a:cxn ang="0">
                    <a:pos x="41" y="250"/>
                  </a:cxn>
                  <a:cxn ang="0">
                    <a:pos x="48" y="237"/>
                  </a:cxn>
                  <a:cxn ang="0">
                    <a:pos x="51" y="221"/>
                  </a:cxn>
                  <a:cxn ang="0">
                    <a:pos x="55" y="199"/>
                  </a:cxn>
                  <a:cxn ang="0">
                    <a:pos x="61" y="176"/>
                  </a:cxn>
                  <a:cxn ang="0">
                    <a:pos x="61" y="149"/>
                  </a:cxn>
                  <a:cxn ang="0">
                    <a:pos x="59" y="122"/>
                  </a:cxn>
                  <a:cxn ang="0">
                    <a:pos x="54" y="98"/>
                  </a:cxn>
                  <a:cxn ang="0">
                    <a:pos x="43" y="66"/>
                  </a:cxn>
                  <a:cxn ang="0">
                    <a:pos x="36" y="49"/>
                  </a:cxn>
                </a:cxnLst>
                <a:rect l="0" t="0" r="r" b="b"/>
                <a:pathLst>
                  <a:path w="88" h="285">
                    <a:moveTo>
                      <a:pt x="36" y="49"/>
                    </a:moveTo>
                    <a:lnTo>
                      <a:pt x="23" y="22"/>
                    </a:lnTo>
                    <a:lnTo>
                      <a:pt x="11" y="0"/>
                    </a:lnTo>
                    <a:lnTo>
                      <a:pt x="3" y="2"/>
                    </a:lnTo>
                    <a:lnTo>
                      <a:pt x="0" y="12"/>
                    </a:lnTo>
                    <a:lnTo>
                      <a:pt x="0" y="28"/>
                    </a:lnTo>
                    <a:lnTo>
                      <a:pt x="6" y="38"/>
                    </a:lnTo>
                    <a:lnTo>
                      <a:pt x="19" y="50"/>
                    </a:lnTo>
                    <a:lnTo>
                      <a:pt x="29" y="66"/>
                    </a:lnTo>
                    <a:lnTo>
                      <a:pt x="40" y="87"/>
                    </a:lnTo>
                    <a:lnTo>
                      <a:pt x="44" y="103"/>
                    </a:lnTo>
                    <a:lnTo>
                      <a:pt x="49" y="122"/>
                    </a:lnTo>
                    <a:lnTo>
                      <a:pt x="52" y="147"/>
                    </a:lnTo>
                    <a:lnTo>
                      <a:pt x="52" y="170"/>
                    </a:lnTo>
                    <a:lnTo>
                      <a:pt x="49" y="199"/>
                    </a:lnTo>
                    <a:lnTo>
                      <a:pt x="42" y="227"/>
                    </a:lnTo>
                    <a:lnTo>
                      <a:pt x="36" y="243"/>
                    </a:lnTo>
                    <a:lnTo>
                      <a:pt x="32" y="253"/>
                    </a:lnTo>
                    <a:lnTo>
                      <a:pt x="32" y="262"/>
                    </a:lnTo>
                    <a:lnTo>
                      <a:pt x="36" y="264"/>
                    </a:lnTo>
                    <a:lnTo>
                      <a:pt x="46" y="264"/>
                    </a:lnTo>
                    <a:lnTo>
                      <a:pt x="59" y="269"/>
                    </a:lnTo>
                    <a:lnTo>
                      <a:pt x="71" y="275"/>
                    </a:lnTo>
                    <a:lnTo>
                      <a:pt x="77" y="284"/>
                    </a:lnTo>
                    <a:lnTo>
                      <a:pt x="83" y="280"/>
                    </a:lnTo>
                    <a:lnTo>
                      <a:pt x="87" y="269"/>
                    </a:lnTo>
                    <a:lnTo>
                      <a:pt x="86" y="259"/>
                    </a:lnTo>
                    <a:lnTo>
                      <a:pt x="75" y="252"/>
                    </a:lnTo>
                    <a:lnTo>
                      <a:pt x="58" y="250"/>
                    </a:lnTo>
                    <a:lnTo>
                      <a:pt x="41" y="250"/>
                    </a:lnTo>
                    <a:lnTo>
                      <a:pt x="48" y="237"/>
                    </a:lnTo>
                    <a:lnTo>
                      <a:pt x="51" y="221"/>
                    </a:lnTo>
                    <a:lnTo>
                      <a:pt x="55" y="199"/>
                    </a:lnTo>
                    <a:lnTo>
                      <a:pt x="61" y="176"/>
                    </a:lnTo>
                    <a:lnTo>
                      <a:pt x="61" y="149"/>
                    </a:lnTo>
                    <a:lnTo>
                      <a:pt x="59" y="122"/>
                    </a:lnTo>
                    <a:lnTo>
                      <a:pt x="54" y="98"/>
                    </a:lnTo>
                    <a:lnTo>
                      <a:pt x="43" y="66"/>
                    </a:lnTo>
                    <a:lnTo>
                      <a:pt x="36" y="49"/>
                    </a:lnTo>
                  </a:path>
                </a:pathLst>
              </a:custGeom>
              <a:solidFill>
                <a:srgbClr val="000000"/>
              </a:solidFill>
              <a:ln w="12700" cap="rnd" cmpd="sng">
                <a:noFill/>
                <a:prstDash val="solid"/>
                <a:round/>
                <a:headEnd type="none" w="med" len="med"/>
                <a:tailEnd type="none" w="med" len="med"/>
              </a:ln>
              <a:effectLst/>
            </p:spPr>
            <p:txBody>
              <a:bodyPr/>
              <a:lstStyle/>
              <a:p>
                <a:endParaRPr lang="es-ES"/>
              </a:p>
            </p:txBody>
          </p:sp>
        </p:grpSp>
        <p:grpSp>
          <p:nvGrpSpPr>
            <p:cNvPr id="696396" name="Group 76"/>
            <p:cNvGrpSpPr>
              <a:grpSpLocks/>
            </p:cNvGrpSpPr>
            <p:nvPr/>
          </p:nvGrpSpPr>
          <p:grpSpPr bwMode="auto">
            <a:xfrm>
              <a:off x="3936" y="2640"/>
              <a:ext cx="1355" cy="1187"/>
              <a:chOff x="3936" y="2832"/>
              <a:chExt cx="1355" cy="1187"/>
            </a:xfrm>
          </p:grpSpPr>
          <p:grpSp>
            <p:nvGrpSpPr>
              <p:cNvPr id="696397" name="Group 77"/>
              <p:cNvGrpSpPr>
                <a:grpSpLocks/>
              </p:cNvGrpSpPr>
              <p:nvPr/>
            </p:nvGrpSpPr>
            <p:grpSpPr bwMode="auto">
              <a:xfrm>
                <a:off x="3936" y="2832"/>
                <a:ext cx="882" cy="1187"/>
                <a:chOff x="3936" y="2832"/>
                <a:chExt cx="882" cy="1187"/>
              </a:xfrm>
            </p:grpSpPr>
            <p:sp>
              <p:nvSpPr>
                <p:cNvPr id="696398" name="Freeform 78"/>
                <p:cNvSpPr>
                  <a:spLocks/>
                </p:cNvSpPr>
                <p:nvPr/>
              </p:nvSpPr>
              <p:spPr bwMode="auto">
                <a:xfrm>
                  <a:off x="4075" y="3059"/>
                  <a:ext cx="743" cy="960"/>
                </a:xfrm>
                <a:custGeom>
                  <a:avLst/>
                  <a:gdLst/>
                  <a:ahLst/>
                  <a:cxnLst>
                    <a:cxn ang="0">
                      <a:pos x="305" y="34"/>
                    </a:cxn>
                    <a:cxn ang="0">
                      <a:pos x="178" y="104"/>
                    </a:cxn>
                    <a:cxn ang="0">
                      <a:pos x="145" y="166"/>
                    </a:cxn>
                    <a:cxn ang="0">
                      <a:pos x="179" y="196"/>
                    </a:cxn>
                    <a:cxn ang="0">
                      <a:pos x="90" y="203"/>
                    </a:cxn>
                    <a:cxn ang="0">
                      <a:pos x="51" y="201"/>
                    </a:cxn>
                    <a:cxn ang="0">
                      <a:pos x="26" y="215"/>
                    </a:cxn>
                    <a:cxn ang="0">
                      <a:pos x="4" y="242"/>
                    </a:cxn>
                    <a:cxn ang="0">
                      <a:pos x="0" y="265"/>
                    </a:cxn>
                    <a:cxn ang="0">
                      <a:pos x="42" y="272"/>
                    </a:cxn>
                    <a:cxn ang="0">
                      <a:pos x="72" y="265"/>
                    </a:cxn>
                    <a:cxn ang="0">
                      <a:pos x="108" y="269"/>
                    </a:cxn>
                    <a:cxn ang="0">
                      <a:pos x="199" y="307"/>
                    </a:cxn>
                    <a:cxn ang="0">
                      <a:pos x="247" y="307"/>
                    </a:cxn>
                    <a:cxn ang="0">
                      <a:pos x="263" y="264"/>
                    </a:cxn>
                    <a:cxn ang="0">
                      <a:pos x="306" y="298"/>
                    </a:cxn>
                    <a:cxn ang="0">
                      <a:pos x="355" y="307"/>
                    </a:cxn>
                    <a:cxn ang="0">
                      <a:pos x="366" y="350"/>
                    </a:cxn>
                    <a:cxn ang="0">
                      <a:pos x="366" y="390"/>
                    </a:cxn>
                    <a:cxn ang="0">
                      <a:pos x="357" y="421"/>
                    </a:cxn>
                    <a:cxn ang="0">
                      <a:pos x="353" y="444"/>
                    </a:cxn>
                    <a:cxn ang="0">
                      <a:pos x="366" y="473"/>
                    </a:cxn>
                    <a:cxn ang="0">
                      <a:pos x="421" y="575"/>
                    </a:cxn>
                    <a:cxn ang="0">
                      <a:pos x="441" y="632"/>
                    </a:cxn>
                    <a:cxn ang="0">
                      <a:pos x="425" y="674"/>
                    </a:cxn>
                    <a:cxn ang="0">
                      <a:pos x="399" y="729"/>
                    </a:cxn>
                    <a:cxn ang="0">
                      <a:pos x="384" y="799"/>
                    </a:cxn>
                    <a:cxn ang="0">
                      <a:pos x="366" y="846"/>
                    </a:cxn>
                    <a:cxn ang="0">
                      <a:pos x="331" y="858"/>
                    </a:cxn>
                    <a:cxn ang="0">
                      <a:pos x="317" y="899"/>
                    </a:cxn>
                    <a:cxn ang="0">
                      <a:pos x="325" y="942"/>
                    </a:cxn>
                    <a:cxn ang="0">
                      <a:pos x="384" y="958"/>
                    </a:cxn>
                    <a:cxn ang="0">
                      <a:pos x="438" y="940"/>
                    </a:cxn>
                    <a:cxn ang="0">
                      <a:pos x="469" y="911"/>
                    </a:cxn>
                    <a:cxn ang="0">
                      <a:pos x="480" y="878"/>
                    </a:cxn>
                    <a:cxn ang="0">
                      <a:pos x="482" y="812"/>
                    </a:cxn>
                    <a:cxn ang="0">
                      <a:pos x="480" y="729"/>
                    </a:cxn>
                    <a:cxn ang="0">
                      <a:pos x="515" y="681"/>
                    </a:cxn>
                    <a:cxn ang="0">
                      <a:pos x="493" y="640"/>
                    </a:cxn>
                    <a:cxn ang="0">
                      <a:pos x="493" y="583"/>
                    </a:cxn>
                    <a:cxn ang="0">
                      <a:pos x="483" y="513"/>
                    </a:cxn>
                    <a:cxn ang="0">
                      <a:pos x="496" y="491"/>
                    </a:cxn>
                    <a:cxn ang="0">
                      <a:pos x="515" y="477"/>
                    </a:cxn>
                    <a:cxn ang="0">
                      <a:pos x="597" y="443"/>
                    </a:cxn>
                    <a:cxn ang="0">
                      <a:pos x="682" y="398"/>
                    </a:cxn>
                    <a:cxn ang="0">
                      <a:pos x="719" y="362"/>
                    </a:cxn>
                    <a:cxn ang="0">
                      <a:pos x="742" y="307"/>
                    </a:cxn>
                    <a:cxn ang="0">
                      <a:pos x="728" y="240"/>
                    </a:cxn>
                    <a:cxn ang="0">
                      <a:pos x="680" y="189"/>
                    </a:cxn>
                    <a:cxn ang="0">
                      <a:pos x="615" y="164"/>
                    </a:cxn>
                    <a:cxn ang="0">
                      <a:pos x="522" y="163"/>
                    </a:cxn>
                    <a:cxn ang="0">
                      <a:pos x="487" y="127"/>
                    </a:cxn>
                    <a:cxn ang="0">
                      <a:pos x="509" y="101"/>
                    </a:cxn>
                    <a:cxn ang="0">
                      <a:pos x="504" y="78"/>
                    </a:cxn>
                    <a:cxn ang="0">
                      <a:pos x="473" y="82"/>
                    </a:cxn>
                    <a:cxn ang="0">
                      <a:pos x="419" y="93"/>
                    </a:cxn>
                    <a:cxn ang="0">
                      <a:pos x="404" y="33"/>
                    </a:cxn>
                  </a:cxnLst>
                  <a:rect l="0" t="0" r="r" b="b"/>
                  <a:pathLst>
                    <a:path w="743" h="960">
                      <a:moveTo>
                        <a:pt x="386" y="0"/>
                      </a:moveTo>
                      <a:lnTo>
                        <a:pt x="364" y="10"/>
                      </a:lnTo>
                      <a:lnTo>
                        <a:pt x="305" y="34"/>
                      </a:lnTo>
                      <a:lnTo>
                        <a:pt x="283" y="9"/>
                      </a:lnTo>
                      <a:lnTo>
                        <a:pt x="158" y="87"/>
                      </a:lnTo>
                      <a:lnTo>
                        <a:pt x="178" y="104"/>
                      </a:lnTo>
                      <a:lnTo>
                        <a:pt x="144" y="137"/>
                      </a:lnTo>
                      <a:lnTo>
                        <a:pt x="144" y="155"/>
                      </a:lnTo>
                      <a:lnTo>
                        <a:pt x="145" y="166"/>
                      </a:lnTo>
                      <a:lnTo>
                        <a:pt x="149" y="170"/>
                      </a:lnTo>
                      <a:lnTo>
                        <a:pt x="153" y="175"/>
                      </a:lnTo>
                      <a:lnTo>
                        <a:pt x="179" y="196"/>
                      </a:lnTo>
                      <a:lnTo>
                        <a:pt x="149" y="223"/>
                      </a:lnTo>
                      <a:lnTo>
                        <a:pt x="118" y="214"/>
                      </a:lnTo>
                      <a:lnTo>
                        <a:pt x="90" y="203"/>
                      </a:lnTo>
                      <a:lnTo>
                        <a:pt x="72" y="194"/>
                      </a:lnTo>
                      <a:lnTo>
                        <a:pt x="63" y="196"/>
                      </a:lnTo>
                      <a:lnTo>
                        <a:pt x="51" y="201"/>
                      </a:lnTo>
                      <a:lnTo>
                        <a:pt x="41" y="203"/>
                      </a:lnTo>
                      <a:lnTo>
                        <a:pt x="32" y="209"/>
                      </a:lnTo>
                      <a:lnTo>
                        <a:pt x="26" y="215"/>
                      </a:lnTo>
                      <a:lnTo>
                        <a:pt x="17" y="223"/>
                      </a:lnTo>
                      <a:lnTo>
                        <a:pt x="8" y="234"/>
                      </a:lnTo>
                      <a:lnTo>
                        <a:pt x="4" y="242"/>
                      </a:lnTo>
                      <a:lnTo>
                        <a:pt x="2" y="250"/>
                      </a:lnTo>
                      <a:lnTo>
                        <a:pt x="0" y="258"/>
                      </a:lnTo>
                      <a:lnTo>
                        <a:pt x="0" y="265"/>
                      </a:lnTo>
                      <a:lnTo>
                        <a:pt x="23" y="271"/>
                      </a:lnTo>
                      <a:lnTo>
                        <a:pt x="32" y="272"/>
                      </a:lnTo>
                      <a:lnTo>
                        <a:pt x="42" y="272"/>
                      </a:lnTo>
                      <a:lnTo>
                        <a:pt x="50" y="270"/>
                      </a:lnTo>
                      <a:lnTo>
                        <a:pt x="61" y="267"/>
                      </a:lnTo>
                      <a:lnTo>
                        <a:pt x="72" y="265"/>
                      </a:lnTo>
                      <a:lnTo>
                        <a:pt x="78" y="265"/>
                      </a:lnTo>
                      <a:lnTo>
                        <a:pt x="92" y="267"/>
                      </a:lnTo>
                      <a:lnTo>
                        <a:pt x="108" y="269"/>
                      </a:lnTo>
                      <a:lnTo>
                        <a:pt x="159" y="279"/>
                      </a:lnTo>
                      <a:lnTo>
                        <a:pt x="168" y="281"/>
                      </a:lnTo>
                      <a:lnTo>
                        <a:pt x="199" y="307"/>
                      </a:lnTo>
                      <a:lnTo>
                        <a:pt x="219" y="310"/>
                      </a:lnTo>
                      <a:lnTo>
                        <a:pt x="234" y="309"/>
                      </a:lnTo>
                      <a:lnTo>
                        <a:pt x="247" y="307"/>
                      </a:lnTo>
                      <a:lnTo>
                        <a:pt x="256" y="294"/>
                      </a:lnTo>
                      <a:lnTo>
                        <a:pt x="260" y="281"/>
                      </a:lnTo>
                      <a:lnTo>
                        <a:pt x="263" y="264"/>
                      </a:lnTo>
                      <a:lnTo>
                        <a:pt x="280" y="279"/>
                      </a:lnTo>
                      <a:lnTo>
                        <a:pt x="294" y="290"/>
                      </a:lnTo>
                      <a:lnTo>
                        <a:pt x="306" y="298"/>
                      </a:lnTo>
                      <a:lnTo>
                        <a:pt x="317" y="304"/>
                      </a:lnTo>
                      <a:lnTo>
                        <a:pt x="335" y="316"/>
                      </a:lnTo>
                      <a:lnTo>
                        <a:pt x="355" y="307"/>
                      </a:lnTo>
                      <a:lnTo>
                        <a:pt x="358" y="319"/>
                      </a:lnTo>
                      <a:lnTo>
                        <a:pt x="364" y="338"/>
                      </a:lnTo>
                      <a:lnTo>
                        <a:pt x="366" y="350"/>
                      </a:lnTo>
                      <a:lnTo>
                        <a:pt x="366" y="364"/>
                      </a:lnTo>
                      <a:lnTo>
                        <a:pt x="366" y="378"/>
                      </a:lnTo>
                      <a:lnTo>
                        <a:pt x="366" y="390"/>
                      </a:lnTo>
                      <a:lnTo>
                        <a:pt x="366" y="400"/>
                      </a:lnTo>
                      <a:lnTo>
                        <a:pt x="360" y="413"/>
                      </a:lnTo>
                      <a:lnTo>
                        <a:pt x="357" y="421"/>
                      </a:lnTo>
                      <a:lnTo>
                        <a:pt x="355" y="428"/>
                      </a:lnTo>
                      <a:lnTo>
                        <a:pt x="354" y="435"/>
                      </a:lnTo>
                      <a:lnTo>
                        <a:pt x="353" y="444"/>
                      </a:lnTo>
                      <a:lnTo>
                        <a:pt x="355" y="453"/>
                      </a:lnTo>
                      <a:lnTo>
                        <a:pt x="360" y="464"/>
                      </a:lnTo>
                      <a:lnTo>
                        <a:pt x="366" y="473"/>
                      </a:lnTo>
                      <a:lnTo>
                        <a:pt x="390" y="514"/>
                      </a:lnTo>
                      <a:lnTo>
                        <a:pt x="403" y="541"/>
                      </a:lnTo>
                      <a:lnTo>
                        <a:pt x="421" y="575"/>
                      </a:lnTo>
                      <a:lnTo>
                        <a:pt x="439" y="606"/>
                      </a:lnTo>
                      <a:lnTo>
                        <a:pt x="441" y="623"/>
                      </a:lnTo>
                      <a:lnTo>
                        <a:pt x="441" y="632"/>
                      </a:lnTo>
                      <a:lnTo>
                        <a:pt x="440" y="640"/>
                      </a:lnTo>
                      <a:lnTo>
                        <a:pt x="438" y="649"/>
                      </a:lnTo>
                      <a:lnTo>
                        <a:pt x="425" y="674"/>
                      </a:lnTo>
                      <a:lnTo>
                        <a:pt x="416" y="691"/>
                      </a:lnTo>
                      <a:lnTo>
                        <a:pt x="407" y="711"/>
                      </a:lnTo>
                      <a:lnTo>
                        <a:pt x="399" y="729"/>
                      </a:lnTo>
                      <a:lnTo>
                        <a:pt x="393" y="751"/>
                      </a:lnTo>
                      <a:lnTo>
                        <a:pt x="389" y="774"/>
                      </a:lnTo>
                      <a:lnTo>
                        <a:pt x="384" y="799"/>
                      </a:lnTo>
                      <a:lnTo>
                        <a:pt x="377" y="824"/>
                      </a:lnTo>
                      <a:lnTo>
                        <a:pt x="373" y="838"/>
                      </a:lnTo>
                      <a:lnTo>
                        <a:pt x="366" y="846"/>
                      </a:lnTo>
                      <a:lnTo>
                        <a:pt x="353" y="848"/>
                      </a:lnTo>
                      <a:lnTo>
                        <a:pt x="340" y="851"/>
                      </a:lnTo>
                      <a:lnTo>
                        <a:pt x="331" y="858"/>
                      </a:lnTo>
                      <a:lnTo>
                        <a:pt x="327" y="868"/>
                      </a:lnTo>
                      <a:lnTo>
                        <a:pt x="322" y="880"/>
                      </a:lnTo>
                      <a:lnTo>
                        <a:pt x="317" y="899"/>
                      </a:lnTo>
                      <a:lnTo>
                        <a:pt x="316" y="918"/>
                      </a:lnTo>
                      <a:lnTo>
                        <a:pt x="320" y="932"/>
                      </a:lnTo>
                      <a:lnTo>
                        <a:pt x="325" y="942"/>
                      </a:lnTo>
                      <a:lnTo>
                        <a:pt x="345" y="951"/>
                      </a:lnTo>
                      <a:lnTo>
                        <a:pt x="366" y="959"/>
                      </a:lnTo>
                      <a:lnTo>
                        <a:pt x="384" y="958"/>
                      </a:lnTo>
                      <a:lnTo>
                        <a:pt x="400" y="954"/>
                      </a:lnTo>
                      <a:lnTo>
                        <a:pt x="418" y="951"/>
                      </a:lnTo>
                      <a:lnTo>
                        <a:pt x="438" y="940"/>
                      </a:lnTo>
                      <a:lnTo>
                        <a:pt x="447" y="931"/>
                      </a:lnTo>
                      <a:lnTo>
                        <a:pt x="457" y="924"/>
                      </a:lnTo>
                      <a:lnTo>
                        <a:pt x="469" y="911"/>
                      </a:lnTo>
                      <a:lnTo>
                        <a:pt x="474" y="903"/>
                      </a:lnTo>
                      <a:lnTo>
                        <a:pt x="480" y="890"/>
                      </a:lnTo>
                      <a:lnTo>
                        <a:pt x="480" y="878"/>
                      </a:lnTo>
                      <a:lnTo>
                        <a:pt x="480" y="852"/>
                      </a:lnTo>
                      <a:lnTo>
                        <a:pt x="480" y="834"/>
                      </a:lnTo>
                      <a:lnTo>
                        <a:pt x="482" y="812"/>
                      </a:lnTo>
                      <a:lnTo>
                        <a:pt x="480" y="786"/>
                      </a:lnTo>
                      <a:lnTo>
                        <a:pt x="480" y="759"/>
                      </a:lnTo>
                      <a:lnTo>
                        <a:pt x="480" y="729"/>
                      </a:lnTo>
                      <a:lnTo>
                        <a:pt x="497" y="713"/>
                      </a:lnTo>
                      <a:lnTo>
                        <a:pt x="506" y="698"/>
                      </a:lnTo>
                      <a:lnTo>
                        <a:pt x="515" y="681"/>
                      </a:lnTo>
                      <a:lnTo>
                        <a:pt x="513" y="664"/>
                      </a:lnTo>
                      <a:lnTo>
                        <a:pt x="506" y="655"/>
                      </a:lnTo>
                      <a:lnTo>
                        <a:pt x="493" y="640"/>
                      </a:lnTo>
                      <a:lnTo>
                        <a:pt x="493" y="627"/>
                      </a:lnTo>
                      <a:lnTo>
                        <a:pt x="493" y="608"/>
                      </a:lnTo>
                      <a:lnTo>
                        <a:pt x="493" y="583"/>
                      </a:lnTo>
                      <a:lnTo>
                        <a:pt x="491" y="565"/>
                      </a:lnTo>
                      <a:lnTo>
                        <a:pt x="489" y="546"/>
                      </a:lnTo>
                      <a:lnTo>
                        <a:pt x="483" y="513"/>
                      </a:lnTo>
                      <a:lnTo>
                        <a:pt x="487" y="504"/>
                      </a:lnTo>
                      <a:lnTo>
                        <a:pt x="491" y="498"/>
                      </a:lnTo>
                      <a:lnTo>
                        <a:pt x="496" y="491"/>
                      </a:lnTo>
                      <a:lnTo>
                        <a:pt x="500" y="485"/>
                      </a:lnTo>
                      <a:lnTo>
                        <a:pt x="507" y="480"/>
                      </a:lnTo>
                      <a:lnTo>
                        <a:pt x="515" y="477"/>
                      </a:lnTo>
                      <a:lnTo>
                        <a:pt x="537" y="469"/>
                      </a:lnTo>
                      <a:lnTo>
                        <a:pt x="563" y="460"/>
                      </a:lnTo>
                      <a:lnTo>
                        <a:pt x="597" y="443"/>
                      </a:lnTo>
                      <a:lnTo>
                        <a:pt x="636" y="423"/>
                      </a:lnTo>
                      <a:lnTo>
                        <a:pt x="657" y="412"/>
                      </a:lnTo>
                      <a:lnTo>
                        <a:pt x="682" y="398"/>
                      </a:lnTo>
                      <a:lnTo>
                        <a:pt x="698" y="388"/>
                      </a:lnTo>
                      <a:lnTo>
                        <a:pt x="708" y="377"/>
                      </a:lnTo>
                      <a:lnTo>
                        <a:pt x="719" y="362"/>
                      </a:lnTo>
                      <a:lnTo>
                        <a:pt x="728" y="345"/>
                      </a:lnTo>
                      <a:lnTo>
                        <a:pt x="737" y="325"/>
                      </a:lnTo>
                      <a:lnTo>
                        <a:pt x="742" y="307"/>
                      </a:lnTo>
                      <a:lnTo>
                        <a:pt x="740" y="293"/>
                      </a:lnTo>
                      <a:lnTo>
                        <a:pt x="736" y="270"/>
                      </a:lnTo>
                      <a:lnTo>
                        <a:pt x="728" y="240"/>
                      </a:lnTo>
                      <a:lnTo>
                        <a:pt x="715" y="215"/>
                      </a:lnTo>
                      <a:lnTo>
                        <a:pt x="697" y="202"/>
                      </a:lnTo>
                      <a:lnTo>
                        <a:pt x="680" y="189"/>
                      </a:lnTo>
                      <a:lnTo>
                        <a:pt x="658" y="176"/>
                      </a:lnTo>
                      <a:lnTo>
                        <a:pt x="643" y="170"/>
                      </a:lnTo>
                      <a:lnTo>
                        <a:pt x="615" y="164"/>
                      </a:lnTo>
                      <a:lnTo>
                        <a:pt x="577" y="164"/>
                      </a:lnTo>
                      <a:lnTo>
                        <a:pt x="548" y="165"/>
                      </a:lnTo>
                      <a:lnTo>
                        <a:pt x="522" y="163"/>
                      </a:lnTo>
                      <a:lnTo>
                        <a:pt x="501" y="151"/>
                      </a:lnTo>
                      <a:lnTo>
                        <a:pt x="479" y="137"/>
                      </a:lnTo>
                      <a:lnTo>
                        <a:pt x="487" y="127"/>
                      </a:lnTo>
                      <a:lnTo>
                        <a:pt x="495" y="119"/>
                      </a:lnTo>
                      <a:lnTo>
                        <a:pt x="502" y="111"/>
                      </a:lnTo>
                      <a:lnTo>
                        <a:pt x="509" y="101"/>
                      </a:lnTo>
                      <a:lnTo>
                        <a:pt x="511" y="92"/>
                      </a:lnTo>
                      <a:lnTo>
                        <a:pt x="509" y="84"/>
                      </a:lnTo>
                      <a:lnTo>
                        <a:pt x="504" y="78"/>
                      </a:lnTo>
                      <a:lnTo>
                        <a:pt x="495" y="76"/>
                      </a:lnTo>
                      <a:lnTo>
                        <a:pt x="486" y="77"/>
                      </a:lnTo>
                      <a:lnTo>
                        <a:pt x="473" y="82"/>
                      </a:lnTo>
                      <a:lnTo>
                        <a:pt x="464" y="87"/>
                      </a:lnTo>
                      <a:lnTo>
                        <a:pt x="451" y="92"/>
                      </a:lnTo>
                      <a:lnTo>
                        <a:pt x="419" y="93"/>
                      </a:lnTo>
                      <a:lnTo>
                        <a:pt x="412" y="70"/>
                      </a:lnTo>
                      <a:lnTo>
                        <a:pt x="409" y="50"/>
                      </a:lnTo>
                      <a:lnTo>
                        <a:pt x="404" y="33"/>
                      </a:lnTo>
                      <a:lnTo>
                        <a:pt x="397" y="15"/>
                      </a:lnTo>
                      <a:lnTo>
                        <a:pt x="386"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696399" name="Group 79"/>
                <p:cNvGrpSpPr>
                  <a:grpSpLocks/>
                </p:cNvGrpSpPr>
                <p:nvPr/>
              </p:nvGrpSpPr>
              <p:grpSpPr bwMode="auto">
                <a:xfrm>
                  <a:off x="3936" y="2832"/>
                  <a:ext cx="873" cy="1172"/>
                  <a:chOff x="3936" y="2832"/>
                  <a:chExt cx="873" cy="1172"/>
                </a:xfrm>
              </p:grpSpPr>
              <p:grpSp>
                <p:nvGrpSpPr>
                  <p:cNvPr id="696400" name="Group 80"/>
                  <p:cNvGrpSpPr>
                    <a:grpSpLocks/>
                  </p:cNvGrpSpPr>
                  <p:nvPr/>
                </p:nvGrpSpPr>
                <p:grpSpPr bwMode="auto">
                  <a:xfrm>
                    <a:off x="3936" y="2832"/>
                    <a:ext cx="463" cy="343"/>
                    <a:chOff x="3936" y="2832"/>
                    <a:chExt cx="463" cy="343"/>
                  </a:xfrm>
                </p:grpSpPr>
                <p:sp>
                  <p:nvSpPr>
                    <p:cNvPr id="696401" name="Freeform 81"/>
                    <p:cNvSpPr>
                      <a:spLocks/>
                    </p:cNvSpPr>
                    <p:nvPr/>
                  </p:nvSpPr>
                  <p:spPr bwMode="auto">
                    <a:xfrm>
                      <a:off x="4275" y="2832"/>
                      <a:ext cx="124" cy="289"/>
                    </a:xfrm>
                    <a:custGeom>
                      <a:avLst/>
                      <a:gdLst/>
                      <a:ahLst/>
                      <a:cxnLst>
                        <a:cxn ang="0">
                          <a:pos x="0" y="54"/>
                        </a:cxn>
                        <a:cxn ang="0">
                          <a:pos x="3" y="35"/>
                        </a:cxn>
                        <a:cxn ang="0">
                          <a:pos x="6" y="24"/>
                        </a:cxn>
                        <a:cxn ang="0">
                          <a:pos x="11" y="14"/>
                        </a:cxn>
                        <a:cxn ang="0">
                          <a:pos x="18" y="6"/>
                        </a:cxn>
                        <a:cxn ang="0">
                          <a:pos x="30" y="0"/>
                        </a:cxn>
                        <a:cxn ang="0">
                          <a:pos x="37" y="0"/>
                        </a:cxn>
                        <a:cxn ang="0">
                          <a:pos x="48" y="2"/>
                        </a:cxn>
                        <a:cxn ang="0">
                          <a:pos x="64" y="12"/>
                        </a:cxn>
                        <a:cxn ang="0">
                          <a:pos x="81" y="27"/>
                        </a:cxn>
                        <a:cxn ang="0">
                          <a:pos x="92" y="42"/>
                        </a:cxn>
                        <a:cxn ang="0">
                          <a:pos x="101" y="61"/>
                        </a:cxn>
                        <a:cxn ang="0">
                          <a:pos x="110" y="82"/>
                        </a:cxn>
                        <a:cxn ang="0">
                          <a:pos x="114" y="96"/>
                        </a:cxn>
                        <a:cxn ang="0">
                          <a:pos x="119" y="122"/>
                        </a:cxn>
                        <a:cxn ang="0">
                          <a:pos x="120" y="144"/>
                        </a:cxn>
                        <a:cxn ang="0">
                          <a:pos x="120" y="165"/>
                        </a:cxn>
                        <a:cxn ang="0">
                          <a:pos x="115" y="182"/>
                        </a:cxn>
                        <a:cxn ang="0">
                          <a:pos x="107" y="193"/>
                        </a:cxn>
                        <a:cxn ang="0">
                          <a:pos x="96" y="203"/>
                        </a:cxn>
                        <a:cxn ang="0">
                          <a:pos x="88" y="207"/>
                        </a:cxn>
                        <a:cxn ang="0">
                          <a:pos x="82" y="210"/>
                        </a:cxn>
                        <a:cxn ang="0">
                          <a:pos x="84" y="238"/>
                        </a:cxn>
                        <a:cxn ang="0">
                          <a:pos x="123" y="288"/>
                        </a:cxn>
                        <a:cxn ang="0">
                          <a:pos x="51" y="262"/>
                        </a:cxn>
                        <a:cxn ang="0">
                          <a:pos x="0" y="77"/>
                        </a:cxn>
                        <a:cxn ang="0">
                          <a:pos x="0" y="54"/>
                        </a:cxn>
                      </a:cxnLst>
                      <a:rect l="0" t="0" r="r" b="b"/>
                      <a:pathLst>
                        <a:path w="124" h="289">
                          <a:moveTo>
                            <a:pt x="0" y="54"/>
                          </a:moveTo>
                          <a:lnTo>
                            <a:pt x="3" y="35"/>
                          </a:lnTo>
                          <a:lnTo>
                            <a:pt x="6" y="24"/>
                          </a:lnTo>
                          <a:lnTo>
                            <a:pt x="11" y="14"/>
                          </a:lnTo>
                          <a:lnTo>
                            <a:pt x="18" y="6"/>
                          </a:lnTo>
                          <a:lnTo>
                            <a:pt x="30" y="0"/>
                          </a:lnTo>
                          <a:lnTo>
                            <a:pt x="37" y="0"/>
                          </a:lnTo>
                          <a:lnTo>
                            <a:pt x="48" y="2"/>
                          </a:lnTo>
                          <a:lnTo>
                            <a:pt x="64" y="12"/>
                          </a:lnTo>
                          <a:lnTo>
                            <a:pt x="81" y="27"/>
                          </a:lnTo>
                          <a:lnTo>
                            <a:pt x="92" y="42"/>
                          </a:lnTo>
                          <a:lnTo>
                            <a:pt x="101" y="61"/>
                          </a:lnTo>
                          <a:lnTo>
                            <a:pt x="110" y="82"/>
                          </a:lnTo>
                          <a:lnTo>
                            <a:pt x="114" y="96"/>
                          </a:lnTo>
                          <a:lnTo>
                            <a:pt x="119" y="122"/>
                          </a:lnTo>
                          <a:lnTo>
                            <a:pt x="120" y="144"/>
                          </a:lnTo>
                          <a:lnTo>
                            <a:pt x="120" y="165"/>
                          </a:lnTo>
                          <a:lnTo>
                            <a:pt x="115" y="182"/>
                          </a:lnTo>
                          <a:lnTo>
                            <a:pt x="107" y="193"/>
                          </a:lnTo>
                          <a:lnTo>
                            <a:pt x="96" y="203"/>
                          </a:lnTo>
                          <a:lnTo>
                            <a:pt x="88" y="207"/>
                          </a:lnTo>
                          <a:lnTo>
                            <a:pt x="82" y="210"/>
                          </a:lnTo>
                          <a:lnTo>
                            <a:pt x="84" y="238"/>
                          </a:lnTo>
                          <a:lnTo>
                            <a:pt x="123" y="288"/>
                          </a:lnTo>
                          <a:lnTo>
                            <a:pt x="51" y="262"/>
                          </a:lnTo>
                          <a:lnTo>
                            <a:pt x="0" y="77"/>
                          </a:lnTo>
                          <a:lnTo>
                            <a:pt x="0" y="54"/>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696402" name="Group 82"/>
                    <p:cNvGrpSpPr>
                      <a:grpSpLocks/>
                    </p:cNvGrpSpPr>
                    <p:nvPr/>
                  </p:nvGrpSpPr>
                  <p:grpSpPr bwMode="auto">
                    <a:xfrm>
                      <a:off x="3936" y="2839"/>
                      <a:ext cx="455" cy="336"/>
                      <a:chOff x="3936" y="2839"/>
                      <a:chExt cx="455" cy="336"/>
                    </a:xfrm>
                  </p:grpSpPr>
                  <p:grpSp>
                    <p:nvGrpSpPr>
                      <p:cNvPr id="696403" name="Group 83"/>
                      <p:cNvGrpSpPr>
                        <a:grpSpLocks/>
                      </p:cNvGrpSpPr>
                      <p:nvPr/>
                    </p:nvGrpSpPr>
                    <p:grpSpPr bwMode="auto">
                      <a:xfrm>
                        <a:off x="3936" y="2890"/>
                        <a:ext cx="455" cy="285"/>
                        <a:chOff x="3936" y="2890"/>
                        <a:chExt cx="455" cy="285"/>
                      </a:xfrm>
                    </p:grpSpPr>
                    <p:sp>
                      <p:nvSpPr>
                        <p:cNvPr id="696404" name="Freeform 84"/>
                        <p:cNvSpPr>
                          <a:spLocks/>
                        </p:cNvSpPr>
                        <p:nvPr/>
                      </p:nvSpPr>
                      <p:spPr bwMode="auto">
                        <a:xfrm>
                          <a:off x="3936" y="2890"/>
                          <a:ext cx="455" cy="285"/>
                        </a:xfrm>
                        <a:custGeom>
                          <a:avLst/>
                          <a:gdLst/>
                          <a:ahLst/>
                          <a:cxnLst>
                            <a:cxn ang="0">
                              <a:pos x="39" y="72"/>
                            </a:cxn>
                            <a:cxn ang="0">
                              <a:pos x="13" y="81"/>
                            </a:cxn>
                            <a:cxn ang="0">
                              <a:pos x="4" y="91"/>
                            </a:cxn>
                            <a:cxn ang="0">
                              <a:pos x="1" y="105"/>
                            </a:cxn>
                            <a:cxn ang="0">
                              <a:pos x="0" y="117"/>
                            </a:cxn>
                            <a:cxn ang="0">
                              <a:pos x="1" y="125"/>
                            </a:cxn>
                            <a:cxn ang="0">
                              <a:pos x="3" y="134"/>
                            </a:cxn>
                            <a:cxn ang="0">
                              <a:pos x="7" y="140"/>
                            </a:cxn>
                            <a:cxn ang="0">
                              <a:pos x="13" y="147"/>
                            </a:cxn>
                            <a:cxn ang="0">
                              <a:pos x="21" y="152"/>
                            </a:cxn>
                            <a:cxn ang="0">
                              <a:pos x="68" y="161"/>
                            </a:cxn>
                            <a:cxn ang="0">
                              <a:pos x="114" y="181"/>
                            </a:cxn>
                            <a:cxn ang="0">
                              <a:pos x="149" y="195"/>
                            </a:cxn>
                            <a:cxn ang="0">
                              <a:pos x="149" y="201"/>
                            </a:cxn>
                            <a:cxn ang="0">
                              <a:pos x="153" y="211"/>
                            </a:cxn>
                            <a:cxn ang="0">
                              <a:pos x="160" y="219"/>
                            </a:cxn>
                            <a:cxn ang="0">
                              <a:pos x="171" y="224"/>
                            </a:cxn>
                            <a:cxn ang="0">
                              <a:pos x="185" y="227"/>
                            </a:cxn>
                            <a:cxn ang="0">
                              <a:pos x="199" y="230"/>
                            </a:cxn>
                            <a:cxn ang="0">
                              <a:pos x="221" y="228"/>
                            </a:cxn>
                            <a:cxn ang="0">
                              <a:pos x="298" y="254"/>
                            </a:cxn>
                            <a:cxn ang="0">
                              <a:pos x="339" y="284"/>
                            </a:cxn>
                            <a:cxn ang="0">
                              <a:pos x="454" y="215"/>
                            </a:cxn>
                            <a:cxn ang="0">
                              <a:pos x="412" y="166"/>
                            </a:cxn>
                            <a:cxn ang="0">
                              <a:pos x="411" y="126"/>
                            </a:cxn>
                            <a:cxn ang="0">
                              <a:pos x="413" y="87"/>
                            </a:cxn>
                            <a:cxn ang="0">
                              <a:pos x="412" y="73"/>
                            </a:cxn>
                            <a:cxn ang="0">
                              <a:pos x="409" y="61"/>
                            </a:cxn>
                            <a:cxn ang="0">
                              <a:pos x="404" y="50"/>
                            </a:cxn>
                            <a:cxn ang="0">
                              <a:pos x="396" y="39"/>
                            </a:cxn>
                            <a:cxn ang="0">
                              <a:pos x="388" y="30"/>
                            </a:cxn>
                            <a:cxn ang="0">
                              <a:pos x="378" y="23"/>
                            </a:cxn>
                            <a:cxn ang="0">
                              <a:pos x="363" y="15"/>
                            </a:cxn>
                            <a:cxn ang="0">
                              <a:pos x="340" y="5"/>
                            </a:cxn>
                            <a:cxn ang="0">
                              <a:pos x="313" y="0"/>
                            </a:cxn>
                            <a:cxn ang="0">
                              <a:pos x="283" y="3"/>
                            </a:cxn>
                            <a:cxn ang="0">
                              <a:pos x="265" y="9"/>
                            </a:cxn>
                            <a:cxn ang="0">
                              <a:pos x="244" y="21"/>
                            </a:cxn>
                            <a:cxn ang="0">
                              <a:pos x="213" y="19"/>
                            </a:cxn>
                            <a:cxn ang="0">
                              <a:pos x="224" y="32"/>
                            </a:cxn>
                            <a:cxn ang="0">
                              <a:pos x="203" y="52"/>
                            </a:cxn>
                            <a:cxn ang="0">
                              <a:pos x="162" y="81"/>
                            </a:cxn>
                            <a:cxn ang="0">
                              <a:pos x="139" y="92"/>
                            </a:cxn>
                            <a:cxn ang="0">
                              <a:pos x="65" y="70"/>
                            </a:cxn>
                            <a:cxn ang="0">
                              <a:pos x="39" y="72"/>
                            </a:cxn>
                          </a:cxnLst>
                          <a:rect l="0" t="0" r="r" b="b"/>
                          <a:pathLst>
                            <a:path w="455" h="285">
                              <a:moveTo>
                                <a:pt x="39" y="72"/>
                              </a:moveTo>
                              <a:lnTo>
                                <a:pt x="13" y="81"/>
                              </a:lnTo>
                              <a:lnTo>
                                <a:pt x="4" y="91"/>
                              </a:lnTo>
                              <a:lnTo>
                                <a:pt x="1" y="105"/>
                              </a:lnTo>
                              <a:lnTo>
                                <a:pt x="0" y="117"/>
                              </a:lnTo>
                              <a:lnTo>
                                <a:pt x="1" y="125"/>
                              </a:lnTo>
                              <a:lnTo>
                                <a:pt x="3" y="134"/>
                              </a:lnTo>
                              <a:lnTo>
                                <a:pt x="7" y="140"/>
                              </a:lnTo>
                              <a:lnTo>
                                <a:pt x="13" y="147"/>
                              </a:lnTo>
                              <a:lnTo>
                                <a:pt x="21" y="152"/>
                              </a:lnTo>
                              <a:lnTo>
                                <a:pt x="68" y="161"/>
                              </a:lnTo>
                              <a:lnTo>
                                <a:pt x="114" y="181"/>
                              </a:lnTo>
                              <a:lnTo>
                                <a:pt x="149" y="195"/>
                              </a:lnTo>
                              <a:lnTo>
                                <a:pt x="149" y="201"/>
                              </a:lnTo>
                              <a:lnTo>
                                <a:pt x="153" y="211"/>
                              </a:lnTo>
                              <a:lnTo>
                                <a:pt x="160" y="219"/>
                              </a:lnTo>
                              <a:lnTo>
                                <a:pt x="171" y="224"/>
                              </a:lnTo>
                              <a:lnTo>
                                <a:pt x="185" y="227"/>
                              </a:lnTo>
                              <a:lnTo>
                                <a:pt x="199" y="230"/>
                              </a:lnTo>
                              <a:lnTo>
                                <a:pt x="221" y="228"/>
                              </a:lnTo>
                              <a:lnTo>
                                <a:pt x="298" y="254"/>
                              </a:lnTo>
                              <a:lnTo>
                                <a:pt x="339" y="284"/>
                              </a:lnTo>
                              <a:lnTo>
                                <a:pt x="454" y="215"/>
                              </a:lnTo>
                              <a:lnTo>
                                <a:pt x="412" y="166"/>
                              </a:lnTo>
                              <a:lnTo>
                                <a:pt x="411" y="126"/>
                              </a:lnTo>
                              <a:lnTo>
                                <a:pt x="413" y="87"/>
                              </a:lnTo>
                              <a:lnTo>
                                <a:pt x="412" y="73"/>
                              </a:lnTo>
                              <a:lnTo>
                                <a:pt x="409" y="61"/>
                              </a:lnTo>
                              <a:lnTo>
                                <a:pt x="404" y="50"/>
                              </a:lnTo>
                              <a:lnTo>
                                <a:pt x="396" y="39"/>
                              </a:lnTo>
                              <a:lnTo>
                                <a:pt x="388" y="30"/>
                              </a:lnTo>
                              <a:lnTo>
                                <a:pt x="378" y="23"/>
                              </a:lnTo>
                              <a:lnTo>
                                <a:pt x="363" y="15"/>
                              </a:lnTo>
                              <a:lnTo>
                                <a:pt x="340" y="5"/>
                              </a:lnTo>
                              <a:lnTo>
                                <a:pt x="313" y="0"/>
                              </a:lnTo>
                              <a:lnTo>
                                <a:pt x="283" y="3"/>
                              </a:lnTo>
                              <a:lnTo>
                                <a:pt x="265" y="9"/>
                              </a:lnTo>
                              <a:lnTo>
                                <a:pt x="244" y="21"/>
                              </a:lnTo>
                              <a:lnTo>
                                <a:pt x="213" y="19"/>
                              </a:lnTo>
                              <a:lnTo>
                                <a:pt x="224" y="32"/>
                              </a:lnTo>
                              <a:lnTo>
                                <a:pt x="203" y="52"/>
                              </a:lnTo>
                              <a:lnTo>
                                <a:pt x="162" y="81"/>
                              </a:lnTo>
                              <a:lnTo>
                                <a:pt x="139" y="92"/>
                              </a:lnTo>
                              <a:lnTo>
                                <a:pt x="65" y="70"/>
                              </a:lnTo>
                              <a:lnTo>
                                <a:pt x="39" y="72"/>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696405" name="Freeform 85"/>
                        <p:cNvSpPr>
                          <a:spLocks/>
                        </p:cNvSpPr>
                        <p:nvPr/>
                      </p:nvSpPr>
                      <p:spPr bwMode="auto">
                        <a:xfrm>
                          <a:off x="3952" y="2890"/>
                          <a:ext cx="407" cy="258"/>
                        </a:xfrm>
                        <a:custGeom>
                          <a:avLst/>
                          <a:gdLst/>
                          <a:ahLst/>
                          <a:cxnLst>
                            <a:cxn ang="0">
                              <a:pos x="32" y="74"/>
                            </a:cxn>
                            <a:cxn ang="0">
                              <a:pos x="11" y="85"/>
                            </a:cxn>
                            <a:cxn ang="0">
                              <a:pos x="0" y="101"/>
                            </a:cxn>
                            <a:cxn ang="0">
                              <a:pos x="1" y="122"/>
                            </a:cxn>
                            <a:cxn ang="0">
                              <a:pos x="13" y="141"/>
                            </a:cxn>
                            <a:cxn ang="0">
                              <a:pos x="50" y="153"/>
                            </a:cxn>
                            <a:cxn ang="0">
                              <a:pos x="146" y="185"/>
                            </a:cxn>
                            <a:cxn ang="0">
                              <a:pos x="163" y="191"/>
                            </a:cxn>
                            <a:cxn ang="0">
                              <a:pos x="167" y="196"/>
                            </a:cxn>
                            <a:cxn ang="0">
                              <a:pos x="160" y="202"/>
                            </a:cxn>
                            <a:cxn ang="0">
                              <a:pos x="139" y="200"/>
                            </a:cxn>
                            <a:cxn ang="0">
                              <a:pos x="142" y="211"/>
                            </a:cxn>
                            <a:cxn ang="0">
                              <a:pos x="177" y="220"/>
                            </a:cxn>
                            <a:cxn ang="0">
                              <a:pos x="217" y="223"/>
                            </a:cxn>
                            <a:cxn ang="0">
                              <a:pos x="265" y="238"/>
                            </a:cxn>
                            <a:cxn ang="0">
                              <a:pos x="298" y="257"/>
                            </a:cxn>
                            <a:cxn ang="0">
                              <a:pos x="406" y="179"/>
                            </a:cxn>
                            <a:cxn ang="0">
                              <a:pos x="395" y="124"/>
                            </a:cxn>
                            <a:cxn ang="0">
                              <a:pos x="396" y="73"/>
                            </a:cxn>
                            <a:cxn ang="0">
                              <a:pos x="386" y="49"/>
                            </a:cxn>
                            <a:cxn ang="0">
                              <a:pos x="373" y="31"/>
                            </a:cxn>
                            <a:cxn ang="0">
                              <a:pos x="348" y="15"/>
                            </a:cxn>
                            <a:cxn ang="0">
                              <a:pos x="298" y="0"/>
                            </a:cxn>
                            <a:cxn ang="0">
                              <a:pos x="267" y="3"/>
                            </a:cxn>
                            <a:cxn ang="0">
                              <a:pos x="243" y="12"/>
                            </a:cxn>
                            <a:cxn ang="0">
                              <a:pos x="215" y="20"/>
                            </a:cxn>
                            <a:cxn ang="0">
                              <a:pos x="212" y="33"/>
                            </a:cxn>
                            <a:cxn ang="0">
                              <a:pos x="196" y="52"/>
                            </a:cxn>
                            <a:cxn ang="0">
                              <a:pos x="170" y="70"/>
                            </a:cxn>
                            <a:cxn ang="0">
                              <a:pos x="142" y="88"/>
                            </a:cxn>
                            <a:cxn ang="0">
                              <a:pos x="121" y="105"/>
                            </a:cxn>
                            <a:cxn ang="0">
                              <a:pos x="108" y="127"/>
                            </a:cxn>
                            <a:cxn ang="0">
                              <a:pos x="107" y="91"/>
                            </a:cxn>
                            <a:cxn ang="0">
                              <a:pos x="94" y="93"/>
                            </a:cxn>
                            <a:cxn ang="0">
                              <a:pos x="74" y="105"/>
                            </a:cxn>
                            <a:cxn ang="0">
                              <a:pos x="79" y="90"/>
                            </a:cxn>
                            <a:cxn ang="0">
                              <a:pos x="72" y="80"/>
                            </a:cxn>
                          </a:cxnLst>
                          <a:rect l="0" t="0" r="r" b="b"/>
                          <a:pathLst>
                            <a:path w="407" h="258">
                              <a:moveTo>
                                <a:pt x="48" y="74"/>
                              </a:moveTo>
                              <a:lnTo>
                                <a:pt x="32" y="74"/>
                              </a:lnTo>
                              <a:lnTo>
                                <a:pt x="19" y="78"/>
                              </a:lnTo>
                              <a:lnTo>
                                <a:pt x="11" y="85"/>
                              </a:lnTo>
                              <a:lnTo>
                                <a:pt x="5" y="91"/>
                              </a:lnTo>
                              <a:lnTo>
                                <a:pt x="0" y="101"/>
                              </a:lnTo>
                              <a:lnTo>
                                <a:pt x="0" y="111"/>
                              </a:lnTo>
                              <a:lnTo>
                                <a:pt x="1" y="122"/>
                              </a:lnTo>
                              <a:lnTo>
                                <a:pt x="4" y="131"/>
                              </a:lnTo>
                              <a:lnTo>
                                <a:pt x="13" y="141"/>
                              </a:lnTo>
                              <a:lnTo>
                                <a:pt x="25" y="148"/>
                              </a:lnTo>
                              <a:lnTo>
                                <a:pt x="50" y="153"/>
                              </a:lnTo>
                              <a:lnTo>
                                <a:pt x="135" y="186"/>
                              </a:lnTo>
                              <a:lnTo>
                                <a:pt x="146" y="185"/>
                              </a:lnTo>
                              <a:lnTo>
                                <a:pt x="155" y="188"/>
                              </a:lnTo>
                              <a:lnTo>
                                <a:pt x="163" y="191"/>
                              </a:lnTo>
                              <a:lnTo>
                                <a:pt x="165" y="193"/>
                              </a:lnTo>
                              <a:lnTo>
                                <a:pt x="167" y="196"/>
                              </a:lnTo>
                              <a:lnTo>
                                <a:pt x="167" y="202"/>
                              </a:lnTo>
                              <a:lnTo>
                                <a:pt x="160" y="202"/>
                              </a:lnTo>
                              <a:lnTo>
                                <a:pt x="151" y="202"/>
                              </a:lnTo>
                              <a:lnTo>
                                <a:pt x="139" y="200"/>
                              </a:lnTo>
                              <a:lnTo>
                                <a:pt x="139" y="205"/>
                              </a:lnTo>
                              <a:lnTo>
                                <a:pt x="142" y="211"/>
                              </a:lnTo>
                              <a:lnTo>
                                <a:pt x="152" y="216"/>
                              </a:lnTo>
                              <a:lnTo>
                                <a:pt x="177" y="220"/>
                              </a:lnTo>
                              <a:lnTo>
                                <a:pt x="197" y="221"/>
                              </a:lnTo>
                              <a:lnTo>
                                <a:pt x="217" y="223"/>
                              </a:lnTo>
                              <a:lnTo>
                                <a:pt x="237" y="228"/>
                              </a:lnTo>
                              <a:lnTo>
                                <a:pt x="265" y="238"/>
                              </a:lnTo>
                              <a:lnTo>
                                <a:pt x="289" y="248"/>
                              </a:lnTo>
                              <a:lnTo>
                                <a:pt x="298" y="257"/>
                              </a:lnTo>
                              <a:lnTo>
                                <a:pt x="375" y="237"/>
                              </a:lnTo>
                              <a:lnTo>
                                <a:pt x="406" y="179"/>
                              </a:lnTo>
                              <a:lnTo>
                                <a:pt x="395" y="165"/>
                              </a:lnTo>
                              <a:lnTo>
                                <a:pt x="395" y="124"/>
                              </a:lnTo>
                              <a:lnTo>
                                <a:pt x="397" y="90"/>
                              </a:lnTo>
                              <a:lnTo>
                                <a:pt x="396" y="73"/>
                              </a:lnTo>
                              <a:lnTo>
                                <a:pt x="392" y="61"/>
                              </a:lnTo>
                              <a:lnTo>
                                <a:pt x="386" y="49"/>
                              </a:lnTo>
                              <a:lnTo>
                                <a:pt x="380" y="40"/>
                              </a:lnTo>
                              <a:lnTo>
                                <a:pt x="373" y="31"/>
                              </a:lnTo>
                              <a:lnTo>
                                <a:pt x="361" y="23"/>
                              </a:lnTo>
                              <a:lnTo>
                                <a:pt x="348" y="15"/>
                              </a:lnTo>
                              <a:lnTo>
                                <a:pt x="316" y="3"/>
                              </a:lnTo>
                              <a:lnTo>
                                <a:pt x="298" y="0"/>
                              </a:lnTo>
                              <a:lnTo>
                                <a:pt x="280" y="1"/>
                              </a:lnTo>
                              <a:lnTo>
                                <a:pt x="267" y="3"/>
                              </a:lnTo>
                              <a:lnTo>
                                <a:pt x="256" y="6"/>
                              </a:lnTo>
                              <a:lnTo>
                                <a:pt x="243" y="12"/>
                              </a:lnTo>
                              <a:lnTo>
                                <a:pt x="227" y="21"/>
                              </a:lnTo>
                              <a:lnTo>
                                <a:pt x="215" y="20"/>
                              </a:lnTo>
                              <a:lnTo>
                                <a:pt x="196" y="19"/>
                              </a:lnTo>
                              <a:lnTo>
                                <a:pt x="212" y="33"/>
                              </a:lnTo>
                              <a:lnTo>
                                <a:pt x="208" y="42"/>
                              </a:lnTo>
                              <a:lnTo>
                                <a:pt x="196" y="52"/>
                              </a:lnTo>
                              <a:lnTo>
                                <a:pt x="186" y="63"/>
                              </a:lnTo>
                              <a:lnTo>
                                <a:pt x="170" y="70"/>
                              </a:lnTo>
                              <a:lnTo>
                                <a:pt x="154" y="80"/>
                              </a:lnTo>
                              <a:lnTo>
                                <a:pt x="142" y="88"/>
                              </a:lnTo>
                              <a:lnTo>
                                <a:pt x="129" y="97"/>
                              </a:lnTo>
                              <a:lnTo>
                                <a:pt x="121" y="105"/>
                              </a:lnTo>
                              <a:lnTo>
                                <a:pt x="115" y="115"/>
                              </a:lnTo>
                              <a:lnTo>
                                <a:pt x="108" y="127"/>
                              </a:lnTo>
                              <a:lnTo>
                                <a:pt x="111" y="98"/>
                              </a:lnTo>
                              <a:lnTo>
                                <a:pt x="107" y="91"/>
                              </a:lnTo>
                              <a:lnTo>
                                <a:pt x="100" y="91"/>
                              </a:lnTo>
                              <a:lnTo>
                                <a:pt x="94" y="93"/>
                              </a:lnTo>
                              <a:lnTo>
                                <a:pt x="85" y="98"/>
                              </a:lnTo>
                              <a:lnTo>
                                <a:pt x="74" y="105"/>
                              </a:lnTo>
                              <a:lnTo>
                                <a:pt x="76" y="96"/>
                              </a:lnTo>
                              <a:lnTo>
                                <a:pt x="79" y="90"/>
                              </a:lnTo>
                              <a:lnTo>
                                <a:pt x="76" y="84"/>
                              </a:lnTo>
                              <a:lnTo>
                                <a:pt x="72" y="80"/>
                              </a:lnTo>
                              <a:lnTo>
                                <a:pt x="48" y="74"/>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nvGrpSpPr>
                      <p:cNvPr id="696406" name="Group 86"/>
                      <p:cNvGrpSpPr>
                        <a:grpSpLocks/>
                      </p:cNvGrpSpPr>
                      <p:nvPr/>
                    </p:nvGrpSpPr>
                    <p:grpSpPr bwMode="auto">
                      <a:xfrm>
                        <a:off x="3943" y="2945"/>
                        <a:ext cx="68" cy="45"/>
                        <a:chOff x="3943" y="2945"/>
                        <a:chExt cx="68" cy="45"/>
                      </a:xfrm>
                    </p:grpSpPr>
                    <p:sp>
                      <p:nvSpPr>
                        <p:cNvPr id="696407" name="Freeform 87"/>
                        <p:cNvSpPr>
                          <a:spLocks/>
                        </p:cNvSpPr>
                        <p:nvPr/>
                      </p:nvSpPr>
                      <p:spPr bwMode="auto">
                        <a:xfrm>
                          <a:off x="3943" y="2945"/>
                          <a:ext cx="68" cy="45"/>
                        </a:xfrm>
                        <a:custGeom>
                          <a:avLst/>
                          <a:gdLst/>
                          <a:ahLst/>
                          <a:cxnLst>
                            <a:cxn ang="0">
                              <a:pos x="24" y="0"/>
                            </a:cxn>
                            <a:cxn ang="0">
                              <a:pos x="15" y="1"/>
                            </a:cxn>
                            <a:cxn ang="0">
                              <a:pos x="8" y="4"/>
                            </a:cxn>
                            <a:cxn ang="0">
                              <a:pos x="4" y="8"/>
                            </a:cxn>
                            <a:cxn ang="0">
                              <a:pos x="0" y="13"/>
                            </a:cxn>
                            <a:cxn ang="0">
                              <a:pos x="0" y="20"/>
                            </a:cxn>
                            <a:cxn ang="0">
                              <a:pos x="3" y="27"/>
                            </a:cxn>
                            <a:cxn ang="0">
                              <a:pos x="6" y="32"/>
                            </a:cxn>
                            <a:cxn ang="0">
                              <a:pos x="15" y="39"/>
                            </a:cxn>
                            <a:cxn ang="0">
                              <a:pos x="28" y="44"/>
                            </a:cxn>
                            <a:cxn ang="0">
                              <a:pos x="43" y="42"/>
                            </a:cxn>
                            <a:cxn ang="0">
                              <a:pos x="54" y="37"/>
                            </a:cxn>
                            <a:cxn ang="0">
                              <a:pos x="60" y="31"/>
                            </a:cxn>
                            <a:cxn ang="0">
                              <a:pos x="64" y="23"/>
                            </a:cxn>
                            <a:cxn ang="0">
                              <a:pos x="67" y="13"/>
                            </a:cxn>
                            <a:cxn ang="0">
                              <a:pos x="59" y="4"/>
                            </a:cxn>
                            <a:cxn ang="0">
                              <a:pos x="44" y="0"/>
                            </a:cxn>
                            <a:cxn ang="0">
                              <a:pos x="32" y="0"/>
                            </a:cxn>
                            <a:cxn ang="0">
                              <a:pos x="24" y="0"/>
                            </a:cxn>
                          </a:cxnLst>
                          <a:rect l="0" t="0" r="r" b="b"/>
                          <a:pathLst>
                            <a:path w="68" h="45">
                              <a:moveTo>
                                <a:pt x="24" y="0"/>
                              </a:moveTo>
                              <a:lnTo>
                                <a:pt x="15" y="1"/>
                              </a:lnTo>
                              <a:lnTo>
                                <a:pt x="8" y="4"/>
                              </a:lnTo>
                              <a:lnTo>
                                <a:pt x="4" y="8"/>
                              </a:lnTo>
                              <a:lnTo>
                                <a:pt x="0" y="13"/>
                              </a:lnTo>
                              <a:lnTo>
                                <a:pt x="0" y="20"/>
                              </a:lnTo>
                              <a:lnTo>
                                <a:pt x="3" y="27"/>
                              </a:lnTo>
                              <a:lnTo>
                                <a:pt x="6" y="32"/>
                              </a:lnTo>
                              <a:lnTo>
                                <a:pt x="15" y="39"/>
                              </a:lnTo>
                              <a:lnTo>
                                <a:pt x="28" y="44"/>
                              </a:lnTo>
                              <a:lnTo>
                                <a:pt x="43" y="42"/>
                              </a:lnTo>
                              <a:lnTo>
                                <a:pt x="54" y="37"/>
                              </a:lnTo>
                              <a:lnTo>
                                <a:pt x="60" y="31"/>
                              </a:lnTo>
                              <a:lnTo>
                                <a:pt x="64" y="23"/>
                              </a:lnTo>
                              <a:lnTo>
                                <a:pt x="67" y="13"/>
                              </a:lnTo>
                              <a:lnTo>
                                <a:pt x="59" y="4"/>
                              </a:lnTo>
                              <a:lnTo>
                                <a:pt x="44" y="0"/>
                              </a:lnTo>
                              <a:lnTo>
                                <a:pt x="32" y="0"/>
                              </a:lnTo>
                              <a:lnTo>
                                <a:pt x="24"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696408" name="Freeform 88"/>
                        <p:cNvSpPr>
                          <a:spLocks/>
                        </p:cNvSpPr>
                        <p:nvPr/>
                      </p:nvSpPr>
                      <p:spPr bwMode="auto">
                        <a:xfrm>
                          <a:off x="3961" y="2952"/>
                          <a:ext cx="39" cy="32"/>
                        </a:xfrm>
                        <a:custGeom>
                          <a:avLst/>
                          <a:gdLst/>
                          <a:ahLst/>
                          <a:cxnLst>
                            <a:cxn ang="0">
                              <a:pos x="7" y="0"/>
                            </a:cxn>
                            <a:cxn ang="0">
                              <a:pos x="2" y="2"/>
                            </a:cxn>
                            <a:cxn ang="0">
                              <a:pos x="0" y="6"/>
                            </a:cxn>
                            <a:cxn ang="0">
                              <a:pos x="0" y="11"/>
                            </a:cxn>
                            <a:cxn ang="0">
                              <a:pos x="2" y="16"/>
                            </a:cxn>
                            <a:cxn ang="0">
                              <a:pos x="7" y="22"/>
                            </a:cxn>
                            <a:cxn ang="0">
                              <a:pos x="14" y="26"/>
                            </a:cxn>
                            <a:cxn ang="0">
                              <a:pos x="22" y="31"/>
                            </a:cxn>
                            <a:cxn ang="0">
                              <a:pos x="30" y="28"/>
                            </a:cxn>
                            <a:cxn ang="0">
                              <a:pos x="37" y="23"/>
                            </a:cxn>
                            <a:cxn ang="0">
                              <a:pos x="38" y="15"/>
                            </a:cxn>
                            <a:cxn ang="0">
                              <a:pos x="37" y="8"/>
                            </a:cxn>
                            <a:cxn ang="0">
                              <a:pos x="33" y="5"/>
                            </a:cxn>
                            <a:cxn ang="0">
                              <a:pos x="27" y="2"/>
                            </a:cxn>
                            <a:cxn ang="0">
                              <a:pos x="21" y="0"/>
                            </a:cxn>
                            <a:cxn ang="0">
                              <a:pos x="7" y="0"/>
                            </a:cxn>
                          </a:cxnLst>
                          <a:rect l="0" t="0" r="r" b="b"/>
                          <a:pathLst>
                            <a:path w="39" h="32">
                              <a:moveTo>
                                <a:pt x="7" y="0"/>
                              </a:moveTo>
                              <a:lnTo>
                                <a:pt x="2" y="2"/>
                              </a:lnTo>
                              <a:lnTo>
                                <a:pt x="0" y="6"/>
                              </a:lnTo>
                              <a:lnTo>
                                <a:pt x="0" y="11"/>
                              </a:lnTo>
                              <a:lnTo>
                                <a:pt x="2" y="16"/>
                              </a:lnTo>
                              <a:lnTo>
                                <a:pt x="7" y="22"/>
                              </a:lnTo>
                              <a:lnTo>
                                <a:pt x="14" y="26"/>
                              </a:lnTo>
                              <a:lnTo>
                                <a:pt x="22" y="31"/>
                              </a:lnTo>
                              <a:lnTo>
                                <a:pt x="30" y="28"/>
                              </a:lnTo>
                              <a:lnTo>
                                <a:pt x="37" y="23"/>
                              </a:lnTo>
                              <a:lnTo>
                                <a:pt x="38" y="15"/>
                              </a:lnTo>
                              <a:lnTo>
                                <a:pt x="37" y="8"/>
                              </a:lnTo>
                              <a:lnTo>
                                <a:pt x="33" y="5"/>
                              </a:lnTo>
                              <a:lnTo>
                                <a:pt x="27" y="2"/>
                              </a:lnTo>
                              <a:lnTo>
                                <a:pt x="21" y="0"/>
                              </a:lnTo>
                              <a:lnTo>
                                <a:pt x="7"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nvGrpSpPr>
                      <p:cNvPr id="696409" name="Group 89"/>
                      <p:cNvGrpSpPr>
                        <a:grpSpLocks/>
                      </p:cNvGrpSpPr>
                      <p:nvPr/>
                    </p:nvGrpSpPr>
                    <p:grpSpPr bwMode="auto">
                      <a:xfrm>
                        <a:off x="4086" y="2945"/>
                        <a:ext cx="67" cy="71"/>
                        <a:chOff x="4086" y="2945"/>
                        <a:chExt cx="67" cy="71"/>
                      </a:xfrm>
                    </p:grpSpPr>
                    <p:sp>
                      <p:nvSpPr>
                        <p:cNvPr id="696410" name="Oval 90"/>
                        <p:cNvSpPr>
                          <a:spLocks noChangeArrowheads="1"/>
                        </p:cNvSpPr>
                        <p:nvPr/>
                      </p:nvSpPr>
                      <p:spPr bwMode="auto">
                        <a:xfrm>
                          <a:off x="4099" y="2986"/>
                          <a:ext cx="45" cy="29"/>
                        </a:xfrm>
                        <a:prstGeom prst="ellipse">
                          <a:avLst/>
                        </a:prstGeom>
                        <a:solidFill>
                          <a:srgbClr val="CC9900"/>
                        </a:solidFill>
                        <a:ln w="12700">
                          <a:solidFill>
                            <a:srgbClr val="996633"/>
                          </a:solidFill>
                          <a:round/>
                          <a:headEnd/>
                          <a:tailEnd/>
                        </a:ln>
                        <a:effectLst/>
                      </p:spPr>
                      <p:txBody>
                        <a:bodyPr wrap="none" anchor="ctr"/>
                        <a:lstStyle/>
                        <a:p>
                          <a:endParaRPr lang="es-ES"/>
                        </a:p>
                      </p:txBody>
                    </p:sp>
                    <p:sp>
                      <p:nvSpPr>
                        <p:cNvPr id="696411" name="Arc 91"/>
                        <p:cNvSpPr>
                          <a:spLocks/>
                        </p:cNvSpPr>
                        <p:nvPr/>
                      </p:nvSpPr>
                      <p:spPr bwMode="auto">
                        <a:xfrm>
                          <a:off x="4086" y="2946"/>
                          <a:ext cx="56" cy="70"/>
                        </a:xfrm>
                        <a:custGeom>
                          <a:avLst/>
                          <a:gdLst>
                            <a:gd name="G0" fmla="+- 21600 0 0"/>
                            <a:gd name="G1" fmla="+- 21511 0 0"/>
                            <a:gd name="G2" fmla="+- 21600 0 0"/>
                            <a:gd name="T0" fmla="*/ 36338 w 36338"/>
                            <a:gd name="T1" fmla="*/ 37302 h 43111"/>
                            <a:gd name="T2" fmla="*/ 19644 w 36338"/>
                            <a:gd name="T3" fmla="*/ 0 h 43111"/>
                            <a:gd name="T4" fmla="*/ 21600 w 36338"/>
                            <a:gd name="T5" fmla="*/ 21511 h 43111"/>
                          </a:gdLst>
                          <a:ahLst/>
                          <a:cxnLst>
                            <a:cxn ang="0">
                              <a:pos x="T0" y="T1"/>
                            </a:cxn>
                            <a:cxn ang="0">
                              <a:pos x="T2" y="T3"/>
                            </a:cxn>
                            <a:cxn ang="0">
                              <a:pos x="T4" y="T5"/>
                            </a:cxn>
                          </a:cxnLst>
                          <a:rect l="0" t="0" r="r" b="b"/>
                          <a:pathLst>
                            <a:path w="36338" h="43111" fill="none" extrusionOk="0">
                              <a:moveTo>
                                <a:pt x="36337" y="37301"/>
                              </a:moveTo>
                              <a:cubicBezTo>
                                <a:pt x="32338" y="41034"/>
                                <a:pt x="27071" y="43110"/>
                                <a:pt x="21600" y="43111"/>
                              </a:cubicBezTo>
                              <a:cubicBezTo>
                                <a:pt x="9670" y="43111"/>
                                <a:pt x="0" y="33440"/>
                                <a:pt x="0" y="21511"/>
                              </a:cubicBezTo>
                              <a:cubicBezTo>
                                <a:pt x="-1" y="10339"/>
                                <a:pt x="8518" y="1011"/>
                                <a:pt x="19643" y="-1"/>
                              </a:cubicBezTo>
                            </a:path>
                            <a:path w="36338" h="43111" stroke="0" extrusionOk="0">
                              <a:moveTo>
                                <a:pt x="36337" y="37301"/>
                              </a:moveTo>
                              <a:cubicBezTo>
                                <a:pt x="32338" y="41034"/>
                                <a:pt x="27071" y="43110"/>
                                <a:pt x="21600" y="43111"/>
                              </a:cubicBezTo>
                              <a:cubicBezTo>
                                <a:pt x="9670" y="43111"/>
                                <a:pt x="0" y="33440"/>
                                <a:pt x="0" y="21511"/>
                              </a:cubicBezTo>
                              <a:cubicBezTo>
                                <a:pt x="-1" y="10339"/>
                                <a:pt x="8518" y="1011"/>
                                <a:pt x="19643" y="-1"/>
                              </a:cubicBezTo>
                              <a:lnTo>
                                <a:pt x="21600" y="21511"/>
                              </a:lnTo>
                              <a:close/>
                            </a:path>
                          </a:pathLst>
                        </a:custGeom>
                        <a:solidFill>
                          <a:srgbClr val="CC9900"/>
                        </a:solidFill>
                        <a:ln w="12700" cap="rnd">
                          <a:solidFill>
                            <a:srgbClr val="996633"/>
                          </a:solidFill>
                          <a:round/>
                          <a:headEnd/>
                          <a:tailEnd/>
                        </a:ln>
                        <a:effectLst/>
                      </p:spPr>
                      <p:txBody>
                        <a:bodyPr/>
                        <a:lstStyle/>
                        <a:p>
                          <a:endParaRPr lang="es-ES"/>
                        </a:p>
                      </p:txBody>
                    </p:sp>
                    <p:sp>
                      <p:nvSpPr>
                        <p:cNvPr id="696412" name="Arc 92"/>
                        <p:cNvSpPr>
                          <a:spLocks/>
                        </p:cNvSpPr>
                        <p:nvPr/>
                      </p:nvSpPr>
                      <p:spPr bwMode="auto">
                        <a:xfrm>
                          <a:off x="4091" y="2960"/>
                          <a:ext cx="23" cy="23"/>
                        </a:xfrm>
                        <a:custGeom>
                          <a:avLst/>
                          <a:gdLst>
                            <a:gd name="G0" fmla="+- 21600 0 0"/>
                            <a:gd name="G1" fmla="+- 21600 0 0"/>
                            <a:gd name="G2" fmla="+- 21600 0 0"/>
                            <a:gd name="T0" fmla="*/ 42289 w 43200"/>
                            <a:gd name="T1" fmla="*/ 15393 h 43200"/>
                            <a:gd name="T2" fmla="*/ 23394 w 43200"/>
                            <a:gd name="T3" fmla="*/ 75 h 43200"/>
                            <a:gd name="T4" fmla="*/ 21600 w 43200"/>
                            <a:gd name="T5" fmla="*/ 21600 h 43200"/>
                          </a:gdLst>
                          <a:ahLst/>
                          <a:cxnLst>
                            <a:cxn ang="0">
                              <a:pos x="T0" y="T1"/>
                            </a:cxn>
                            <a:cxn ang="0">
                              <a:pos x="T2" y="T3"/>
                            </a:cxn>
                            <a:cxn ang="0">
                              <a:pos x="T4" y="T5"/>
                            </a:cxn>
                          </a:cxnLst>
                          <a:rect l="0" t="0" r="r" b="b"/>
                          <a:pathLst>
                            <a:path w="43200" h="43200" fill="none" extrusionOk="0">
                              <a:moveTo>
                                <a:pt x="42288" y="15393"/>
                              </a:moveTo>
                              <a:cubicBezTo>
                                <a:pt x="42893" y="17406"/>
                                <a:pt x="43200" y="19497"/>
                                <a:pt x="43200" y="21600"/>
                              </a:cubicBezTo>
                              <a:cubicBezTo>
                                <a:pt x="43200" y="33529"/>
                                <a:pt x="33529" y="43200"/>
                                <a:pt x="21600" y="43200"/>
                              </a:cubicBezTo>
                              <a:cubicBezTo>
                                <a:pt x="9670" y="43200"/>
                                <a:pt x="0" y="33529"/>
                                <a:pt x="0" y="21600"/>
                              </a:cubicBezTo>
                              <a:cubicBezTo>
                                <a:pt x="0" y="9670"/>
                                <a:pt x="9670" y="0"/>
                                <a:pt x="21600" y="0"/>
                              </a:cubicBezTo>
                              <a:cubicBezTo>
                                <a:pt x="22198" y="-1"/>
                                <a:pt x="22797" y="24"/>
                                <a:pt x="23394" y="74"/>
                              </a:cubicBezTo>
                            </a:path>
                            <a:path w="43200" h="43200" stroke="0" extrusionOk="0">
                              <a:moveTo>
                                <a:pt x="42288" y="15393"/>
                              </a:moveTo>
                              <a:cubicBezTo>
                                <a:pt x="42893" y="17406"/>
                                <a:pt x="43200" y="19497"/>
                                <a:pt x="43200" y="21600"/>
                              </a:cubicBezTo>
                              <a:cubicBezTo>
                                <a:pt x="43200" y="33529"/>
                                <a:pt x="33529" y="43200"/>
                                <a:pt x="21600" y="43200"/>
                              </a:cubicBezTo>
                              <a:cubicBezTo>
                                <a:pt x="9670" y="43200"/>
                                <a:pt x="0" y="33529"/>
                                <a:pt x="0" y="21600"/>
                              </a:cubicBezTo>
                              <a:cubicBezTo>
                                <a:pt x="0" y="9670"/>
                                <a:pt x="9670" y="0"/>
                                <a:pt x="21600" y="0"/>
                              </a:cubicBezTo>
                              <a:cubicBezTo>
                                <a:pt x="22198" y="-1"/>
                                <a:pt x="22797" y="24"/>
                                <a:pt x="23394" y="74"/>
                              </a:cubicBezTo>
                              <a:lnTo>
                                <a:pt x="21600" y="21600"/>
                              </a:lnTo>
                              <a:close/>
                            </a:path>
                          </a:pathLst>
                        </a:custGeom>
                        <a:solidFill>
                          <a:srgbClr val="CC9900"/>
                        </a:solidFill>
                        <a:ln w="12700" cap="rnd">
                          <a:solidFill>
                            <a:srgbClr val="996633"/>
                          </a:solidFill>
                          <a:round/>
                          <a:headEnd/>
                          <a:tailEnd/>
                        </a:ln>
                        <a:effectLst/>
                      </p:spPr>
                      <p:txBody>
                        <a:bodyPr/>
                        <a:lstStyle/>
                        <a:p>
                          <a:endParaRPr lang="es-ES"/>
                        </a:p>
                      </p:txBody>
                    </p:sp>
                    <p:sp>
                      <p:nvSpPr>
                        <p:cNvPr id="696413" name="Arc 93"/>
                        <p:cNvSpPr>
                          <a:spLocks/>
                        </p:cNvSpPr>
                        <p:nvPr/>
                      </p:nvSpPr>
                      <p:spPr bwMode="auto">
                        <a:xfrm>
                          <a:off x="4100" y="2945"/>
                          <a:ext cx="53" cy="71"/>
                        </a:xfrm>
                        <a:custGeom>
                          <a:avLst/>
                          <a:gdLst>
                            <a:gd name="G0" fmla="+- 10843 0 0"/>
                            <a:gd name="G1" fmla="+- 21600 0 0"/>
                            <a:gd name="G2" fmla="+- 21600 0 0"/>
                            <a:gd name="T0" fmla="*/ 0 w 32443"/>
                            <a:gd name="T1" fmla="*/ 2919 h 39062"/>
                            <a:gd name="T2" fmla="*/ 23557 w 32443"/>
                            <a:gd name="T3" fmla="*/ 39062 h 39062"/>
                            <a:gd name="T4" fmla="*/ 10843 w 32443"/>
                            <a:gd name="T5" fmla="*/ 21600 h 39062"/>
                          </a:gdLst>
                          <a:ahLst/>
                          <a:cxnLst>
                            <a:cxn ang="0">
                              <a:pos x="T0" y="T1"/>
                            </a:cxn>
                            <a:cxn ang="0">
                              <a:pos x="T2" y="T3"/>
                            </a:cxn>
                            <a:cxn ang="0">
                              <a:pos x="T4" y="T5"/>
                            </a:cxn>
                          </a:cxnLst>
                          <a:rect l="0" t="0" r="r" b="b"/>
                          <a:pathLst>
                            <a:path w="32443" h="39062" fill="none" extrusionOk="0">
                              <a:moveTo>
                                <a:pt x="-1" y="2918"/>
                              </a:moveTo>
                              <a:cubicBezTo>
                                <a:pt x="3293" y="1006"/>
                                <a:pt x="7034" y="-1"/>
                                <a:pt x="10843" y="0"/>
                              </a:cubicBezTo>
                              <a:cubicBezTo>
                                <a:pt x="22772" y="0"/>
                                <a:pt x="32443" y="9670"/>
                                <a:pt x="32443" y="21600"/>
                              </a:cubicBezTo>
                              <a:cubicBezTo>
                                <a:pt x="32443" y="28506"/>
                                <a:pt x="29140" y="34996"/>
                                <a:pt x="23556" y="39061"/>
                              </a:cubicBezTo>
                            </a:path>
                            <a:path w="32443" h="39062" stroke="0" extrusionOk="0">
                              <a:moveTo>
                                <a:pt x="-1" y="2918"/>
                              </a:moveTo>
                              <a:cubicBezTo>
                                <a:pt x="3293" y="1006"/>
                                <a:pt x="7034" y="-1"/>
                                <a:pt x="10843" y="0"/>
                              </a:cubicBezTo>
                              <a:cubicBezTo>
                                <a:pt x="22772" y="0"/>
                                <a:pt x="32443" y="9670"/>
                                <a:pt x="32443" y="21600"/>
                              </a:cubicBezTo>
                              <a:cubicBezTo>
                                <a:pt x="32443" y="28506"/>
                                <a:pt x="29140" y="34996"/>
                                <a:pt x="23556" y="39061"/>
                              </a:cubicBezTo>
                              <a:lnTo>
                                <a:pt x="10843" y="21600"/>
                              </a:lnTo>
                              <a:close/>
                            </a:path>
                          </a:pathLst>
                        </a:custGeom>
                        <a:solidFill>
                          <a:srgbClr val="CC9900"/>
                        </a:solidFill>
                        <a:ln w="12700" cap="rnd">
                          <a:solidFill>
                            <a:srgbClr val="996633"/>
                          </a:solidFill>
                          <a:round/>
                          <a:headEnd/>
                          <a:tailEnd/>
                        </a:ln>
                        <a:effectLst/>
                      </p:spPr>
                      <p:txBody>
                        <a:bodyPr/>
                        <a:lstStyle/>
                        <a:p>
                          <a:endParaRPr lang="es-ES"/>
                        </a:p>
                      </p:txBody>
                    </p:sp>
                  </p:grpSp>
                  <p:grpSp>
                    <p:nvGrpSpPr>
                      <p:cNvPr id="696414" name="Group 94"/>
                      <p:cNvGrpSpPr>
                        <a:grpSpLocks/>
                      </p:cNvGrpSpPr>
                      <p:nvPr/>
                    </p:nvGrpSpPr>
                    <p:grpSpPr bwMode="auto">
                      <a:xfrm>
                        <a:off x="4223" y="2839"/>
                        <a:ext cx="101" cy="246"/>
                        <a:chOff x="4223" y="2839"/>
                        <a:chExt cx="101" cy="246"/>
                      </a:xfrm>
                    </p:grpSpPr>
                    <p:sp>
                      <p:nvSpPr>
                        <p:cNvPr id="696415" name="Freeform 95"/>
                        <p:cNvSpPr>
                          <a:spLocks/>
                        </p:cNvSpPr>
                        <p:nvPr/>
                      </p:nvSpPr>
                      <p:spPr bwMode="auto">
                        <a:xfrm>
                          <a:off x="4225" y="2844"/>
                          <a:ext cx="91" cy="236"/>
                        </a:xfrm>
                        <a:custGeom>
                          <a:avLst/>
                          <a:gdLst/>
                          <a:ahLst/>
                          <a:cxnLst>
                            <a:cxn ang="0">
                              <a:pos x="0" y="59"/>
                            </a:cxn>
                            <a:cxn ang="0">
                              <a:pos x="4" y="17"/>
                            </a:cxn>
                            <a:cxn ang="0">
                              <a:pos x="9" y="4"/>
                            </a:cxn>
                            <a:cxn ang="0">
                              <a:pos x="21" y="0"/>
                            </a:cxn>
                            <a:cxn ang="0">
                              <a:pos x="32" y="4"/>
                            </a:cxn>
                            <a:cxn ang="0">
                              <a:pos x="43" y="14"/>
                            </a:cxn>
                            <a:cxn ang="0">
                              <a:pos x="74" y="74"/>
                            </a:cxn>
                            <a:cxn ang="0">
                              <a:pos x="84" y="102"/>
                            </a:cxn>
                            <a:cxn ang="0">
                              <a:pos x="90" y="145"/>
                            </a:cxn>
                            <a:cxn ang="0">
                              <a:pos x="87" y="181"/>
                            </a:cxn>
                            <a:cxn ang="0">
                              <a:pos x="80" y="211"/>
                            </a:cxn>
                            <a:cxn ang="0">
                              <a:pos x="52" y="230"/>
                            </a:cxn>
                            <a:cxn ang="0">
                              <a:pos x="34" y="235"/>
                            </a:cxn>
                            <a:cxn ang="0">
                              <a:pos x="23" y="220"/>
                            </a:cxn>
                            <a:cxn ang="0">
                              <a:pos x="17" y="201"/>
                            </a:cxn>
                            <a:cxn ang="0">
                              <a:pos x="8" y="183"/>
                            </a:cxn>
                            <a:cxn ang="0">
                              <a:pos x="0" y="59"/>
                            </a:cxn>
                          </a:cxnLst>
                          <a:rect l="0" t="0" r="r" b="b"/>
                          <a:pathLst>
                            <a:path w="91" h="236">
                              <a:moveTo>
                                <a:pt x="0" y="59"/>
                              </a:moveTo>
                              <a:lnTo>
                                <a:pt x="4" y="17"/>
                              </a:lnTo>
                              <a:lnTo>
                                <a:pt x="9" y="4"/>
                              </a:lnTo>
                              <a:lnTo>
                                <a:pt x="21" y="0"/>
                              </a:lnTo>
                              <a:lnTo>
                                <a:pt x="32" y="4"/>
                              </a:lnTo>
                              <a:lnTo>
                                <a:pt x="43" y="14"/>
                              </a:lnTo>
                              <a:lnTo>
                                <a:pt x="74" y="74"/>
                              </a:lnTo>
                              <a:lnTo>
                                <a:pt x="84" y="102"/>
                              </a:lnTo>
                              <a:lnTo>
                                <a:pt x="90" y="145"/>
                              </a:lnTo>
                              <a:lnTo>
                                <a:pt x="87" y="181"/>
                              </a:lnTo>
                              <a:lnTo>
                                <a:pt x="80" y="211"/>
                              </a:lnTo>
                              <a:lnTo>
                                <a:pt x="52" y="230"/>
                              </a:lnTo>
                              <a:lnTo>
                                <a:pt x="34" y="235"/>
                              </a:lnTo>
                              <a:lnTo>
                                <a:pt x="23" y="220"/>
                              </a:lnTo>
                              <a:lnTo>
                                <a:pt x="17" y="201"/>
                              </a:lnTo>
                              <a:lnTo>
                                <a:pt x="8" y="183"/>
                              </a:lnTo>
                              <a:lnTo>
                                <a:pt x="0" y="59"/>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696416" name="Freeform 96"/>
                        <p:cNvSpPr>
                          <a:spLocks/>
                        </p:cNvSpPr>
                        <p:nvPr/>
                      </p:nvSpPr>
                      <p:spPr bwMode="auto">
                        <a:xfrm>
                          <a:off x="4223" y="2839"/>
                          <a:ext cx="101" cy="246"/>
                        </a:xfrm>
                        <a:custGeom>
                          <a:avLst/>
                          <a:gdLst/>
                          <a:ahLst/>
                          <a:cxnLst>
                            <a:cxn ang="0">
                              <a:pos x="0" y="77"/>
                            </a:cxn>
                            <a:cxn ang="0">
                              <a:pos x="0" y="43"/>
                            </a:cxn>
                            <a:cxn ang="0">
                              <a:pos x="2" y="18"/>
                            </a:cxn>
                            <a:cxn ang="0">
                              <a:pos x="13" y="2"/>
                            </a:cxn>
                            <a:cxn ang="0">
                              <a:pos x="35" y="3"/>
                            </a:cxn>
                            <a:cxn ang="0">
                              <a:pos x="60" y="34"/>
                            </a:cxn>
                            <a:cxn ang="0">
                              <a:pos x="89" y="96"/>
                            </a:cxn>
                            <a:cxn ang="0">
                              <a:pos x="99" y="132"/>
                            </a:cxn>
                            <a:cxn ang="0">
                              <a:pos x="98" y="188"/>
                            </a:cxn>
                            <a:cxn ang="0">
                              <a:pos x="67" y="233"/>
                            </a:cxn>
                            <a:cxn ang="0">
                              <a:pos x="31" y="245"/>
                            </a:cxn>
                            <a:cxn ang="0">
                              <a:pos x="13" y="196"/>
                            </a:cxn>
                            <a:cxn ang="0">
                              <a:pos x="41" y="220"/>
                            </a:cxn>
                            <a:cxn ang="0">
                              <a:pos x="54" y="209"/>
                            </a:cxn>
                            <a:cxn ang="0">
                              <a:pos x="57" y="188"/>
                            </a:cxn>
                            <a:cxn ang="0">
                              <a:pos x="59" y="150"/>
                            </a:cxn>
                            <a:cxn ang="0">
                              <a:pos x="55" y="115"/>
                            </a:cxn>
                            <a:cxn ang="0">
                              <a:pos x="46" y="78"/>
                            </a:cxn>
                            <a:cxn ang="0">
                              <a:pos x="32" y="50"/>
                            </a:cxn>
                            <a:cxn ang="0">
                              <a:pos x="20" y="49"/>
                            </a:cxn>
                            <a:cxn ang="0">
                              <a:pos x="11" y="58"/>
                            </a:cxn>
                            <a:cxn ang="0">
                              <a:pos x="8" y="42"/>
                            </a:cxn>
                            <a:cxn ang="0">
                              <a:pos x="18" y="34"/>
                            </a:cxn>
                            <a:cxn ang="0">
                              <a:pos x="33" y="34"/>
                            </a:cxn>
                            <a:cxn ang="0">
                              <a:pos x="47" y="46"/>
                            </a:cxn>
                            <a:cxn ang="0">
                              <a:pos x="60" y="69"/>
                            </a:cxn>
                            <a:cxn ang="0">
                              <a:pos x="64" y="94"/>
                            </a:cxn>
                            <a:cxn ang="0">
                              <a:pos x="66" y="138"/>
                            </a:cxn>
                            <a:cxn ang="0">
                              <a:pos x="60" y="201"/>
                            </a:cxn>
                            <a:cxn ang="0">
                              <a:pos x="65" y="224"/>
                            </a:cxn>
                            <a:cxn ang="0">
                              <a:pos x="78" y="209"/>
                            </a:cxn>
                            <a:cxn ang="0">
                              <a:pos x="82" y="189"/>
                            </a:cxn>
                            <a:cxn ang="0">
                              <a:pos x="84" y="157"/>
                            </a:cxn>
                            <a:cxn ang="0">
                              <a:pos x="81" y="120"/>
                            </a:cxn>
                            <a:cxn ang="0">
                              <a:pos x="66" y="72"/>
                            </a:cxn>
                            <a:cxn ang="0">
                              <a:pos x="47" y="32"/>
                            </a:cxn>
                            <a:cxn ang="0">
                              <a:pos x="40" y="21"/>
                            </a:cxn>
                            <a:cxn ang="0">
                              <a:pos x="23" y="15"/>
                            </a:cxn>
                            <a:cxn ang="0">
                              <a:pos x="11" y="27"/>
                            </a:cxn>
                            <a:cxn ang="0">
                              <a:pos x="2" y="112"/>
                            </a:cxn>
                          </a:cxnLst>
                          <a:rect l="0" t="0" r="r" b="b"/>
                          <a:pathLst>
                            <a:path w="101" h="246">
                              <a:moveTo>
                                <a:pt x="2" y="112"/>
                              </a:moveTo>
                              <a:lnTo>
                                <a:pt x="0" y="77"/>
                              </a:lnTo>
                              <a:lnTo>
                                <a:pt x="0" y="58"/>
                              </a:lnTo>
                              <a:lnTo>
                                <a:pt x="0" y="43"/>
                              </a:lnTo>
                              <a:lnTo>
                                <a:pt x="0" y="26"/>
                              </a:lnTo>
                              <a:lnTo>
                                <a:pt x="2" y="18"/>
                              </a:lnTo>
                              <a:lnTo>
                                <a:pt x="6" y="7"/>
                              </a:lnTo>
                              <a:lnTo>
                                <a:pt x="13" y="2"/>
                              </a:lnTo>
                              <a:lnTo>
                                <a:pt x="24" y="0"/>
                              </a:lnTo>
                              <a:lnTo>
                                <a:pt x="35" y="3"/>
                              </a:lnTo>
                              <a:lnTo>
                                <a:pt x="44" y="11"/>
                              </a:lnTo>
                              <a:lnTo>
                                <a:pt x="60" y="34"/>
                              </a:lnTo>
                              <a:lnTo>
                                <a:pt x="77" y="68"/>
                              </a:lnTo>
                              <a:lnTo>
                                <a:pt x="89" y="96"/>
                              </a:lnTo>
                              <a:lnTo>
                                <a:pt x="95" y="114"/>
                              </a:lnTo>
                              <a:lnTo>
                                <a:pt x="99" y="132"/>
                              </a:lnTo>
                              <a:lnTo>
                                <a:pt x="100" y="157"/>
                              </a:lnTo>
                              <a:lnTo>
                                <a:pt x="98" y="188"/>
                              </a:lnTo>
                              <a:lnTo>
                                <a:pt x="86" y="215"/>
                              </a:lnTo>
                              <a:lnTo>
                                <a:pt x="67" y="233"/>
                              </a:lnTo>
                              <a:lnTo>
                                <a:pt x="51" y="242"/>
                              </a:lnTo>
                              <a:lnTo>
                                <a:pt x="31" y="245"/>
                              </a:lnTo>
                              <a:lnTo>
                                <a:pt x="22" y="229"/>
                              </a:lnTo>
                              <a:lnTo>
                                <a:pt x="13" y="196"/>
                              </a:lnTo>
                              <a:lnTo>
                                <a:pt x="34" y="219"/>
                              </a:lnTo>
                              <a:lnTo>
                                <a:pt x="41" y="220"/>
                              </a:lnTo>
                              <a:lnTo>
                                <a:pt x="48" y="215"/>
                              </a:lnTo>
                              <a:lnTo>
                                <a:pt x="54" y="209"/>
                              </a:lnTo>
                              <a:lnTo>
                                <a:pt x="56" y="197"/>
                              </a:lnTo>
                              <a:lnTo>
                                <a:pt x="57" y="188"/>
                              </a:lnTo>
                              <a:lnTo>
                                <a:pt x="58" y="168"/>
                              </a:lnTo>
                              <a:lnTo>
                                <a:pt x="59" y="150"/>
                              </a:lnTo>
                              <a:lnTo>
                                <a:pt x="58" y="134"/>
                              </a:lnTo>
                              <a:lnTo>
                                <a:pt x="55" y="115"/>
                              </a:lnTo>
                              <a:lnTo>
                                <a:pt x="51" y="96"/>
                              </a:lnTo>
                              <a:lnTo>
                                <a:pt x="46" y="78"/>
                              </a:lnTo>
                              <a:lnTo>
                                <a:pt x="40" y="60"/>
                              </a:lnTo>
                              <a:lnTo>
                                <a:pt x="32" y="50"/>
                              </a:lnTo>
                              <a:lnTo>
                                <a:pt x="27" y="47"/>
                              </a:lnTo>
                              <a:lnTo>
                                <a:pt x="20" y="49"/>
                              </a:lnTo>
                              <a:lnTo>
                                <a:pt x="16" y="51"/>
                              </a:lnTo>
                              <a:lnTo>
                                <a:pt x="11" y="58"/>
                              </a:lnTo>
                              <a:lnTo>
                                <a:pt x="5" y="77"/>
                              </a:lnTo>
                              <a:lnTo>
                                <a:pt x="8" y="42"/>
                              </a:lnTo>
                              <a:lnTo>
                                <a:pt x="13" y="38"/>
                              </a:lnTo>
                              <a:lnTo>
                                <a:pt x="18" y="34"/>
                              </a:lnTo>
                              <a:lnTo>
                                <a:pt x="24" y="32"/>
                              </a:lnTo>
                              <a:lnTo>
                                <a:pt x="33" y="34"/>
                              </a:lnTo>
                              <a:lnTo>
                                <a:pt x="40" y="38"/>
                              </a:lnTo>
                              <a:lnTo>
                                <a:pt x="47" y="46"/>
                              </a:lnTo>
                              <a:lnTo>
                                <a:pt x="55" y="56"/>
                              </a:lnTo>
                              <a:lnTo>
                                <a:pt x="60" y="69"/>
                              </a:lnTo>
                              <a:lnTo>
                                <a:pt x="62" y="81"/>
                              </a:lnTo>
                              <a:lnTo>
                                <a:pt x="64" y="94"/>
                              </a:lnTo>
                              <a:lnTo>
                                <a:pt x="67" y="111"/>
                              </a:lnTo>
                              <a:lnTo>
                                <a:pt x="66" y="138"/>
                              </a:lnTo>
                              <a:lnTo>
                                <a:pt x="65" y="157"/>
                              </a:lnTo>
                              <a:lnTo>
                                <a:pt x="60" y="201"/>
                              </a:lnTo>
                              <a:lnTo>
                                <a:pt x="46" y="237"/>
                              </a:lnTo>
                              <a:lnTo>
                                <a:pt x="65" y="224"/>
                              </a:lnTo>
                              <a:lnTo>
                                <a:pt x="73" y="216"/>
                              </a:lnTo>
                              <a:lnTo>
                                <a:pt x="78" y="209"/>
                              </a:lnTo>
                              <a:lnTo>
                                <a:pt x="82" y="201"/>
                              </a:lnTo>
                              <a:lnTo>
                                <a:pt x="82" y="189"/>
                              </a:lnTo>
                              <a:lnTo>
                                <a:pt x="84" y="175"/>
                              </a:lnTo>
                              <a:lnTo>
                                <a:pt x="84" y="157"/>
                              </a:lnTo>
                              <a:lnTo>
                                <a:pt x="83" y="139"/>
                              </a:lnTo>
                              <a:lnTo>
                                <a:pt x="81" y="120"/>
                              </a:lnTo>
                              <a:lnTo>
                                <a:pt x="75" y="96"/>
                              </a:lnTo>
                              <a:lnTo>
                                <a:pt x="66" y="72"/>
                              </a:lnTo>
                              <a:lnTo>
                                <a:pt x="54" y="47"/>
                              </a:lnTo>
                              <a:lnTo>
                                <a:pt x="47" y="32"/>
                              </a:lnTo>
                              <a:lnTo>
                                <a:pt x="43" y="25"/>
                              </a:lnTo>
                              <a:lnTo>
                                <a:pt x="40" y="21"/>
                              </a:lnTo>
                              <a:lnTo>
                                <a:pt x="33" y="17"/>
                              </a:lnTo>
                              <a:lnTo>
                                <a:pt x="23" y="15"/>
                              </a:lnTo>
                              <a:lnTo>
                                <a:pt x="15" y="18"/>
                              </a:lnTo>
                              <a:lnTo>
                                <a:pt x="11" y="27"/>
                              </a:lnTo>
                              <a:lnTo>
                                <a:pt x="8" y="42"/>
                              </a:lnTo>
                              <a:lnTo>
                                <a:pt x="2" y="112"/>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grpSp>
              <p:sp>
                <p:nvSpPr>
                  <p:cNvPr id="696417" name="Freeform 97"/>
                  <p:cNvSpPr>
                    <a:spLocks/>
                  </p:cNvSpPr>
                  <p:nvPr/>
                </p:nvSpPr>
                <p:spPr bwMode="auto">
                  <a:xfrm>
                    <a:off x="4082" y="3077"/>
                    <a:ext cx="727" cy="927"/>
                  </a:xfrm>
                  <a:custGeom>
                    <a:avLst/>
                    <a:gdLst/>
                    <a:ahLst/>
                    <a:cxnLst>
                      <a:cxn ang="0">
                        <a:pos x="387" y="51"/>
                      </a:cxn>
                      <a:cxn ang="0">
                        <a:pos x="383" y="11"/>
                      </a:cxn>
                      <a:cxn ang="0">
                        <a:pos x="329" y="5"/>
                      </a:cxn>
                      <a:cxn ang="0">
                        <a:pos x="276" y="27"/>
                      </a:cxn>
                      <a:cxn ang="0">
                        <a:pos x="250" y="54"/>
                      </a:cxn>
                      <a:cxn ang="0">
                        <a:pos x="184" y="77"/>
                      </a:cxn>
                      <a:cxn ang="0">
                        <a:pos x="154" y="131"/>
                      </a:cxn>
                      <a:cxn ang="0">
                        <a:pos x="177" y="172"/>
                      </a:cxn>
                      <a:cxn ang="0">
                        <a:pos x="164" y="195"/>
                      </a:cxn>
                      <a:cxn ang="0">
                        <a:pos x="157" y="212"/>
                      </a:cxn>
                      <a:cxn ang="0">
                        <a:pos x="67" y="182"/>
                      </a:cxn>
                      <a:cxn ang="0">
                        <a:pos x="25" y="202"/>
                      </a:cxn>
                      <a:cxn ang="0">
                        <a:pos x="1" y="238"/>
                      </a:cxn>
                      <a:cxn ang="0">
                        <a:pos x="37" y="245"/>
                      </a:cxn>
                      <a:cxn ang="0">
                        <a:pos x="88" y="240"/>
                      </a:cxn>
                      <a:cxn ang="0">
                        <a:pos x="186" y="270"/>
                      </a:cxn>
                      <a:cxn ang="0">
                        <a:pos x="236" y="272"/>
                      </a:cxn>
                      <a:cxn ang="0">
                        <a:pos x="253" y="200"/>
                      </a:cxn>
                      <a:cxn ang="0">
                        <a:pos x="276" y="171"/>
                      </a:cxn>
                      <a:cxn ang="0">
                        <a:pos x="299" y="153"/>
                      </a:cxn>
                      <a:cxn ang="0">
                        <a:pos x="260" y="206"/>
                      </a:cxn>
                      <a:cxn ang="0">
                        <a:pos x="276" y="239"/>
                      </a:cxn>
                      <a:cxn ang="0">
                        <a:pos x="340" y="281"/>
                      </a:cxn>
                      <a:cxn ang="0">
                        <a:pos x="371" y="321"/>
                      </a:cxn>
                      <a:cxn ang="0">
                        <a:pos x="429" y="309"/>
                      </a:cxn>
                      <a:cxn ang="0">
                        <a:pos x="392" y="357"/>
                      </a:cxn>
                      <a:cxn ang="0">
                        <a:pos x="371" y="404"/>
                      </a:cxn>
                      <a:cxn ang="0">
                        <a:pos x="392" y="490"/>
                      </a:cxn>
                      <a:cxn ang="0">
                        <a:pos x="443" y="601"/>
                      </a:cxn>
                      <a:cxn ang="0">
                        <a:pos x="418" y="657"/>
                      </a:cxn>
                      <a:cxn ang="0">
                        <a:pos x="392" y="743"/>
                      </a:cxn>
                      <a:cxn ang="0">
                        <a:pos x="346" y="830"/>
                      </a:cxn>
                      <a:cxn ang="0">
                        <a:pos x="315" y="878"/>
                      </a:cxn>
                      <a:cxn ang="0">
                        <a:pos x="339" y="924"/>
                      </a:cxn>
                      <a:cxn ang="0">
                        <a:pos x="358" y="888"/>
                      </a:cxn>
                      <a:cxn ang="0">
                        <a:pos x="388" y="926"/>
                      </a:cxn>
                      <a:cxn ang="0">
                        <a:pos x="407" y="885"/>
                      </a:cxn>
                      <a:cxn ang="0">
                        <a:pos x="432" y="902"/>
                      </a:cxn>
                      <a:cxn ang="0">
                        <a:pos x="458" y="861"/>
                      </a:cxn>
                      <a:cxn ang="0">
                        <a:pos x="410" y="838"/>
                      </a:cxn>
                      <a:cxn ang="0">
                        <a:pos x="396" y="845"/>
                      </a:cxn>
                      <a:cxn ang="0">
                        <a:pos x="357" y="834"/>
                      </a:cxn>
                      <a:cxn ang="0">
                        <a:pos x="379" y="814"/>
                      </a:cxn>
                      <a:cxn ang="0">
                        <a:pos x="434" y="828"/>
                      </a:cxn>
                      <a:cxn ang="0">
                        <a:pos x="467" y="768"/>
                      </a:cxn>
                      <a:cxn ang="0">
                        <a:pos x="482" y="672"/>
                      </a:cxn>
                      <a:cxn ang="0">
                        <a:pos x="478" y="626"/>
                      </a:cxn>
                      <a:cxn ang="0">
                        <a:pos x="471" y="563"/>
                      </a:cxn>
                      <a:cxn ang="0">
                        <a:pos x="480" y="468"/>
                      </a:cxn>
                      <a:cxn ang="0">
                        <a:pos x="522" y="437"/>
                      </a:cxn>
                      <a:cxn ang="0">
                        <a:pos x="629" y="389"/>
                      </a:cxn>
                      <a:cxn ang="0">
                        <a:pos x="624" y="359"/>
                      </a:cxn>
                      <a:cxn ang="0">
                        <a:pos x="655" y="302"/>
                      </a:cxn>
                      <a:cxn ang="0">
                        <a:pos x="645" y="266"/>
                      </a:cxn>
                      <a:cxn ang="0">
                        <a:pos x="691" y="302"/>
                      </a:cxn>
                      <a:cxn ang="0">
                        <a:pos x="717" y="284"/>
                      </a:cxn>
                      <a:cxn ang="0">
                        <a:pos x="690" y="198"/>
                      </a:cxn>
                      <a:cxn ang="0">
                        <a:pos x="630" y="155"/>
                      </a:cxn>
                      <a:cxn ang="0">
                        <a:pos x="568" y="160"/>
                      </a:cxn>
                      <a:cxn ang="0">
                        <a:pos x="495" y="156"/>
                      </a:cxn>
                      <a:cxn ang="0">
                        <a:pos x="437" y="115"/>
                      </a:cxn>
                      <a:cxn ang="0">
                        <a:pos x="398" y="68"/>
                      </a:cxn>
                      <a:cxn ang="0">
                        <a:pos x="338" y="43"/>
                      </a:cxn>
                    </a:cxnLst>
                    <a:rect l="0" t="0" r="r" b="b"/>
                    <a:pathLst>
                      <a:path w="727" h="927">
                        <a:moveTo>
                          <a:pt x="338" y="43"/>
                        </a:moveTo>
                        <a:lnTo>
                          <a:pt x="357" y="42"/>
                        </a:lnTo>
                        <a:lnTo>
                          <a:pt x="371" y="43"/>
                        </a:lnTo>
                        <a:lnTo>
                          <a:pt x="380" y="46"/>
                        </a:lnTo>
                        <a:lnTo>
                          <a:pt x="387" y="51"/>
                        </a:lnTo>
                        <a:lnTo>
                          <a:pt x="392" y="61"/>
                        </a:lnTo>
                        <a:lnTo>
                          <a:pt x="395" y="42"/>
                        </a:lnTo>
                        <a:lnTo>
                          <a:pt x="396" y="31"/>
                        </a:lnTo>
                        <a:lnTo>
                          <a:pt x="392" y="21"/>
                        </a:lnTo>
                        <a:lnTo>
                          <a:pt x="383" y="11"/>
                        </a:lnTo>
                        <a:lnTo>
                          <a:pt x="374" y="6"/>
                        </a:lnTo>
                        <a:lnTo>
                          <a:pt x="366" y="2"/>
                        </a:lnTo>
                        <a:lnTo>
                          <a:pt x="355" y="0"/>
                        </a:lnTo>
                        <a:lnTo>
                          <a:pt x="343" y="0"/>
                        </a:lnTo>
                        <a:lnTo>
                          <a:pt x="329" y="5"/>
                        </a:lnTo>
                        <a:lnTo>
                          <a:pt x="320" y="16"/>
                        </a:lnTo>
                        <a:lnTo>
                          <a:pt x="311" y="25"/>
                        </a:lnTo>
                        <a:lnTo>
                          <a:pt x="294" y="25"/>
                        </a:lnTo>
                        <a:lnTo>
                          <a:pt x="284" y="25"/>
                        </a:lnTo>
                        <a:lnTo>
                          <a:pt x="276" y="27"/>
                        </a:lnTo>
                        <a:lnTo>
                          <a:pt x="268" y="33"/>
                        </a:lnTo>
                        <a:lnTo>
                          <a:pt x="254" y="45"/>
                        </a:lnTo>
                        <a:lnTo>
                          <a:pt x="265" y="54"/>
                        </a:lnTo>
                        <a:lnTo>
                          <a:pt x="258" y="53"/>
                        </a:lnTo>
                        <a:lnTo>
                          <a:pt x="250" y="54"/>
                        </a:lnTo>
                        <a:lnTo>
                          <a:pt x="236" y="56"/>
                        </a:lnTo>
                        <a:lnTo>
                          <a:pt x="222" y="61"/>
                        </a:lnTo>
                        <a:lnTo>
                          <a:pt x="209" y="68"/>
                        </a:lnTo>
                        <a:lnTo>
                          <a:pt x="197" y="71"/>
                        </a:lnTo>
                        <a:lnTo>
                          <a:pt x="184" y="77"/>
                        </a:lnTo>
                        <a:lnTo>
                          <a:pt x="174" y="84"/>
                        </a:lnTo>
                        <a:lnTo>
                          <a:pt x="168" y="92"/>
                        </a:lnTo>
                        <a:lnTo>
                          <a:pt x="155" y="114"/>
                        </a:lnTo>
                        <a:lnTo>
                          <a:pt x="155" y="120"/>
                        </a:lnTo>
                        <a:lnTo>
                          <a:pt x="154" y="131"/>
                        </a:lnTo>
                        <a:lnTo>
                          <a:pt x="154" y="141"/>
                        </a:lnTo>
                        <a:lnTo>
                          <a:pt x="154" y="148"/>
                        </a:lnTo>
                        <a:lnTo>
                          <a:pt x="159" y="158"/>
                        </a:lnTo>
                        <a:lnTo>
                          <a:pt x="168" y="167"/>
                        </a:lnTo>
                        <a:lnTo>
                          <a:pt x="177" y="172"/>
                        </a:lnTo>
                        <a:lnTo>
                          <a:pt x="186" y="176"/>
                        </a:lnTo>
                        <a:lnTo>
                          <a:pt x="193" y="183"/>
                        </a:lnTo>
                        <a:lnTo>
                          <a:pt x="184" y="185"/>
                        </a:lnTo>
                        <a:lnTo>
                          <a:pt x="172" y="190"/>
                        </a:lnTo>
                        <a:lnTo>
                          <a:pt x="164" y="195"/>
                        </a:lnTo>
                        <a:lnTo>
                          <a:pt x="166" y="203"/>
                        </a:lnTo>
                        <a:lnTo>
                          <a:pt x="168" y="210"/>
                        </a:lnTo>
                        <a:lnTo>
                          <a:pt x="173" y="216"/>
                        </a:lnTo>
                        <a:lnTo>
                          <a:pt x="177" y="226"/>
                        </a:lnTo>
                        <a:lnTo>
                          <a:pt x="157" y="212"/>
                        </a:lnTo>
                        <a:lnTo>
                          <a:pt x="142" y="206"/>
                        </a:lnTo>
                        <a:lnTo>
                          <a:pt x="126" y="201"/>
                        </a:lnTo>
                        <a:lnTo>
                          <a:pt x="106" y="198"/>
                        </a:lnTo>
                        <a:lnTo>
                          <a:pt x="83" y="195"/>
                        </a:lnTo>
                        <a:lnTo>
                          <a:pt x="67" y="182"/>
                        </a:lnTo>
                        <a:lnTo>
                          <a:pt x="53" y="187"/>
                        </a:lnTo>
                        <a:lnTo>
                          <a:pt x="52" y="202"/>
                        </a:lnTo>
                        <a:lnTo>
                          <a:pt x="43" y="198"/>
                        </a:lnTo>
                        <a:lnTo>
                          <a:pt x="32" y="198"/>
                        </a:lnTo>
                        <a:lnTo>
                          <a:pt x="25" y="202"/>
                        </a:lnTo>
                        <a:lnTo>
                          <a:pt x="21" y="207"/>
                        </a:lnTo>
                        <a:lnTo>
                          <a:pt x="13" y="215"/>
                        </a:lnTo>
                        <a:lnTo>
                          <a:pt x="0" y="229"/>
                        </a:lnTo>
                        <a:lnTo>
                          <a:pt x="0" y="233"/>
                        </a:lnTo>
                        <a:lnTo>
                          <a:pt x="1" y="238"/>
                        </a:lnTo>
                        <a:lnTo>
                          <a:pt x="4" y="243"/>
                        </a:lnTo>
                        <a:lnTo>
                          <a:pt x="12" y="246"/>
                        </a:lnTo>
                        <a:lnTo>
                          <a:pt x="20" y="247"/>
                        </a:lnTo>
                        <a:lnTo>
                          <a:pt x="29" y="248"/>
                        </a:lnTo>
                        <a:lnTo>
                          <a:pt x="37" y="245"/>
                        </a:lnTo>
                        <a:lnTo>
                          <a:pt x="44" y="240"/>
                        </a:lnTo>
                        <a:lnTo>
                          <a:pt x="54" y="236"/>
                        </a:lnTo>
                        <a:lnTo>
                          <a:pt x="63" y="235"/>
                        </a:lnTo>
                        <a:lnTo>
                          <a:pt x="74" y="238"/>
                        </a:lnTo>
                        <a:lnTo>
                          <a:pt x="88" y="240"/>
                        </a:lnTo>
                        <a:lnTo>
                          <a:pt x="106" y="243"/>
                        </a:lnTo>
                        <a:lnTo>
                          <a:pt x="127" y="246"/>
                        </a:lnTo>
                        <a:lnTo>
                          <a:pt x="146" y="248"/>
                        </a:lnTo>
                        <a:lnTo>
                          <a:pt x="169" y="254"/>
                        </a:lnTo>
                        <a:lnTo>
                          <a:pt x="186" y="270"/>
                        </a:lnTo>
                        <a:lnTo>
                          <a:pt x="195" y="277"/>
                        </a:lnTo>
                        <a:lnTo>
                          <a:pt x="204" y="281"/>
                        </a:lnTo>
                        <a:lnTo>
                          <a:pt x="219" y="285"/>
                        </a:lnTo>
                        <a:lnTo>
                          <a:pt x="231" y="282"/>
                        </a:lnTo>
                        <a:lnTo>
                          <a:pt x="236" y="272"/>
                        </a:lnTo>
                        <a:lnTo>
                          <a:pt x="238" y="256"/>
                        </a:lnTo>
                        <a:lnTo>
                          <a:pt x="236" y="240"/>
                        </a:lnTo>
                        <a:lnTo>
                          <a:pt x="238" y="229"/>
                        </a:lnTo>
                        <a:lnTo>
                          <a:pt x="245" y="214"/>
                        </a:lnTo>
                        <a:lnTo>
                          <a:pt x="253" y="200"/>
                        </a:lnTo>
                        <a:lnTo>
                          <a:pt x="257" y="185"/>
                        </a:lnTo>
                        <a:lnTo>
                          <a:pt x="258" y="167"/>
                        </a:lnTo>
                        <a:lnTo>
                          <a:pt x="262" y="153"/>
                        </a:lnTo>
                        <a:lnTo>
                          <a:pt x="264" y="175"/>
                        </a:lnTo>
                        <a:lnTo>
                          <a:pt x="276" y="171"/>
                        </a:lnTo>
                        <a:lnTo>
                          <a:pt x="286" y="160"/>
                        </a:lnTo>
                        <a:lnTo>
                          <a:pt x="289" y="148"/>
                        </a:lnTo>
                        <a:lnTo>
                          <a:pt x="284" y="137"/>
                        </a:lnTo>
                        <a:lnTo>
                          <a:pt x="299" y="148"/>
                        </a:lnTo>
                        <a:lnTo>
                          <a:pt x="299" y="153"/>
                        </a:lnTo>
                        <a:lnTo>
                          <a:pt x="297" y="164"/>
                        </a:lnTo>
                        <a:lnTo>
                          <a:pt x="292" y="173"/>
                        </a:lnTo>
                        <a:lnTo>
                          <a:pt x="279" y="184"/>
                        </a:lnTo>
                        <a:lnTo>
                          <a:pt x="267" y="199"/>
                        </a:lnTo>
                        <a:lnTo>
                          <a:pt x="260" y="206"/>
                        </a:lnTo>
                        <a:lnTo>
                          <a:pt x="256" y="212"/>
                        </a:lnTo>
                        <a:lnTo>
                          <a:pt x="255" y="217"/>
                        </a:lnTo>
                        <a:lnTo>
                          <a:pt x="257" y="224"/>
                        </a:lnTo>
                        <a:lnTo>
                          <a:pt x="264" y="231"/>
                        </a:lnTo>
                        <a:lnTo>
                          <a:pt x="276" y="239"/>
                        </a:lnTo>
                        <a:lnTo>
                          <a:pt x="292" y="251"/>
                        </a:lnTo>
                        <a:lnTo>
                          <a:pt x="302" y="257"/>
                        </a:lnTo>
                        <a:lnTo>
                          <a:pt x="315" y="267"/>
                        </a:lnTo>
                        <a:lnTo>
                          <a:pt x="325" y="274"/>
                        </a:lnTo>
                        <a:lnTo>
                          <a:pt x="340" y="281"/>
                        </a:lnTo>
                        <a:lnTo>
                          <a:pt x="352" y="284"/>
                        </a:lnTo>
                        <a:lnTo>
                          <a:pt x="361" y="289"/>
                        </a:lnTo>
                        <a:lnTo>
                          <a:pt x="368" y="298"/>
                        </a:lnTo>
                        <a:lnTo>
                          <a:pt x="372" y="309"/>
                        </a:lnTo>
                        <a:lnTo>
                          <a:pt x="371" y="321"/>
                        </a:lnTo>
                        <a:lnTo>
                          <a:pt x="373" y="337"/>
                        </a:lnTo>
                        <a:lnTo>
                          <a:pt x="376" y="353"/>
                        </a:lnTo>
                        <a:lnTo>
                          <a:pt x="392" y="338"/>
                        </a:lnTo>
                        <a:lnTo>
                          <a:pt x="410" y="322"/>
                        </a:lnTo>
                        <a:lnTo>
                          <a:pt x="429" y="309"/>
                        </a:lnTo>
                        <a:lnTo>
                          <a:pt x="426" y="316"/>
                        </a:lnTo>
                        <a:lnTo>
                          <a:pt x="416" y="328"/>
                        </a:lnTo>
                        <a:lnTo>
                          <a:pt x="410" y="336"/>
                        </a:lnTo>
                        <a:lnTo>
                          <a:pt x="401" y="346"/>
                        </a:lnTo>
                        <a:lnTo>
                          <a:pt x="392" y="357"/>
                        </a:lnTo>
                        <a:lnTo>
                          <a:pt x="384" y="367"/>
                        </a:lnTo>
                        <a:lnTo>
                          <a:pt x="379" y="375"/>
                        </a:lnTo>
                        <a:lnTo>
                          <a:pt x="375" y="384"/>
                        </a:lnTo>
                        <a:lnTo>
                          <a:pt x="372" y="396"/>
                        </a:lnTo>
                        <a:lnTo>
                          <a:pt x="371" y="404"/>
                        </a:lnTo>
                        <a:lnTo>
                          <a:pt x="370" y="417"/>
                        </a:lnTo>
                        <a:lnTo>
                          <a:pt x="369" y="430"/>
                        </a:lnTo>
                        <a:lnTo>
                          <a:pt x="372" y="444"/>
                        </a:lnTo>
                        <a:lnTo>
                          <a:pt x="379" y="460"/>
                        </a:lnTo>
                        <a:lnTo>
                          <a:pt x="392" y="490"/>
                        </a:lnTo>
                        <a:lnTo>
                          <a:pt x="407" y="517"/>
                        </a:lnTo>
                        <a:lnTo>
                          <a:pt x="424" y="549"/>
                        </a:lnTo>
                        <a:lnTo>
                          <a:pt x="437" y="570"/>
                        </a:lnTo>
                        <a:lnTo>
                          <a:pt x="447" y="587"/>
                        </a:lnTo>
                        <a:lnTo>
                          <a:pt x="443" y="601"/>
                        </a:lnTo>
                        <a:lnTo>
                          <a:pt x="441" y="614"/>
                        </a:lnTo>
                        <a:lnTo>
                          <a:pt x="442" y="625"/>
                        </a:lnTo>
                        <a:lnTo>
                          <a:pt x="436" y="638"/>
                        </a:lnTo>
                        <a:lnTo>
                          <a:pt x="429" y="647"/>
                        </a:lnTo>
                        <a:lnTo>
                          <a:pt x="418" y="657"/>
                        </a:lnTo>
                        <a:lnTo>
                          <a:pt x="410" y="673"/>
                        </a:lnTo>
                        <a:lnTo>
                          <a:pt x="405" y="686"/>
                        </a:lnTo>
                        <a:lnTo>
                          <a:pt x="402" y="701"/>
                        </a:lnTo>
                        <a:lnTo>
                          <a:pt x="398" y="717"/>
                        </a:lnTo>
                        <a:lnTo>
                          <a:pt x="392" y="743"/>
                        </a:lnTo>
                        <a:lnTo>
                          <a:pt x="387" y="766"/>
                        </a:lnTo>
                        <a:lnTo>
                          <a:pt x="375" y="793"/>
                        </a:lnTo>
                        <a:lnTo>
                          <a:pt x="367" y="820"/>
                        </a:lnTo>
                        <a:lnTo>
                          <a:pt x="360" y="828"/>
                        </a:lnTo>
                        <a:lnTo>
                          <a:pt x="346" y="830"/>
                        </a:lnTo>
                        <a:lnTo>
                          <a:pt x="337" y="833"/>
                        </a:lnTo>
                        <a:lnTo>
                          <a:pt x="326" y="840"/>
                        </a:lnTo>
                        <a:lnTo>
                          <a:pt x="321" y="850"/>
                        </a:lnTo>
                        <a:lnTo>
                          <a:pt x="318" y="862"/>
                        </a:lnTo>
                        <a:lnTo>
                          <a:pt x="315" y="878"/>
                        </a:lnTo>
                        <a:lnTo>
                          <a:pt x="316" y="897"/>
                        </a:lnTo>
                        <a:lnTo>
                          <a:pt x="320" y="908"/>
                        </a:lnTo>
                        <a:lnTo>
                          <a:pt x="326" y="916"/>
                        </a:lnTo>
                        <a:lnTo>
                          <a:pt x="331" y="922"/>
                        </a:lnTo>
                        <a:lnTo>
                          <a:pt x="339" y="924"/>
                        </a:lnTo>
                        <a:lnTo>
                          <a:pt x="347" y="924"/>
                        </a:lnTo>
                        <a:lnTo>
                          <a:pt x="353" y="921"/>
                        </a:lnTo>
                        <a:lnTo>
                          <a:pt x="352" y="874"/>
                        </a:lnTo>
                        <a:lnTo>
                          <a:pt x="361" y="874"/>
                        </a:lnTo>
                        <a:lnTo>
                          <a:pt x="358" y="888"/>
                        </a:lnTo>
                        <a:lnTo>
                          <a:pt x="360" y="903"/>
                        </a:lnTo>
                        <a:lnTo>
                          <a:pt x="364" y="916"/>
                        </a:lnTo>
                        <a:lnTo>
                          <a:pt x="369" y="924"/>
                        </a:lnTo>
                        <a:lnTo>
                          <a:pt x="379" y="925"/>
                        </a:lnTo>
                        <a:lnTo>
                          <a:pt x="388" y="926"/>
                        </a:lnTo>
                        <a:lnTo>
                          <a:pt x="395" y="921"/>
                        </a:lnTo>
                        <a:lnTo>
                          <a:pt x="401" y="913"/>
                        </a:lnTo>
                        <a:lnTo>
                          <a:pt x="401" y="903"/>
                        </a:lnTo>
                        <a:lnTo>
                          <a:pt x="401" y="894"/>
                        </a:lnTo>
                        <a:lnTo>
                          <a:pt x="407" y="885"/>
                        </a:lnTo>
                        <a:lnTo>
                          <a:pt x="408" y="895"/>
                        </a:lnTo>
                        <a:lnTo>
                          <a:pt x="412" y="907"/>
                        </a:lnTo>
                        <a:lnTo>
                          <a:pt x="417" y="910"/>
                        </a:lnTo>
                        <a:lnTo>
                          <a:pt x="425" y="904"/>
                        </a:lnTo>
                        <a:lnTo>
                          <a:pt x="432" y="902"/>
                        </a:lnTo>
                        <a:lnTo>
                          <a:pt x="438" y="899"/>
                        </a:lnTo>
                        <a:lnTo>
                          <a:pt x="447" y="892"/>
                        </a:lnTo>
                        <a:lnTo>
                          <a:pt x="458" y="881"/>
                        </a:lnTo>
                        <a:lnTo>
                          <a:pt x="460" y="871"/>
                        </a:lnTo>
                        <a:lnTo>
                          <a:pt x="458" y="861"/>
                        </a:lnTo>
                        <a:lnTo>
                          <a:pt x="450" y="854"/>
                        </a:lnTo>
                        <a:lnTo>
                          <a:pt x="442" y="848"/>
                        </a:lnTo>
                        <a:lnTo>
                          <a:pt x="432" y="842"/>
                        </a:lnTo>
                        <a:lnTo>
                          <a:pt x="423" y="839"/>
                        </a:lnTo>
                        <a:lnTo>
                          <a:pt x="410" y="838"/>
                        </a:lnTo>
                        <a:lnTo>
                          <a:pt x="427" y="862"/>
                        </a:lnTo>
                        <a:lnTo>
                          <a:pt x="417" y="860"/>
                        </a:lnTo>
                        <a:lnTo>
                          <a:pt x="410" y="855"/>
                        </a:lnTo>
                        <a:lnTo>
                          <a:pt x="402" y="851"/>
                        </a:lnTo>
                        <a:lnTo>
                          <a:pt x="396" y="845"/>
                        </a:lnTo>
                        <a:lnTo>
                          <a:pt x="390" y="840"/>
                        </a:lnTo>
                        <a:lnTo>
                          <a:pt x="382" y="834"/>
                        </a:lnTo>
                        <a:lnTo>
                          <a:pt x="373" y="832"/>
                        </a:lnTo>
                        <a:lnTo>
                          <a:pt x="366" y="832"/>
                        </a:lnTo>
                        <a:lnTo>
                          <a:pt x="357" y="834"/>
                        </a:lnTo>
                        <a:lnTo>
                          <a:pt x="353" y="832"/>
                        </a:lnTo>
                        <a:lnTo>
                          <a:pt x="364" y="826"/>
                        </a:lnTo>
                        <a:lnTo>
                          <a:pt x="370" y="820"/>
                        </a:lnTo>
                        <a:lnTo>
                          <a:pt x="375" y="797"/>
                        </a:lnTo>
                        <a:lnTo>
                          <a:pt x="379" y="814"/>
                        </a:lnTo>
                        <a:lnTo>
                          <a:pt x="385" y="824"/>
                        </a:lnTo>
                        <a:lnTo>
                          <a:pt x="395" y="830"/>
                        </a:lnTo>
                        <a:lnTo>
                          <a:pt x="410" y="831"/>
                        </a:lnTo>
                        <a:lnTo>
                          <a:pt x="423" y="828"/>
                        </a:lnTo>
                        <a:lnTo>
                          <a:pt x="434" y="828"/>
                        </a:lnTo>
                        <a:lnTo>
                          <a:pt x="447" y="831"/>
                        </a:lnTo>
                        <a:lnTo>
                          <a:pt x="460" y="841"/>
                        </a:lnTo>
                        <a:lnTo>
                          <a:pt x="456" y="801"/>
                        </a:lnTo>
                        <a:lnTo>
                          <a:pt x="467" y="785"/>
                        </a:lnTo>
                        <a:lnTo>
                          <a:pt x="467" y="768"/>
                        </a:lnTo>
                        <a:lnTo>
                          <a:pt x="467" y="742"/>
                        </a:lnTo>
                        <a:lnTo>
                          <a:pt x="467" y="713"/>
                        </a:lnTo>
                        <a:lnTo>
                          <a:pt x="471" y="689"/>
                        </a:lnTo>
                        <a:lnTo>
                          <a:pt x="477" y="680"/>
                        </a:lnTo>
                        <a:lnTo>
                          <a:pt x="482" y="672"/>
                        </a:lnTo>
                        <a:lnTo>
                          <a:pt x="485" y="664"/>
                        </a:lnTo>
                        <a:lnTo>
                          <a:pt x="484" y="657"/>
                        </a:lnTo>
                        <a:lnTo>
                          <a:pt x="478" y="648"/>
                        </a:lnTo>
                        <a:lnTo>
                          <a:pt x="471" y="632"/>
                        </a:lnTo>
                        <a:lnTo>
                          <a:pt x="478" y="626"/>
                        </a:lnTo>
                        <a:lnTo>
                          <a:pt x="482" y="618"/>
                        </a:lnTo>
                        <a:lnTo>
                          <a:pt x="481" y="609"/>
                        </a:lnTo>
                        <a:lnTo>
                          <a:pt x="476" y="599"/>
                        </a:lnTo>
                        <a:lnTo>
                          <a:pt x="472" y="586"/>
                        </a:lnTo>
                        <a:lnTo>
                          <a:pt x="471" y="563"/>
                        </a:lnTo>
                        <a:lnTo>
                          <a:pt x="471" y="540"/>
                        </a:lnTo>
                        <a:lnTo>
                          <a:pt x="471" y="518"/>
                        </a:lnTo>
                        <a:lnTo>
                          <a:pt x="471" y="494"/>
                        </a:lnTo>
                        <a:lnTo>
                          <a:pt x="474" y="481"/>
                        </a:lnTo>
                        <a:lnTo>
                          <a:pt x="480" y="468"/>
                        </a:lnTo>
                        <a:lnTo>
                          <a:pt x="485" y="462"/>
                        </a:lnTo>
                        <a:lnTo>
                          <a:pt x="491" y="455"/>
                        </a:lnTo>
                        <a:lnTo>
                          <a:pt x="501" y="446"/>
                        </a:lnTo>
                        <a:lnTo>
                          <a:pt x="511" y="439"/>
                        </a:lnTo>
                        <a:lnTo>
                          <a:pt x="522" y="437"/>
                        </a:lnTo>
                        <a:lnTo>
                          <a:pt x="535" y="434"/>
                        </a:lnTo>
                        <a:lnTo>
                          <a:pt x="548" y="428"/>
                        </a:lnTo>
                        <a:lnTo>
                          <a:pt x="567" y="419"/>
                        </a:lnTo>
                        <a:lnTo>
                          <a:pt x="609" y="400"/>
                        </a:lnTo>
                        <a:lnTo>
                          <a:pt x="629" y="389"/>
                        </a:lnTo>
                        <a:lnTo>
                          <a:pt x="625" y="380"/>
                        </a:lnTo>
                        <a:lnTo>
                          <a:pt x="589" y="389"/>
                        </a:lnTo>
                        <a:lnTo>
                          <a:pt x="601" y="376"/>
                        </a:lnTo>
                        <a:lnTo>
                          <a:pt x="611" y="364"/>
                        </a:lnTo>
                        <a:lnTo>
                          <a:pt x="624" y="359"/>
                        </a:lnTo>
                        <a:lnTo>
                          <a:pt x="640" y="352"/>
                        </a:lnTo>
                        <a:lnTo>
                          <a:pt x="655" y="342"/>
                        </a:lnTo>
                        <a:lnTo>
                          <a:pt x="660" y="333"/>
                        </a:lnTo>
                        <a:lnTo>
                          <a:pt x="660" y="317"/>
                        </a:lnTo>
                        <a:lnTo>
                          <a:pt x="655" y="302"/>
                        </a:lnTo>
                        <a:lnTo>
                          <a:pt x="645" y="290"/>
                        </a:lnTo>
                        <a:lnTo>
                          <a:pt x="634" y="277"/>
                        </a:lnTo>
                        <a:lnTo>
                          <a:pt x="627" y="266"/>
                        </a:lnTo>
                        <a:lnTo>
                          <a:pt x="636" y="265"/>
                        </a:lnTo>
                        <a:lnTo>
                          <a:pt x="645" y="266"/>
                        </a:lnTo>
                        <a:lnTo>
                          <a:pt x="655" y="268"/>
                        </a:lnTo>
                        <a:lnTo>
                          <a:pt x="665" y="271"/>
                        </a:lnTo>
                        <a:lnTo>
                          <a:pt x="673" y="279"/>
                        </a:lnTo>
                        <a:lnTo>
                          <a:pt x="685" y="290"/>
                        </a:lnTo>
                        <a:lnTo>
                          <a:pt x="691" y="302"/>
                        </a:lnTo>
                        <a:lnTo>
                          <a:pt x="695" y="286"/>
                        </a:lnTo>
                        <a:lnTo>
                          <a:pt x="697" y="274"/>
                        </a:lnTo>
                        <a:lnTo>
                          <a:pt x="698" y="259"/>
                        </a:lnTo>
                        <a:lnTo>
                          <a:pt x="709" y="269"/>
                        </a:lnTo>
                        <a:lnTo>
                          <a:pt x="717" y="284"/>
                        </a:lnTo>
                        <a:lnTo>
                          <a:pt x="726" y="300"/>
                        </a:lnTo>
                        <a:lnTo>
                          <a:pt x="725" y="282"/>
                        </a:lnTo>
                        <a:lnTo>
                          <a:pt x="723" y="265"/>
                        </a:lnTo>
                        <a:lnTo>
                          <a:pt x="717" y="252"/>
                        </a:lnTo>
                        <a:lnTo>
                          <a:pt x="690" y="198"/>
                        </a:lnTo>
                        <a:lnTo>
                          <a:pt x="676" y="183"/>
                        </a:lnTo>
                        <a:lnTo>
                          <a:pt x="671" y="179"/>
                        </a:lnTo>
                        <a:lnTo>
                          <a:pt x="660" y="170"/>
                        </a:lnTo>
                        <a:lnTo>
                          <a:pt x="644" y="160"/>
                        </a:lnTo>
                        <a:lnTo>
                          <a:pt x="630" y="155"/>
                        </a:lnTo>
                        <a:lnTo>
                          <a:pt x="616" y="151"/>
                        </a:lnTo>
                        <a:lnTo>
                          <a:pt x="607" y="151"/>
                        </a:lnTo>
                        <a:lnTo>
                          <a:pt x="594" y="156"/>
                        </a:lnTo>
                        <a:lnTo>
                          <a:pt x="580" y="160"/>
                        </a:lnTo>
                        <a:lnTo>
                          <a:pt x="568" y="160"/>
                        </a:lnTo>
                        <a:lnTo>
                          <a:pt x="557" y="160"/>
                        </a:lnTo>
                        <a:lnTo>
                          <a:pt x="543" y="158"/>
                        </a:lnTo>
                        <a:lnTo>
                          <a:pt x="527" y="158"/>
                        </a:lnTo>
                        <a:lnTo>
                          <a:pt x="517" y="158"/>
                        </a:lnTo>
                        <a:lnTo>
                          <a:pt x="495" y="156"/>
                        </a:lnTo>
                        <a:lnTo>
                          <a:pt x="482" y="152"/>
                        </a:lnTo>
                        <a:lnTo>
                          <a:pt x="473" y="147"/>
                        </a:lnTo>
                        <a:lnTo>
                          <a:pt x="459" y="139"/>
                        </a:lnTo>
                        <a:lnTo>
                          <a:pt x="449" y="128"/>
                        </a:lnTo>
                        <a:lnTo>
                          <a:pt x="437" y="115"/>
                        </a:lnTo>
                        <a:lnTo>
                          <a:pt x="429" y="102"/>
                        </a:lnTo>
                        <a:lnTo>
                          <a:pt x="423" y="93"/>
                        </a:lnTo>
                        <a:lnTo>
                          <a:pt x="416" y="87"/>
                        </a:lnTo>
                        <a:lnTo>
                          <a:pt x="406" y="77"/>
                        </a:lnTo>
                        <a:lnTo>
                          <a:pt x="398" y="68"/>
                        </a:lnTo>
                        <a:lnTo>
                          <a:pt x="390" y="61"/>
                        </a:lnTo>
                        <a:lnTo>
                          <a:pt x="376" y="57"/>
                        </a:lnTo>
                        <a:lnTo>
                          <a:pt x="364" y="53"/>
                        </a:lnTo>
                        <a:lnTo>
                          <a:pt x="353" y="48"/>
                        </a:lnTo>
                        <a:lnTo>
                          <a:pt x="338" y="43"/>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grpSp>
          <p:sp>
            <p:nvSpPr>
              <p:cNvPr id="696418" name="Freeform 98"/>
              <p:cNvSpPr>
                <a:spLocks/>
              </p:cNvSpPr>
              <p:nvPr/>
            </p:nvSpPr>
            <p:spPr bwMode="auto">
              <a:xfrm>
                <a:off x="4728" y="3020"/>
                <a:ext cx="563" cy="531"/>
              </a:xfrm>
              <a:custGeom>
                <a:avLst/>
                <a:gdLst/>
                <a:ahLst/>
                <a:cxnLst>
                  <a:cxn ang="0">
                    <a:pos x="52" y="251"/>
                  </a:cxn>
                  <a:cxn ang="0">
                    <a:pos x="85" y="238"/>
                  </a:cxn>
                  <a:cxn ang="0">
                    <a:pos x="111" y="210"/>
                  </a:cxn>
                  <a:cxn ang="0">
                    <a:pos x="136" y="172"/>
                  </a:cxn>
                  <a:cxn ang="0">
                    <a:pos x="169" y="116"/>
                  </a:cxn>
                  <a:cxn ang="0">
                    <a:pos x="213" y="73"/>
                  </a:cxn>
                  <a:cxn ang="0">
                    <a:pos x="254" y="42"/>
                  </a:cxn>
                  <a:cxn ang="0">
                    <a:pos x="295" y="19"/>
                  </a:cxn>
                  <a:cxn ang="0">
                    <a:pos x="342" y="3"/>
                  </a:cxn>
                  <a:cxn ang="0">
                    <a:pos x="397" y="2"/>
                  </a:cxn>
                  <a:cxn ang="0">
                    <a:pos x="450" y="16"/>
                  </a:cxn>
                  <a:cxn ang="0">
                    <a:pos x="499" y="47"/>
                  </a:cxn>
                  <a:cxn ang="0">
                    <a:pos x="540" y="94"/>
                  </a:cxn>
                  <a:cxn ang="0">
                    <a:pos x="558" y="132"/>
                  </a:cxn>
                  <a:cxn ang="0">
                    <a:pos x="561" y="167"/>
                  </a:cxn>
                  <a:cxn ang="0">
                    <a:pos x="551" y="220"/>
                  </a:cxn>
                  <a:cxn ang="0">
                    <a:pos x="526" y="269"/>
                  </a:cxn>
                  <a:cxn ang="0">
                    <a:pos x="477" y="323"/>
                  </a:cxn>
                  <a:cxn ang="0">
                    <a:pos x="437" y="383"/>
                  </a:cxn>
                  <a:cxn ang="0">
                    <a:pos x="418" y="437"/>
                  </a:cxn>
                  <a:cxn ang="0">
                    <a:pos x="422" y="475"/>
                  </a:cxn>
                  <a:cxn ang="0">
                    <a:pos x="439" y="508"/>
                  </a:cxn>
                  <a:cxn ang="0">
                    <a:pos x="473" y="524"/>
                  </a:cxn>
                  <a:cxn ang="0">
                    <a:pos x="471" y="530"/>
                  </a:cxn>
                  <a:cxn ang="0">
                    <a:pos x="436" y="516"/>
                  </a:cxn>
                  <a:cxn ang="0">
                    <a:pos x="414" y="490"/>
                  </a:cxn>
                  <a:cxn ang="0">
                    <a:pos x="401" y="453"/>
                  </a:cxn>
                  <a:cxn ang="0">
                    <a:pos x="406" y="414"/>
                  </a:cxn>
                  <a:cxn ang="0">
                    <a:pos x="422" y="371"/>
                  </a:cxn>
                  <a:cxn ang="0">
                    <a:pos x="449" y="320"/>
                  </a:cxn>
                  <a:cxn ang="0">
                    <a:pos x="498" y="264"/>
                  </a:cxn>
                  <a:cxn ang="0">
                    <a:pos x="529" y="206"/>
                  </a:cxn>
                  <a:cxn ang="0">
                    <a:pos x="533" y="170"/>
                  </a:cxn>
                  <a:cxn ang="0">
                    <a:pos x="518" y="125"/>
                  </a:cxn>
                  <a:cxn ang="0">
                    <a:pos x="481" y="82"/>
                  </a:cxn>
                  <a:cxn ang="0">
                    <a:pos x="429" y="52"/>
                  </a:cxn>
                  <a:cxn ang="0">
                    <a:pos x="366" y="40"/>
                  </a:cxn>
                  <a:cxn ang="0">
                    <a:pos x="311" y="55"/>
                  </a:cxn>
                  <a:cxn ang="0">
                    <a:pos x="243" y="101"/>
                  </a:cxn>
                  <a:cxn ang="0">
                    <a:pos x="197" y="146"/>
                  </a:cxn>
                  <a:cxn ang="0">
                    <a:pos x="173" y="195"/>
                  </a:cxn>
                  <a:cxn ang="0">
                    <a:pos x="146" y="239"/>
                  </a:cxn>
                  <a:cxn ang="0">
                    <a:pos x="105" y="281"/>
                  </a:cxn>
                  <a:cxn ang="0">
                    <a:pos x="37" y="322"/>
                  </a:cxn>
                  <a:cxn ang="0">
                    <a:pos x="2" y="304"/>
                  </a:cxn>
                  <a:cxn ang="0">
                    <a:pos x="2" y="272"/>
                  </a:cxn>
                  <a:cxn ang="0">
                    <a:pos x="21" y="249"/>
                  </a:cxn>
                </a:cxnLst>
                <a:rect l="0" t="0" r="r" b="b"/>
                <a:pathLst>
                  <a:path w="563" h="531">
                    <a:moveTo>
                      <a:pt x="21" y="249"/>
                    </a:moveTo>
                    <a:lnTo>
                      <a:pt x="39" y="252"/>
                    </a:lnTo>
                    <a:lnTo>
                      <a:pt x="52" y="251"/>
                    </a:lnTo>
                    <a:lnTo>
                      <a:pt x="66" y="248"/>
                    </a:lnTo>
                    <a:lnTo>
                      <a:pt x="76" y="243"/>
                    </a:lnTo>
                    <a:lnTo>
                      <a:pt x="85" y="238"/>
                    </a:lnTo>
                    <a:lnTo>
                      <a:pt x="94" y="230"/>
                    </a:lnTo>
                    <a:lnTo>
                      <a:pt x="102" y="222"/>
                    </a:lnTo>
                    <a:lnTo>
                      <a:pt x="111" y="210"/>
                    </a:lnTo>
                    <a:lnTo>
                      <a:pt x="120" y="200"/>
                    </a:lnTo>
                    <a:lnTo>
                      <a:pt x="129" y="187"/>
                    </a:lnTo>
                    <a:lnTo>
                      <a:pt x="136" y="172"/>
                    </a:lnTo>
                    <a:lnTo>
                      <a:pt x="146" y="153"/>
                    </a:lnTo>
                    <a:lnTo>
                      <a:pt x="155" y="137"/>
                    </a:lnTo>
                    <a:lnTo>
                      <a:pt x="169" y="116"/>
                    </a:lnTo>
                    <a:lnTo>
                      <a:pt x="182" y="101"/>
                    </a:lnTo>
                    <a:lnTo>
                      <a:pt x="197" y="87"/>
                    </a:lnTo>
                    <a:lnTo>
                      <a:pt x="213" y="73"/>
                    </a:lnTo>
                    <a:lnTo>
                      <a:pt x="223" y="66"/>
                    </a:lnTo>
                    <a:lnTo>
                      <a:pt x="233" y="57"/>
                    </a:lnTo>
                    <a:lnTo>
                      <a:pt x="254" y="42"/>
                    </a:lnTo>
                    <a:lnTo>
                      <a:pt x="271" y="31"/>
                    </a:lnTo>
                    <a:lnTo>
                      <a:pt x="285" y="24"/>
                    </a:lnTo>
                    <a:lnTo>
                      <a:pt x="295" y="19"/>
                    </a:lnTo>
                    <a:lnTo>
                      <a:pt x="309" y="13"/>
                    </a:lnTo>
                    <a:lnTo>
                      <a:pt x="325" y="7"/>
                    </a:lnTo>
                    <a:lnTo>
                      <a:pt x="342" y="3"/>
                    </a:lnTo>
                    <a:lnTo>
                      <a:pt x="360" y="1"/>
                    </a:lnTo>
                    <a:lnTo>
                      <a:pt x="382" y="0"/>
                    </a:lnTo>
                    <a:lnTo>
                      <a:pt x="397" y="2"/>
                    </a:lnTo>
                    <a:lnTo>
                      <a:pt x="411" y="4"/>
                    </a:lnTo>
                    <a:lnTo>
                      <a:pt x="429" y="9"/>
                    </a:lnTo>
                    <a:lnTo>
                      <a:pt x="450" y="16"/>
                    </a:lnTo>
                    <a:lnTo>
                      <a:pt x="465" y="25"/>
                    </a:lnTo>
                    <a:lnTo>
                      <a:pt x="478" y="33"/>
                    </a:lnTo>
                    <a:lnTo>
                      <a:pt x="499" y="47"/>
                    </a:lnTo>
                    <a:lnTo>
                      <a:pt x="513" y="61"/>
                    </a:lnTo>
                    <a:lnTo>
                      <a:pt x="531" y="80"/>
                    </a:lnTo>
                    <a:lnTo>
                      <a:pt x="540" y="94"/>
                    </a:lnTo>
                    <a:lnTo>
                      <a:pt x="549" y="108"/>
                    </a:lnTo>
                    <a:lnTo>
                      <a:pt x="554" y="121"/>
                    </a:lnTo>
                    <a:lnTo>
                      <a:pt x="558" y="132"/>
                    </a:lnTo>
                    <a:lnTo>
                      <a:pt x="561" y="146"/>
                    </a:lnTo>
                    <a:lnTo>
                      <a:pt x="562" y="156"/>
                    </a:lnTo>
                    <a:lnTo>
                      <a:pt x="561" y="167"/>
                    </a:lnTo>
                    <a:lnTo>
                      <a:pt x="558" y="187"/>
                    </a:lnTo>
                    <a:lnTo>
                      <a:pt x="556" y="204"/>
                    </a:lnTo>
                    <a:lnTo>
                      <a:pt x="551" y="220"/>
                    </a:lnTo>
                    <a:lnTo>
                      <a:pt x="544" y="236"/>
                    </a:lnTo>
                    <a:lnTo>
                      <a:pt x="536" y="251"/>
                    </a:lnTo>
                    <a:lnTo>
                      <a:pt x="526" y="269"/>
                    </a:lnTo>
                    <a:lnTo>
                      <a:pt x="509" y="291"/>
                    </a:lnTo>
                    <a:lnTo>
                      <a:pt x="494" y="306"/>
                    </a:lnTo>
                    <a:lnTo>
                      <a:pt x="477" y="323"/>
                    </a:lnTo>
                    <a:lnTo>
                      <a:pt x="460" y="343"/>
                    </a:lnTo>
                    <a:lnTo>
                      <a:pt x="446" y="364"/>
                    </a:lnTo>
                    <a:lnTo>
                      <a:pt x="437" y="383"/>
                    </a:lnTo>
                    <a:lnTo>
                      <a:pt x="427" y="406"/>
                    </a:lnTo>
                    <a:lnTo>
                      <a:pt x="422" y="421"/>
                    </a:lnTo>
                    <a:lnTo>
                      <a:pt x="418" y="437"/>
                    </a:lnTo>
                    <a:lnTo>
                      <a:pt x="418" y="451"/>
                    </a:lnTo>
                    <a:lnTo>
                      <a:pt x="419" y="464"/>
                    </a:lnTo>
                    <a:lnTo>
                      <a:pt x="422" y="475"/>
                    </a:lnTo>
                    <a:lnTo>
                      <a:pt x="427" y="488"/>
                    </a:lnTo>
                    <a:lnTo>
                      <a:pt x="433" y="499"/>
                    </a:lnTo>
                    <a:lnTo>
                      <a:pt x="439" y="508"/>
                    </a:lnTo>
                    <a:lnTo>
                      <a:pt x="447" y="515"/>
                    </a:lnTo>
                    <a:lnTo>
                      <a:pt x="459" y="520"/>
                    </a:lnTo>
                    <a:lnTo>
                      <a:pt x="473" y="524"/>
                    </a:lnTo>
                    <a:lnTo>
                      <a:pt x="498" y="526"/>
                    </a:lnTo>
                    <a:lnTo>
                      <a:pt x="482" y="529"/>
                    </a:lnTo>
                    <a:lnTo>
                      <a:pt x="471" y="530"/>
                    </a:lnTo>
                    <a:lnTo>
                      <a:pt x="458" y="528"/>
                    </a:lnTo>
                    <a:lnTo>
                      <a:pt x="446" y="523"/>
                    </a:lnTo>
                    <a:lnTo>
                      <a:pt x="436" y="516"/>
                    </a:lnTo>
                    <a:lnTo>
                      <a:pt x="427" y="508"/>
                    </a:lnTo>
                    <a:lnTo>
                      <a:pt x="419" y="501"/>
                    </a:lnTo>
                    <a:lnTo>
                      <a:pt x="414" y="490"/>
                    </a:lnTo>
                    <a:lnTo>
                      <a:pt x="410" y="480"/>
                    </a:lnTo>
                    <a:lnTo>
                      <a:pt x="405" y="467"/>
                    </a:lnTo>
                    <a:lnTo>
                      <a:pt x="401" y="453"/>
                    </a:lnTo>
                    <a:lnTo>
                      <a:pt x="400" y="440"/>
                    </a:lnTo>
                    <a:lnTo>
                      <a:pt x="401" y="428"/>
                    </a:lnTo>
                    <a:lnTo>
                      <a:pt x="406" y="414"/>
                    </a:lnTo>
                    <a:lnTo>
                      <a:pt x="410" y="402"/>
                    </a:lnTo>
                    <a:lnTo>
                      <a:pt x="415" y="388"/>
                    </a:lnTo>
                    <a:lnTo>
                      <a:pt x="422" y="371"/>
                    </a:lnTo>
                    <a:lnTo>
                      <a:pt x="428" y="357"/>
                    </a:lnTo>
                    <a:lnTo>
                      <a:pt x="437" y="339"/>
                    </a:lnTo>
                    <a:lnTo>
                      <a:pt x="449" y="320"/>
                    </a:lnTo>
                    <a:lnTo>
                      <a:pt x="462" y="304"/>
                    </a:lnTo>
                    <a:lnTo>
                      <a:pt x="482" y="282"/>
                    </a:lnTo>
                    <a:lnTo>
                      <a:pt x="498" y="264"/>
                    </a:lnTo>
                    <a:lnTo>
                      <a:pt x="514" y="241"/>
                    </a:lnTo>
                    <a:lnTo>
                      <a:pt x="524" y="222"/>
                    </a:lnTo>
                    <a:lnTo>
                      <a:pt x="529" y="206"/>
                    </a:lnTo>
                    <a:lnTo>
                      <a:pt x="531" y="199"/>
                    </a:lnTo>
                    <a:lnTo>
                      <a:pt x="532" y="184"/>
                    </a:lnTo>
                    <a:lnTo>
                      <a:pt x="533" y="170"/>
                    </a:lnTo>
                    <a:lnTo>
                      <a:pt x="531" y="155"/>
                    </a:lnTo>
                    <a:lnTo>
                      <a:pt x="526" y="145"/>
                    </a:lnTo>
                    <a:lnTo>
                      <a:pt x="518" y="125"/>
                    </a:lnTo>
                    <a:lnTo>
                      <a:pt x="509" y="111"/>
                    </a:lnTo>
                    <a:lnTo>
                      <a:pt x="498" y="98"/>
                    </a:lnTo>
                    <a:lnTo>
                      <a:pt x="481" y="82"/>
                    </a:lnTo>
                    <a:lnTo>
                      <a:pt x="465" y="70"/>
                    </a:lnTo>
                    <a:lnTo>
                      <a:pt x="446" y="59"/>
                    </a:lnTo>
                    <a:lnTo>
                      <a:pt x="429" y="52"/>
                    </a:lnTo>
                    <a:lnTo>
                      <a:pt x="408" y="44"/>
                    </a:lnTo>
                    <a:lnTo>
                      <a:pt x="382" y="40"/>
                    </a:lnTo>
                    <a:lnTo>
                      <a:pt x="366" y="40"/>
                    </a:lnTo>
                    <a:lnTo>
                      <a:pt x="344" y="43"/>
                    </a:lnTo>
                    <a:lnTo>
                      <a:pt x="324" y="49"/>
                    </a:lnTo>
                    <a:lnTo>
                      <a:pt x="311" y="55"/>
                    </a:lnTo>
                    <a:lnTo>
                      <a:pt x="289" y="67"/>
                    </a:lnTo>
                    <a:lnTo>
                      <a:pt x="264" y="84"/>
                    </a:lnTo>
                    <a:lnTo>
                      <a:pt x="243" y="101"/>
                    </a:lnTo>
                    <a:lnTo>
                      <a:pt x="221" y="121"/>
                    </a:lnTo>
                    <a:lnTo>
                      <a:pt x="205" y="137"/>
                    </a:lnTo>
                    <a:lnTo>
                      <a:pt x="197" y="146"/>
                    </a:lnTo>
                    <a:lnTo>
                      <a:pt x="188" y="159"/>
                    </a:lnTo>
                    <a:lnTo>
                      <a:pt x="178" y="180"/>
                    </a:lnTo>
                    <a:lnTo>
                      <a:pt x="173" y="195"/>
                    </a:lnTo>
                    <a:lnTo>
                      <a:pt x="166" y="208"/>
                    </a:lnTo>
                    <a:lnTo>
                      <a:pt x="158" y="221"/>
                    </a:lnTo>
                    <a:lnTo>
                      <a:pt x="146" y="239"/>
                    </a:lnTo>
                    <a:lnTo>
                      <a:pt x="134" y="253"/>
                    </a:lnTo>
                    <a:lnTo>
                      <a:pt x="121" y="267"/>
                    </a:lnTo>
                    <a:lnTo>
                      <a:pt x="105" y="281"/>
                    </a:lnTo>
                    <a:lnTo>
                      <a:pt x="68" y="310"/>
                    </a:lnTo>
                    <a:lnTo>
                      <a:pt x="58" y="317"/>
                    </a:lnTo>
                    <a:lnTo>
                      <a:pt x="37" y="322"/>
                    </a:lnTo>
                    <a:lnTo>
                      <a:pt x="19" y="320"/>
                    </a:lnTo>
                    <a:lnTo>
                      <a:pt x="7" y="314"/>
                    </a:lnTo>
                    <a:lnTo>
                      <a:pt x="2" y="304"/>
                    </a:lnTo>
                    <a:lnTo>
                      <a:pt x="0" y="295"/>
                    </a:lnTo>
                    <a:lnTo>
                      <a:pt x="0" y="283"/>
                    </a:lnTo>
                    <a:lnTo>
                      <a:pt x="2" y="272"/>
                    </a:lnTo>
                    <a:lnTo>
                      <a:pt x="5" y="264"/>
                    </a:lnTo>
                    <a:lnTo>
                      <a:pt x="13" y="254"/>
                    </a:lnTo>
                    <a:lnTo>
                      <a:pt x="21" y="249"/>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nvGrpSpPr>
              <p:cNvPr id="696419" name="Group 99"/>
              <p:cNvGrpSpPr>
                <a:grpSpLocks/>
              </p:cNvGrpSpPr>
              <p:nvPr/>
            </p:nvGrpSpPr>
            <p:grpSpPr bwMode="auto">
              <a:xfrm>
                <a:off x="4510" y="3485"/>
                <a:ext cx="322" cy="360"/>
                <a:chOff x="4510" y="3485"/>
                <a:chExt cx="322" cy="360"/>
              </a:xfrm>
            </p:grpSpPr>
            <p:grpSp>
              <p:nvGrpSpPr>
                <p:cNvPr id="696420" name="Group 100"/>
                <p:cNvGrpSpPr>
                  <a:grpSpLocks/>
                </p:cNvGrpSpPr>
                <p:nvPr/>
              </p:nvGrpSpPr>
              <p:grpSpPr bwMode="auto">
                <a:xfrm>
                  <a:off x="4510" y="3485"/>
                  <a:ext cx="322" cy="360"/>
                  <a:chOff x="4510" y="3485"/>
                  <a:chExt cx="322" cy="360"/>
                </a:xfrm>
              </p:grpSpPr>
              <p:sp>
                <p:nvSpPr>
                  <p:cNvPr id="696421" name="Freeform 101"/>
                  <p:cNvSpPr>
                    <a:spLocks/>
                  </p:cNvSpPr>
                  <p:nvPr/>
                </p:nvSpPr>
                <p:spPr bwMode="auto">
                  <a:xfrm>
                    <a:off x="4510" y="3485"/>
                    <a:ext cx="322" cy="360"/>
                  </a:xfrm>
                  <a:custGeom>
                    <a:avLst/>
                    <a:gdLst/>
                    <a:ahLst/>
                    <a:cxnLst>
                      <a:cxn ang="0">
                        <a:pos x="155" y="0"/>
                      </a:cxn>
                      <a:cxn ang="0">
                        <a:pos x="168" y="27"/>
                      </a:cxn>
                      <a:cxn ang="0">
                        <a:pos x="173" y="40"/>
                      </a:cxn>
                      <a:cxn ang="0">
                        <a:pos x="178" y="50"/>
                      </a:cxn>
                      <a:cxn ang="0">
                        <a:pos x="182" y="60"/>
                      </a:cxn>
                      <a:cxn ang="0">
                        <a:pos x="195" y="65"/>
                      </a:cxn>
                      <a:cxn ang="0">
                        <a:pos x="211" y="74"/>
                      </a:cxn>
                      <a:cxn ang="0">
                        <a:pos x="222" y="80"/>
                      </a:cxn>
                      <a:cxn ang="0">
                        <a:pos x="236" y="85"/>
                      </a:cxn>
                      <a:cxn ang="0">
                        <a:pos x="252" y="90"/>
                      </a:cxn>
                      <a:cxn ang="0">
                        <a:pos x="268" y="93"/>
                      </a:cxn>
                      <a:cxn ang="0">
                        <a:pos x="286" y="95"/>
                      </a:cxn>
                      <a:cxn ang="0">
                        <a:pos x="299" y="96"/>
                      </a:cxn>
                      <a:cxn ang="0">
                        <a:pos x="308" y="99"/>
                      </a:cxn>
                      <a:cxn ang="0">
                        <a:pos x="313" y="104"/>
                      </a:cxn>
                      <a:cxn ang="0">
                        <a:pos x="317" y="111"/>
                      </a:cxn>
                      <a:cxn ang="0">
                        <a:pos x="321" y="124"/>
                      </a:cxn>
                      <a:cxn ang="0">
                        <a:pos x="320" y="142"/>
                      </a:cxn>
                      <a:cxn ang="0">
                        <a:pos x="298" y="167"/>
                      </a:cxn>
                      <a:cxn ang="0">
                        <a:pos x="277" y="192"/>
                      </a:cxn>
                      <a:cxn ang="0">
                        <a:pos x="261" y="219"/>
                      </a:cxn>
                      <a:cxn ang="0">
                        <a:pos x="249" y="249"/>
                      </a:cxn>
                      <a:cxn ang="0">
                        <a:pos x="226" y="290"/>
                      </a:cxn>
                      <a:cxn ang="0">
                        <a:pos x="218" y="318"/>
                      </a:cxn>
                      <a:cxn ang="0">
                        <a:pos x="211" y="331"/>
                      </a:cxn>
                      <a:cxn ang="0">
                        <a:pos x="197" y="344"/>
                      </a:cxn>
                      <a:cxn ang="0">
                        <a:pos x="175" y="354"/>
                      </a:cxn>
                      <a:cxn ang="0">
                        <a:pos x="151" y="359"/>
                      </a:cxn>
                      <a:cxn ang="0">
                        <a:pos x="130" y="359"/>
                      </a:cxn>
                      <a:cxn ang="0">
                        <a:pos x="109" y="359"/>
                      </a:cxn>
                      <a:cxn ang="0">
                        <a:pos x="90" y="350"/>
                      </a:cxn>
                      <a:cxn ang="0">
                        <a:pos x="78" y="339"/>
                      </a:cxn>
                      <a:cxn ang="0">
                        <a:pos x="74" y="327"/>
                      </a:cxn>
                      <a:cxn ang="0">
                        <a:pos x="75" y="311"/>
                      </a:cxn>
                      <a:cxn ang="0">
                        <a:pos x="83" y="300"/>
                      </a:cxn>
                      <a:cxn ang="0">
                        <a:pos x="94" y="290"/>
                      </a:cxn>
                      <a:cxn ang="0">
                        <a:pos x="134" y="283"/>
                      </a:cxn>
                      <a:cxn ang="0">
                        <a:pos x="156" y="273"/>
                      </a:cxn>
                      <a:cxn ang="0">
                        <a:pos x="170" y="254"/>
                      </a:cxn>
                      <a:cxn ang="0">
                        <a:pos x="185" y="219"/>
                      </a:cxn>
                      <a:cxn ang="0">
                        <a:pos x="207" y="187"/>
                      </a:cxn>
                      <a:cxn ang="0">
                        <a:pos x="218" y="161"/>
                      </a:cxn>
                      <a:cxn ang="0">
                        <a:pos x="217" y="142"/>
                      </a:cxn>
                      <a:cxn ang="0">
                        <a:pos x="213" y="129"/>
                      </a:cxn>
                      <a:cxn ang="0">
                        <a:pos x="204" y="123"/>
                      </a:cxn>
                      <a:cxn ang="0">
                        <a:pos x="191" y="118"/>
                      </a:cxn>
                      <a:cxn ang="0">
                        <a:pos x="173" y="116"/>
                      </a:cxn>
                      <a:cxn ang="0">
                        <a:pos x="156" y="116"/>
                      </a:cxn>
                      <a:cxn ang="0">
                        <a:pos x="143" y="120"/>
                      </a:cxn>
                      <a:cxn ang="0">
                        <a:pos x="127" y="124"/>
                      </a:cxn>
                      <a:cxn ang="0">
                        <a:pos x="111" y="131"/>
                      </a:cxn>
                      <a:cxn ang="0">
                        <a:pos x="96" y="138"/>
                      </a:cxn>
                      <a:cxn ang="0">
                        <a:pos x="81" y="144"/>
                      </a:cxn>
                      <a:cxn ang="0">
                        <a:pos x="63" y="150"/>
                      </a:cxn>
                      <a:cxn ang="0">
                        <a:pos x="52" y="154"/>
                      </a:cxn>
                      <a:cxn ang="0">
                        <a:pos x="12" y="104"/>
                      </a:cxn>
                      <a:cxn ang="0">
                        <a:pos x="0" y="61"/>
                      </a:cxn>
                      <a:cxn ang="0">
                        <a:pos x="155" y="0"/>
                      </a:cxn>
                    </a:cxnLst>
                    <a:rect l="0" t="0" r="r" b="b"/>
                    <a:pathLst>
                      <a:path w="322" h="360">
                        <a:moveTo>
                          <a:pt x="155" y="0"/>
                        </a:moveTo>
                        <a:lnTo>
                          <a:pt x="168" y="27"/>
                        </a:lnTo>
                        <a:lnTo>
                          <a:pt x="173" y="40"/>
                        </a:lnTo>
                        <a:lnTo>
                          <a:pt x="178" y="50"/>
                        </a:lnTo>
                        <a:lnTo>
                          <a:pt x="182" y="60"/>
                        </a:lnTo>
                        <a:lnTo>
                          <a:pt x="195" y="65"/>
                        </a:lnTo>
                        <a:lnTo>
                          <a:pt x="211" y="74"/>
                        </a:lnTo>
                        <a:lnTo>
                          <a:pt x="222" y="80"/>
                        </a:lnTo>
                        <a:lnTo>
                          <a:pt x="236" y="85"/>
                        </a:lnTo>
                        <a:lnTo>
                          <a:pt x="252" y="90"/>
                        </a:lnTo>
                        <a:lnTo>
                          <a:pt x="268" y="93"/>
                        </a:lnTo>
                        <a:lnTo>
                          <a:pt x="286" y="95"/>
                        </a:lnTo>
                        <a:lnTo>
                          <a:pt x="299" y="96"/>
                        </a:lnTo>
                        <a:lnTo>
                          <a:pt x="308" y="99"/>
                        </a:lnTo>
                        <a:lnTo>
                          <a:pt x="313" y="104"/>
                        </a:lnTo>
                        <a:lnTo>
                          <a:pt x="317" y="111"/>
                        </a:lnTo>
                        <a:lnTo>
                          <a:pt x="321" y="124"/>
                        </a:lnTo>
                        <a:lnTo>
                          <a:pt x="320" y="142"/>
                        </a:lnTo>
                        <a:lnTo>
                          <a:pt x="298" y="167"/>
                        </a:lnTo>
                        <a:lnTo>
                          <a:pt x="277" y="192"/>
                        </a:lnTo>
                        <a:lnTo>
                          <a:pt x="261" y="219"/>
                        </a:lnTo>
                        <a:lnTo>
                          <a:pt x="249" y="249"/>
                        </a:lnTo>
                        <a:lnTo>
                          <a:pt x="226" y="290"/>
                        </a:lnTo>
                        <a:lnTo>
                          <a:pt x="218" y="318"/>
                        </a:lnTo>
                        <a:lnTo>
                          <a:pt x="211" y="331"/>
                        </a:lnTo>
                        <a:lnTo>
                          <a:pt x="197" y="344"/>
                        </a:lnTo>
                        <a:lnTo>
                          <a:pt x="175" y="354"/>
                        </a:lnTo>
                        <a:lnTo>
                          <a:pt x="151" y="359"/>
                        </a:lnTo>
                        <a:lnTo>
                          <a:pt x="130" y="359"/>
                        </a:lnTo>
                        <a:lnTo>
                          <a:pt x="109" y="359"/>
                        </a:lnTo>
                        <a:lnTo>
                          <a:pt x="90" y="350"/>
                        </a:lnTo>
                        <a:lnTo>
                          <a:pt x="78" y="339"/>
                        </a:lnTo>
                        <a:lnTo>
                          <a:pt x="74" y="327"/>
                        </a:lnTo>
                        <a:lnTo>
                          <a:pt x="75" y="311"/>
                        </a:lnTo>
                        <a:lnTo>
                          <a:pt x="83" y="300"/>
                        </a:lnTo>
                        <a:lnTo>
                          <a:pt x="94" y="290"/>
                        </a:lnTo>
                        <a:lnTo>
                          <a:pt x="134" y="283"/>
                        </a:lnTo>
                        <a:lnTo>
                          <a:pt x="156" y="273"/>
                        </a:lnTo>
                        <a:lnTo>
                          <a:pt x="170" y="254"/>
                        </a:lnTo>
                        <a:lnTo>
                          <a:pt x="185" y="219"/>
                        </a:lnTo>
                        <a:lnTo>
                          <a:pt x="207" y="187"/>
                        </a:lnTo>
                        <a:lnTo>
                          <a:pt x="218" y="161"/>
                        </a:lnTo>
                        <a:lnTo>
                          <a:pt x="217" y="142"/>
                        </a:lnTo>
                        <a:lnTo>
                          <a:pt x="213" y="129"/>
                        </a:lnTo>
                        <a:lnTo>
                          <a:pt x="204" y="123"/>
                        </a:lnTo>
                        <a:lnTo>
                          <a:pt x="191" y="118"/>
                        </a:lnTo>
                        <a:lnTo>
                          <a:pt x="173" y="116"/>
                        </a:lnTo>
                        <a:lnTo>
                          <a:pt x="156" y="116"/>
                        </a:lnTo>
                        <a:lnTo>
                          <a:pt x="143" y="120"/>
                        </a:lnTo>
                        <a:lnTo>
                          <a:pt x="127" y="124"/>
                        </a:lnTo>
                        <a:lnTo>
                          <a:pt x="111" y="131"/>
                        </a:lnTo>
                        <a:lnTo>
                          <a:pt x="96" y="138"/>
                        </a:lnTo>
                        <a:lnTo>
                          <a:pt x="81" y="144"/>
                        </a:lnTo>
                        <a:lnTo>
                          <a:pt x="63" y="150"/>
                        </a:lnTo>
                        <a:lnTo>
                          <a:pt x="52" y="154"/>
                        </a:lnTo>
                        <a:lnTo>
                          <a:pt x="12" y="104"/>
                        </a:lnTo>
                        <a:lnTo>
                          <a:pt x="0" y="61"/>
                        </a:lnTo>
                        <a:lnTo>
                          <a:pt x="155"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sp>
                <p:nvSpPr>
                  <p:cNvPr id="696422" name="Freeform 102"/>
                  <p:cNvSpPr>
                    <a:spLocks/>
                  </p:cNvSpPr>
                  <p:nvPr/>
                </p:nvSpPr>
                <p:spPr bwMode="auto">
                  <a:xfrm>
                    <a:off x="4510" y="3485"/>
                    <a:ext cx="197" cy="156"/>
                  </a:xfrm>
                  <a:custGeom>
                    <a:avLst/>
                    <a:gdLst/>
                    <a:ahLst/>
                    <a:cxnLst>
                      <a:cxn ang="0">
                        <a:pos x="155" y="0"/>
                      </a:cxn>
                      <a:cxn ang="0">
                        <a:pos x="168" y="27"/>
                      </a:cxn>
                      <a:cxn ang="0">
                        <a:pos x="173" y="40"/>
                      </a:cxn>
                      <a:cxn ang="0">
                        <a:pos x="178" y="50"/>
                      </a:cxn>
                      <a:cxn ang="0">
                        <a:pos x="182" y="60"/>
                      </a:cxn>
                      <a:cxn ang="0">
                        <a:pos x="196" y="65"/>
                      </a:cxn>
                      <a:cxn ang="0">
                        <a:pos x="156" y="116"/>
                      </a:cxn>
                      <a:cxn ang="0">
                        <a:pos x="143" y="120"/>
                      </a:cxn>
                      <a:cxn ang="0">
                        <a:pos x="127" y="124"/>
                      </a:cxn>
                      <a:cxn ang="0">
                        <a:pos x="111" y="131"/>
                      </a:cxn>
                      <a:cxn ang="0">
                        <a:pos x="96" y="138"/>
                      </a:cxn>
                      <a:cxn ang="0">
                        <a:pos x="81" y="144"/>
                      </a:cxn>
                      <a:cxn ang="0">
                        <a:pos x="63" y="150"/>
                      </a:cxn>
                      <a:cxn ang="0">
                        <a:pos x="52" y="155"/>
                      </a:cxn>
                      <a:cxn ang="0">
                        <a:pos x="12" y="104"/>
                      </a:cxn>
                      <a:cxn ang="0">
                        <a:pos x="0" y="62"/>
                      </a:cxn>
                      <a:cxn ang="0">
                        <a:pos x="155" y="0"/>
                      </a:cxn>
                    </a:cxnLst>
                    <a:rect l="0" t="0" r="r" b="b"/>
                    <a:pathLst>
                      <a:path w="197" h="156">
                        <a:moveTo>
                          <a:pt x="155" y="0"/>
                        </a:moveTo>
                        <a:lnTo>
                          <a:pt x="168" y="27"/>
                        </a:lnTo>
                        <a:lnTo>
                          <a:pt x="173" y="40"/>
                        </a:lnTo>
                        <a:lnTo>
                          <a:pt x="178" y="50"/>
                        </a:lnTo>
                        <a:lnTo>
                          <a:pt x="182" y="60"/>
                        </a:lnTo>
                        <a:lnTo>
                          <a:pt x="196" y="65"/>
                        </a:lnTo>
                        <a:lnTo>
                          <a:pt x="156" y="116"/>
                        </a:lnTo>
                        <a:lnTo>
                          <a:pt x="143" y="120"/>
                        </a:lnTo>
                        <a:lnTo>
                          <a:pt x="127" y="124"/>
                        </a:lnTo>
                        <a:lnTo>
                          <a:pt x="111" y="131"/>
                        </a:lnTo>
                        <a:lnTo>
                          <a:pt x="96" y="138"/>
                        </a:lnTo>
                        <a:lnTo>
                          <a:pt x="81" y="144"/>
                        </a:lnTo>
                        <a:lnTo>
                          <a:pt x="63" y="150"/>
                        </a:lnTo>
                        <a:lnTo>
                          <a:pt x="52" y="155"/>
                        </a:lnTo>
                        <a:lnTo>
                          <a:pt x="12" y="104"/>
                        </a:lnTo>
                        <a:lnTo>
                          <a:pt x="0" y="62"/>
                        </a:lnTo>
                        <a:lnTo>
                          <a:pt x="155" y="0"/>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696423" name="Freeform 103"/>
                <p:cNvSpPr>
                  <a:spLocks/>
                </p:cNvSpPr>
                <p:nvPr/>
              </p:nvSpPr>
              <p:spPr bwMode="auto">
                <a:xfrm>
                  <a:off x="4549" y="3500"/>
                  <a:ext cx="127" cy="134"/>
                </a:xfrm>
                <a:custGeom>
                  <a:avLst/>
                  <a:gdLst/>
                  <a:ahLst/>
                  <a:cxnLst>
                    <a:cxn ang="0">
                      <a:pos x="19" y="133"/>
                    </a:cxn>
                    <a:cxn ang="0">
                      <a:pos x="20" y="109"/>
                    </a:cxn>
                    <a:cxn ang="0">
                      <a:pos x="23" y="91"/>
                    </a:cxn>
                    <a:cxn ang="0">
                      <a:pos x="28" y="79"/>
                    </a:cxn>
                    <a:cxn ang="0">
                      <a:pos x="32" y="68"/>
                    </a:cxn>
                    <a:cxn ang="0">
                      <a:pos x="41" y="58"/>
                    </a:cxn>
                    <a:cxn ang="0">
                      <a:pos x="51" y="48"/>
                    </a:cxn>
                    <a:cxn ang="0">
                      <a:pos x="63" y="39"/>
                    </a:cxn>
                    <a:cxn ang="0">
                      <a:pos x="71" y="32"/>
                    </a:cxn>
                    <a:cxn ang="0">
                      <a:pos x="82" y="27"/>
                    </a:cxn>
                    <a:cxn ang="0">
                      <a:pos x="97" y="21"/>
                    </a:cxn>
                    <a:cxn ang="0">
                      <a:pos x="107" y="16"/>
                    </a:cxn>
                    <a:cxn ang="0">
                      <a:pos x="115" y="11"/>
                    </a:cxn>
                    <a:cxn ang="0">
                      <a:pos x="126" y="0"/>
                    </a:cxn>
                    <a:cxn ang="0">
                      <a:pos x="64" y="17"/>
                    </a:cxn>
                    <a:cxn ang="0">
                      <a:pos x="21" y="35"/>
                    </a:cxn>
                    <a:cxn ang="0">
                      <a:pos x="2" y="52"/>
                    </a:cxn>
                    <a:cxn ang="0">
                      <a:pos x="0" y="72"/>
                    </a:cxn>
                    <a:cxn ang="0">
                      <a:pos x="4" y="92"/>
                    </a:cxn>
                    <a:cxn ang="0">
                      <a:pos x="19" y="133"/>
                    </a:cxn>
                  </a:cxnLst>
                  <a:rect l="0" t="0" r="r" b="b"/>
                  <a:pathLst>
                    <a:path w="127" h="134">
                      <a:moveTo>
                        <a:pt x="19" y="133"/>
                      </a:moveTo>
                      <a:lnTo>
                        <a:pt x="20" y="109"/>
                      </a:lnTo>
                      <a:lnTo>
                        <a:pt x="23" y="91"/>
                      </a:lnTo>
                      <a:lnTo>
                        <a:pt x="28" y="79"/>
                      </a:lnTo>
                      <a:lnTo>
                        <a:pt x="32" y="68"/>
                      </a:lnTo>
                      <a:lnTo>
                        <a:pt x="41" y="58"/>
                      </a:lnTo>
                      <a:lnTo>
                        <a:pt x="51" y="48"/>
                      </a:lnTo>
                      <a:lnTo>
                        <a:pt x="63" y="39"/>
                      </a:lnTo>
                      <a:lnTo>
                        <a:pt x="71" y="32"/>
                      </a:lnTo>
                      <a:lnTo>
                        <a:pt x="82" y="27"/>
                      </a:lnTo>
                      <a:lnTo>
                        <a:pt x="97" y="21"/>
                      </a:lnTo>
                      <a:lnTo>
                        <a:pt x="107" y="16"/>
                      </a:lnTo>
                      <a:lnTo>
                        <a:pt x="115" y="11"/>
                      </a:lnTo>
                      <a:lnTo>
                        <a:pt x="126" y="0"/>
                      </a:lnTo>
                      <a:lnTo>
                        <a:pt x="64" y="17"/>
                      </a:lnTo>
                      <a:lnTo>
                        <a:pt x="21" y="35"/>
                      </a:lnTo>
                      <a:lnTo>
                        <a:pt x="2" y="52"/>
                      </a:lnTo>
                      <a:lnTo>
                        <a:pt x="0" y="72"/>
                      </a:lnTo>
                      <a:lnTo>
                        <a:pt x="4" y="92"/>
                      </a:lnTo>
                      <a:lnTo>
                        <a:pt x="19" y="133"/>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696424" name="Freeform 104"/>
              <p:cNvSpPr>
                <a:spLocks/>
              </p:cNvSpPr>
              <p:nvPr/>
            </p:nvSpPr>
            <p:spPr bwMode="auto">
              <a:xfrm>
                <a:off x="4684" y="3345"/>
                <a:ext cx="114" cy="127"/>
              </a:xfrm>
              <a:custGeom>
                <a:avLst/>
                <a:gdLst/>
                <a:ahLst/>
                <a:cxnLst>
                  <a:cxn ang="0">
                    <a:pos x="6" y="107"/>
                  </a:cxn>
                  <a:cxn ang="0">
                    <a:pos x="1" y="113"/>
                  </a:cxn>
                  <a:cxn ang="0">
                    <a:pos x="0" y="118"/>
                  </a:cxn>
                  <a:cxn ang="0">
                    <a:pos x="4" y="121"/>
                  </a:cxn>
                  <a:cxn ang="0">
                    <a:pos x="15" y="116"/>
                  </a:cxn>
                  <a:cxn ang="0">
                    <a:pos x="28" y="111"/>
                  </a:cxn>
                  <a:cxn ang="0">
                    <a:pos x="40" y="113"/>
                  </a:cxn>
                  <a:cxn ang="0">
                    <a:pos x="52" y="126"/>
                  </a:cxn>
                  <a:cxn ang="0">
                    <a:pos x="64" y="120"/>
                  </a:cxn>
                  <a:cxn ang="0">
                    <a:pos x="75" y="113"/>
                  </a:cxn>
                  <a:cxn ang="0">
                    <a:pos x="85" y="106"/>
                  </a:cxn>
                  <a:cxn ang="0">
                    <a:pos x="97" y="95"/>
                  </a:cxn>
                  <a:cxn ang="0">
                    <a:pos x="104" y="88"/>
                  </a:cxn>
                  <a:cxn ang="0">
                    <a:pos x="110" y="73"/>
                  </a:cxn>
                  <a:cxn ang="0">
                    <a:pos x="113" y="52"/>
                  </a:cxn>
                  <a:cxn ang="0">
                    <a:pos x="113" y="29"/>
                  </a:cxn>
                  <a:cxn ang="0">
                    <a:pos x="108" y="12"/>
                  </a:cxn>
                  <a:cxn ang="0">
                    <a:pos x="101" y="2"/>
                  </a:cxn>
                  <a:cxn ang="0">
                    <a:pos x="96" y="4"/>
                  </a:cxn>
                  <a:cxn ang="0">
                    <a:pos x="96" y="15"/>
                  </a:cxn>
                  <a:cxn ang="0">
                    <a:pos x="97" y="24"/>
                  </a:cxn>
                  <a:cxn ang="0">
                    <a:pos x="97" y="38"/>
                  </a:cxn>
                  <a:cxn ang="0">
                    <a:pos x="94" y="47"/>
                  </a:cxn>
                  <a:cxn ang="0">
                    <a:pos x="89" y="49"/>
                  </a:cxn>
                  <a:cxn ang="0">
                    <a:pos x="84" y="32"/>
                  </a:cxn>
                  <a:cxn ang="0">
                    <a:pos x="75" y="19"/>
                  </a:cxn>
                  <a:cxn ang="0">
                    <a:pos x="62" y="9"/>
                  </a:cxn>
                  <a:cxn ang="0">
                    <a:pos x="49" y="2"/>
                  </a:cxn>
                  <a:cxn ang="0">
                    <a:pos x="39" y="0"/>
                  </a:cxn>
                  <a:cxn ang="0">
                    <a:pos x="35" y="0"/>
                  </a:cxn>
                  <a:cxn ang="0">
                    <a:pos x="34" y="4"/>
                  </a:cxn>
                  <a:cxn ang="0">
                    <a:pos x="38" y="10"/>
                  </a:cxn>
                  <a:cxn ang="0">
                    <a:pos x="46" y="15"/>
                  </a:cxn>
                  <a:cxn ang="0">
                    <a:pos x="55" y="22"/>
                  </a:cxn>
                  <a:cxn ang="0">
                    <a:pos x="60" y="31"/>
                  </a:cxn>
                  <a:cxn ang="0">
                    <a:pos x="64" y="44"/>
                  </a:cxn>
                  <a:cxn ang="0">
                    <a:pos x="65" y="61"/>
                  </a:cxn>
                  <a:cxn ang="0">
                    <a:pos x="62" y="72"/>
                  </a:cxn>
                  <a:cxn ang="0">
                    <a:pos x="57" y="80"/>
                  </a:cxn>
                  <a:cxn ang="0">
                    <a:pos x="48" y="86"/>
                  </a:cxn>
                  <a:cxn ang="0">
                    <a:pos x="38" y="90"/>
                  </a:cxn>
                  <a:cxn ang="0">
                    <a:pos x="22" y="96"/>
                  </a:cxn>
                  <a:cxn ang="0">
                    <a:pos x="6" y="107"/>
                  </a:cxn>
                </a:cxnLst>
                <a:rect l="0" t="0" r="r" b="b"/>
                <a:pathLst>
                  <a:path w="114" h="127">
                    <a:moveTo>
                      <a:pt x="6" y="107"/>
                    </a:moveTo>
                    <a:lnTo>
                      <a:pt x="1" y="113"/>
                    </a:lnTo>
                    <a:lnTo>
                      <a:pt x="0" y="118"/>
                    </a:lnTo>
                    <a:lnTo>
                      <a:pt x="4" y="121"/>
                    </a:lnTo>
                    <a:lnTo>
                      <a:pt x="15" y="116"/>
                    </a:lnTo>
                    <a:lnTo>
                      <a:pt x="28" y="111"/>
                    </a:lnTo>
                    <a:lnTo>
                      <a:pt x="40" y="113"/>
                    </a:lnTo>
                    <a:lnTo>
                      <a:pt x="52" y="126"/>
                    </a:lnTo>
                    <a:lnTo>
                      <a:pt x="64" y="120"/>
                    </a:lnTo>
                    <a:lnTo>
                      <a:pt x="75" y="113"/>
                    </a:lnTo>
                    <a:lnTo>
                      <a:pt x="85" y="106"/>
                    </a:lnTo>
                    <a:lnTo>
                      <a:pt x="97" y="95"/>
                    </a:lnTo>
                    <a:lnTo>
                      <a:pt x="104" y="88"/>
                    </a:lnTo>
                    <a:lnTo>
                      <a:pt x="110" y="73"/>
                    </a:lnTo>
                    <a:lnTo>
                      <a:pt x="113" y="52"/>
                    </a:lnTo>
                    <a:lnTo>
                      <a:pt x="113" y="29"/>
                    </a:lnTo>
                    <a:lnTo>
                      <a:pt x="108" y="12"/>
                    </a:lnTo>
                    <a:lnTo>
                      <a:pt x="101" y="2"/>
                    </a:lnTo>
                    <a:lnTo>
                      <a:pt x="96" y="4"/>
                    </a:lnTo>
                    <a:lnTo>
                      <a:pt x="96" y="15"/>
                    </a:lnTo>
                    <a:lnTo>
                      <a:pt x="97" y="24"/>
                    </a:lnTo>
                    <a:lnTo>
                      <a:pt x="97" y="38"/>
                    </a:lnTo>
                    <a:lnTo>
                      <a:pt x="94" y="47"/>
                    </a:lnTo>
                    <a:lnTo>
                      <a:pt x="89" y="49"/>
                    </a:lnTo>
                    <a:lnTo>
                      <a:pt x="84" y="32"/>
                    </a:lnTo>
                    <a:lnTo>
                      <a:pt x="75" y="19"/>
                    </a:lnTo>
                    <a:lnTo>
                      <a:pt x="62" y="9"/>
                    </a:lnTo>
                    <a:lnTo>
                      <a:pt x="49" y="2"/>
                    </a:lnTo>
                    <a:lnTo>
                      <a:pt x="39" y="0"/>
                    </a:lnTo>
                    <a:lnTo>
                      <a:pt x="35" y="0"/>
                    </a:lnTo>
                    <a:lnTo>
                      <a:pt x="34" y="4"/>
                    </a:lnTo>
                    <a:lnTo>
                      <a:pt x="38" y="10"/>
                    </a:lnTo>
                    <a:lnTo>
                      <a:pt x="46" y="15"/>
                    </a:lnTo>
                    <a:lnTo>
                      <a:pt x="55" y="22"/>
                    </a:lnTo>
                    <a:lnTo>
                      <a:pt x="60" y="31"/>
                    </a:lnTo>
                    <a:lnTo>
                      <a:pt x="64" y="44"/>
                    </a:lnTo>
                    <a:lnTo>
                      <a:pt x="65" y="61"/>
                    </a:lnTo>
                    <a:lnTo>
                      <a:pt x="62" y="72"/>
                    </a:lnTo>
                    <a:lnTo>
                      <a:pt x="57" y="80"/>
                    </a:lnTo>
                    <a:lnTo>
                      <a:pt x="48" y="86"/>
                    </a:lnTo>
                    <a:lnTo>
                      <a:pt x="38" y="90"/>
                    </a:lnTo>
                    <a:lnTo>
                      <a:pt x="22" y="96"/>
                    </a:lnTo>
                    <a:lnTo>
                      <a:pt x="6" y="107"/>
                    </a:lnTo>
                  </a:path>
                </a:pathLst>
              </a:custGeom>
              <a:solidFill>
                <a:srgbClr val="CC9900"/>
              </a:solidFill>
              <a:ln w="12700" cap="rnd" cmpd="sng">
                <a:solidFill>
                  <a:srgbClr val="996633"/>
                </a:solidFill>
                <a:prstDash val="solid"/>
                <a:round/>
                <a:headEnd type="none" w="med" len="med"/>
                <a:tailEnd type="none" w="med" len="med"/>
              </a:ln>
              <a:effectLst/>
            </p:spPr>
            <p:txBody>
              <a:bodyPr/>
              <a:lstStyle/>
              <a:p>
                <a:endParaRPr lang="es-ES"/>
              </a:p>
            </p:txBody>
          </p:sp>
        </p:grpSp>
        <p:sp>
          <p:nvSpPr>
            <p:cNvPr id="696425" name="Freeform 105"/>
            <p:cNvSpPr>
              <a:spLocks/>
            </p:cNvSpPr>
            <p:nvPr/>
          </p:nvSpPr>
          <p:spPr bwMode="auto">
            <a:xfrm>
              <a:off x="4416" y="2880"/>
              <a:ext cx="448" cy="385"/>
            </a:xfrm>
            <a:custGeom>
              <a:avLst/>
              <a:gdLst/>
              <a:ahLst/>
              <a:cxnLst>
                <a:cxn ang="0">
                  <a:pos x="380" y="218"/>
                </a:cxn>
                <a:cxn ang="0">
                  <a:pos x="329" y="191"/>
                </a:cxn>
                <a:cxn ang="0">
                  <a:pos x="295" y="160"/>
                </a:cxn>
                <a:cxn ang="0">
                  <a:pos x="290" y="131"/>
                </a:cxn>
                <a:cxn ang="0">
                  <a:pos x="296" y="108"/>
                </a:cxn>
                <a:cxn ang="0">
                  <a:pos x="314" y="78"/>
                </a:cxn>
                <a:cxn ang="0">
                  <a:pos x="348" y="48"/>
                </a:cxn>
                <a:cxn ang="0">
                  <a:pos x="394" y="24"/>
                </a:cxn>
                <a:cxn ang="0">
                  <a:pos x="418" y="2"/>
                </a:cxn>
                <a:cxn ang="0">
                  <a:pos x="361" y="10"/>
                </a:cxn>
                <a:cxn ang="0">
                  <a:pos x="326" y="7"/>
                </a:cxn>
                <a:cxn ang="0">
                  <a:pos x="290" y="9"/>
                </a:cxn>
                <a:cxn ang="0">
                  <a:pos x="252" y="11"/>
                </a:cxn>
                <a:cxn ang="0">
                  <a:pos x="207" y="11"/>
                </a:cxn>
                <a:cxn ang="0">
                  <a:pos x="174" y="11"/>
                </a:cxn>
                <a:cxn ang="0">
                  <a:pos x="119" y="1"/>
                </a:cxn>
                <a:cxn ang="0">
                  <a:pos x="87" y="6"/>
                </a:cxn>
                <a:cxn ang="0">
                  <a:pos x="135" y="30"/>
                </a:cxn>
                <a:cxn ang="0">
                  <a:pos x="167" y="54"/>
                </a:cxn>
                <a:cxn ang="0">
                  <a:pos x="192" y="81"/>
                </a:cxn>
                <a:cxn ang="0">
                  <a:pos x="200" y="114"/>
                </a:cxn>
                <a:cxn ang="0">
                  <a:pos x="194" y="140"/>
                </a:cxn>
                <a:cxn ang="0">
                  <a:pos x="174" y="161"/>
                </a:cxn>
                <a:cxn ang="0">
                  <a:pos x="156" y="177"/>
                </a:cxn>
                <a:cxn ang="0">
                  <a:pos x="126" y="195"/>
                </a:cxn>
                <a:cxn ang="0">
                  <a:pos x="82" y="215"/>
                </a:cxn>
                <a:cxn ang="0">
                  <a:pos x="38" y="236"/>
                </a:cxn>
                <a:cxn ang="0">
                  <a:pos x="13" y="256"/>
                </a:cxn>
                <a:cxn ang="0">
                  <a:pos x="0" y="282"/>
                </a:cxn>
                <a:cxn ang="0">
                  <a:pos x="2" y="308"/>
                </a:cxn>
                <a:cxn ang="0">
                  <a:pos x="20" y="334"/>
                </a:cxn>
                <a:cxn ang="0">
                  <a:pos x="59" y="355"/>
                </a:cxn>
                <a:cxn ang="0">
                  <a:pos x="117" y="372"/>
                </a:cxn>
                <a:cxn ang="0">
                  <a:pos x="174" y="381"/>
                </a:cxn>
                <a:cxn ang="0">
                  <a:pos x="245" y="384"/>
                </a:cxn>
                <a:cxn ang="0">
                  <a:pos x="308" y="379"/>
                </a:cxn>
                <a:cxn ang="0">
                  <a:pos x="368" y="366"/>
                </a:cxn>
                <a:cxn ang="0">
                  <a:pos x="413" y="346"/>
                </a:cxn>
                <a:cxn ang="0">
                  <a:pos x="438" y="322"/>
                </a:cxn>
                <a:cxn ang="0">
                  <a:pos x="447" y="295"/>
                </a:cxn>
                <a:cxn ang="0">
                  <a:pos x="444" y="268"/>
                </a:cxn>
                <a:cxn ang="0">
                  <a:pos x="421" y="242"/>
                </a:cxn>
              </a:cxnLst>
              <a:rect l="0" t="0" r="r" b="b"/>
              <a:pathLst>
                <a:path w="448" h="385">
                  <a:moveTo>
                    <a:pt x="401" y="229"/>
                  </a:moveTo>
                  <a:lnTo>
                    <a:pt x="380" y="218"/>
                  </a:lnTo>
                  <a:lnTo>
                    <a:pt x="354" y="205"/>
                  </a:lnTo>
                  <a:lnTo>
                    <a:pt x="329" y="191"/>
                  </a:lnTo>
                  <a:lnTo>
                    <a:pt x="309" y="176"/>
                  </a:lnTo>
                  <a:lnTo>
                    <a:pt x="295" y="160"/>
                  </a:lnTo>
                  <a:lnTo>
                    <a:pt x="290" y="143"/>
                  </a:lnTo>
                  <a:lnTo>
                    <a:pt x="290" y="131"/>
                  </a:lnTo>
                  <a:lnTo>
                    <a:pt x="292" y="120"/>
                  </a:lnTo>
                  <a:lnTo>
                    <a:pt x="296" y="108"/>
                  </a:lnTo>
                  <a:lnTo>
                    <a:pt x="304" y="94"/>
                  </a:lnTo>
                  <a:lnTo>
                    <a:pt x="314" y="78"/>
                  </a:lnTo>
                  <a:lnTo>
                    <a:pt x="329" y="63"/>
                  </a:lnTo>
                  <a:lnTo>
                    <a:pt x="348" y="48"/>
                  </a:lnTo>
                  <a:lnTo>
                    <a:pt x="370" y="36"/>
                  </a:lnTo>
                  <a:lnTo>
                    <a:pt x="394" y="24"/>
                  </a:lnTo>
                  <a:lnTo>
                    <a:pt x="410" y="14"/>
                  </a:lnTo>
                  <a:lnTo>
                    <a:pt x="418" y="2"/>
                  </a:lnTo>
                  <a:lnTo>
                    <a:pt x="378" y="4"/>
                  </a:lnTo>
                  <a:lnTo>
                    <a:pt x="361" y="10"/>
                  </a:lnTo>
                  <a:lnTo>
                    <a:pt x="342" y="19"/>
                  </a:lnTo>
                  <a:lnTo>
                    <a:pt x="326" y="7"/>
                  </a:lnTo>
                  <a:lnTo>
                    <a:pt x="308" y="0"/>
                  </a:lnTo>
                  <a:lnTo>
                    <a:pt x="290" y="9"/>
                  </a:lnTo>
                  <a:lnTo>
                    <a:pt x="269" y="19"/>
                  </a:lnTo>
                  <a:lnTo>
                    <a:pt x="252" y="11"/>
                  </a:lnTo>
                  <a:lnTo>
                    <a:pt x="225" y="1"/>
                  </a:lnTo>
                  <a:lnTo>
                    <a:pt x="207" y="11"/>
                  </a:lnTo>
                  <a:lnTo>
                    <a:pt x="189" y="21"/>
                  </a:lnTo>
                  <a:lnTo>
                    <a:pt x="174" y="11"/>
                  </a:lnTo>
                  <a:lnTo>
                    <a:pt x="153" y="5"/>
                  </a:lnTo>
                  <a:lnTo>
                    <a:pt x="119" y="1"/>
                  </a:lnTo>
                  <a:lnTo>
                    <a:pt x="87" y="0"/>
                  </a:lnTo>
                  <a:lnTo>
                    <a:pt x="87" y="6"/>
                  </a:lnTo>
                  <a:lnTo>
                    <a:pt x="113" y="18"/>
                  </a:lnTo>
                  <a:lnTo>
                    <a:pt x="135" y="30"/>
                  </a:lnTo>
                  <a:lnTo>
                    <a:pt x="152" y="41"/>
                  </a:lnTo>
                  <a:lnTo>
                    <a:pt x="167" y="54"/>
                  </a:lnTo>
                  <a:lnTo>
                    <a:pt x="182" y="68"/>
                  </a:lnTo>
                  <a:lnTo>
                    <a:pt x="192" y="81"/>
                  </a:lnTo>
                  <a:lnTo>
                    <a:pt x="198" y="97"/>
                  </a:lnTo>
                  <a:lnTo>
                    <a:pt x="200" y="114"/>
                  </a:lnTo>
                  <a:lnTo>
                    <a:pt x="199" y="125"/>
                  </a:lnTo>
                  <a:lnTo>
                    <a:pt x="194" y="140"/>
                  </a:lnTo>
                  <a:lnTo>
                    <a:pt x="185" y="151"/>
                  </a:lnTo>
                  <a:lnTo>
                    <a:pt x="174" y="161"/>
                  </a:lnTo>
                  <a:lnTo>
                    <a:pt x="165" y="168"/>
                  </a:lnTo>
                  <a:lnTo>
                    <a:pt x="156" y="177"/>
                  </a:lnTo>
                  <a:lnTo>
                    <a:pt x="142" y="187"/>
                  </a:lnTo>
                  <a:lnTo>
                    <a:pt x="126" y="195"/>
                  </a:lnTo>
                  <a:lnTo>
                    <a:pt x="105" y="205"/>
                  </a:lnTo>
                  <a:lnTo>
                    <a:pt x="82" y="215"/>
                  </a:lnTo>
                  <a:lnTo>
                    <a:pt x="58" y="226"/>
                  </a:lnTo>
                  <a:lnTo>
                    <a:pt x="38" y="236"/>
                  </a:lnTo>
                  <a:lnTo>
                    <a:pt x="23" y="244"/>
                  </a:lnTo>
                  <a:lnTo>
                    <a:pt x="13" y="256"/>
                  </a:lnTo>
                  <a:lnTo>
                    <a:pt x="4" y="268"/>
                  </a:lnTo>
                  <a:lnTo>
                    <a:pt x="0" y="282"/>
                  </a:lnTo>
                  <a:lnTo>
                    <a:pt x="0" y="295"/>
                  </a:lnTo>
                  <a:lnTo>
                    <a:pt x="2" y="308"/>
                  </a:lnTo>
                  <a:lnTo>
                    <a:pt x="8" y="321"/>
                  </a:lnTo>
                  <a:lnTo>
                    <a:pt x="20" y="334"/>
                  </a:lnTo>
                  <a:lnTo>
                    <a:pt x="41" y="346"/>
                  </a:lnTo>
                  <a:lnTo>
                    <a:pt x="59" y="355"/>
                  </a:lnTo>
                  <a:lnTo>
                    <a:pt x="85" y="365"/>
                  </a:lnTo>
                  <a:lnTo>
                    <a:pt x="117" y="372"/>
                  </a:lnTo>
                  <a:lnTo>
                    <a:pt x="140" y="377"/>
                  </a:lnTo>
                  <a:lnTo>
                    <a:pt x="174" y="381"/>
                  </a:lnTo>
                  <a:lnTo>
                    <a:pt x="212" y="384"/>
                  </a:lnTo>
                  <a:lnTo>
                    <a:pt x="245" y="384"/>
                  </a:lnTo>
                  <a:lnTo>
                    <a:pt x="281" y="382"/>
                  </a:lnTo>
                  <a:lnTo>
                    <a:pt x="308" y="379"/>
                  </a:lnTo>
                  <a:lnTo>
                    <a:pt x="338" y="375"/>
                  </a:lnTo>
                  <a:lnTo>
                    <a:pt x="368" y="366"/>
                  </a:lnTo>
                  <a:lnTo>
                    <a:pt x="391" y="358"/>
                  </a:lnTo>
                  <a:lnTo>
                    <a:pt x="413" y="346"/>
                  </a:lnTo>
                  <a:lnTo>
                    <a:pt x="427" y="335"/>
                  </a:lnTo>
                  <a:lnTo>
                    <a:pt x="438" y="322"/>
                  </a:lnTo>
                  <a:lnTo>
                    <a:pt x="442" y="309"/>
                  </a:lnTo>
                  <a:lnTo>
                    <a:pt x="447" y="295"/>
                  </a:lnTo>
                  <a:lnTo>
                    <a:pt x="447" y="282"/>
                  </a:lnTo>
                  <a:lnTo>
                    <a:pt x="444" y="268"/>
                  </a:lnTo>
                  <a:lnTo>
                    <a:pt x="433" y="255"/>
                  </a:lnTo>
                  <a:lnTo>
                    <a:pt x="421" y="242"/>
                  </a:lnTo>
                  <a:lnTo>
                    <a:pt x="401" y="229"/>
                  </a:lnTo>
                </a:path>
              </a:pathLst>
            </a:custGeom>
            <a:solidFill>
              <a:srgbClr val="99FFCC"/>
            </a:solidFill>
            <a:ln w="12700" cap="rnd" cmpd="sng">
              <a:solidFill>
                <a:srgbClr val="000000"/>
              </a:solidFill>
              <a:prstDash val="solid"/>
              <a:round/>
              <a:headEnd type="none" w="med" len="med"/>
              <a:tailEnd type="none" w="med" len="med"/>
            </a:ln>
            <a:effectLst/>
          </p:spPr>
          <p:txBody>
            <a:bodyPr/>
            <a:lstStyle/>
            <a:p>
              <a:endParaRPr lang="es-ES"/>
            </a:p>
          </p:txBody>
        </p:sp>
        <p:sp>
          <p:nvSpPr>
            <p:cNvPr id="696426" name="Rectangle 106"/>
            <p:cNvSpPr>
              <a:spLocks noChangeArrowheads="1"/>
            </p:cNvSpPr>
            <p:nvPr/>
          </p:nvSpPr>
          <p:spPr bwMode="auto">
            <a:xfrm>
              <a:off x="720" y="3840"/>
              <a:ext cx="1006" cy="341"/>
            </a:xfrm>
            <a:prstGeom prst="rect">
              <a:avLst/>
            </a:prstGeom>
            <a:noFill/>
            <a:ln w="12700">
              <a:noFill/>
              <a:miter lim="800000"/>
              <a:headEnd/>
              <a:tailEnd/>
            </a:ln>
            <a:effectLst/>
          </p:spPr>
          <p:txBody>
            <a:bodyPr wrap="none" lIns="90488" tIns="44450" rIns="90488" bIns="44450">
              <a:spAutoFit/>
            </a:bodyPr>
            <a:lstStyle/>
            <a:p>
              <a:pPr eaLnBrk="0" hangingPunct="0"/>
              <a:r>
                <a:rPr lang="es-ES_tradnl" sz="2000"/>
                <a:t>Routers</a:t>
              </a:r>
              <a:endParaRPr lang="es-ES" sz="2000"/>
            </a:p>
          </p:txBody>
        </p:sp>
        <p:sp>
          <p:nvSpPr>
            <p:cNvPr id="696427" name="Line 107"/>
            <p:cNvSpPr>
              <a:spLocks noChangeShapeType="1"/>
            </p:cNvSpPr>
            <p:nvPr/>
          </p:nvSpPr>
          <p:spPr bwMode="auto">
            <a:xfrm flipV="1">
              <a:off x="1584" y="3600"/>
              <a:ext cx="960" cy="288"/>
            </a:xfrm>
            <a:prstGeom prst="line">
              <a:avLst/>
            </a:prstGeom>
            <a:noFill/>
            <a:ln w="12700">
              <a:solidFill>
                <a:schemeClr val="tx1"/>
              </a:solidFill>
              <a:prstDash val="dash"/>
              <a:round/>
              <a:headEnd/>
              <a:tailEnd type="triangle" w="med" len="med"/>
            </a:ln>
            <a:effectLst/>
          </p:spPr>
          <p:txBody>
            <a:bodyPr/>
            <a:lstStyle/>
            <a:p>
              <a:endParaRPr lang="es-ES"/>
            </a:p>
          </p:txBody>
        </p:sp>
        <p:sp>
          <p:nvSpPr>
            <p:cNvPr id="696428" name="Line 108"/>
            <p:cNvSpPr>
              <a:spLocks noChangeShapeType="1"/>
            </p:cNvSpPr>
            <p:nvPr/>
          </p:nvSpPr>
          <p:spPr bwMode="auto">
            <a:xfrm flipV="1">
              <a:off x="1440" y="2352"/>
              <a:ext cx="1056" cy="1488"/>
            </a:xfrm>
            <a:prstGeom prst="line">
              <a:avLst/>
            </a:prstGeom>
            <a:noFill/>
            <a:ln w="12700">
              <a:solidFill>
                <a:schemeClr val="tx1"/>
              </a:solidFill>
              <a:prstDash val="dash"/>
              <a:round/>
              <a:headEnd/>
              <a:tailEnd type="triangle" w="med" len="med"/>
            </a:ln>
            <a:effectLst/>
          </p:spPr>
          <p:txBody>
            <a:bodyPr/>
            <a:lstStyle/>
            <a:p>
              <a:endParaRPr lang="es-ES"/>
            </a:p>
          </p:txBody>
        </p:sp>
        <p:sp>
          <p:nvSpPr>
            <p:cNvPr id="696429" name="Line 109"/>
            <p:cNvSpPr>
              <a:spLocks noChangeShapeType="1"/>
            </p:cNvSpPr>
            <p:nvPr/>
          </p:nvSpPr>
          <p:spPr bwMode="auto">
            <a:xfrm flipV="1">
              <a:off x="1296" y="3024"/>
              <a:ext cx="240" cy="768"/>
            </a:xfrm>
            <a:prstGeom prst="line">
              <a:avLst/>
            </a:prstGeom>
            <a:noFill/>
            <a:ln w="12700">
              <a:solidFill>
                <a:schemeClr val="tx1"/>
              </a:solidFill>
              <a:prstDash val="dash"/>
              <a:round/>
              <a:headEnd/>
              <a:tailEnd type="triangle" w="med" len="med"/>
            </a:ln>
            <a:effectLst/>
          </p:spPr>
          <p:txBody>
            <a:bodyPr/>
            <a:lstStyle/>
            <a:p>
              <a:endParaRPr lang="es-E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Line 2050"/>
          <p:cNvSpPr>
            <a:spLocks noChangeShapeType="1"/>
          </p:cNvSpPr>
          <p:nvPr/>
        </p:nvSpPr>
        <p:spPr bwMode="auto">
          <a:xfrm>
            <a:off x="1828800" y="1484313"/>
            <a:ext cx="0" cy="2209800"/>
          </a:xfrm>
          <a:prstGeom prst="line">
            <a:avLst/>
          </a:prstGeom>
          <a:noFill/>
          <a:ln w="25400">
            <a:solidFill>
              <a:schemeClr val="tx1"/>
            </a:solidFill>
            <a:round/>
            <a:headEnd/>
            <a:tailEnd/>
          </a:ln>
          <a:effectLst/>
        </p:spPr>
        <p:txBody>
          <a:bodyPr/>
          <a:lstStyle/>
          <a:p>
            <a:endParaRPr lang="es-ES"/>
          </a:p>
        </p:txBody>
      </p:sp>
      <p:sp>
        <p:nvSpPr>
          <p:cNvPr id="574467" name="Line 2051"/>
          <p:cNvSpPr>
            <a:spLocks noChangeShapeType="1"/>
          </p:cNvSpPr>
          <p:nvPr/>
        </p:nvSpPr>
        <p:spPr bwMode="auto">
          <a:xfrm>
            <a:off x="1828800" y="3490913"/>
            <a:ext cx="4038600" cy="0"/>
          </a:xfrm>
          <a:prstGeom prst="line">
            <a:avLst/>
          </a:prstGeom>
          <a:noFill/>
          <a:ln w="25400">
            <a:solidFill>
              <a:schemeClr val="tx1"/>
            </a:solidFill>
            <a:round/>
            <a:headEnd/>
            <a:tailEnd/>
          </a:ln>
          <a:effectLst/>
        </p:spPr>
        <p:txBody>
          <a:bodyPr/>
          <a:lstStyle/>
          <a:p>
            <a:endParaRPr lang="es-ES"/>
          </a:p>
        </p:txBody>
      </p:sp>
      <p:sp>
        <p:nvSpPr>
          <p:cNvPr id="574468" name="Line 2052"/>
          <p:cNvSpPr>
            <a:spLocks noChangeShapeType="1"/>
          </p:cNvSpPr>
          <p:nvPr/>
        </p:nvSpPr>
        <p:spPr bwMode="auto">
          <a:xfrm>
            <a:off x="1828800" y="1717675"/>
            <a:ext cx="4038600" cy="0"/>
          </a:xfrm>
          <a:prstGeom prst="line">
            <a:avLst/>
          </a:prstGeom>
          <a:noFill/>
          <a:ln w="25400">
            <a:solidFill>
              <a:schemeClr val="tx1"/>
            </a:solidFill>
            <a:round/>
            <a:headEnd/>
            <a:tailEnd/>
          </a:ln>
          <a:effectLst/>
        </p:spPr>
        <p:txBody>
          <a:bodyPr/>
          <a:lstStyle/>
          <a:p>
            <a:endParaRPr lang="es-ES"/>
          </a:p>
        </p:txBody>
      </p:sp>
      <p:sp>
        <p:nvSpPr>
          <p:cNvPr id="574469" name="Line 2053"/>
          <p:cNvSpPr>
            <a:spLocks noChangeShapeType="1"/>
          </p:cNvSpPr>
          <p:nvPr/>
        </p:nvSpPr>
        <p:spPr bwMode="auto">
          <a:xfrm>
            <a:off x="5867400" y="1560513"/>
            <a:ext cx="0" cy="2209800"/>
          </a:xfrm>
          <a:prstGeom prst="line">
            <a:avLst/>
          </a:prstGeom>
          <a:noFill/>
          <a:ln w="25400">
            <a:solidFill>
              <a:schemeClr val="tx1"/>
            </a:solidFill>
            <a:round/>
            <a:headEnd/>
            <a:tailEnd/>
          </a:ln>
          <a:effectLst/>
        </p:spPr>
        <p:txBody>
          <a:bodyPr/>
          <a:lstStyle/>
          <a:p>
            <a:endParaRPr lang="es-ES"/>
          </a:p>
        </p:txBody>
      </p:sp>
      <p:sp>
        <p:nvSpPr>
          <p:cNvPr id="574470" name="Line 2054"/>
          <p:cNvSpPr>
            <a:spLocks noChangeShapeType="1"/>
          </p:cNvSpPr>
          <p:nvPr/>
        </p:nvSpPr>
        <p:spPr bwMode="auto">
          <a:xfrm>
            <a:off x="3886200" y="1484313"/>
            <a:ext cx="0" cy="2209800"/>
          </a:xfrm>
          <a:prstGeom prst="line">
            <a:avLst/>
          </a:prstGeom>
          <a:noFill/>
          <a:ln w="25400">
            <a:solidFill>
              <a:schemeClr val="tx1"/>
            </a:solidFill>
            <a:round/>
            <a:headEnd/>
            <a:tailEnd/>
          </a:ln>
          <a:effectLst/>
        </p:spPr>
        <p:txBody>
          <a:bodyPr/>
          <a:lstStyle/>
          <a:p>
            <a:endParaRPr lang="es-ES"/>
          </a:p>
        </p:txBody>
      </p:sp>
      <p:sp>
        <p:nvSpPr>
          <p:cNvPr id="574471" name="Line 2055"/>
          <p:cNvSpPr>
            <a:spLocks noChangeShapeType="1"/>
          </p:cNvSpPr>
          <p:nvPr/>
        </p:nvSpPr>
        <p:spPr bwMode="auto">
          <a:xfrm>
            <a:off x="5867400" y="1560513"/>
            <a:ext cx="1752600" cy="990600"/>
          </a:xfrm>
          <a:prstGeom prst="line">
            <a:avLst/>
          </a:prstGeom>
          <a:noFill/>
          <a:ln w="25400">
            <a:solidFill>
              <a:schemeClr val="tx1"/>
            </a:solidFill>
            <a:round/>
            <a:headEnd/>
            <a:tailEnd/>
          </a:ln>
          <a:effectLst/>
        </p:spPr>
        <p:txBody>
          <a:bodyPr/>
          <a:lstStyle/>
          <a:p>
            <a:endParaRPr lang="es-ES"/>
          </a:p>
        </p:txBody>
      </p:sp>
      <p:sp>
        <p:nvSpPr>
          <p:cNvPr id="574472" name="Line 2056"/>
          <p:cNvSpPr>
            <a:spLocks noChangeShapeType="1"/>
          </p:cNvSpPr>
          <p:nvPr/>
        </p:nvSpPr>
        <p:spPr bwMode="auto">
          <a:xfrm flipH="1">
            <a:off x="5867400" y="2551113"/>
            <a:ext cx="1752600" cy="1143000"/>
          </a:xfrm>
          <a:prstGeom prst="line">
            <a:avLst/>
          </a:prstGeom>
          <a:noFill/>
          <a:ln w="25400">
            <a:solidFill>
              <a:schemeClr val="tx1"/>
            </a:solidFill>
            <a:round/>
            <a:headEnd/>
            <a:tailEnd/>
          </a:ln>
          <a:effectLst/>
        </p:spPr>
        <p:txBody>
          <a:bodyPr/>
          <a:lstStyle/>
          <a:p>
            <a:endParaRPr lang="es-ES"/>
          </a:p>
        </p:txBody>
      </p:sp>
      <p:graphicFrame>
        <p:nvGraphicFramePr>
          <p:cNvPr id="574473" name="Group 2057"/>
          <p:cNvGraphicFramePr>
            <a:graphicFrameLocks noGrp="1"/>
          </p:cNvGraphicFramePr>
          <p:nvPr/>
        </p:nvGraphicFramePr>
        <p:xfrm>
          <a:off x="2438400" y="4437063"/>
          <a:ext cx="609600" cy="1221105"/>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86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483" name="Group 2067"/>
          <p:cNvGraphicFramePr>
            <a:graphicFrameLocks noGrp="1"/>
          </p:cNvGraphicFramePr>
          <p:nvPr/>
        </p:nvGraphicFramePr>
        <p:xfrm>
          <a:off x="3124200" y="4456113"/>
          <a:ext cx="609600" cy="158496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A/6</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495" name="Group 2079"/>
          <p:cNvGraphicFramePr>
            <a:graphicFrameLocks noGrp="1"/>
          </p:cNvGraphicFramePr>
          <p:nvPr/>
        </p:nvGraphicFramePr>
        <p:xfrm>
          <a:off x="3810000" y="4437063"/>
          <a:ext cx="609600" cy="158496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G/5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507" name="Group 2091"/>
          <p:cNvGraphicFramePr>
            <a:graphicFrameLocks noGrp="1"/>
          </p:cNvGraphicFramePr>
          <p:nvPr/>
        </p:nvGraphicFramePr>
        <p:xfrm>
          <a:off x="4495800" y="4437063"/>
          <a:ext cx="609600" cy="118872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A/2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517" name="Group 2101"/>
          <p:cNvGraphicFramePr>
            <a:graphicFrameLocks noGrp="1"/>
          </p:cNvGraphicFramePr>
          <p:nvPr/>
        </p:nvGraphicFramePr>
        <p:xfrm>
          <a:off x="5181600" y="4437063"/>
          <a:ext cx="609600" cy="158496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B/1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D/2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529" name="Group 2113"/>
          <p:cNvGraphicFramePr>
            <a:graphicFrameLocks noGrp="1"/>
          </p:cNvGraphicFramePr>
          <p:nvPr/>
        </p:nvGraphicFramePr>
        <p:xfrm>
          <a:off x="5867400" y="4437063"/>
          <a:ext cx="609600" cy="158496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C/2</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E/4</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G/1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4541" name="Group 2125"/>
          <p:cNvGraphicFramePr>
            <a:graphicFrameLocks noGrp="1"/>
          </p:cNvGraphicFramePr>
          <p:nvPr/>
        </p:nvGraphicFramePr>
        <p:xfrm>
          <a:off x="6553200" y="4437063"/>
          <a:ext cx="609600" cy="1188720"/>
        </p:xfrm>
        <a:graphic>
          <a:graphicData uri="http://schemas.openxmlformats.org/drawingml/2006/table">
            <a:tbl>
              <a:tblPr/>
              <a:tblGrid>
                <a:gridCol w="609600"/>
              </a:tblGrid>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G</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C/5</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9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2000" b="0" i="0" u="none" strike="noStrike" cap="none" normalizeH="0" baseline="0" smtClean="0">
                          <a:ln>
                            <a:noFill/>
                          </a:ln>
                          <a:solidFill>
                            <a:schemeClr val="tx1"/>
                          </a:solidFill>
                          <a:effectLst/>
                          <a:latin typeface="Times New Roman" pitchFamily="18" charset="0"/>
                        </a:rPr>
                        <a:t>F/1</a:t>
                      </a:r>
                      <a:endParaRPr kumimoji="0" lang="es-ES" sz="20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74551" name="Text Box 2135"/>
          <p:cNvSpPr txBox="1">
            <a:spLocks noChangeArrowheads="1"/>
          </p:cNvSpPr>
          <p:nvPr/>
        </p:nvSpPr>
        <p:spPr bwMode="auto">
          <a:xfrm>
            <a:off x="990600" y="4437063"/>
            <a:ext cx="1371600" cy="1187450"/>
          </a:xfrm>
          <a:prstGeom prst="rect">
            <a:avLst/>
          </a:prstGeom>
          <a:noFill/>
          <a:ln w="9525">
            <a:noFill/>
            <a:miter lim="800000"/>
            <a:headEnd/>
            <a:tailEnd/>
          </a:ln>
          <a:effectLst/>
        </p:spPr>
        <p:txBody>
          <a:bodyPr>
            <a:spAutoFit/>
          </a:bodyPr>
          <a:lstStyle/>
          <a:p>
            <a:pPr>
              <a:spcBef>
                <a:spcPct val="50000"/>
              </a:spcBef>
            </a:pPr>
            <a:r>
              <a:rPr lang="es-ES_tradnl">
                <a:latin typeface="Times New Roman" pitchFamily="18" charset="0"/>
              </a:rPr>
              <a:t>Link State Packets</a:t>
            </a:r>
            <a:endParaRPr lang="es-ES">
              <a:latin typeface="Times New Roman" pitchFamily="18" charset="0"/>
            </a:endParaRPr>
          </a:p>
        </p:txBody>
      </p:sp>
      <p:grpSp>
        <p:nvGrpSpPr>
          <p:cNvPr id="574552" name="Group 2136"/>
          <p:cNvGrpSpPr>
            <a:grpSpLocks/>
          </p:cNvGrpSpPr>
          <p:nvPr/>
        </p:nvGrpSpPr>
        <p:grpSpPr bwMode="auto">
          <a:xfrm>
            <a:off x="1295400" y="3186113"/>
            <a:ext cx="1143000" cy="685800"/>
            <a:chOff x="1440" y="1344"/>
            <a:chExt cx="720" cy="432"/>
          </a:xfrm>
        </p:grpSpPr>
        <p:pic>
          <p:nvPicPr>
            <p:cNvPr id="574553" name="Picture 2137"/>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54" name="Text Box 2138"/>
            <p:cNvSpPr txBox="1">
              <a:spLocks noChangeArrowheads="1"/>
            </p:cNvSpPr>
            <p:nvPr/>
          </p:nvSpPr>
          <p:spPr bwMode="auto">
            <a:xfrm>
              <a:off x="1664" y="1420"/>
              <a:ext cx="208" cy="212"/>
            </a:xfrm>
            <a:prstGeom prst="rect">
              <a:avLst/>
            </a:prstGeom>
            <a:solidFill>
              <a:schemeClr val="bg1"/>
            </a:solidFill>
            <a:ln w="9525">
              <a:noFill/>
              <a:miter lim="800000"/>
              <a:headEnd/>
              <a:tailEnd/>
            </a:ln>
            <a:effectLst/>
          </p:spPr>
          <p:txBody>
            <a:bodyPr wrap="none">
              <a:spAutoFit/>
            </a:bodyPr>
            <a:lstStyle/>
            <a:p>
              <a:r>
                <a:rPr lang="es-ES" sz="1600" b="1"/>
                <a:t>D</a:t>
              </a:r>
            </a:p>
          </p:txBody>
        </p:sp>
      </p:grpSp>
      <p:grpSp>
        <p:nvGrpSpPr>
          <p:cNvPr id="574555" name="Group 2139"/>
          <p:cNvGrpSpPr>
            <a:grpSpLocks/>
          </p:cNvGrpSpPr>
          <p:nvPr/>
        </p:nvGrpSpPr>
        <p:grpSpPr bwMode="auto">
          <a:xfrm>
            <a:off x="1295400" y="1412875"/>
            <a:ext cx="1143000" cy="685800"/>
            <a:chOff x="1440" y="1344"/>
            <a:chExt cx="720" cy="432"/>
          </a:xfrm>
        </p:grpSpPr>
        <p:pic>
          <p:nvPicPr>
            <p:cNvPr id="574556" name="Picture 2140"/>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57" name="Text Box 2141"/>
            <p:cNvSpPr txBox="1">
              <a:spLocks noChangeArrowheads="1"/>
            </p:cNvSpPr>
            <p:nvPr/>
          </p:nvSpPr>
          <p:spPr bwMode="auto">
            <a:xfrm>
              <a:off x="1664" y="1420"/>
              <a:ext cx="208" cy="212"/>
            </a:xfrm>
            <a:prstGeom prst="rect">
              <a:avLst/>
            </a:prstGeom>
            <a:solidFill>
              <a:schemeClr val="bg1"/>
            </a:solidFill>
            <a:ln w="9525">
              <a:noFill/>
              <a:miter lim="800000"/>
              <a:headEnd/>
              <a:tailEnd/>
            </a:ln>
            <a:effectLst/>
          </p:spPr>
          <p:txBody>
            <a:bodyPr wrap="none">
              <a:spAutoFit/>
            </a:bodyPr>
            <a:lstStyle/>
            <a:p>
              <a:r>
                <a:rPr lang="es-ES" sz="1600" b="1"/>
                <a:t>A</a:t>
              </a:r>
            </a:p>
          </p:txBody>
        </p:sp>
      </p:grpSp>
      <p:grpSp>
        <p:nvGrpSpPr>
          <p:cNvPr id="574558" name="Group 2142"/>
          <p:cNvGrpSpPr>
            <a:grpSpLocks/>
          </p:cNvGrpSpPr>
          <p:nvPr/>
        </p:nvGrpSpPr>
        <p:grpSpPr bwMode="auto">
          <a:xfrm>
            <a:off x="3352800" y="3186113"/>
            <a:ext cx="1143000" cy="685800"/>
            <a:chOff x="1440" y="1344"/>
            <a:chExt cx="720" cy="432"/>
          </a:xfrm>
        </p:grpSpPr>
        <p:pic>
          <p:nvPicPr>
            <p:cNvPr id="574559" name="Picture 2143"/>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60" name="Text Box 2144"/>
            <p:cNvSpPr txBox="1">
              <a:spLocks noChangeArrowheads="1"/>
            </p:cNvSpPr>
            <p:nvPr/>
          </p:nvSpPr>
          <p:spPr bwMode="auto">
            <a:xfrm>
              <a:off x="1664" y="1420"/>
              <a:ext cx="201" cy="212"/>
            </a:xfrm>
            <a:prstGeom prst="rect">
              <a:avLst/>
            </a:prstGeom>
            <a:solidFill>
              <a:schemeClr val="bg1"/>
            </a:solidFill>
            <a:ln w="9525">
              <a:noFill/>
              <a:miter lim="800000"/>
              <a:headEnd/>
              <a:tailEnd/>
            </a:ln>
            <a:effectLst/>
          </p:spPr>
          <p:txBody>
            <a:bodyPr wrap="none">
              <a:spAutoFit/>
            </a:bodyPr>
            <a:lstStyle/>
            <a:p>
              <a:r>
                <a:rPr lang="es-ES" sz="1600" b="1"/>
                <a:t>E</a:t>
              </a:r>
            </a:p>
          </p:txBody>
        </p:sp>
      </p:grpSp>
      <p:grpSp>
        <p:nvGrpSpPr>
          <p:cNvPr id="574561" name="Group 2145"/>
          <p:cNvGrpSpPr>
            <a:grpSpLocks/>
          </p:cNvGrpSpPr>
          <p:nvPr/>
        </p:nvGrpSpPr>
        <p:grpSpPr bwMode="auto">
          <a:xfrm>
            <a:off x="5334000" y="3186113"/>
            <a:ext cx="1143000" cy="685800"/>
            <a:chOff x="1440" y="1344"/>
            <a:chExt cx="720" cy="432"/>
          </a:xfrm>
        </p:grpSpPr>
        <p:pic>
          <p:nvPicPr>
            <p:cNvPr id="574562" name="Picture 2146"/>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63" name="Text Box 2147"/>
            <p:cNvSpPr txBox="1">
              <a:spLocks noChangeArrowheads="1"/>
            </p:cNvSpPr>
            <p:nvPr/>
          </p:nvSpPr>
          <p:spPr bwMode="auto">
            <a:xfrm>
              <a:off x="1664" y="1420"/>
              <a:ext cx="194" cy="212"/>
            </a:xfrm>
            <a:prstGeom prst="rect">
              <a:avLst/>
            </a:prstGeom>
            <a:solidFill>
              <a:schemeClr val="bg1"/>
            </a:solidFill>
            <a:ln w="9525">
              <a:noFill/>
              <a:miter lim="800000"/>
              <a:headEnd/>
              <a:tailEnd/>
            </a:ln>
            <a:effectLst/>
          </p:spPr>
          <p:txBody>
            <a:bodyPr wrap="none">
              <a:spAutoFit/>
            </a:bodyPr>
            <a:lstStyle/>
            <a:p>
              <a:r>
                <a:rPr lang="es-ES" sz="1600" b="1"/>
                <a:t>F</a:t>
              </a:r>
            </a:p>
          </p:txBody>
        </p:sp>
      </p:grpSp>
      <p:grpSp>
        <p:nvGrpSpPr>
          <p:cNvPr id="574564" name="Group 2148"/>
          <p:cNvGrpSpPr>
            <a:grpSpLocks/>
          </p:cNvGrpSpPr>
          <p:nvPr/>
        </p:nvGrpSpPr>
        <p:grpSpPr bwMode="auto">
          <a:xfrm>
            <a:off x="7086600" y="2246313"/>
            <a:ext cx="1143000" cy="685800"/>
            <a:chOff x="1440" y="1344"/>
            <a:chExt cx="720" cy="432"/>
          </a:xfrm>
        </p:grpSpPr>
        <p:pic>
          <p:nvPicPr>
            <p:cNvPr id="574565" name="Picture 2149"/>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66" name="Text Box 2150"/>
            <p:cNvSpPr txBox="1">
              <a:spLocks noChangeArrowheads="1"/>
            </p:cNvSpPr>
            <p:nvPr/>
          </p:nvSpPr>
          <p:spPr bwMode="auto">
            <a:xfrm>
              <a:off x="1664" y="1420"/>
              <a:ext cx="216" cy="212"/>
            </a:xfrm>
            <a:prstGeom prst="rect">
              <a:avLst/>
            </a:prstGeom>
            <a:solidFill>
              <a:schemeClr val="bg1"/>
            </a:solidFill>
            <a:ln w="9525">
              <a:noFill/>
              <a:miter lim="800000"/>
              <a:headEnd/>
              <a:tailEnd/>
            </a:ln>
            <a:effectLst/>
          </p:spPr>
          <p:txBody>
            <a:bodyPr wrap="none">
              <a:spAutoFit/>
            </a:bodyPr>
            <a:lstStyle/>
            <a:p>
              <a:r>
                <a:rPr lang="es-ES" sz="1600" b="1"/>
                <a:t>G</a:t>
              </a:r>
            </a:p>
          </p:txBody>
        </p:sp>
      </p:grpSp>
      <p:grpSp>
        <p:nvGrpSpPr>
          <p:cNvPr id="574567" name="Group 2151"/>
          <p:cNvGrpSpPr>
            <a:grpSpLocks/>
          </p:cNvGrpSpPr>
          <p:nvPr/>
        </p:nvGrpSpPr>
        <p:grpSpPr bwMode="auto">
          <a:xfrm>
            <a:off x="5334000" y="1412875"/>
            <a:ext cx="1143000" cy="685800"/>
            <a:chOff x="1440" y="1344"/>
            <a:chExt cx="720" cy="432"/>
          </a:xfrm>
        </p:grpSpPr>
        <p:pic>
          <p:nvPicPr>
            <p:cNvPr id="574568" name="Picture 2152"/>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69" name="Text Box 2153"/>
            <p:cNvSpPr txBox="1">
              <a:spLocks noChangeArrowheads="1"/>
            </p:cNvSpPr>
            <p:nvPr/>
          </p:nvSpPr>
          <p:spPr bwMode="auto">
            <a:xfrm>
              <a:off x="1664" y="1420"/>
              <a:ext cx="208" cy="212"/>
            </a:xfrm>
            <a:prstGeom prst="rect">
              <a:avLst/>
            </a:prstGeom>
            <a:solidFill>
              <a:schemeClr val="bg1"/>
            </a:solidFill>
            <a:ln w="9525">
              <a:noFill/>
              <a:miter lim="800000"/>
              <a:headEnd/>
              <a:tailEnd/>
            </a:ln>
            <a:effectLst/>
          </p:spPr>
          <p:txBody>
            <a:bodyPr wrap="none">
              <a:spAutoFit/>
            </a:bodyPr>
            <a:lstStyle/>
            <a:p>
              <a:r>
                <a:rPr lang="es-ES" sz="1600" b="1">
                  <a:solidFill>
                    <a:srgbClr val="FF0000"/>
                  </a:solidFill>
                </a:rPr>
                <a:t>C</a:t>
              </a:r>
            </a:p>
          </p:txBody>
        </p:sp>
      </p:grpSp>
      <p:grpSp>
        <p:nvGrpSpPr>
          <p:cNvPr id="574570" name="Group 2154"/>
          <p:cNvGrpSpPr>
            <a:grpSpLocks/>
          </p:cNvGrpSpPr>
          <p:nvPr/>
        </p:nvGrpSpPr>
        <p:grpSpPr bwMode="auto">
          <a:xfrm>
            <a:off x="3352800" y="1412875"/>
            <a:ext cx="1143000" cy="685800"/>
            <a:chOff x="1440" y="1344"/>
            <a:chExt cx="720" cy="432"/>
          </a:xfrm>
        </p:grpSpPr>
        <p:pic>
          <p:nvPicPr>
            <p:cNvPr id="574571" name="Picture 2155"/>
            <p:cNvPicPr>
              <a:picLocks noChangeArrowheads="1"/>
            </p:cNvPicPr>
            <p:nvPr/>
          </p:nvPicPr>
          <p:blipFill>
            <a:blip r:embed="rId3" cstate="print"/>
            <a:srcRect/>
            <a:stretch>
              <a:fillRect/>
            </a:stretch>
          </p:blipFill>
          <p:spPr bwMode="auto">
            <a:xfrm>
              <a:off x="1440" y="1344"/>
              <a:ext cx="720" cy="432"/>
            </a:xfrm>
            <a:prstGeom prst="rect">
              <a:avLst/>
            </a:prstGeom>
            <a:noFill/>
            <a:ln w="12700">
              <a:noFill/>
              <a:miter lim="800000"/>
              <a:headEnd/>
              <a:tailEnd/>
            </a:ln>
            <a:effectLst/>
          </p:spPr>
        </p:pic>
        <p:sp>
          <p:nvSpPr>
            <p:cNvPr id="574572" name="Text Box 2156"/>
            <p:cNvSpPr txBox="1">
              <a:spLocks noChangeArrowheads="1"/>
            </p:cNvSpPr>
            <p:nvPr/>
          </p:nvSpPr>
          <p:spPr bwMode="auto">
            <a:xfrm>
              <a:off x="1664" y="1419"/>
              <a:ext cx="208" cy="212"/>
            </a:xfrm>
            <a:prstGeom prst="rect">
              <a:avLst/>
            </a:prstGeom>
            <a:solidFill>
              <a:schemeClr val="bg1"/>
            </a:solidFill>
            <a:ln w="9525">
              <a:noFill/>
              <a:miter lim="800000"/>
              <a:headEnd/>
              <a:tailEnd/>
            </a:ln>
            <a:effectLst/>
          </p:spPr>
          <p:txBody>
            <a:bodyPr wrap="none">
              <a:spAutoFit/>
            </a:bodyPr>
            <a:lstStyle/>
            <a:p>
              <a:r>
                <a:rPr lang="es-ES" sz="1600" b="1"/>
                <a:t>B</a:t>
              </a:r>
            </a:p>
          </p:txBody>
        </p:sp>
      </p:grpSp>
      <p:sp>
        <p:nvSpPr>
          <p:cNvPr id="574573" name="Text Box 2157"/>
          <p:cNvSpPr txBox="1">
            <a:spLocks noChangeArrowheads="1"/>
          </p:cNvSpPr>
          <p:nvPr/>
        </p:nvSpPr>
        <p:spPr bwMode="auto">
          <a:xfrm>
            <a:off x="1543050" y="2444750"/>
            <a:ext cx="296863" cy="336550"/>
          </a:xfrm>
          <a:prstGeom prst="rect">
            <a:avLst/>
          </a:prstGeom>
          <a:noFill/>
          <a:ln w="9525">
            <a:noFill/>
            <a:miter lim="800000"/>
            <a:headEnd/>
            <a:tailEnd/>
          </a:ln>
          <a:effectLst/>
        </p:spPr>
        <p:txBody>
          <a:bodyPr wrap="none">
            <a:spAutoFit/>
          </a:bodyPr>
          <a:lstStyle/>
          <a:p>
            <a:r>
              <a:rPr lang="es-ES" sz="1600" b="1"/>
              <a:t>2</a:t>
            </a:r>
          </a:p>
        </p:txBody>
      </p:sp>
      <p:sp>
        <p:nvSpPr>
          <p:cNvPr id="574574" name="Text Box 2158"/>
          <p:cNvSpPr txBox="1">
            <a:spLocks noChangeArrowheads="1"/>
          </p:cNvSpPr>
          <p:nvPr/>
        </p:nvSpPr>
        <p:spPr bwMode="auto">
          <a:xfrm>
            <a:off x="4724400" y="3152775"/>
            <a:ext cx="296863" cy="336550"/>
          </a:xfrm>
          <a:prstGeom prst="rect">
            <a:avLst/>
          </a:prstGeom>
          <a:noFill/>
          <a:ln w="9525">
            <a:noFill/>
            <a:miter lim="800000"/>
            <a:headEnd/>
            <a:tailEnd/>
          </a:ln>
          <a:effectLst/>
        </p:spPr>
        <p:txBody>
          <a:bodyPr wrap="none">
            <a:spAutoFit/>
          </a:bodyPr>
          <a:lstStyle/>
          <a:p>
            <a:r>
              <a:rPr lang="es-ES" sz="1600" b="1"/>
              <a:t>4</a:t>
            </a:r>
          </a:p>
        </p:txBody>
      </p:sp>
      <p:sp>
        <p:nvSpPr>
          <p:cNvPr id="574575" name="Text Box 2159"/>
          <p:cNvSpPr txBox="1">
            <a:spLocks noChangeArrowheads="1"/>
          </p:cNvSpPr>
          <p:nvPr/>
        </p:nvSpPr>
        <p:spPr bwMode="auto">
          <a:xfrm>
            <a:off x="6651625" y="1773238"/>
            <a:ext cx="296863" cy="336550"/>
          </a:xfrm>
          <a:prstGeom prst="rect">
            <a:avLst/>
          </a:prstGeom>
          <a:noFill/>
          <a:ln w="9525">
            <a:noFill/>
            <a:miter lim="800000"/>
            <a:headEnd/>
            <a:tailEnd/>
          </a:ln>
          <a:effectLst/>
        </p:spPr>
        <p:txBody>
          <a:bodyPr wrap="none">
            <a:spAutoFit/>
          </a:bodyPr>
          <a:lstStyle/>
          <a:p>
            <a:r>
              <a:rPr lang="es-ES" sz="1600" b="1"/>
              <a:t>5</a:t>
            </a:r>
          </a:p>
        </p:txBody>
      </p:sp>
      <p:sp>
        <p:nvSpPr>
          <p:cNvPr id="574576" name="Text Box 2160"/>
          <p:cNvSpPr txBox="1">
            <a:spLocks noChangeArrowheads="1"/>
          </p:cNvSpPr>
          <p:nvPr/>
        </p:nvSpPr>
        <p:spPr bwMode="auto">
          <a:xfrm>
            <a:off x="4743450" y="1379538"/>
            <a:ext cx="296863" cy="336550"/>
          </a:xfrm>
          <a:prstGeom prst="rect">
            <a:avLst/>
          </a:prstGeom>
          <a:noFill/>
          <a:ln w="9525">
            <a:noFill/>
            <a:miter lim="800000"/>
            <a:headEnd/>
            <a:tailEnd/>
          </a:ln>
          <a:effectLst/>
        </p:spPr>
        <p:txBody>
          <a:bodyPr wrap="none">
            <a:spAutoFit/>
          </a:bodyPr>
          <a:lstStyle/>
          <a:p>
            <a:r>
              <a:rPr lang="es-ES" sz="1600" b="1"/>
              <a:t>2</a:t>
            </a:r>
          </a:p>
        </p:txBody>
      </p:sp>
      <p:sp>
        <p:nvSpPr>
          <p:cNvPr id="574577" name="Text Box 2161"/>
          <p:cNvSpPr txBox="1">
            <a:spLocks noChangeArrowheads="1"/>
          </p:cNvSpPr>
          <p:nvPr/>
        </p:nvSpPr>
        <p:spPr bwMode="auto">
          <a:xfrm>
            <a:off x="2686050" y="1379538"/>
            <a:ext cx="296863" cy="336550"/>
          </a:xfrm>
          <a:prstGeom prst="rect">
            <a:avLst/>
          </a:prstGeom>
          <a:noFill/>
          <a:ln w="9525">
            <a:noFill/>
            <a:miter lim="800000"/>
            <a:headEnd/>
            <a:tailEnd/>
          </a:ln>
          <a:effectLst/>
        </p:spPr>
        <p:txBody>
          <a:bodyPr wrap="none">
            <a:spAutoFit/>
          </a:bodyPr>
          <a:lstStyle/>
          <a:p>
            <a:r>
              <a:rPr lang="es-ES" sz="1600" b="1"/>
              <a:t>6</a:t>
            </a:r>
          </a:p>
        </p:txBody>
      </p:sp>
      <p:sp>
        <p:nvSpPr>
          <p:cNvPr id="574578" name="Text Box 2162"/>
          <p:cNvSpPr txBox="1">
            <a:spLocks noChangeArrowheads="1"/>
          </p:cNvSpPr>
          <p:nvPr/>
        </p:nvSpPr>
        <p:spPr bwMode="auto">
          <a:xfrm>
            <a:off x="3886200" y="2444750"/>
            <a:ext cx="296863" cy="336550"/>
          </a:xfrm>
          <a:prstGeom prst="rect">
            <a:avLst/>
          </a:prstGeom>
          <a:noFill/>
          <a:ln w="9525">
            <a:noFill/>
            <a:miter lim="800000"/>
            <a:headEnd/>
            <a:tailEnd/>
          </a:ln>
          <a:effectLst/>
        </p:spPr>
        <p:txBody>
          <a:bodyPr wrap="none">
            <a:spAutoFit/>
          </a:bodyPr>
          <a:lstStyle/>
          <a:p>
            <a:r>
              <a:rPr lang="es-ES" sz="1600" b="1"/>
              <a:t>1</a:t>
            </a:r>
          </a:p>
        </p:txBody>
      </p:sp>
      <p:sp>
        <p:nvSpPr>
          <p:cNvPr id="574579" name="Text Box 2163"/>
          <p:cNvSpPr txBox="1">
            <a:spLocks noChangeArrowheads="1"/>
          </p:cNvSpPr>
          <p:nvPr/>
        </p:nvSpPr>
        <p:spPr bwMode="auto">
          <a:xfrm>
            <a:off x="2743200" y="3108325"/>
            <a:ext cx="296863" cy="336550"/>
          </a:xfrm>
          <a:prstGeom prst="rect">
            <a:avLst/>
          </a:prstGeom>
          <a:noFill/>
          <a:ln w="9525">
            <a:noFill/>
            <a:miter lim="800000"/>
            <a:headEnd/>
            <a:tailEnd/>
          </a:ln>
          <a:effectLst/>
        </p:spPr>
        <p:txBody>
          <a:bodyPr wrap="none">
            <a:spAutoFit/>
          </a:bodyPr>
          <a:lstStyle/>
          <a:p>
            <a:r>
              <a:rPr lang="es-ES" sz="1600" b="1"/>
              <a:t>2</a:t>
            </a:r>
          </a:p>
        </p:txBody>
      </p:sp>
      <p:sp>
        <p:nvSpPr>
          <p:cNvPr id="574580" name="Text Box 2164"/>
          <p:cNvSpPr txBox="1">
            <a:spLocks noChangeArrowheads="1"/>
          </p:cNvSpPr>
          <p:nvPr/>
        </p:nvSpPr>
        <p:spPr bwMode="auto">
          <a:xfrm>
            <a:off x="6724650" y="3021013"/>
            <a:ext cx="296863" cy="336550"/>
          </a:xfrm>
          <a:prstGeom prst="rect">
            <a:avLst/>
          </a:prstGeom>
          <a:noFill/>
          <a:ln w="9525">
            <a:noFill/>
            <a:miter lim="800000"/>
            <a:headEnd/>
            <a:tailEnd/>
          </a:ln>
          <a:effectLst/>
        </p:spPr>
        <p:txBody>
          <a:bodyPr wrap="none">
            <a:spAutoFit/>
          </a:bodyPr>
          <a:lstStyle/>
          <a:p>
            <a:r>
              <a:rPr lang="es-ES" sz="1600" b="1"/>
              <a:t>1</a:t>
            </a:r>
          </a:p>
        </p:txBody>
      </p:sp>
      <p:sp>
        <p:nvSpPr>
          <p:cNvPr id="574581" name="Text Box 2165"/>
          <p:cNvSpPr txBox="1">
            <a:spLocks noChangeArrowheads="1"/>
          </p:cNvSpPr>
          <p:nvPr/>
        </p:nvSpPr>
        <p:spPr bwMode="auto">
          <a:xfrm>
            <a:off x="5867400" y="2444750"/>
            <a:ext cx="296863" cy="336550"/>
          </a:xfrm>
          <a:prstGeom prst="rect">
            <a:avLst/>
          </a:prstGeom>
          <a:noFill/>
          <a:ln w="9525">
            <a:noFill/>
            <a:miter lim="800000"/>
            <a:headEnd/>
            <a:tailEnd/>
          </a:ln>
          <a:effectLst/>
        </p:spPr>
        <p:txBody>
          <a:bodyPr wrap="none">
            <a:spAutoFit/>
          </a:bodyPr>
          <a:lstStyle/>
          <a:p>
            <a:r>
              <a:rPr lang="es-ES" sz="1600" b="1"/>
              <a:t>2</a:t>
            </a:r>
          </a:p>
        </p:txBody>
      </p:sp>
      <p:sp>
        <p:nvSpPr>
          <p:cNvPr id="574582" name="Rectangle 2166"/>
          <p:cNvSpPr>
            <a:spLocks noChangeArrowheads="1"/>
          </p:cNvSpPr>
          <p:nvPr/>
        </p:nvSpPr>
        <p:spPr bwMode="auto">
          <a:xfrm>
            <a:off x="609600" y="188913"/>
            <a:ext cx="8077200" cy="685800"/>
          </a:xfrm>
          <a:prstGeom prst="rect">
            <a:avLst/>
          </a:prstGeom>
          <a:noFill/>
          <a:ln w="9525">
            <a:noFill/>
            <a:miter lim="800000"/>
            <a:headEnd/>
            <a:tailEnd/>
          </a:ln>
          <a:effectLst/>
        </p:spPr>
        <p:txBody>
          <a:bodyPr anchor="ctr"/>
          <a:lstStyle/>
          <a:p>
            <a:pPr algn="ctr"/>
            <a:r>
              <a:rPr lang="es-ES_tradnl" sz="3600">
                <a:solidFill>
                  <a:schemeClr val="tx2"/>
                </a:solidFill>
                <a:latin typeface="Times New Roman" pitchFamily="18" charset="0"/>
              </a:rPr>
              <a:t>Algoritmo del estado del enlace (Dijkstra)</a:t>
            </a:r>
            <a:endParaRPr lang="es-ES" sz="360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1394" name="Group 2"/>
          <p:cNvGrpSpPr>
            <a:grpSpLocks/>
          </p:cNvGrpSpPr>
          <p:nvPr/>
        </p:nvGrpSpPr>
        <p:grpSpPr bwMode="auto">
          <a:xfrm>
            <a:off x="304800" y="152400"/>
            <a:ext cx="1981200" cy="1681163"/>
            <a:chOff x="192" y="96"/>
            <a:chExt cx="1248" cy="1059"/>
          </a:xfrm>
        </p:grpSpPr>
        <p:grpSp>
          <p:nvGrpSpPr>
            <p:cNvPr id="571395" name="Group 3"/>
            <p:cNvGrpSpPr>
              <a:grpSpLocks/>
            </p:cNvGrpSpPr>
            <p:nvPr/>
          </p:nvGrpSpPr>
          <p:grpSpPr bwMode="auto">
            <a:xfrm>
              <a:off x="240" y="96"/>
              <a:ext cx="1078" cy="752"/>
              <a:chOff x="384" y="1824"/>
              <a:chExt cx="1392" cy="863"/>
            </a:xfrm>
          </p:grpSpPr>
          <p:sp>
            <p:nvSpPr>
              <p:cNvPr id="571396" name="Text Box 4"/>
              <p:cNvSpPr txBox="1">
                <a:spLocks noChangeArrowheads="1"/>
              </p:cNvSpPr>
              <p:nvPr/>
            </p:nvSpPr>
            <p:spPr bwMode="auto">
              <a:xfrm>
                <a:off x="817" y="1824"/>
                <a:ext cx="528" cy="287"/>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397" name="Text Box 5"/>
              <p:cNvSpPr txBox="1">
                <a:spLocks noChangeArrowheads="1"/>
              </p:cNvSpPr>
              <p:nvPr/>
            </p:nvSpPr>
            <p:spPr bwMode="auto">
              <a:xfrm>
                <a:off x="817" y="2400"/>
                <a:ext cx="539" cy="287"/>
              </a:xfrm>
              <a:prstGeom prst="rect">
                <a:avLst/>
              </a:prstGeom>
              <a:noFill/>
              <a:ln w="9525">
                <a:noFill/>
                <a:miter lim="800000"/>
                <a:headEnd/>
                <a:tailEnd/>
              </a:ln>
              <a:effectLst/>
            </p:spPr>
            <p:txBody>
              <a:bodyPr wrap="none">
                <a:spAutoFit/>
              </a:bodyPr>
              <a:lstStyle/>
              <a:p>
                <a:r>
                  <a:rPr lang="es-ES_tradnl" sz="2000">
                    <a:latin typeface="Times New Roman" pitchFamily="18" charset="0"/>
                  </a:rPr>
                  <a:t>G(5)</a:t>
                </a:r>
                <a:endParaRPr lang="es-ES" sz="2000">
                  <a:latin typeface="Times New Roman" pitchFamily="18" charset="0"/>
                </a:endParaRPr>
              </a:p>
            </p:txBody>
          </p:sp>
          <p:sp>
            <p:nvSpPr>
              <p:cNvPr id="571398" name="Text Box 6"/>
              <p:cNvSpPr txBox="1">
                <a:spLocks noChangeArrowheads="1"/>
              </p:cNvSpPr>
              <p:nvPr/>
            </p:nvSpPr>
            <p:spPr bwMode="auto">
              <a:xfrm>
                <a:off x="384" y="2304"/>
                <a:ext cx="528"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399" name="Text Box 7"/>
              <p:cNvSpPr txBox="1">
                <a:spLocks noChangeArrowheads="1"/>
              </p:cNvSpPr>
              <p:nvPr/>
            </p:nvSpPr>
            <p:spPr bwMode="auto">
              <a:xfrm>
                <a:off x="1271" y="2304"/>
                <a:ext cx="505"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00" name="Line 8"/>
              <p:cNvSpPr>
                <a:spLocks noChangeShapeType="1"/>
              </p:cNvSpPr>
              <p:nvPr/>
            </p:nvSpPr>
            <p:spPr bwMode="auto">
              <a:xfrm flipH="1">
                <a:off x="576" y="2016"/>
                <a:ext cx="240" cy="288"/>
              </a:xfrm>
              <a:prstGeom prst="line">
                <a:avLst/>
              </a:prstGeom>
              <a:noFill/>
              <a:ln w="9525">
                <a:solidFill>
                  <a:schemeClr val="tx1"/>
                </a:solidFill>
                <a:prstDash val="sysDot"/>
                <a:round/>
                <a:headEnd/>
                <a:tailEnd/>
              </a:ln>
              <a:effectLst/>
            </p:spPr>
            <p:txBody>
              <a:bodyPr/>
              <a:lstStyle/>
              <a:p>
                <a:endParaRPr lang="es-ES"/>
              </a:p>
            </p:txBody>
          </p:sp>
          <p:sp>
            <p:nvSpPr>
              <p:cNvPr id="571401" name="Line 9"/>
              <p:cNvSpPr>
                <a:spLocks noChangeShapeType="1"/>
              </p:cNvSpPr>
              <p:nvPr/>
            </p:nvSpPr>
            <p:spPr bwMode="auto">
              <a:xfrm>
                <a:off x="912" y="2064"/>
                <a:ext cx="0" cy="336"/>
              </a:xfrm>
              <a:prstGeom prst="line">
                <a:avLst/>
              </a:prstGeom>
              <a:noFill/>
              <a:ln w="9525" cap="rnd">
                <a:solidFill>
                  <a:schemeClr val="tx1"/>
                </a:solidFill>
                <a:prstDash val="sysDot"/>
                <a:round/>
                <a:headEnd/>
                <a:tailEnd/>
              </a:ln>
              <a:effectLst/>
            </p:spPr>
            <p:txBody>
              <a:bodyPr/>
              <a:lstStyle/>
              <a:p>
                <a:endParaRPr lang="es-ES"/>
              </a:p>
            </p:txBody>
          </p:sp>
          <p:sp>
            <p:nvSpPr>
              <p:cNvPr id="571402" name="Line 10"/>
              <p:cNvSpPr>
                <a:spLocks noChangeShapeType="1"/>
              </p:cNvSpPr>
              <p:nvPr/>
            </p:nvSpPr>
            <p:spPr bwMode="auto">
              <a:xfrm>
                <a:off x="1008" y="2064"/>
                <a:ext cx="288" cy="288"/>
              </a:xfrm>
              <a:prstGeom prst="line">
                <a:avLst/>
              </a:prstGeom>
              <a:noFill/>
              <a:ln w="9525">
                <a:solidFill>
                  <a:schemeClr val="tx1"/>
                </a:solidFill>
                <a:prstDash val="sysDot"/>
                <a:round/>
                <a:headEnd/>
                <a:tailEnd/>
              </a:ln>
              <a:effectLst/>
            </p:spPr>
            <p:txBody>
              <a:bodyPr/>
              <a:lstStyle/>
              <a:p>
                <a:endParaRPr lang="es-ES"/>
              </a:p>
            </p:txBody>
          </p:sp>
        </p:grpSp>
        <p:sp>
          <p:nvSpPr>
            <p:cNvPr id="571403" name="Text Box 11"/>
            <p:cNvSpPr txBox="1">
              <a:spLocks noChangeArrowheads="1"/>
            </p:cNvSpPr>
            <p:nvPr/>
          </p:nvSpPr>
          <p:spPr bwMode="auto">
            <a:xfrm>
              <a:off x="192" y="816"/>
              <a:ext cx="1248" cy="339"/>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C en el árbol.</a:t>
              </a:r>
            </a:p>
            <a:p>
              <a:pPr>
                <a:spcBef>
                  <a:spcPct val="10000"/>
                </a:spcBef>
              </a:pPr>
              <a:r>
                <a:rPr lang="es-ES_tradnl" sz="1400">
                  <a:latin typeface="Times New Roman" pitchFamily="18" charset="0"/>
                </a:rPr>
                <a:t>Examina el LSP de C</a:t>
              </a:r>
              <a:endParaRPr lang="es-ES" sz="1400">
                <a:latin typeface="Times New Roman" pitchFamily="18" charset="0"/>
              </a:endParaRPr>
            </a:p>
          </p:txBody>
        </p:sp>
      </p:grpSp>
      <p:grpSp>
        <p:nvGrpSpPr>
          <p:cNvPr id="571404" name="Group 12"/>
          <p:cNvGrpSpPr>
            <a:grpSpLocks/>
          </p:cNvGrpSpPr>
          <p:nvPr/>
        </p:nvGrpSpPr>
        <p:grpSpPr bwMode="auto">
          <a:xfrm>
            <a:off x="2971800" y="0"/>
            <a:ext cx="2819400" cy="2295525"/>
            <a:chOff x="1872" y="0"/>
            <a:chExt cx="1776" cy="1446"/>
          </a:xfrm>
        </p:grpSpPr>
        <p:grpSp>
          <p:nvGrpSpPr>
            <p:cNvPr id="571405" name="Group 13"/>
            <p:cNvGrpSpPr>
              <a:grpSpLocks/>
            </p:cNvGrpSpPr>
            <p:nvPr/>
          </p:nvGrpSpPr>
          <p:grpSpPr bwMode="auto">
            <a:xfrm>
              <a:off x="1872" y="0"/>
              <a:ext cx="1453" cy="1010"/>
              <a:chOff x="1584" y="1440"/>
              <a:chExt cx="1713" cy="1263"/>
            </a:xfrm>
          </p:grpSpPr>
          <p:sp>
            <p:nvSpPr>
              <p:cNvPr id="571406" name="Text Box 14"/>
              <p:cNvSpPr txBox="1">
                <a:spLocks noChangeArrowheads="1"/>
              </p:cNvSpPr>
              <p:nvPr/>
            </p:nvSpPr>
            <p:spPr bwMode="auto">
              <a:xfrm>
                <a:off x="1929" y="1958"/>
                <a:ext cx="493" cy="312"/>
              </a:xfrm>
              <a:prstGeom prst="rect">
                <a:avLst/>
              </a:prstGeom>
              <a:noFill/>
              <a:ln w="9525">
                <a:noFill/>
                <a:miter lim="800000"/>
                <a:headEnd/>
                <a:tailEnd/>
              </a:ln>
              <a:effectLst/>
            </p:spPr>
            <p:txBody>
              <a:bodyPr wrap="none">
                <a:spAutoFit/>
              </a:bodyPr>
              <a:lstStyle/>
              <a:p>
                <a:r>
                  <a:rPr lang="es-ES_tradnl" sz="2000">
                    <a:latin typeface="Times New Roman" pitchFamily="18" charset="0"/>
                  </a:rPr>
                  <a:t>G(5)</a:t>
                </a:r>
                <a:endParaRPr lang="es-ES" sz="2000">
                  <a:latin typeface="Times New Roman" pitchFamily="18" charset="0"/>
                </a:endParaRPr>
              </a:p>
            </p:txBody>
          </p:sp>
          <p:sp>
            <p:nvSpPr>
              <p:cNvPr id="571407" name="Line 15"/>
              <p:cNvSpPr>
                <a:spLocks noChangeShapeType="1"/>
              </p:cNvSpPr>
              <p:nvPr/>
            </p:nvSpPr>
            <p:spPr bwMode="auto">
              <a:xfrm>
                <a:off x="2121" y="1680"/>
                <a:ext cx="0" cy="336"/>
              </a:xfrm>
              <a:prstGeom prst="line">
                <a:avLst/>
              </a:prstGeom>
              <a:noFill/>
              <a:ln w="9525" cap="rnd">
                <a:solidFill>
                  <a:schemeClr val="tx1"/>
                </a:solidFill>
                <a:prstDash val="sysDot"/>
                <a:round/>
                <a:headEnd/>
                <a:tailEnd/>
              </a:ln>
              <a:effectLst/>
            </p:spPr>
            <p:txBody>
              <a:bodyPr/>
              <a:lstStyle/>
              <a:p>
                <a:endParaRPr lang="es-ES"/>
              </a:p>
            </p:txBody>
          </p:sp>
          <p:sp>
            <p:nvSpPr>
              <p:cNvPr id="571408" name="Text Box 16"/>
              <p:cNvSpPr txBox="1">
                <a:spLocks noChangeArrowheads="1"/>
              </p:cNvSpPr>
              <p:nvPr/>
            </p:nvSpPr>
            <p:spPr bwMode="auto">
              <a:xfrm>
                <a:off x="2015" y="1440"/>
                <a:ext cx="483" cy="313"/>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09" name="Text Box 17"/>
              <p:cNvSpPr txBox="1">
                <a:spLocks noChangeArrowheads="1"/>
              </p:cNvSpPr>
              <p:nvPr/>
            </p:nvSpPr>
            <p:spPr bwMode="auto">
              <a:xfrm>
                <a:off x="1584" y="1920"/>
                <a:ext cx="482" cy="313"/>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10" name="Text Box 18"/>
              <p:cNvSpPr txBox="1">
                <a:spLocks noChangeArrowheads="1"/>
              </p:cNvSpPr>
              <p:nvPr/>
            </p:nvSpPr>
            <p:spPr bwMode="auto">
              <a:xfrm>
                <a:off x="2471" y="1920"/>
                <a:ext cx="461" cy="313"/>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11" name="Text Box 19"/>
              <p:cNvSpPr txBox="1">
                <a:spLocks noChangeArrowheads="1"/>
              </p:cNvSpPr>
              <p:nvPr/>
            </p:nvSpPr>
            <p:spPr bwMode="auto">
              <a:xfrm>
                <a:off x="2304" y="2390"/>
                <a:ext cx="493" cy="313"/>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12" name="Text Box 20"/>
              <p:cNvSpPr txBox="1">
                <a:spLocks noChangeArrowheads="1"/>
              </p:cNvSpPr>
              <p:nvPr/>
            </p:nvSpPr>
            <p:spPr bwMode="auto">
              <a:xfrm>
                <a:off x="2825" y="2343"/>
                <a:ext cx="472" cy="312"/>
              </a:xfrm>
              <a:prstGeom prst="rect">
                <a:avLst/>
              </a:prstGeom>
              <a:noFill/>
              <a:ln w="9525">
                <a:noFill/>
                <a:miter lim="800000"/>
                <a:headEnd/>
                <a:tailEnd/>
              </a:ln>
              <a:effectLst/>
            </p:spPr>
            <p:txBody>
              <a:bodyPr wrap="none">
                <a:spAutoFit/>
              </a:bodyPr>
              <a:lstStyle/>
              <a:p>
                <a:r>
                  <a:rPr lang="es-ES_tradnl" sz="2000">
                    <a:latin typeface="Times New Roman" pitchFamily="18" charset="0"/>
                  </a:rPr>
                  <a:t>E(6)</a:t>
                </a:r>
                <a:endParaRPr lang="es-ES" sz="2000">
                  <a:latin typeface="Times New Roman" pitchFamily="18" charset="0"/>
                </a:endParaRPr>
              </a:p>
            </p:txBody>
          </p:sp>
          <p:sp>
            <p:nvSpPr>
              <p:cNvPr id="571413" name="Line 21"/>
              <p:cNvSpPr>
                <a:spLocks noChangeShapeType="1"/>
              </p:cNvSpPr>
              <p:nvPr/>
            </p:nvSpPr>
            <p:spPr bwMode="auto">
              <a:xfrm flipH="1">
                <a:off x="1824" y="1632"/>
                <a:ext cx="240" cy="288"/>
              </a:xfrm>
              <a:prstGeom prst="line">
                <a:avLst/>
              </a:prstGeom>
              <a:noFill/>
              <a:ln w="9525">
                <a:solidFill>
                  <a:schemeClr val="tx1"/>
                </a:solidFill>
                <a:prstDash val="sysDot"/>
                <a:round/>
                <a:headEnd/>
                <a:tailEnd/>
              </a:ln>
              <a:effectLst/>
            </p:spPr>
            <p:txBody>
              <a:bodyPr/>
              <a:lstStyle/>
              <a:p>
                <a:endParaRPr lang="es-ES"/>
              </a:p>
            </p:txBody>
          </p:sp>
          <p:sp>
            <p:nvSpPr>
              <p:cNvPr id="571414" name="Line 22"/>
              <p:cNvSpPr>
                <a:spLocks noChangeShapeType="1"/>
              </p:cNvSpPr>
              <p:nvPr/>
            </p:nvSpPr>
            <p:spPr bwMode="auto">
              <a:xfrm>
                <a:off x="2208" y="1680"/>
                <a:ext cx="288" cy="288"/>
              </a:xfrm>
              <a:prstGeom prst="line">
                <a:avLst/>
              </a:prstGeom>
              <a:noFill/>
              <a:ln w="19050">
                <a:solidFill>
                  <a:schemeClr val="tx1"/>
                </a:solidFill>
                <a:round/>
                <a:headEnd/>
                <a:tailEnd/>
              </a:ln>
              <a:effectLst/>
            </p:spPr>
            <p:txBody>
              <a:bodyPr/>
              <a:lstStyle/>
              <a:p>
                <a:endParaRPr lang="es-ES"/>
              </a:p>
            </p:txBody>
          </p:sp>
          <p:sp>
            <p:nvSpPr>
              <p:cNvPr id="571415" name="Line 23"/>
              <p:cNvSpPr>
                <a:spLocks noChangeShapeType="1"/>
              </p:cNvSpPr>
              <p:nvPr/>
            </p:nvSpPr>
            <p:spPr bwMode="auto">
              <a:xfrm flipH="1">
                <a:off x="2448" y="2160"/>
                <a:ext cx="96" cy="288"/>
              </a:xfrm>
              <a:prstGeom prst="line">
                <a:avLst/>
              </a:prstGeom>
              <a:noFill/>
              <a:ln w="9525">
                <a:solidFill>
                  <a:schemeClr val="tx1"/>
                </a:solidFill>
                <a:prstDash val="sysDot"/>
                <a:round/>
                <a:headEnd/>
                <a:tailEnd/>
              </a:ln>
              <a:effectLst/>
            </p:spPr>
            <p:txBody>
              <a:bodyPr/>
              <a:lstStyle/>
              <a:p>
                <a:endParaRPr lang="es-ES"/>
              </a:p>
            </p:txBody>
          </p:sp>
          <p:sp>
            <p:nvSpPr>
              <p:cNvPr id="571416" name="Line 24"/>
              <p:cNvSpPr>
                <a:spLocks noChangeShapeType="1"/>
              </p:cNvSpPr>
              <p:nvPr/>
            </p:nvSpPr>
            <p:spPr bwMode="auto">
              <a:xfrm>
                <a:off x="2640" y="2160"/>
                <a:ext cx="240" cy="240"/>
              </a:xfrm>
              <a:prstGeom prst="line">
                <a:avLst/>
              </a:prstGeom>
              <a:noFill/>
              <a:ln w="9525">
                <a:solidFill>
                  <a:schemeClr val="tx1"/>
                </a:solidFill>
                <a:prstDash val="sysDot"/>
                <a:round/>
                <a:headEnd/>
                <a:tailEnd/>
              </a:ln>
              <a:effectLst/>
            </p:spPr>
            <p:txBody>
              <a:bodyPr/>
              <a:lstStyle/>
              <a:p>
                <a:endParaRPr lang="es-ES"/>
              </a:p>
            </p:txBody>
          </p:sp>
          <p:sp>
            <p:nvSpPr>
              <p:cNvPr id="571417" name="Line 25"/>
              <p:cNvSpPr>
                <a:spLocks noChangeShapeType="1"/>
              </p:cNvSpPr>
              <p:nvPr/>
            </p:nvSpPr>
            <p:spPr bwMode="auto">
              <a:xfrm flipH="1">
                <a:off x="1977" y="1968"/>
                <a:ext cx="288" cy="240"/>
              </a:xfrm>
              <a:prstGeom prst="line">
                <a:avLst/>
              </a:prstGeom>
              <a:noFill/>
              <a:ln w="19050">
                <a:solidFill>
                  <a:schemeClr val="tx1"/>
                </a:solidFill>
                <a:round/>
                <a:headEnd/>
                <a:tailEnd/>
              </a:ln>
              <a:effectLst/>
            </p:spPr>
            <p:txBody>
              <a:bodyPr/>
              <a:lstStyle/>
              <a:p>
                <a:endParaRPr lang="es-ES"/>
              </a:p>
            </p:txBody>
          </p:sp>
        </p:grpSp>
        <p:sp>
          <p:nvSpPr>
            <p:cNvPr id="571418" name="Text Box 26"/>
            <p:cNvSpPr txBox="1">
              <a:spLocks noChangeArrowheads="1"/>
            </p:cNvSpPr>
            <p:nvPr/>
          </p:nvSpPr>
          <p:spPr bwMode="auto">
            <a:xfrm>
              <a:off x="1920" y="960"/>
              <a:ext cx="1728" cy="486"/>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F en el árbol.</a:t>
              </a:r>
            </a:p>
            <a:p>
              <a:pPr>
                <a:spcBef>
                  <a:spcPct val="10000"/>
                </a:spcBef>
              </a:pPr>
              <a:r>
                <a:rPr lang="es-ES_tradnl" sz="1400">
                  <a:latin typeface="Times New Roman" pitchFamily="18" charset="0"/>
                </a:rPr>
                <a:t>Examina el LSP de F.</a:t>
              </a:r>
            </a:p>
            <a:p>
              <a:pPr>
                <a:spcBef>
                  <a:spcPct val="10000"/>
                </a:spcBef>
              </a:pPr>
              <a:r>
                <a:rPr lang="es-ES_tradnl" sz="1400">
                  <a:latin typeface="Times New Roman" pitchFamily="18" charset="0"/>
                </a:rPr>
                <a:t>Encontrado mejor camino a G</a:t>
              </a:r>
              <a:endParaRPr lang="es-ES" sz="1400">
                <a:latin typeface="Times New Roman" pitchFamily="18" charset="0"/>
              </a:endParaRPr>
            </a:p>
          </p:txBody>
        </p:sp>
      </p:grpSp>
      <p:grpSp>
        <p:nvGrpSpPr>
          <p:cNvPr id="571419" name="Group 27"/>
          <p:cNvGrpSpPr>
            <a:grpSpLocks/>
          </p:cNvGrpSpPr>
          <p:nvPr/>
        </p:nvGrpSpPr>
        <p:grpSpPr bwMode="auto">
          <a:xfrm>
            <a:off x="6169025" y="-9525"/>
            <a:ext cx="2746375" cy="2447925"/>
            <a:chOff x="3744" y="48"/>
            <a:chExt cx="1730" cy="1542"/>
          </a:xfrm>
        </p:grpSpPr>
        <p:grpSp>
          <p:nvGrpSpPr>
            <p:cNvPr id="571420" name="Group 28"/>
            <p:cNvGrpSpPr>
              <a:grpSpLocks/>
            </p:cNvGrpSpPr>
            <p:nvPr/>
          </p:nvGrpSpPr>
          <p:grpSpPr bwMode="auto">
            <a:xfrm>
              <a:off x="3792" y="48"/>
              <a:ext cx="1682" cy="1086"/>
              <a:chOff x="3561" y="240"/>
              <a:chExt cx="1920" cy="1234"/>
            </a:xfrm>
          </p:grpSpPr>
          <p:grpSp>
            <p:nvGrpSpPr>
              <p:cNvPr id="571421" name="Group 29"/>
              <p:cNvGrpSpPr>
                <a:grpSpLocks/>
              </p:cNvGrpSpPr>
              <p:nvPr/>
            </p:nvGrpSpPr>
            <p:grpSpPr bwMode="auto">
              <a:xfrm>
                <a:off x="3561" y="240"/>
                <a:ext cx="1920" cy="1234"/>
                <a:chOff x="2841" y="2928"/>
                <a:chExt cx="1920" cy="1234"/>
              </a:xfrm>
            </p:grpSpPr>
            <p:sp>
              <p:nvSpPr>
                <p:cNvPr id="571422" name="Text Box 30"/>
                <p:cNvSpPr txBox="1">
                  <a:spLocks noChangeArrowheads="1"/>
                </p:cNvSpPr>
                <p:nvPr/>
              </p:nvSpPr>
              <p:spPr bwMode="auto">
                <a:xfrm>
                  <a:off x="3495" y="2928"/>
                  <a:ext cx="46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23" name="Text Box 31"/>
                <p:cNvSpPr txBox="1">
                  <a:spLocks noChangeArrowheads="1"/>
                </p:cNvSpPr>
                <p:nvPr/>
              </p:nvSpPr>
              <p:spPr bwMode="auto">
                <a:xfrm>
                  <a:off x="3062" y="3408"/>
                  <a:ext cx="46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24" name="Text Box 32"/>
                <p:cNvSpPr txBox="1">
                  <a:spLocks noChangeArrowheads="1"/>
                </p:cNvSpPr>
                <p:nvPr/>
              </p:nvSpPr>
              <p:spPr bwMode="auto">
                <a:xfrm>
                  <a:off x="3951" y="3408"/>
                  <a:ext cx="446"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25" name="Text Box 33"/>
                <p:cNvSpPr txBox="1">
                  <a:spLocks noChangeArrowheads="1"/>
                </p:cNvSpPr>
                <p:nvPr/>
              </p:nvSpPr>
              <p:spPr bwMode="auto">
                <a:xfrm>
                  <a:off x="3783" y="3878"/>
                  <a:ext cx="47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26" name="Text Box 34"/>
                <p:cNvSpPr txBox="1">
                  <a:spLocks noChangeArrowheads="1"/>
                </p:cNvSpPr>
                <p:nvPr/>
              </p:nvSpPr>
              <p:spPr bwMode="auto">
                <a:xfrm>
                  <a:off x="4304" y="3830"/>
                  <a:ext cx="45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E(6)</a:t>
                  </a:r>
                  <a:endParaRPr lang="es-ES" sz="2000">
                    <a:latin typeface="Times New Roman" pitchFamily="18" charset="0"/>
                  </a:endParaRPr>
                </a:p>
              </p:txBody>
            </p:sp>
            <p:sp>
              <p:nvSpPr>
                <p:cNvPr id="571427" name="Line 35"/>
                <p:cNvSpPr>
                  <a:spLocks noChangeShapeType="1"/>
                </p:cNvSpPr>
                <p:nvPr/>
              </p:nvSpPr>
              <p:spPr bwMode="auto">
                <a:xfrm flipH="1">
                  <a:off x="3303" y="3120"/>
                  <a:ext cx="240" cy="288"/>
                </a:xfrm>
                <a:prstGeom prst="line">
                  <a:avLst/>
                </a:prstGeom>
                <a:noFill/>
                <a:ln w="19050">
                  <a:solidFill>
                    <a:schemeClr val="tx1"/>
                  </a:solidFill>
                  <a:round/>
                  <a:headEnd/>
                  <a:tailEnd/>
                </a:ln>
                <a:effectLst/>
              </p:spPr>
              <p:txBody>
                <a:bodyPr/>
                <a:lstStyle/>
                <a:p>
                  <a:endParaRPr lang="es-ES"/>
                </a:p>
              </p:txBody>
            </p:sp>
            <p:sp>
              <p:nvSpPr>
                <p:cNvPr id="571428" name="Line 36"/>
                <p:cNvSpPr>
                  <a:spLocks noChangeShapeType="1"/>
                </p:cNvSpPr>
                <p:nvPr/>
              </p:nvSpPr>
              <p:spPr bwMode="auto">
                <a:xfrm>
                  <a:off x="3687" y="3168"/>
                  <a:ext cx="288" cy="288"/>
                </a:xfrm>
                <a:prstGeom prst="line">
                  <a:avLst/>
                </a:prstGeom>
                <a:noFill/>
                <a:ln w="19050">
                  <a:solidFill>
                    <a:schemeClr val="tx1"/>
                  </a:solidFill>
                  <a:round/>
                  <a:headEnd/>
                  <a:tailEnd/>
                </a:ln>
                <a:effectLst/>
              </p:spPr>
              <p:txBody>
                <a:bodyPr/>
                <a:lstStyle/>
                <a:p>
                  <a:endParaRPr lang="es-ES"/>
                </a:p>
              </p:txBody>
            </p:sp>
            <p:sp>
              <p:nvSpPr>
                <p:cNvPr id="571429" name="Line 37"/>
                <p:cNvSpPr>
                  <a:spLocks noChangeShapeType="1"/>
                </p:cNvSpPr>
                <p:nvPr/>
              </p:nvSpPr>
              <p:spPr bwMode="auto">
                <a:xfrm flipH="1">
                  <a:off x="3927" y="3648"/>
                  <a:ext cx="96" cy="288"/>
                </a:xfrm>
                <a:prstGeom prst="line">
                  <a:avLst/>
                </a:prstGeom>
                <a:noFill/>
                <a:ln w="9525">
                  <a:solidFill>
                    <a:schemeClr val="tx1"/>
                  </a:solidFill>
                  <a:prstDash val="sysDot"/>
                  <a:round/>
                  <a:headEnd/>
                  <a:tailEnd/>
                </a:ln>
                <a:effectLst/>
              </p:spPr>
              <p:txBody>
                <a:bodyPr/>
                <a:lstStyle/>
                <a:p>
                  <a:endParaRPr lang="es-ES"/>
                </a:p>
              </p:txBody>
            </p:sp>
            <p:sp>
              <p:nvSpPr>
                <p:cNvPr id="571430" name="Line 38"/>
                <p:cNvSpPr>
                  <a:spLocks noChangeShapeType="1"/>
                </p:cNvSpPr>
                <p:nvPr/>
              </p:nvSpPr>
              <p:spPr bwMode="auto">
                <a:xfrm>
                  <a:off x="4119" y="3648"/>
                  <a:ext cx="240" cy="240"/>
                </a:xfrm>
                <a:prstGeom prst="line">
                  <a:avLst/>
                </a:prstGeom>
                <a:noFill/>
                <a:ln w="9525">
                  <a:solidFill>
                    <a:schemeClr val="tx1"/>
                  </a:solidFill>
                  <a:prstDash val="sysDot"/>
                  <a:round/>
                  <a:headEnd/>
                  <a:tailEnd/>
                </a:ln>
                <a:effectLst/>
              </p:spPr>
              <p:txBody>
                <a:bodyPr/>
                <a:lstStyle/>
                <a:p>
                  <a:endParaRPr lang="es-ES"/>
                </a:p>
              </p:txBody>
            </p:sp>
            <p:grpSp>
              <p:nvGrpSpPr>
                <p:cNvPr id="571431" name="Group 39"/>
                <p:cNvGrpSpPr>
                  <a:grpSpLocks/>
                </p:cNvGrpSpPr>
                <p:nvPr/>
              </p:nvGrpSpPr>
              <p:grpSpPr bwMode="auto">
                <a:xfrm>
                  <a:off x="2841" y="3600"/>
                  <a:ext cx="960" cy="514"/>
                  <a:chOff x="1968" y="3696"/>
                  <a:chExt cx="960" cy="514"/>
                </a:xfrm>
              </p:grpSpPr>
              <p:sp>
                <p:nvSpPr>
                  <p:cNvPr id="571432" name="Text Box 40"/>
                  <p:cNvSpPr txBox="1">
                    <a:spLocks noChangeArrowheads="1"/>
                  </p:cNvSpPr>
                  <p:nvPr/>
                </p:nvSpPr>
                <p:spPr bwMode="auto">
                  <a:xfrm>
                    <a:off x="1968" y="3926"/>
                    <a:ext cx="47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A(8)</a:t>
                    </a:r>
                    <a:endParaRPr lang="es-ES" sz="2000">
                      <a:latin typeface="Times New Roman" pitchFamily="18" charset="0"/>
                    </a:endParaRPr>
                  </a:p>
                </p:txBody>
              </p:sp>
              <p:sp>
                <p:nvSpPr>
                  <p:cNvPr id="571433" name="Text Box 41"/>
                  <p:cNvSpPr txBox="1">
                    <a:spLocks noChangeArrowheads="1"/>
                  </p:cNvSpPr>
                  <p:nvPr/>
                </p:nvSpPr>
                <p:spPr bwMode="auto">
                  <a:xfrm>
                    <a:off x="2471" y="3926"/>
                    <a:ext cx="457" cy="284"/>
                  </a:xfrm>
                  <a:prstGeom prst="rect">
                    <a:avLst/>
                  </a:prstGeom>
                  <a:noFill/>
                  <a:ln w="9525">
                    <a:noFill/>
                    <a:miter lim="800000"/>
                    <a:headEnd/>
                    <a:tailEnd/>
                  </a:ln>
                  <a:effectLst/>
                </p:spPr>
                <p:txBody>
                  <a:bodyPr wrap="none">
                    <a:spAutoFit/>
                  </a:bodyPr>
                  <a:lstStyle/>
                  <a:p>
                    <a:r>
                      <a:rPr lang="es-ES_tradnl" sz="2000">
                        <a:latin typeface="Times New Roman" pitchFamily="18" charset="0"/>
                      </a:rPr>
                      <a:t>E(3)</a:t>
                    </a:r>
                    <a:endParaRPr lang="es-ES" sz="2000">
                      <a:latin typeface="Times New Roman" pitchFamily="18" charset="0"/>
                    </a:endParaRPr>
                  </a:p>
                </p:txBody>
              </p:sp>
              <p:sp>
                <p:nvSpPr>
                  <p:cNvPr id="571434" name="Line 42"/>
                  <p:cNvSpPr>
                    <a:spLocks noChangeShapeType="1"/>
                  </p:cNvSpPr>
                  <p:nvPr/>
                </p:nvSpPr>
                <p:spPr bwMode="auto">
                  <a:xfrm flipV="1">
                    <a:off x="2160" y="3696"/>
                    <a:ext cx="192" cy="288"/>
                  </a:xfrm>
                  <a:prstGeom prst="line">
                    <a:avLst/>
                  </a:prstGeom>
                  <a:noFill/>
                  <a:ln w="9525">
                    <a:solidFill>
                      <a:schemeClr val="tx1"/>
                    </a:solidFill>
                    <a:prstDash val="sysDot"/>
                    <a:round/>
                    <a:headEnd/>
                    <a:tailEnd/>
                  </a:ln>
                  <a:effectLst/>
                </p:spPr>
                <p:txBody>
                  <a:bodyPr/>
                  <a:lstStyle/>
                  <a:p>
                    <a:endParaRPr lang="es-ES"/>
                  </a:p>
                </p:txBody>
              </p:sp>
              <p:sp>
                <p:nvSpPr>
                  <p:cNvPr id="571435" name="Line 43"/>
                  <p:cNvSpPr>
                    <a:spLocks noChangeShapeType="1"/>
                  </p:cNvSpPr>
                  <p:nvPr/>
                </p:nvSpPr>
                <p:spPr bwMode="auto">
                  <a:xfrm>
                    <a:off x="2400" y="3696"/>
                    <a:ext cx="144" cy="240"/>
                  </a:xfrm>
                  <a:prstGeom prst="line">
                    <a:avLst/>
                  </a:prstGeom>
                  <a:noFill/>
                  <a:ln w="9525">
                    <a:solidFill>
                      <a:schemeClr val="tx1"/>
                    </a:solidFill>
                    <a:prstDash val="sysDot"/>
                    <a:round/>
                    <a:headEnd/>
                    <a:tailEnd/>
                  </a:ln>
                  <a:effectLst/>
                </p:spPr>
                <p:txBody>
                  <a:bodyPr/>
                  <a:lstStyle/>
                  <a:p>
                    <a:endParaRPr lang="es-ES"/>
                  </a:p>
                </p:txBody>
              </p:sp>
            </p:grpSp>
          </p:grpSp>
          <p:sp>
            <p:nvSpPr>
              <p:cNvPr id="571436" name="Line 44"/>
              <p:cNvSpPr>
                <a:spLocks noChangeShapeType="1"/>
              </p:cNvSpPr>
              <p:nvPr/>
            </p:nvSpPr>
            <p:spPr bwMode="auto">
              <a:xfrm flipH="1">
                <a:off x="5040" y="1152"/>
                <a:ext cx="288" cy="240"/>
              </a:xfrm>
              <a:prstGeom prst="line">
                <a:avLst/>
              </a:prstGeom>
              <a:noFill/>
              <a:ln w="19050">
                <a:solidFill>
                  <a:schemeClr val="tx1"/>
                </a:solidFill>
                <a:round/>
                <a:headEnd/>
                <a:tailEnd/>
              </a:ln>
              <a:effectLst/>
            </p:spPr>
            <p:txBody>
              <a:bodyPr/>
              <a:lstStyle/>
              <a:p>
                <a:endParaRPr lang="es-ES"/>
              </a:p>
            </p:txBody>
          </p:sp>
        </p:grpSp>
        <p:sp>
          <p:nvSpPr>
            <p:cNvPr id="571437" name="Text Box 45"/>
            <p:cNvSpPr txBox="1">
              <a:spLocks noChangeArrowheads="1"/>
            </p:cNvSpPr>
            <p:nvPr/>
          </p:nvSpPr>
          <p:spPr bwMode="auto">
            <a:xfrm>
              <a:off x="3744" y="1104"/>
              <a:ext cx="1728" cy="486"/>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B en el árbol.</a:t>
              </a:r>
            </a:p>
            <a:p>
              <a:pPr>
                <a:spcBef>
                  <a:spcPct val="10000"/>
                </a:spcBef>
              </a:pPr>
              <a:r>
                <a:rPr lang="es-ES_tradnl" sz="1400">
                  <a:latin typeface="Times New Roman" pitchFamily="18" charset="0"/>
                </a:rPr>
                <a:t>Examina el LSP de B.</a:t>
              </a:r>
            </a:p>
            <a:p>
              <a:pPr>
                <a:spcBef>
                  <a:spcPct val="10000"/>
                </a:spcBef>
              </a:pPr>
              <a:r>
                <a:rPr lang="es-ES_tradnl" sz="1400">
                  <a:latin typeface="Times New Roman" pitchFamily="18" charset="0"/>
                </a:rPr>
                <a:t>Encontrado mejor camino a E</a:t>
              </a:r>
              <a:endParaRPr lang="es-ES" sz="1400">
                <a:latin typeface="Times New Roman" pitchFamily="18" charset="0"/>
              </a:endParaRPr>
            </a:p>
          </p:txBody>
        </p:sp>
      </p:grpSp>
      <p:grpSp>
        <p:nvGrpSpPr>
          <p:cNvPr id="571438" name="Group 46"/>
          <p:cNvGrpSpPr>
            <a:grpSpLocks/>
          </p:cNvGrpSpPr>
          <p:nvPr/>
        </p:nvGrpSpPr>
        <p:grpSpPr bwMode="auto">
          <a:xfrm>
            <a:off x="228600" y="2057400"/>
            <a:ext cx="2276475" cy="2747963"/>
            <a:chOff x="144" y="1296"/>
            <a:chExt cx="1434" cy="1731"/>
          </a:xfrm>
        </p:grpSpPr>
        <p:grpSp>
          <p:nvGrpSpPr>
            <p:cNvPr id="571439" name="Group 47"/>
            <p:cNvGrpSpPr>
              <a:grpSpLocks/>
            </p:cNvGrpSpPr>
            <p:nvPr/>
          </p:nvGrpSpPr>
          <p:grpSpPr bwMode="auto">
            <a:xfrm>
              <a:off x="192" y="1296"/>
              <a:ext cx="1386" cy="1375"/>
              <a:chOff x="144" y="288"/>
              <a:chExt cx="1637" cy="1571"/>
            </a:xfrm>
          </p:grpSpPr>
          <p:sp>
            <p:nvSpPr>
              <p:cNvPr id="571440" name="Text Box 48"/>
              <p:cNvSpPr txBox="1">
                <a:spLocks noChangeArrowheads="1"/>
              </p:cNvSpPr>
              <p:nvPr/>
            </p:nvSpPr>
            <p:spPr bwMode="auto">
              <a:xfrm>
                <a:off x="864" y="288"/>
                <a:ext cx="48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41" name="Text Box 49"/>
              <p:cNvSpPr txBox="1">
                <a:spLocks noChangeArrowheads="1"/>
              </p:cNvSpPr>
              <p:nvPr/>
            </p:nvSpPr>
            <p:spPr bwMode="auto">
              <a:xfrm>
                <a:off x="432" y="768"/>
                <a:ext cx="483"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42" name="Text Box 50"/>
              <p:cNvSpPr txBox="1">
                <a:spLocks noChangeArrowheads="1"/>
              </p:cNvSpPr>
              <p:nvPr/>
            </p:nvSpPr>
            <p:spPr bwMode="auto">
              <a:xfrm>
                <a:off x="1319" y="768"/>
                <a:ext cx="462"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43" name="Text Box 51"/>
              <p:cNvSpPr txBox="1">
                <a:spLocks noChangeArrowheads="1"/>
              </p:cNvSpPr>
              <p:nvPr/>
            </p:nvSpPr>
            <p:spPr bwMode="auto">
              <a:xfrm>
                <a:off x="1214" y="1285"/>
                <a:ext cx="49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44" name="Line 52"/>
              <p:cNvSpPr>
                <a:spLocks noChangeShapeType="1"/>
              </p:cNvSpPr>
              <p:nvPr/>
            </p:nvSpPr>
            <p:spPr bwMode="auto">
              <a:xfrm flipH="1">
                <a:off x="672" y="480"/>
                <a:ext cx="240" cy="288"/>
              </a:xfrm>
              <a:prstGeom prst="line">
                <a:avLst/>
              </a:prstGeom>
              <a:noFill/>
              <a:ln w="19050">
                <a:solidFill>
                  <a:schemeClr val="tx1"/>
                </a:solidFill>
                <a:round/>
                <a:headEnd/>
                <a:tailEnd/>
              </a:ln>
              <a:effectLst/>
            </p:spPr>
            <p:txBody>
              <a:bodyPr/>
              <a:lstStyle/>
              <a:p>
                <a:endParaRPr lang="es-ES"/>
              </a:p>
            </p:txBody>
          </p:sp>
          <p:sp>
            <p:nvSpPr>
              <p:cNvPr id="571445" name="Line 53"/>
              <p:cNvSpPr>
                <a:spLocks noChangeShapeType="1"/>
              </p:cNvSpPr>
              <p:nvPr/>
            </p:nvSpPr>
            <p:spPr bwMode="auto">
              <a:xfrm>
                <a:off x="1056" y="528"/>
                <a:ext cx="288" cy="288"/>
              </a:xfrm>
              <a:prstGeom prst="line">
                <a:avLst/>
              </a:prstGeom>
              <a:noFill/>
              <a:ln w="19050">
                <a:solidFill>
                  <a:schemeClr val="tx1"/>
                </a:solidFill>
                <a:round/>
                <a:headEnd/>
                <a:tailEnd/>
              </a:ln>
              <a:effectLst/>
            </p:spPr>
            <p:txBody>
              <a:bodyPr/>
              <a:lstStyle/>
              <a:p>
                <a:endParaRPr lang="es-ES"/>
              </a:p>
            </p:txBody>
          </p:sp>
          <p:sp>
            <p:nvSpPr>
              <p:cNvPr id="571446" name="Line 54"/>
              <p:cNvSpPr>
                <a:spLocks noChangeShapeType="1"/>
              </p:cNvSpPr>
              <p:nvPr/>
            </p:nvSpPr>
            <p:spPr bwMode="auto">
              <a:xfrm flipH="1">
                <a:off x="1392" y="1008"/>
                <a:ext cx="0" cy="288"/>
              </a:xfrm>
              <a:prstGeom prst="line">
                <a:avLst/>
              </a:prstGeom>
              <a:noFill/>
              <a:ln w="9525">
                <a:solidFill>
                  <a:schemeClr val="tx1"/>
                </a:solidFill>
                <a:prstDash val="sysDot"/>
                <a:round/>
                <a:headEnd/>
                <a:tailEnd/>
              </a:ln>
              <a:effectLst/>
            </p:spPr>
            <p:txBody>
              <a:bodyPr/>
              <a:lstStyle/>
              <a:p>
                <a:endParaRPr lang="es-ES"/>
              </a:p>
            </p:txBody>
          </p:sp>
          <p:sp>
            <p:nvSpPr>
              <p:cNvPr id="571447" name="Text Box 55"/>
              <p:cNvSpPr txBox="1">
                <a:spLocks noChangeArrowheads="1"/>
              </p:cNvSpPr>
              <p:nvPr/>
            </p:nvSpPr>
            <p:spPr bwMode="auto">
              <a:xfrm>
                <a:off x="720" y="1574"/>
                <a:ext cx="494" cy="285"/>
              </a:xfrm>
              <a:prstGeom prst="rect">
                <a:avLst/>
              </a:prstGeom>
              <a:noFill/>
              <a:ln w="9525">
                <a:noFill/>
                <a:miter lim="800000"/>
                <a:headEnd/>
                <a:tailEnd/>
              </a:ln>
              <a:effectLst/>
            </p:spPr>
            <p:txBody>
              <a:bodyPr wrap="none">
                <a:spAutoFit/>
              </a:bodyPr>
              <a:lstStyle/>
              <a:p>
                <a:r>
                  <a:rPr lang="es-ES_tradnl" sz="2000">
                    <a:latin typeface="Times New Roman" pitchFamily="18" charset="0"/>
                  </a:rPr>
                  <a:t>D(5)</a:t>
                </a:r>
                <a:endParaRPr lang="es-ES" sz="2000">
                  <a:latin typeface="Times New Roman" pitchFamily="18" charset="0"/>
                </a:endParaRPr>
              </a:p>
            </p:txBody>
          </p:sp>
          <p:sp>
            <p:nvSpPr>
              <p:cNvPr id="571448" name="Text Box 56"/>
              <p:cNvSpPr txBox="1">
                <a:spLocks noChangeArrowheads="1"/>
              </p:cNvSpPr>
              <p:nvPr/>
            </p:nvSpPr>
            <p:spPr bwMode="auto">
              <a:xfrm>
                <a:off x="720" y="1200"/>
                <a:ext cx="473"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E(3)</a:t>
                </a:r>
                <a:endParaRPr lang="es-ES" sz="2000">
                  <a:latin typeface="Times New Roman" pitchFamily="18" charset="0"/>
                </a:endParaRPr>
              </a:p>
            </p:txBody>
          </p:sp>
          <p:sp>
            <p:nvSpPr>
              <p:cNvPr id="571449" name="Text Box 57"/>
              <p:cNvSpPr txBox="1">
                <a:spLocks noChangeArrowheads="1"/>
              </p:cNvSpPr>
              <p:nvPr/>
            </p:nvSpPr>
            <p:spPr bwMode="auto">
              <a:xfrm>
                <a:off x="144" y="1248"/>
                <a:ext cx="49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A(8)</a:t>
                </a:r>
                <a:endParaRPr lang="es-ES" sz="2000">
                  <a:latin typeface="Times New Roman" pitchFamily="18" charset="0"/>
                </a:endParaRPr>
              </a:p>
            </p:txBody>
          </p:sp>
          <p:sp>
            <p:nvSpPr>
              <p:cNvPr id="571450" name="Line 58"/>
              <p:cNvSpPr>
                <a:spLocks noChangeShapeType="1"/>
              </p:cNvSpPr>
              <p:nvPr/>
            </p:nvSpPr>
            <p:spPr bwMode="auto">
              <a:xfrm flipH="1">
                <a:off x="336" y="1008"/>
                <a:ext cx="144" cy="288"/>
              </a:xfrm>
              <a:prstGeom prst="line">
                <a:avLst/>
              </a:prstGeom>
              <a:noFill/>
              <a:ln w="9525">
                <a:solidFill>
                  <a:schemeClr val="tx1"/>
                </a:solidFill>
                <a:prstDash val="sysDot"/>
                <a:round/>
                <a:headEnd/>
                <a:tailEnd/>
              </a:ln>
              <a:effectLst/>
            </p:spPr>
            <p:txBody>
              <a:bodyPr/>
              <a:lstStyle/>
              <a:p>
                <a:endParaRPr lang="es-ES"/>
              </a:p>
            </p:txBody>
          </p:sp>
          <p:sp>
            <p:nvSpPr>
              <p:cNvPr id="571451" name="Line 59"/>
              <p:cNvSpPr>
                <a:spLocks noChangeShapeType="1"/>
              </p:cNvSpPr>
              <p:nvPr/>
            </p:nvSpPr>
            <p:spPr bwMode="auto">
              <a:xfrm>
                <a:off x="576" y="1008"/>
                <a:ext cx="240" cy="240"/>
              </a:xfrm>
              <a:prstGeom prst="line">
                <a:avLst/>
              </a:prstGeom>
              <a:noFill/>
              <a:ln w="19050">
                <a:solidFill>
                  <a:schemeClr val="tx1"/>
                </a:solidFill>
                <a:round/>
                <a:headEnd/>
                <a:tailEnd/>
              </a:ln>
              <a:effectLst/>
            </p:spPr>
            <p:txBody>
              <a:bodyPr/>
              <a:lstStyle/>
              <a:p>
                <a:endParaRPr lang="es-ES"/>
              </a:p>
            </p:txBody>
          </p:sp>
          <p:sp>
            <p:nvSpPr>
              <p:cNvPr id="571452" name="Line 60"/>
              <p:cNvSpPr>
                <a:spLocks noChangeShapeType="1"/>
              </p:cNvSpPr>
              <p:nvPr/>
            </p:nvSpPr>
            <p:spPr bwMode="auto">
              <a:xfrm>
                <a:off x="864" y="1440"/>
                <a:ext cx="0" cy="192"/>
              </a:xfrm>
              <a:prstGeom prst="line">
                <a:avLst/>
              </a:prstGeom>
              <a:noFill/>
              <a:ln w="9525">
                <a:solidFill>
                  <a:schemeClr val="tx1"/>
                </a:solidFill>
                <a:prstDash val="sysDot"/>
                <a:round/>
                <a:headEnd/>
                <a:tailEnd/>
              </a:ln>
              <a:effectLst/>
            </p:spPr>
            <p:txBody>
              <a:bodyPr/>
              <a:lstStyle/>
              <a:p>
                <a:endParaRPr lang="es-ES"/>
              </a:p>
            </p:txBody>
          </p:sp>
        </p:grpSp>
        <p:sp>
          <p:nvSpPr>
            <p:cNvPr id="571453" name="Text Box 61"/>
            <p:cNvSpPr txBox="1">
              <a:spLocks noChangeArrowheads="1"/>
            </p:cNvSpPr>
            <p:nvPr/>
          </p:nvSpPr>
          <p:spPr bwMode="auto">
            <a:xfrm>
              <a:off x="144" y="2688"/>
              <a:ext cx="1344" cy="339"/>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E en el árbol.</a:t>
              </a:r>
            </a:p>
            <a:p>
              <a:pPr>
                <a:spcBef>
                  <a:spcPct val="10000"/>
                </a:spcBef>
              </a:pPr>
              <a:r>
                <a:rPr lang="es-ES_tradnl" sz="1400">
                  <a:latin typeface="Times New Roman" pitchFamily="18" charset="0"/>
                </a:rPr>
                <a:t>Examina el LSP de E.</a:t>
              </a:r>
              <a:endParaRPr lang="es-ES" sz="1400">
                <a:latin typeface="Times New Roman" pitchFamily="18" charset="0"/>
              </a:endParaRPr>
            </a:p>
          </p:txBody>
        </p:sp>
      </p:grpSp>
      <p:grpSp>
        <p:nvGrpSpPr>
          <p:cNvPr id="571454" name="Group 62"/>
          <p:cNvGrpSpPr>
            <a:grpSpLocks/>
          </p:cNvGrpSpPr>
          <p:nvPr/>
        </p:nvGrpSpPr>
        <p:grpSpPr bwMode="auto">
          <a:xfrm>
            <a:off x="4465638" y="2286000"/>
            <a:ext cx="2316162" cy="2747963"/>
            <a:chOff x="2429" y="1584"/>
            <a:chExt cx="1459" cy="1731"/>
          </a:xfrm>
        </p:grpSpPr>
        <p:grpSp>
          <p:nvGrpSpPr>
            <p:cNvPr id="571455" name="Group 63"/>
            <p:cNvGrpSpPr>
              <a:grpSpLocks/>
            </p:cNvGrpSpPr>
            <p:nvPr/>
          </p:nvGrpSpPr>
          <p:grpSpPr bwMode="auto">
            <a:xfrm>
              <a:off x="2429" y="1584"/>
              <a:ext cx="1363" cy="1375"/>
              <a:chOff x="1986" y="2736"/>
              <a:chExt cx="1647" cy="1571"/>
            </a:xfrm>
          </p:grpSpPr>
          <p:sp>
            <p:nvSpPr>
              <p:cNvPr id="571456" name="Text Box 64"/>
              <p:cNvSpPr txBox="1">
                <a:spLocks noChangeArrowheads="1"/>
              </p:cNvSpPr>
              <p:nvPr/>
            </p:nvSpPr>
            <p:spPr bwMode="auto">
              <a:xfrm>
                <a:off x="2706" y="2736"/>
                <a:ext cx="49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57" name="Text Box 65"/>
              <p:cNvSpPr txBox="1">
                <a:spLocks noChangeArrowheads="1"/>
              </p:cNvSpPr>
              <p:nvPr/>
            </p:nvSpPr>
            <p:spPr bwMode="auto">
              <a:xfrm>
                <a:off x="2274" y="3216"/>
                <a:ext cx="49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58" name="Text Box 66"/>
              <p:cNvSpPr txBox="1">
                <a:spLocks noChangeArrowheads="1"/>
              </p:cNvSpPr>
              <p:nvPr/>
            </p:nvSpPr>
            <p:spPr bwMode="auto">
              <a:xfrm>
                <a:off x="3161" y="3216"/>
                <a:ext cx="472"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59" name="Text Box 67"/>
              <p:cNvSpPr txBox="1">
                <a:spLocks noChangeArrowheads="1"/>
              </p:cNvSpPr>
              <p:nvPr/>
            </p:nvSpPr>
            <p:spPr bwMode="auto">
              <a:xfrm>
                <a:off x="3057" y="3733"/>
                <a:ext cx="505"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60" name="Line 68"/>
              <p:cNvSpPr>
                <a:spLocks noChangeShapeType="1"/>
              </p:cNvSpPr>
              <p:nvPr/>
            </p:nvSpPr>
            <p:spPr bwMode="auto">
              <a:xfrm flipH="1">
                <a:off x="2514" y="2928"/>
                <a:ext cx="240" cy="288"/>
              </a:xfrm>
              <a:prstGeom prst="line">
                <a:avLst/>
              </a:prstGeom>
              <a:noFill/>
              <a:ln w="19050">
                <a:solidFill>
                  <a:schemeClr val="tx1"/>
                </a:solidFill>
                <a:round/>
                <a:headEnd/>
                <a:tailEnd/>
              </a:ln>
              <a:effectLst/>
            </p:spPr>
            <p:txBody>
              <a:bodyPr/>
              <a:lstStyle/>
              <a:p>
                <a:endParaRPr lang="es-ES"/>
              </a:p>
            </p:txBody>
          </p:sp>
          <p:sp>
            <p:nvSpPr>
              <p:cNvPr id="571461" name="Line 69"/>
              <p:cNvSpPr>
                <a:spLocks noChangeShapeType="1"/>
              </p:cNvSpPr>
              <p:nvPr/>
            </p:nvSpPr>
            <p:spPr bwMode="auto">
              <a:xfrm>
                <a:off x="2898" y="2976"/>
                <a:ext cx="288" cy="288"/>
              </a:xfrm>
              <a:prstGeom prst="line">
                <a:avLst/>
              </a:prstGeom>
              <a:noFill/>
              <a:ln w="19050">
                <a:solidFill>
                  <a:schemeClr val="tx1"/>
                </a:solidFill>
                <a:round/>
                <a:headEnd/>
                <a:tailEnd/>
              </a:ln>
              <a:effectLst/>
            </p:spPr>
            <p:txBody>
              <a:bodyPr/>
              <a:lstStyle/>
              <a:p>
                <a:endParaRPr lang="es-ES"/>
              </a:p>
            </p:txBody>
          </p:sp>
          <p:sp>
            <p:nvSpPr>
              <p:cNvPr id="571462" name="Line 70"/>
              <p:cNvSpPr>
                <a:spLocks noChangeShapeType="1"/>
              </p:cNvSpPr>
              <p:nvPr/>
            </p:nvSpPr>
            <p:spPr bwMode="auto">
              <a:xfrm flipH="1">
                <a:off x="3234" y="3456"/>
                <a:ext cx="0" cy="288"/>
              </a:xfrm>
              <a:prstGeom prst="line">
                <a:avLst/>
              </a:prstGeom>
              <a:noFill/>
              <a:ln w="19050">
                <a:solidFill>
                  <a:schemeClr val="tx1"/>
                </a:solidFill>
                <a:round/>
                <a:headEnd/>
                <a:tailEnd/>
              </a:ln>
              <a:effectLst/>
            </p:spPr>
            <p:txBody>
              <a:bodyPr/>
              <a:lstStyle/>
              <a:p>
                <a:endParaRPr lang="es-ES"/>
              </a:p>
            </p:txBody>
          </p:sp>
          <p:sp>
            <p:nvSpPr>
              <p:cNvPr id="571463" name="Text Box 71"/>
              <p:cNvSpPr txBox="1">
                <a:spLocks noChangeArrowheads="1"/>
              </p:cNvSpPr>
              <p:nvPr/>
            </p:nvSpPr>
            <p:spPr bwMode="auto">
              <a:xfrm>
                <a:off x="2562" y="4022"/>
                <a:ext cx="505" cy="285"/>
              </a:xfrm>
              <a:prstGeom prst="rect">
                <a:avLst/>
              </a:prstGeom>
              <a:noFill/>
              <a:ln w="9525">
                <a:noFill/>
                <a:miter lim="800000"/>
                <a:headEnd/>
                <a:tailEnd/>
              </a:ln>
              <a:effectLst/>
            </p:spPr>
            <p:txBody>
              <a:bodyPr wrap="none">
                <a:spAutoFit/>
              </a:bodyPr>
              <a:lstStyle/>
              <a:p>
                <a:r>
                  <a:rPr lang="es-ES_tradnl" sz="2000">
                    <a:latin typeface="Times New Roman" pitchFamily="18" charset="0"/>
                  </a:rPr>
                  <a:t>D(5)</a:t>
                </a:r>
                <a:endParaRPr lang="es-ES" sz="2000">
                  <a:latin typeface="Times New Roman" pitchFamily="18" charset="0"/>
                </a:endParaRPr>
              </a:p>
            </p:txBody>
          </p:sp>
          <p:sp>
            <p:nvSpPr>
              <p:cNvPr id="571464" name="Text Box 72"/>
              <p:cNvSpPr txBox="1">
                <a:spLocks noChangeArrowheads="1"/>
              </p:cNvSpPr>
              <p:nvPr/>
            </p:nvSpPr>
            <p:spPr bwMode="auto">
              <a:xfrm>
                <a:off x="2562" y="3648"/>
                <a:ext cx="484"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E(3)</a:t>
                </a:r>
                <a:endParaRPr lang="es-ES" sz="2000">
                  <a:latin typeface="Times New Roman" pitchFamily="18" charset="0"/>
                </a:endParaRPr>
              </a:p>
            </p:txBody>
          </p:sp>
          <p:sp>
            <p:nvSpPr>
              <p:cNvPr id="571465" name="Text Box 73"/>
              <p:cNvSpPr txBox="1">
                <a:spLocks noChangeArrowheads="1"/>
              </p:cNvSpPr>
              <p:nvPr/>
            </p:nvSpPr>
            <p:spPr bwMode="auto">
              <a:xfrm>
                <a:off x="1986" y="3696"/>
                <a:ext cx="505" cy="286"/>
              </a:xfrm>
              <a:prstGeom prst="rect">
                <a:avLst/>
              </a:prstGeom>
              <a:noFill/>
              <a:ln w="9525">
                <a:noFill/>
                <a:miter lim="800000"/>
                <a:headEnd/>
                <a:tailEnd/>
              </a:ln>
              <a:effectLst/>
            </p:spPr>
            <p:txBody>
              <a:bodyPr wrap="none">
                <a:spAutoFit/>
              </a:bodyPr>
              <a:lstStyle/>
              <a:p>
                <a:r>
                  <a:rPr lang="es-ES_tradnl" sz="2000">
                    <a:latin typeface="Times New Roman" pitchFamily="18" charset="0"/>
                  </a:rPr>
                  <a:t>A(8)</a:t>
                </a:r>
                <a:endParaRPr lang="es-ES" sz="2000">
                  <a:latin typeface="Times New Roman" pitchFamily="18" charset="0"/>
                </a:endParaRPr>
              </a:p>
            </p:txBody>
          </p:sp>
          <p:sp>
            <p:nvSpPr>
              <p:cNvPr id="571466" name="Line 74"/>
              <p:cNvSpPr>
                <a:spLocks noChangeShapeType="1"/>
              </p:cNvSpPr>
              <p:nvPr/>
            </p:nvSpPr>
            <p:spPr bwMode="auto">
              <a:xfrm flipH="1">
                <a:off x="2178" y="3456"/>
                <a:ext cx="144" cy="288"/>
              </a:xfrm>
              <a:prstGeom prst="line">
                <a:avLst/>
              </a:prstGeom>
              <a:noFill/>
              <a:ln w="9525">
                <a:solidFill>
                  <a:schemeClr val="tx1"/>
                </a:solidFill>
                <a:prstDash val="sysDot"/>
                <a:round/>
                <a:headEnd/>
                <a:tailEnd/>
              </a:ln>
              <a:effectLst/>
            </p:spPr>
            <p:txBody>
              <a:bodyPr/>
              <a:lstStyle/>
              <a:p>
                <a:endParaRPr lang="es-ES"/>
              </a:p>
            </p:txBody>
          </p:sp>
          <p:sp>
            <p:nvSpPr>
              <p:cNvPr id="571467" name="Line 75"/>
              <p:cNvSpPr>
                <a:spLocks noChangeShapeType="1"/>
              </p:cNvSpPr>
              <p:nvPr/>
            </p:nvSpPr>
            <p:spPr bwMode="auto">
              <a:xfrm>
                <a:off x="2418" y="3456"/>
                <a:ext cx="240" cy="240"/>
              </a:xfrm>
              <a:prstGeom prst="line">
                <a:avLst/>
              </a:prstGeom>
              <a:noFill/>
              <a:ln w="19050">
                <a:solidFill>
                  <a:schemeClr val="tx1"/>
                </a:solidFill>
                <a:round/>
                <a:headEnd/>
                <a:tailEnd/>
              </a:ln>
              <a:effectLst/>
            </p:spPr>
            <p:txBody>
              <a:bodyPr/>
              <a:lstStyle/>
              <a:p>
                <a:endParaRPr lang="es-ES"/>
              </a:p>
            </p:txBody>
          </p:sp>
          <p:sp>
            <p:nvSpPr>
              <p:cNvPr id="571468" name="Line 76"/>
              <p:cNvSpPr>
                <a:spLocks noChangeShapeType="1"/>
              </p:cNvSpPr>
              <p:nvPr/>
            </p:nvSpPr>
            <p:spPr bwMode="auto">
              <a:xfrm>
                <a:off x="2706" y="3888"/>
                <a:ext cx="0" cy="192"/>
              </a:xfrm>
              <a:prstGeom prst="line">
                <a:avLst/>
              </a:prstGeom>
              <a:noFill/>
              <a:ln w="9525">
                <a:solidFill>
                  <a:schemeClr val="tx1"/>
                </a:solidFill>
                <a:prstDash val="sysDot"/>
                <a:round/>
                <a:headEnd/>
                <a:tailEnd/>
              </a:ln>
              <a:effectLst/>
            </p:spPr>
            <p:txBody>
              <a:bodyPr/>
              <a:lstStyle/>
              <a:p>
                <a:endParaRPr lang="es-ES"/>
              </a:p>
            </p:txBody>
          </p:sp>
        </p:grpSp>
        <p:sp>
          <p:nvSpPr>
            <p:cNvPr id="571469" name="Text Box 77"/>
            <p:cNvSpPr txBox="1">
              <a:spLocks noChangeArrowheads="1"/>
            </p:cNvSpPr>
            <p:nvPr/>
          </p:nvSpPr>
          <p:spPr bwMode="auto">
            <a:xfrm>
              <a:off x="2544" y="2976"/>
              <a:ext cx="1344" cy="339"/>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G en el árbol.</a:t>
              </a:r>
            </a:p>
            <a:p>
              <a:pPr>
                <a:spcBef>
                  <a:spcPct val="10000"/>
                </a:spcBef>
              </a:pPr>
              <a:r>
                <a:rPr lang="es-ES_tradnl" sz="1400">
                  <a:latin typeface="Times New Roman" pitchFamily="18" charset="0"/>
                </a:rPr>
                <a:t>Examina el LSP de G.</a:t>
              </a:r>
              <a:endParaRPr lang="es-ES" sz="1400">
                <a:latin typeface="Times New Roman" pitchFamily="18" charset="0"/>
              </a:endParaRPr>
            </a:p>
          </p:txBody>
        </p:sp>
      </p:grpSp>
      <p:grpSp>
        <p:nvGrpSpPr>
          <p:cNvPr id="571470" name="Group 78"/>
          <p:cNvGrpSpPr>
            <a:grpSpLocks/>
          </p:cNvGrpSpPr>
          <p:nvPr/>
        </p:nvGrpSpPr>
        <p:grpSpPr bwMode="auto">
          <a:xfrm>
            <a:off x="6781800" y="2667000"/>
            <a:ext cx="2286000" cy="2900363"/>
            <a:chOff x="4128" y="1680"/>
            <a:chExt cx="1440" cy="1827"/>
          </a:xfrm>
        </p:grpSpPr>
        <p:grpSp>
          <p:nvGrpSpPr>
            <p:cNvPr id="571471" name="Group 79"/>
            <p:cNvGrpSpPr>
              <a:grpSpLocks/>
            </p:cNvGrpSpPr>
            <p:nvPr/>
          </p:nvGrpSpPr>
          <p:grpSpPr bwMode="auto">
            <a:xfrm>
              <a:off x="4128" y="1680"/>
              <a:ext cx="1399" cy="1486"/>
              <a:chOff x="4128" y="1680"/>
              <a:chExt cx="1399" cy="1486"/>
            </a:xfrm>
          </p:grpSpPr>
          <p:sp>
            <p:nvSpPr>
              <p:cNvPr id="571472" name="Text Box 80"/>
              <p:cNvSpPr txBox="1">
                <a:spLocks noChangeArrowheads="1"/>
              </p:cNvSpPr>
              <p:nvPr/>
            </p:nvSpPr>
            <p:spPr bwMode="auto">
              <a:xfrm>
                <a:off x="4592" y="2448"/>
                <a:ext cx="400"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E(3)</a:t>
                </a:r>
                <a:endParaRPr lang="es-ES" sz="2000">
                  <a:latin typeface="Times New Roman" pitchFamily="18" charset="0"/>
                </a:endParaRPr>
              </a:p>
            </p:txBody>
          </p:sp>
          <p:grpSp>
            <p:nvGrpSpPr>
              <p:cNvPr id="571473" name="Group 81"/>
              <p:cNvGrpSpPr>
                <a:grpSpLocks/>
              </p:cNvGrpSpPr>
              <p:nvPr/>
            </p:nvGrpSpPr>
            <p:grpSpPr bwMode="auto">
              <a:xfrm>
                <a:off x="4128" y="1680"/>
                <a:ext cx="1399" cy="1486"/>
                <a:chOff x="3906" y="1862"/>
                <a:chExt cx="1630" cy="1732"/>
              </a:xfrm>
            </p:grpSpPr>
            <p:sp>
              <p:nvSpPr>
                <p:cNvPr id="571474" name="Text Box 82"/>
                <p:cNvSpPr txBox="1">
                  <a:spLocks noChangeArrowheads="1"/>
                </p:cNvSpPr>
                <p:nvPr/>
              </p:nvSpPr>
              <p:spPr bwMode="auto">
                <a:xfrm>
                  <a:off x="4626" y="1862"/>
                  <a:ext cx="477" cy="291"/>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75" name="Text Box 83"/>
                <p:cNvSpPr txBox="1">
                  <a:spLocks noChangeArrowheads="1"/>
                </p:cNvSpPr>
                <p:nvPr/>
              </p:nvSpPr>
              <p:spPr bwMode="auto">
                <a:xfrm>
                  <a:off x="4194" y="2342"/>
                  <a:ext cx="476" cy="292"/>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76" name="Text Box 84"/>
                <p:cNvSpPr txBox="1">
                  <a:spLocks noChangeArrowheads="1"/>
                </p:cNvSpPr>
                <p:nvPr/>
              </p:nvSpPr>
              <p:spPr bwMode="auto">
                <a:xfrm>
                  <a:off x="5081" y="2342"/>
                  <a:ext cx="455" cy="292"/>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77" name="Text Box 85"/>
                <p:cNvSpPr txBox="1">
                  <a:spLocks noChangeArrowheads="1"/>
                </p:cNvSpPr>
                <p:nvPr/>
              </p:nvSpPr>
              <p:spPr bwMode="auto">
                <a:xfrm>
                  <a:off x="4976" y="2860"/>
                  <a:ext cx="487" cy="291"/>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78" name="Line 86"/>
                <p:cNvSpPr>
                  <a:spLocks noChangeShapeType="1"/>
                </p:cNvSpPr>
                <p:nvPr/>
              </p:nvSpPr>
              <p:spPr bwMode="auto">
                <a:xfrm flipH="1">
                  <a:off x="4434" y="2054"/>
                  <a:ext cx="240" cy="288"/>
                </a:xfrm>
                <a:prstGeom prst="line">
                  <a:avLst/>
                </a:prstGeom>
                <a:noFill/>
                <a:ln w="19050">
                  <a:solidFill>
                    <a:schemeClr val="tx1"/>
                  </a:solidFill>
                  <a:round/>
                  <a:headEnd/>
                  <a:tailEnd/>
                </a:ln>
                <a:effectLst/>
              </p:spPr>
              <p:txBody>
                <a:bodyPr/>
                <a:lstStyle/>
                <a:p>
                  <a:endParaRPr lang="es-ES"/>
                </a:p>
              </p:txBody>
            </p:sp>
            <p:sp>
              <p:nvSpPr>
                <p:cNvPr id="571479" name="Line 87"/>
                <p:cNvSpPr>
                  <a:spLocks noChangeShapeType="1"/>
                </p:cNvSpPr>
                <p:nvPr/>
              </p:nvSpPr>
              <p:spPr bwMode="auto">
                <a:xfrm>
                  <a:off x="4818" y="2102"/>
                  <a:ext cx="288" cy="288"/>
                </a:xfrm>
                <a:prstGeom prst="line">
                  <a:avLst/>
                </a:prstGeom>
                <a:noFill/>
                <a:ln w="19050">
                  <a:solidFill>
                    <a:schemeClr val="tx1"/>
                  </a:solidFill>
                  <a:round/>
                  <a:headEnd/>
                  <a:tailEnd/>
                </a:ln>
                <a:effectLst/>
              </p:spPr>
              <p:txBody>
                <a:bodyPr/>
                <a:lstStyle/>
                <a:p>
                  <a:endParaRPr lang="es-ES"/>
                </a:p>
              </p:txBody>
            </p:sp>
            <p:sp>
              <p:nvSpPr>
                <p:cNvPr id="571480" name="Line 88"/>
                <p:cNvSpPr>
                  <a:spLocks noChangeShapeType="1"/>
                </p:cNvSpPr>
                <p:nvPr/>
              </p:nvSpPr>
              <p:spPr bwMode="auto">
                <a:xfrm flipH="1">
                  <a:off x="5154" y="2582"/>
                  <a:ext cx="0" cy="288"/>
                </a:xfrm>
                <a:prstGeom prst="line">
                  <a:avLst/>
                </a:prstGeom>
                <a:noFill/>
                <a:ln w="19050">
                  <a:solidFill>
                    <a:schemeClr val="tx1"/>
                  </a:solidFill>
                  <a:round/>
                  <a:headEnd/>
                  <a:tailEnd/>
                </a:ln>
                <a:effectLst/>
              </p:spPr>
              <p:txBody>
                <a:bodyPr/>
                <a:lstStyle/>
                <a:p>
                  <a:endParaRPr lang="es-ES"/>
                </a:p>
              </p:txBody>
            </p:sp>
            <p:sp>
              <p:nvSpPr>
                <p:cNvPr id="571481" name="Text Box 89"/>
                <p:cNvSpPr txBox="1">
                  <a:spLocks noChangeArrowheads="1"/>
                </p:cNvSpPr>
                <p:nvPr/>
              </p:nvSpPr>
              <p:spPr bwMode="auto">
                <a:xfrm>
                  <a:off x="4482" y="3148"/>
                  <a:ext cx="487" cy="291"/>
                </a:xfrm>
                <a:prstGeom prst="rect">
                  <a:avLst/>
                </a:prstGeom>
                <a:noFill/>
                <a:ln w="9525">
                  <a:noFill/>
                  <a:miter lim="800000"/>
                  <a:headEnd/>
                  <a:tailEnd/>
                </a:ln>
                <a:effectLst/>
              </p:spPr>
              <p:txBody>
                <a:bodyPr wrap="none">
                  <a:spAutoFit/>
                </a:bodyPr>
                <a:lstStyle/>
                <a:p>
                  <a:r>
                    <a:rPr lang="es-ES_tradnl" sz="2000">
                      <a:latin typeface="Times New Roman" pitchFamily="18" charset="0"/>
                    </a:rPr>
                    <a:t>D(5)</a:t>
                  </a:r>
                  <a:endParaRPr lang="es-ES" sz="2000">
                    <a:latin typeface="Times New Roman" pitchFamily="18" charset="0"/>
                  </a:endParaRPr>
                </a:p>
              </p:txBody>
            </p:sp>
            <p:sp>
              <p:nvSpPr>
                <p:cNvPr id="571482" name="Text Box 90"/>
                <p:cNvSpPr txBox="1">
                  <a:spLocks noChangeArrowheads="1"/>
                </p:cNvSpPr>
                <p:nvPr/>
              </p:nvSpPr>
              <p:spPr bwMode="auto">
                <a:xfrm>
                  <a:off x="3906" y="2822"/>
                  <a:ext cx="487" cy="292"/>
                </a:xfrm>
                <a:prstGeom prst="rect">
                  <a:avLst/>
                </a:prstGeom>
                <a:noFill/>
                <a:ln w="9525">
                  <a:noFill/>
                  <a:miter lim="800000"/>
                  <a:headEnd/>
                  <a:tailEnd/>
                </a:ln>
                <a:effectLst/>
              </p:spPr>
              <p:txBody>
                <a:bodyPr wrap="none">
                  <a:spAutoFit/>
                </a:bodyPr>
                <a:lstStyle/>
                <a:p>
                  <a:r>
                    <a:rPr lang="es-ES_tradnl" sz="2000">
                      <a:latin typeface="Times New Roman" pitchFamily="18" charset="0"/>
                    </a:rPr>
                    <a:t>A(8)</a:t>
                  </a:r>
                  <a:endParaRPr lang="es-ES" sz="2000">
                    <a:latin typeface="Times New Roman" pitchFamily="18" charset="0"/>
                  </a:endParaRPr>
                </a:p>
              </p:txBody>
            </p:sp>
            <p:sp>
              <p:nvSpPr>
                <p:cNvPr id="571483" name="Line 91"/>
                <p:cNvSpPr>
                  <a:spLocks noChangeShapeType="1"/>
                </p:cNvSpPr>
                <p:nvPr/>
              </p:nvSpPr>
              <p:spPr bwMode="auto">
                <a:xfrm flipH="1">
                  <a:off x="4098" y="2582"/>
                  <a:ext cx="144" cy="288"/>
                </a:xfrm>
                <a:prstGeom prst="line">
                  <a:avLst/>
                </a:prstGeom>
                <a:noFill/>
                <a:ln w="9525">
                  <a:solidFill>
                    <a:schemeClr val="tx1"/>
                  </a:solidFill>
                  <a:prstDash val="sysDot"/>
                  <a:round/>
                  <a:headEnd/>
                  <a:tailEnd/>
                </a:ln>
                <a:effectLst/>
              </p:spPr>
              <p:txBody>
                <a:bodyPr/>
                <a:lstStyle/>
                <a:p>
                  <a:endParaRPr lang="es-ES"/>
                </a:p>
              </p:txBody>
            </p:sp>
            <p:sp>
              <p:nvSpPr>
                <p:cNvPr id="571484" name="Line 92"/>
                <p:cNvSpPr>
                  <a:spLocks noChangeShapeType="1"/>
                </p:cNvSpPr>
                <p:nvPr/>
              </p:nvSpPr>
              <p:spPr bwMode="auto">
                <a:xfrm>
                  <a:off x="4338" y="2582"/>
                  <a:ext cx="240" cy="240"/>
                </a:xfrm>
                <a:prstGeom prst="line">
                  <a:avLst/>
                </a:prstGeom>
                <a:noFill/>
                <a:ln w="19050">
                  <a:solidFill>
                    <a:schemeClr val="tx1"/>
                  </a:solidFill>
                  <a:round/>
                  <a:headEnd/>
                  <a:tailEnd/>
                </a:ln>
                <a:effectLst/>
              </p:spPr>
              <p:txBody>
                <a:bodyPr/>
                <a:lstStyle/>
                <a:p>
                  <a:endParaRPr lang="es-ES"/>
                </a:p>
              </p:txBody>
            </p:sp>
            <p:sp>
              <p:nvSpPr>
                <p:cNvPr id="571485" name="Line 93"/>
                <p:cNvSpPr>
                  <a:spLocks noChangeShapeType="1"/>
                </p:cNvSpPr>
                <p:nvPr/>
              </p:nvSpPr>
              <p:spPr bwMode="auto">
                <a:xfrm>
                  <a:off x="4626" y="3014"/>
                  <a:ext cx="0" cy="192"/>
                </a:xfrm>
                <a:prstGeom prst="line">
                  <a:avLst/>
                </a:prstGeom>
                <a:noFill/>
                <a:ln w="19050">
                  <a:solidFill>
                    <a:schemeClr val="tx1"/>
                  </a:solidFill>
                  <a:round/>
                  <a:headEnd/>
                  <a:tailEnd/>
                </a:ln>
                <a:effectLst/>
              </p:spPr>
              <p:txBody>
                <a:bodyPr/>
                <a:lstStyle/>
                <a:p>
                  <a:endParaRPr lang="es-ES"/>
                </a:p>
              </p:txBody>
            </p:sp>
            <p:sp>
              <p:nvSpPr>
                <p:cNvPr id="571486" name="Line 94"/>
                <p:cNvSpPr>
                  <a:spLocks noChangeShapeType="1"/>
                </p:cNvSpPr>
                <p:nvPr/>
              </p:nvSpPr>
              <p:spPr bwMode="auto">
                <a:xfrm flipH="1">
                  <a:off x="3906" y="2822"/>
                  <a:ext cx="336" cy="240"/>
                </a:xfrm>
                <a:prstGeom prst="line">
                  <a:avLst/>
                </a:prstGeom>
                <a:noFill/>
                <a:ln w="19050">
                  <a:solidFill>
                    <a:schemeClr val="tx1"/>
                  </a:solidFill>
                  <a:round/>
                  <a:headEnd/>
                  <a:tailEnd/>
                </a:ln>
                <a:effectLst/>
              </p:spPr>
              <p:txBody>
                <a:bodyPr/>
                <a:lstStyle/>
                <a:p>
                  <a:endParaRPr lang="es-ES"/>
                </a:p>
              </p:txBody>
            </p:sp>
            <p:sp>
              <p:nvSpPr>
                <p:cNvPr id="571487" name="Text Box 95"/>
                <p:cNvSpPr txBox="1">
                  <a:spLocks noChangeArrowheads="1"/>
                </p:cNvSpPr>
                <p:nvPr/>
              </p:nvSpPr>
              <p:spPr bwMode="auto">
                <a:xfrm>
                  <a:off x="4958" y="3303"/>
                  <a:ext cx="487" cy="291"/>
                </a:xfrm>
                <a:prstGeom prst="rect">
                  <a:avLst/>
                </a:prstGeom>
                <a:noFill/>
                <a:ln w="9525">
                  <a:noFill/>
                  <a:miter lim="800000"/>
                  <a:headEnd/>
                  <a:tailEnd/>
                </a:ln>
                <a:effectLst/>
              </p:spPr>
              <p:txBody>
                <a:bodyPr wrap="none">
                  <a:spAutoFit/>
                </a:bodyPr>
                <a:lstStyle/>
                <a:p>
                  <a:r>
                    <a:rPr lang="es-ES_tradnl" sz="2000">
                      <a:latin typeface="Times New Roman" pitchFamily="18" charset="0"/>
                    </a:rPr>
                    <a:t>A(7)</a:t>
                  </a:r>
                  <a:endParaRPr lang="es-ES" sz="2000">
                    <a:latin typeface="Times New Roman" pitchFamily="18" charset="0"/>
                  </a:endParaRPr>
                </a:p>
              </p:txBody>
            </p:sp>
            <p:sp>
              <p:nvSpPr>
                <p:cNvPr id="571488" name="Line 96"/>
                <p:cNvSpPr>
                  <a:spLocks noChangeShapeType="1"/>
                </p:cNvSpPr>
                <p:nvPr/>
              </p:nvSpPr>
              <p:spPr bwMode="auto">
                <a:xfrm>
                  <a:off x="4626" y="3398"/>
                  <a:ext cx="366" cy="48"/>
                </a:xfrm>
                <a:prstGeom prst="line">
                  <a:avLst/>
                </a:prstGeom>
                <a:noFill/>
                <a:ln w="9525">
                  <a:solidFill>
                    <a:schemeClr val="tx1"/>
                  </a:solidFill>
                  <a:prstDash val="sysDot"/>
                  <a:round/>
                  <a:headEnd/>
                  <a:tailEnd/>
                </a:ln>
                <a:effectLst/>
              </p:spPr>
              <p:txBody>
                <a:bodyPr/>
                <a:lstStyle/>
                <a:p>
                  <a:endParaRPr lang="es-ES"/>
                </a:p>
              </p:txBody>
            </p:sp>
          </p:grpSp>
        </p:grpSp>
        <p:sp>
          <p:nvSpPr>
            <p:cNvPr id="571489" name="Text Box 97"/>
            <p:cNvSpPr txBox="1">
              <a:spLocks noChangeArrowheads="1"/>
            </p:cNvSpPr>
            <p:nvPr/>
          </p:nvSpPr>
          <p:spPr bwMode="auto">
            <a:xfrm>
              <a:off x="4224" y="3168"/>
              <a:ext cx="1344" cy="339"/>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D en el árbol.</a:t>
              </a:r>
            </a:p>
            <a:p>
              <a:pPr>
                <a:spcBef>
                  <a:spcPct val="10000"/>
                </a:spcBef>
              </a:pPr>
              <a:r>
                <a:rPr lang="es-ES_tradnl" sz="1400">
                  <a:latin typeface="Times New Roman" pitchFamily="18" charset="0"/>
                </a:rPr>
                <a:t>Examina el LSP de D.</a:t>
              </a:r>
              <a:endParaRPr lang="es-ES" sz="1400">
                <a:latin typeface="Times New Roman" pitchFamily="18" charset="0"/>
              </a:endParaRPr>
            </a:p>
          </p:txBody>
        </p:sp>
      </p:grpSp>
      <p:grpSp>
        <p:nvGrpSpPr>
          <p:cNvPr id="571593" name="Group 201"/>
          <p:cNvGrpSpPr>
            <a:grpSpLocks/>
          </p:cNvGrpSpPr>
          <p:nvPr/>
        </p:nvGrpSpPr>
        <p:grpSpPr bwMode="auto">
          <a:xfrm>
            <a:off x="304800" y="4273550"/>
            <a:ext cx="3367088" cy="2171700"/>
            <a:chOff x="192" y="2692"/>
            <a:chExt cx="2121" cy="1368"/>
          </a:xfrm>
        </p:grpSpPr>
        <p:grpSp>
          <p:nvGrpSpPr>
            <p:cNvPr id="571591" name="Group 199"/>
            <p:cNvGrpSpPr>
              <a:grpSpLocks/>
            </p:cNvGrpSpPr>
            <p:nvPr/>
          </p:nvGrpSpPr>
          <p:grpSpPr bwMode="auto">
            <a:xfrm>
              <a:off x="1296" y="2692"/>
              <a:ext cx="1017" cy="1368"/>
              <a:chOff x="1335" y="2616"/>
              <a:chExt cx="1017" cy="1368"/>
            </a:xfrm>
          </p:grpSpPr>
          <p:sp>
            <p:nvSpPr>
              <p:cNvPr id="571492" name="Text Box 100"/>
              <p:cNvSpPr txBox="1">
                <a:spLocks noChangeArrowheads="1"/>
              </p:cNvSpPr>
              <p:nvPr/>
            </p:nvSpPr>
            <p:spPr bwMode="auto">
              <a:xfrm>
                <a:off x="1486" y="3310"/>
                <a:ext cx="400"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E(3)</a:t>
                </a:r>
                <a:endParaRPr lang="es-ES" sz="2000">
                  <a:latin typeface="Times New Roman" pitchFamily="18" charset="0"/>
                </a:endParaRPr>
              </a:p>
            </p:txBody>
          </p:sp>
          <p:grpSp>
            <p:nvGrpSpPr>
              <p:cNvPr id="571590" name="Group 198"/>
              <p:cNvGrpSpPr>
                <a:grpSpLocks/>
              </p:cNvGrpSpPr>
              <p:nvPr/>
            </p:nvGrpSpPr>
            <p:grpSpPr bwMode="auto">
              <a:xfrm>
                <a:off x="1335" y="2616"/>
                <a:ext cx="1017" cy="1368"/>
                <a:chOff x="1335" y="2616"/>
                <a:chExt cx="1017" cy="1368"/>
              </a:xfrm>
            </p:grpSpPr>
            <p:sp>
              <p:nvSpPr>
                <p:cNvPr id="571494" name="Text Box 102"/>
                <p:cNvSpPr txBox="1">
                  <a:spLocks noChangeArrowheads="1"/>
                </p:cNvSpPr>
                <p:nvPr/>
              </p:nvSpPr>
              <p:spPr bwMode="auto">
                <a:xfrm>
                  <a:off x="1640" y="2616"/>
                  <a:ext cx="409"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C(0)</a:t>
                  </a:r>
                  <a:endParaRPr lang="es-ES" sz="2000">
                    <a:latin typeface="Times New Roman" pitchFamily="18" charset="0"/>
                  </a:endParaRPr>
                </a:p>
              </p:txBody>
            </p:sp>
            <p:sp>
              <p:nvSpPr>
                <p:cNvPr id="571495" name="Text Box 103"/>
                <p:cNvSpPr txBox="1">
                  <a:spLocks noChangeArrowheads="1"/>
                </p:cNvSpPr>
                <p:nvPr/>
              </p:nvSpPr>
              <p:spPr bwMode="auto">
                <a:xfrm>
                  <a:off x="1335" y="2988"/>
                  <a:ext cx="409"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B(2)</a:t>
                  </a:r>
                  <a:endParaRPr lang="es-ES" sz="2000">
                    <a:latin typeface="Times New Roman" pitchFamily="18" charset="0"/>
                  </a:endParaRPr>
                </a:p>
              </p:txBody>
            </p:sp>
            <p:sp>
              <p:nvSpPr>
                <p:cNvPr id="571496" name="Text Box 104"/>
                <p:cNvSpPr txBox="1">
                  <a:spLocks noChangeArrowheads="1"/>
                </p:cNvSpPr>
                <p:nvPr/>
              </p:nvSpPr>
              <p:spPr bwMode="auto">
                <a:xfrm>
                  <a:off x="1961" y="2988"/>
                  <a:ext cx="391"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F(2)</a:t>
                  </a:r>
                  <a:endParaRPr lang="es-ES" sz="2000">
                    <a:latin typeface="Times New Roman" pitchFamily="18" charset="0"/>
                  </a:endParaRPr>
                </a:p>
              </p:txBody>
            </p:sp>
            <p:sp>
              <p:nvSpPr>
                <p:cNvPr id="571497" name="Text Box 105"/>
                <p:cNvSpPr txBox="1">
                  <a:spLocks noChangeArrowheads="1"/>
                </p:cNvSpPr>
                <p:nvPr/>
              </p:nvSpPr>
              <p:spPr bwMode="auto">
                <a:xfrm>
                  <a:off x="1887" y="3390"/>
                  <a:ext cx="418"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G(3)</a:t>
                  </a:r>
                  <a:endParaRPr lang="es-ES" sz="2000">
                    <a:latin typeface="Times New Roman" pitchFamily="18" charset="0"/>
                  </a:endParaRPr>
                </a:p>
              </p:txBody>
            </p:sp>
            <p:sp>
              <p:nvSpPr>
                <p:cNvPr id="571498" name="Line 106"/>
                <p:cNvSpPr>
                  <a:spLocks noChangeShapeType="1"/>
                </p:cNvSpPr>
                <p:nvPr/>
              </p:nvSpPr>
              <p:spPr bwMode="auto">
                <a:xfrm flipH="1">
                  <a:off x="1504" y="2765"/>
                  <a:ext cx="170" cy="223"/>
                </a:xfrm>
                <a:prstGeom prst="line">
                  <a:avLst/>
                </a:prstGeom>
                <a:noFill/>
                <a:ln w="19050">
                  <a:solidFill>
                    <a:schemeClr val="tx1"/>
                  </a:solidFill>
                  <a:round/>
                  <a:headEnd/>
                  <a:tailEnd/>
                </a:ln>
                <a:effectLst/>
              </p:spPr>
              <p:txBody>
                <a:bodyPr/>
                <a:lstStyle/>
                <a:p>
                  <a:endParaRPr lang="es-ES"/>
                </a:p>
              </p:txBody>
            </p:sp>
            <p:sp>
              <p:nvSpPr>
                <p:cNvPr id="571499" name="Line 107"/>
                <p:cNvSpPr>
                  <a:spLocks noChangeShapeType="1"/>
                </p:cNvSpPr>
                <p:nvPr/>
              </p:nvSpPr>
              <p:spPr bwMode="auto">
                <a:xfrm>
                  <a:off x="1775" y="2802"/>
                  <a:ext cx="204" cy="224"/>
                </a:xfrm>
                <a:prstGeom prst="line">
                  <a:avLst/>
                </a:prstGeom>
                <a:noFill/>
                <a:ln w="19050">
                  <a:solidFill>
                    <a:schemeClr val="tx1"/>
                  </a:solidFill>
                  <a:round/>
                  <a:headEnd/>
                  <a:tailEnd/>
                </a:ln>
                <a:effectLst/>
              </p:spPr>
              <p:txBody>
                <a:bodyPr/>
                <a:lstStyle/>
                <a:p>
                  <a:endParaRPr lang="es-ES"/>
                </a:p>
              </p:txBody>
            </p:sp>
            <p:sp>
              <p:nvSpPr>
                <p:cNvPr id="571500" name="Line 108"/>
                <p:cNvSpPr>
                  <a:spLocks noChangeShapeType="1"/>
                </p:cNvSpPr>
                <p:nvPr/>
              </p:nvSpPr>
              <p:spPr bwMode="auto">
                <a:xfrm flipH="1">
                  <a:off x="2013" y="3175"/>
                  <a:ext cx="0" cy="223"/>
                </a:xfrm>
                <a:prstGeom prst="line">
                  <a:avLst/>
                </a:prstGeom>
                <a:noFill/>
                <a:ln w="19050">
                  <a:solidFill>
                    <a:schemeClr val="tx1"/>
                  </a:solidFill>
                  <a:round/>
                  <a:headEnd/>
                  <a:tailEnd/>
                </a:ln>
                <a:effectLst/>
              </p:spPr>
              <p:txBody>
                <a:bodyPr/>
                <a:lstStyle/>
                <a:p>
                  <a:endParaRPr lang="es-ES"/>
                </a:p>
              </p:txBody>
            </p:sp>
            <p:sp>
              <p:nvSpPr>
                <p:cNvPr id="571501" name="Text Box 109"/>
                <p:cNvSpPr txBox="1">
                  <a:spLocks noChangeArrowheads="1"/>
                </p:cNvSpPr>
                <p:nvPr/>
              </p:nvSpPr>
              <p:spPr bwMode="auto">
                <a:xfrm>
                  <a:off x="1538" y="3614"/>
                  <a:ext cx="418"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D(5)</a:t>
                  </a:r>
                  <a:endParaRPr lang="es-ES" sz="2000">
                    <a:latin typeface="Times New Roman" pitchFamily="18" charset="0"/>
                  </a:endParaRPr>
                </a:p>
              </p:txBody>
            </p:sp>
            <p:sp>
              <p:nvSpPr>
                <p:cNvPr id="571504" name="Line 112"/>
                <p:cNvSpPr>
                  <a:spLocks noChangeShapeType="1"/>
                </p:cNvSpPr>
                <p:nvPr/>
              </p:nvSpPr>
              <p:spPr bwMode="auto">
                <a:xfrm>
                  <a:off x="1436" y="3175"/>
                  <a:ext cx="170" cy="186"/>
                </a:xfrm>
                <a:prstGeom prst="line">
                  <a:avLst/>
                </a:prstGeom>
                <a:noFill/>
                <a:ln w="19050">
                  <a:solidFill>
                    <a:schemeClr val="tx1"/>
                  </a:solidFill>
                  <a:round/>
                  <a:headEnd/>
                  <a:tailEnd/>
                </a:ln>
                <a:effectLst/>
              </p:spPr>
              <p:txBody>
                <a:bodyPr/>
                <a:lstStyle/>
                <a:p>
                  <a:endParaRPr lang="es-ES"/>
                </a:p>
              </p:txBody>
            </p:sp>
            <p:sp>
              <p:nvSpPr>
                <p:cNvPr id="571505" name="Line 113"/>
                <p:cNvSpPr>
                  <a:spLocks noChangeShapeType="1"/>
                </p:cNvSpPr>
                <p:nvPr/>
              </p:nvSpPr>
              <p:spPr bwMode="auto">
                <a:xfrm>
                  <a:off x="1640" y="3510"/>
                  <a:ext cx="0" cy="149"/>
                </a:xfrm>
                <a:prstGeom prst="line">
                  <a:avLst/>
                </a:prstGeom>
                <a:noFill/>
                <a:ln w="19050">
                  <a:solidFill>
                    <a:schemeClr val="tx1"/>
                  </a:solidFill>
                  <a:round/>
                  <a:headEnd/>
                  <a:tailEnd/>
                </a:ln>
                <a:effectLst/>
              </p:spPr>
              <p:txBody>
                <a:bodyPr/>
                <a:lstStyle/>
                <a:p>
                  <a:endParaRPr lang="es-ES"/>
                </a:p>
              </p:txBody>
            </p:sp>
            <p:sp>
              <p:nvSpPr>
                <p:cNvPr id="571507" name="Text Box 115"/>
                <p:cNvSpPr txBox="1">
                  <a:spLocks noChangeArrowheads="1"/>
                </p:cNvSpPr>
                <p:nvPr/>
              </p:nvSpPr>
              <p:spPr bwMode="auto">
                <a:xfrm>
                  <a:off x="1874" y="3734"/>
                  <a:ext cx="418" cy="250"/>
                </a:xfrm>
                <a:prstGeom prst="rect">
                  <a:avLst/>
                </a:prstGeom>
                <a:noFill/>
                <a:ln w="9525">
                  <a:noFill/>
                  <a:miter lim="800000"/>
                  <a:headEnd/>
                  <a:tailEnd/>
                </a:ln>
                <a:effectLst/>
              </p:spPr>
              <p:txBody>
                <a:bodyPr wrap="none">
                  <a:spAutoFit/>
                </a:bodyPr>
                <a:lstStyle/>
                <a:p>
                  <a:r>
                    <a:rPr lang="es-ES_tradnl" sz="2000">
                      <a:latin typeface="Times New Roman" pitchFamily="18" charset="0"/>
                    </a:rPr>
                    <a:t>A(7)</a:t>
                  </a:r>
                  <a:endParaRPr lang="es-ES" sz="2000">
                    <a:latin typeface="Times New Roman" pitchFamily="18" charset="0"/>
                  </a:endParaRPr>
                </a:p>
              </p:txBody>
            </p:sp>
            <p:sp>
              <p:nvSpPr>
                <p:cNvPr id="571508" name="Line 116"/>
                <p:cNvSpPr>
                  <a:spLocks noChangeShapeType="1"/>
                </p:cNvSpPr>
                <p:nvPr/>
              </p:nvSpPr>
              <p:spPr bwMode="auto">
                <a:xfrm>
                  <a:off x="1640" y="3808"/>
                  <a:ext cx="232" cy="80"/>
                </a:xfrm>
                <a:prstGeom prst="line">
                  <a:avLst/>
                </a:prstGeom>
                <a:noFill/>
                <a:ln w="19050">
                  <a:solidFill>
                    <a:schemeClr val="tx1"/>
                  </a:solidFill>
                  <a:round/>
                  <a:headEnd/>
                  <a:tailEnd/>
                </a:ln>
                <a:effectLst/>
              </p:spPr>
              <p:txBody>
                <a:bodyPr/>
                <a:lstStyle/>
                <a:p>
                  <a:endParaRPr lang="es-ES"/>
                </a:p>
              </p:txBody>
            </p:sp>
          </p:grpSp>
        </p:grpSp>
        <p:sp>
          <p:nvSpPr>
            <p:cNvPr id="571509" name="Text Box 117"/>
            <p:cNvSpPr txBox="1">
              <a:spLocks noChangeArrowheads="1"/>
            </p:cNvSpPr>
            <p:nvPr/>
          </p:nvSpPr>
          <p:spPr bwMode="auto">
            <a:xfrm>
              <a:off x="192" y="3566"/>
              <a:ext cx="1680" cy="486"/>
            </a:xfrm>
            <a:prstGeom prst="rect">
              <a:avLst/>
            </a:prstGeom>
            <a:noFill/>
            <a:ln w="9525">
              <a:noFill/>
              <a:miter lim="800000"/>
              <a:headEnd/>
              <a:tailEnd/>
            </a:ln>
            <a:effectLst/>
          </p:spPr>
          <p:txBody>
            <a:bodyPr>
              <a:spAutoFit/>
            </a:bodyPr>
            <a:lstStyle/>
            <a:p>
              <a:pPr>
                <a:spcBef>
                  <a:spcPct val="10000"/>
                </a:spcBef>
              </a:pPr>
              <a:r>
                <a:rPr lang="es-ES_tradnl" sz="1400">
                  <a:latin typeface="Times New Roman" pitchFamily="18" charset="0"/>
                </a:rPr>
                <a:t>Coloca A en el árbol.</a:t>
              </a:r>
            </a:p>
            <a:p>
              <a:pPr>
                <a:spcBef>
                  <a:spcPct val="10000"/>
                </a:spcBef>
              </a:pPr>
              <a:r>
                <a:rPr lang="es-ES_tradnl" sz="1400">
                  <a:latin typeface="Times New Roman" pitchFamily="18" charset="0"/>
                </a:rPr>
                <a:t>Examina el LSP de A.</a:t>
              </a:r>
            </a:p>
            <a:p>
              <a:pPr>
                <a:spcBef>
                  <a:spcPct val="10000"/>
                </a:spcBef>
              </a:pPr>
              <a:r>
                <a:rPr lang="es-ES_tradnl" sz="1400">
                  <a:latin typeface="Times New Roman" pitchFamily="18" charset="0"/>
                </a:rPr>
                <a:t>No quedan nodos. terminar</a:t>
              </a:r>
              <a:endParaRPr lang="es-ES" sz="1400">
                <a:latin typeface="Times New Roman" pitchFamily="18" charset="0"/>
              </a:endParaRPr>
            </a:p>
          </p:txBody>
        </p:sp>
      </p:grpSp>
      <p:sp>
        <p:nvSpPr>
          <p:cNvPr id="571510" name="Text Box 118"/>
          <p:cNvSpPr txBox="1">
            <a:spLocks noChangeArrowheads="1"/>
          </p:cNvSpPr>
          <p:nvPr/>
        </p:nvSpPr>
        <p:spPr bwMode="auto">
          <a:xfrm>
            <a:off x="2743200" y="2514600"/>
            <a:ext cx="1600200" cy="822325"/>
          </a:xfrm>
          <a:prstGeom prst="rect">
            <a:avLst/>
          </a:prstGeom>
          <a:noFill/>
          <a:ln w="9525">
            <a:noFill/>
            <a:miter lim="800000"/>
            <a:headEnd/>
            <a:tailEnd/>
          </a:ln>
          <a:effectLst/>
        </p:spPr>
        <p:txBody>
          <a:bodyPr>
            <a:spAutoFit/>
          </a:bodyPr>
          <a:lstStyle/>
          <a:p>
            <a:pPr algn="ctr">
              <a:spcBef>
                <a:spcPct val="50000"/>
              </a:spcBef>
            </a:pPr>
            <a:r>
              <a:rPr lang="es-ES_tradnl">
                <a:latin typeface="Times New Roman" pitchFamily="18" charset="0"/>
              </a:rPr>
              <a:t>Algoritmo de Dijkstra</a:t>
            </a:r>
            <a:endParaRPr lang="es-ES">
              <a:latin typeface="Times New Roman" pitchFamily="18" charset="0"/>
            </a:endParaRPr>
          </a:p>
        </p:txBody>
      </p:sp>
      <p:graphicFrame>
        <p:nvGraphicFramePr>
          <p:cNvPr id="571511" name="Group 119"/>
          <p:cNvGraphicFramePr>
            <a:graphicFrameLocks noGrp="1"/>
          </p:cNvGraphicFramePr>
          <p:nvPr/>
        </p:nvGraphicFramePr>
        <p:xfrm>
          <a:off x="3851275" y="5157788"/>
          <a:ext cx="412750" cy="82296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A</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B/6</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D/2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21" name="Group 129"/>
          <p:cNvGraphicFramePr>
            <a:graphicFrameLocks noGrp="1"/>
          </p:cNvGraphicFramePr>
          <p:nvPr/>
        </p:nvGraphicFramePr>
        <p:xfrm>
          <a:off x="4276725" y="5157788"/>
          <a:ext cx="412750" cy="109728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B</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A/6</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C/2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E/1</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33" name="Group 141"/>
          <p:cNvGraphicFramePr>
            <a:graphicFrameLocks noGrp="1"/>
          </p:cNvGraphicFramePr>
          <p:nvPr/>
        </p:nvGraphicFramePr>
        <p:xfrm>
          <a:off x="4689475" y="5157788"/>
          <a:ext cx="412750" cy="109728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C</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B/2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F/2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G/5</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45" name="Group 153"/>
          <p:cNvGraphicFramePr>
            <a:graphicFrameLocks noGrp="1"/>
          </p:cNvGraphicFramePr>
          <p:nvPr/>
        </p:nvGraphicFramePr>
        <p:xfrm>
          <a:off x="5114925" y="5157788"/>
          <a:ext cx="412750" cy="82296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D</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A/2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E/2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55" name="Group 163"/>
          <p:cNvGraphicFramePr>
            <a:graphicFrameLocks noGrp="1"/>
          </p:cNvGraphicFramePr>
          <p:nvPr/>
        </p:nvGraphicFramePr>
        <p:xfrm>
          <a:off x="5527675" y="5157788"/>
          <a:ext cx="412750" cy="109728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E</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B/1</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D/2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F/4</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67" name="Group 175"/>
          <p:cNvGraphicFramePr>
            <a:graphicFrameLocks noGrp="1"/>
          </p:cNvGraphicFramePr>
          <p:nvPr/>
        </p:nvGraphicFramePr>
        <p:xfrm>
          <a:off x="5953125" y="5157788"/>
          <a:ext cx="412750" cy="1097280"/>
        </p:xfrm>
        <a:graphic>
          <a:graphicData uri="http://schemas.openxmlformats.org/drawingml/2006/table">
            <a:tbl>
              <a:tblPr/>
              <a:tblGrid>
                <a:gridCol w="412750"/>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F</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C/2</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E/4</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G/1</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71579" name="Group 187"/>
          <p:cNvGraphicFramePr>
            <a:graphicFrameLocks noGrp="1"/>
          </p:cNvGraphicFramePr>
          <p:nvPr/>
        </p:nvGraphicFramePr>
        <p:xfrm>
          <a:off x="6365875" y="5157788"/>
          <a:ext cx="404813" cy="822960"/>
        </p:xfrm>
        <a:graphic>
          <a:graphicData uri="http://schemas.openxmlformats.org/drawingml/2006/table">
            <a:tbl>
              <a:tblPr/>
              <a:tblGrid>
                <a:gridCol w="404813"/>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G</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C/5</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200" b="0" i="0" u="none" strike="noStrike" cap="none" normalizeH="0" baseline="0" smtClean="0">
                          <a:ln>
                            <a:noFill/>
                          </a:ln>
                          <a:solidFill>
                            <a:schemeClr val="tx1"/>
                          </a:solidFill>
                          <a:effectLst/>
                          <a:latin typeface="Times New Roman" pitchFamily="18" charset="0"/>
                        </a:rPr>
                        <a:t>F/1</a:t>
                      </a:r>
                      <a:endParaRPr kumimoji="0" lang="es-ES"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713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7140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714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714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5714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5714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715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685800" y="511175"/>
            <a:ext cx="7772400" cy="1143000"/>
          </a:xfrm>
        </p:spPr>
        <p:txBody>
          <a:bodyPr/>
          <a:lstStyle/>
          <a:p>
            <a:r>
              <a:rPr lang="es-ES" sz="3200"/>
              <a:t>Árbol de rutas óptimas desde C para la red ejemplo</a:t>
            </a:r>
          </a:p>
        </p:txBody>
      </p:sp>
      <p:grpSp>
        <p:nvGrpSpPr>
          <p:cNvPr id="631904" name="Group 96"/>
          <p:cNvGrpSpPr>
            <a:grpSpLocks/>
          </p:cNvGrpSpPr>
          <p:nvPr/>
        </p:nvGrpSpPr>
        <p:grpSpPr bwMode="auto">
          <a:xfrm>
            <a:off x="6813550" y="3148013"/>
            <a:ext cx="331788" cy="336550"/>
            <a:chOff x="4292" y="1757"/>
            <a:chExt cx="209" cy="212"/>
          </a:xfrm>
        </p:grpSpPr>
        <p:sp>
          <p:nvSpPr>
            <p:cNvPr id="631812" name="Text Box 4"/>
            <p:cNvSpPr txBox="1">
              <a:spLocks noChangeArrowheads="1"/>
            </p:cNvSpPr>
            <p:nvPr/>
          </p:nvSpPr>
          <p:spPr bwMode="auto">
            <a:xfrm>
              <a:off x="4292" y="1757"/>
              <a:ext cx="208" cy="212"/>
            </a:xfrm>
            <a:prstGeom prst="rect">
              <a:avLst/>
            </a:prstGeom>
            <a:noFill/>
            <a:ln w="9525">
              <a:noFill/>
              <a:miter lim="800000"/>
              <a:headEnd/>
              <a:tailEnd/>
            </a:ln>
            <a:effectLst/>
          </p:spPr>
          <p:txBody>
            <a:bodyPr wrap="none">
              <a:spAutoFit/>
            </a:bodyPr>
            <a:lstStyle/>
            <a:p>
              <a:r>
                <a:rPr lang="es-ES_tradnl" sz="1600" b="1"/>
                <a:t>C</a:t>
              </a:r>
              <a:endParaRPr lang="es-ES" sz="1600" b="1"/>
            </a:p>
          </p:txBody>
        </p:sp>
        <p:sp>
          <p:nvSpPr>
            <p:cNvPr id="631813" name="Oval 5"/>
            <p:cNvSpPr>
              <a:spLocks noChangeArrowheads="1"/>
            </p:cNvSpPr>
            <p:nvPr/>
          </p:nvSpPr>
          <p:spPr bwMode="auto">
            <a:xfrm>
              <a:off x="4309" y="1760"/>
              <a:ext cx="192" cy="192"/>
            </a:xfrm>
            <a:prstGeom prst="ellipse">
              <a:avLst/>
            </a:prstGeom>
            <a:noFill/>
            <a:ln w="9525">
              <a:solidFill>
                <a:schemeClr val="tx1"/>
              </a:solidFill>
              <a:round/>
              <a:headEnd/>
              <a:tailEnd/>
            </a:ln>
            <a:effectLst/>
          </p:spPr>
          <p:txBody>
            <a:bodyPr wrap="none" anchor="ctr"/>
            <a:lstStyle/>
            <a:p>
              <a:endParaRPr lang="es-ES"/>
            </a:p>
          </p:txBody>
        </p:sp>
      </p:grpSp>
      <p:grpSp>
        <p:nvGrpSpPr>
          <p:cNvPr id="631865" name="Group 57"/>
          <p:cNvGrpSpPr>
            <a:grpSpLocks/>
          </p:cNvGrpSpPr>
          <p:nvPr/>
        </p:nvGrpSpPr>
        <p:grpSpPr bwMode="auto">
          <a:xfrm>
            <a:off x="838200" y="3171825"/>
            <a:ext cx="3651250" cy="1979613"/>
            <a:chOff x="48" y="612"/>
            <a:chExt cx="2300" cy="1247"/>
          </a:xfrm>
        </p:grpSpPr>
        <p:sp>
          <p:nvSpPr>
            <p:cNvPr id="631866" name="Text Box 58"/>
            <p:cNvSpPr txBox="1">
              <a:spLocks noChangeArrowheads="1"/>
            </p:cNvSpPr>
            <p:nvPr/>
          </p:nvSpPr>
          <p:spPr bwMode="auto">
            <a:xfrm>
              <a:off x="48" y="710"/>
              <a:ext cx="220" cy="231"/>
            </a:xfrm>
            <a:prstGeom prst="rect">
              <a:avLst/>
            </a:prstGeom>
            <a:noFill/>
            <a:ln w="25400">
              <a:noFill/>
              <a:miter lim="800000"/>
              <a:headEnd/>
              <a:tailEnd/>
            </a:ln>
            <a:effectLst/>
          </p:spPr>
          <p:txBody>
            <a:bodyPr wrap="none">
              <a:spAutoFit/>
            </a:bodyPr>
            <a:lstStyle/>
            <a:p>
              <a:r>
                <a:rPr lang="es-ES_tradnl" sz="1800" b="1"/>
                <a:t>A</a:t>
              </a:r>
              <a:endParaRPr lang="es-ES" sz="1800" b="1"/>
            </a:p>
          </p:txBody>
        </p:sp>
        <p:sp>
          <p:nvSpPr>
            <p:cNvPr id="631867" name="Text Box 59"/>
            <p:cNvSpPr txBox="1">
              <a:spLocks noChangeArrowheads="1"/>
            </p:cNvSpPr>
            <p:nvPr/>
          </p:nvSpPr>
          <p:spPr bwMode="auto">
            <a:xfrm>
              <a:off x="2120" y="1108"/>
              <a:ext cx="228" cy="231"/>
            </a:xfrm>
            <a:prstGeom prst="rect">
              <a:avLst/>
            </a:prstGeom>
            <a:noFill/>
            <a:ln w="25400">
              <a:noFill/>
              <a:miter lim="800000"/>
              <a:headEnd/>
              <a:tailEnd/>
            </a:ln>
            <a:effectLst/>
          </p:spPr>
          <p:txBody>
            <a:bodyPr wrap="none">
              <a:spAutoFit/>
            </a:bodyPr>
            <a:lstStyle/>
            <a:p>
              <a:r>
                <a:rPr lang="es-ES_tradnl" sz="1800" b="1"/>
                <a:t>G</a:t>
              </a:r>
              <a:endParaRPr lang="es-ES" sz="1800" b="1"/>
            </a:p>
          </p:txBody>
        </p:sp>
        <p:sp>
          <p:nvSpPr>
            <p:cNvPr id="631868" name="Text Box 60"/>
            <p:cNvSpPr txBox="1">
              <a:spLocks noChangeArrowheads="1"/>
            </p:cNvSpPr>
            <p:nvPr/>
          </p:nvSpPr>
          <p:spPr bwMode="auto">
            <a:xfrm>
              <a:off x="66" y="1628"/>
              <a:ext cx="220" cy="231"/>
            </a:xfrm>
            <a:prstGeom prst="rect">
              <a:avLst/>
            </a:prstGeom>
            <a:noFill/>
            <a:ln w="25400">
              <a:noFill/>
              <a:miter lim="800000"/>
              <a:headEnd/>
              <a:tailEnd/>
            </a:ln>
            <a:effectLst/>
          </p:spPr>
          <p:txBody>
            <a:bodyPr wrap="none">
              <a:spAutoFit/>
            </a:bodyPr>
            <a:lstStyle/>
            <a:p>
              <a:r>
                <a:rPr lang="es-ES_tradnl" sz="1800" b="1"/>
                <a:t>D</a:t>
              </a:r>
              <a:endParaRPr lang="es-ES" sz="1800" b="1"/>
            </a:p>
          </p:txBody>
        </p:sp>
        <p:sp>
          <p:nvSpPr>
            <p:cNvPr id="631869" name="Text Box 61"/>
            <p:cNvSpPr txBox="1">
              <a:spLocks noChangeArrowheads="1"/>
            </p:cNvSpPr>
            <p:nvPr/>
          </p:nvSpPr>
          <p:spPr bwMode="auto">
            <a:xfrm>
              <a:off x="866" y="1628"/>
              <a:ext cx="212" cy="231"/>
            </a:xfrm>
            <a:prstGeom prst="rect">
              <a:avLst/>
            </a:prstGeom>
            <a:noFill/>
            <a:ln w="25400">
              <a:noFill/>
              <a:miter lim="800000"/>
              <a:headEnd/>
              <a:tailEnd/>
            </a:ln>
            <a:effectLst/>
          </p:spPr>
          <p:txBody>
            <a:bodyPr wrap="none">
              <a:spAutoFit/>
            </a:bodyPr>
            <a:lstStyle/>
            <a:p>
              <a:r>
                <a:rPr lang="es-ES_tradnl" sz="1800" b="1"/>
                <a:t>E</a:t>
              </a:r>
              <a:endParaRPr lang="es-ES" sz="1800" b="1"/>
            </a:p>
          </p:txBody>
        </p:sp>
        <p:sp>
          <p:nvSpPr>
            <p:cNvPr id="631870" name="Text Box 62"/>
            <p:cNvSpPr txBox="1">
              <a:spLocks noChangeArrowheads="1"/>
            </p:cNvSpPr>
            <p:nvPr/>
          </p:nvSpPr>
          <p:spPr bwMode="auto">
            <a:xfrm>
              <a:off x="1693" y="1618"/>
              <a:ext cx="204" cy="231"/>
            </a:xfrm>
            <a:prstGeom prst="rect">
              <a:avLst/>
            </a:prstGeom>
            <a:noFill/>
            <a:ln w="25400">
              <a:noFill/>
              <a:miter lim="800000"/>
              <a:headEnd/>
              <a:tailEnd/>
            </a:ln>
            <a:effectLst/>
          </p:spPr>
          <p:txBody>
            <a:bodyPr wrap="none">
              <a:spAutoFit/>
            </a:bodyPr>
            <a:lstStyle/>
            <a:p>
              <a:r>
                <a:rPr lang="es-ES_tradnl" sz="1800" b="1"/>
                <a:t>F</a:t>
              </a:r>
              <a:endParaRPr lang="es-ES" sz="1800" b="1"/>
            </a:p>
          </p:txBody>
        </p:sp>
        <p:sp>
          <p:nvSpPr>
            <p:cNvPr id="631871" name="Text Box 63"/>
            <p:cNvSpPr txBox="1">
              <a:spLocks noChangeArrowheads="1"/>
            </p:cNvSpPr>
            <p:nvPr/>
          </p:nvSpPr>
          <p:spPr bwMode="auto">
            <a:xfrm>
              <a:off x="1663" y="718"/>
              <a:ext cx="220" cy="231"/>
            </a:xfrm>
            <a:prstGeom prst="rect">
              <a:avLst/>
            </a:prstGeom>
            <a:noFill/>
            <a:ln w="25400">
              <a:noFill/>
              <a:miter lim="800000"/>
              <a:headEnd/>
              <a:tailEnd/>
            </a:ln>
            <a:effectLst/>
          </p:spPr>
          <p:txBody>
            <a:bodyPr wrap="none">
              <a:spAutoFit/>
            </a:bodyPr>
            <a:lstStyle/>
            <a:p>
              <a:r>
                <a:rPr lang="es-ES_tradnl" sz="1800" b="1">
                  <a:solidFill>
                    <a:srgbClr val="FF0000"/>
                  </a:solidFill>
                </a:rPr>
                <a:t>C</a:t>
              </a:r>
              <a:endParaRPr lang="es-ES" sz="1800" b="1">
                <a:solidFill>
                  <a:srgbClr val="FF0000"/>
                </a:solidFill>
              </a:endParaRPr>
            </a:p>
          </p:txBody>
        </p:sp>
        <p:sp>
          <p:nvSpPr>
            <p:cNvPr id="631872" name="Text Box 64"/>
            <p:cNvSpPr txBox="1">
              <a:spLocks noChangeArrowheads="1"/>
            </p:cNvSpPr>
            <p:nvPr/>
          </p:nvSpPr>
          <p:spPr bwMode="auto">
            <a:xfrm>
              <a:off x="852" y="710"/>
              <a:ext cx="220" cy="231"/>
            </a:xfrm>
            <a:prstGeom prst="rect">
              <a:avLst/>
            </a:prstGeom>
            <a:noFill/>
            <a:ln w="25400">
              <a:noFill/>
              <a:miter lim="800000"/>
              <a:headEnd/>
              <a:tailEnd/>
            </a:ln>
            <a:effectLst/>
          </p:spPr>
          <p:txBody>
            <a:bodyPr wrap="none">
              <a:spAutoFit/>
            </a:bodyPr>
            <a:lstStyle/>
            <a:p>
              <a:r>
                <a:rPr lang="es-ES_tradnl" sz="1800" b="1"/>
                <a:t>B</a:t>
              </a:r>
              <a:endParaRPr lang="es-ES" sz="1800" b="1"/>
            </a:p>
          </p:txBody>
        </p:sp>
        <p:sp>
          <p:nvSpPr>
            <p:cNvPr id="631873" name="Line 65"/>
            <p:cNvSpPr>
              <a:spLocks noChangeShapeType="1"/>
            </p:cNvSpPr>
            <p:nvPr/>
          </p:nvSpPr>
          <p:spPr bwMode="auto">
            <a:xfrm>
              <a:off x="258" y="816"/>
              <a:ext cx="600" cy="0"/>
            </a:xfrm>
            <a:prstGeom prst="line">
              <a:avLst/>
            </a:prstGeom>
            <a:noFill/>
            <a:ln w="25400">
              <a:solidFill>
                <a:schemeClr val="tx1"/>
              </a:solidFill>
              <a:round/>
              <a:headEnd/>
              <a:tailEnd/>
            </a:ln>
            <a:effectLst/>
          </p:spPr>
          <p:txBody>
            <a:bodyPr/>
            <a:lstStyle/>
            <a:p>
              <a:endParaRPr lang="es-ES"/>
            </a:p>
          </p:txBody>
        </p:sp>
        <p:sp>
          <p:nvSpPr>
            <p:cNvPr id="631874" name="Line 66"/>
            <p:cNvSpPr>
              <a:spLocks noChangeShapeType="1"/>
            </p:cNvSpPr>
            <p:nvPr/>
          </p:nvSpPr>
          <p:spPr bwMode="auto">
            <a:xfrm>
              <a:off x="1062" y="816"/>
              <a:ext cx="620" cy="0"/>
            </a:xfrm>
            <a:prstGeom prst="line">
              <a:avLst/>
            </a:prstGeom>
            <a:noFill/>
            <a:ln w="25400">
              <a:solidFill>
                <a:schemeClr val="tx1"/>
              </a:solidFill>
              <a:round/>
              <a:headEnd/>
              <a:tailEnd/>
            </a:ln>
            <a:effectLst/>
          </p:spPr>
          <p:txBody>
            <a:bodyPr/>
            <a:lstStyle/>
            <a:p>
              <a:endParaRPr lang="es-ES"/>
            </a:p>
          </p:txBody>
        </p:sp>
        <p:sp>
          <p:nvSpPr>
            <p:cNvPr id="631875" name="Line 67"/>
            <p:cNvSpPr>
              <a:spLocks noChangeShapeType="1"/>
            </p:cNvSpPr>
            <p:nvPr/>
          </p:nvSpPr>
          <p:spPr bwMode="auto">
            <a:xfrm>
              <a:off x="1058" y="1732"/>
              <a:ext cx="640" cy="0"/>
            </a:xfrm>
            <a:prstGeom prst="line">
              <a:avLst/>
            </a:prstGeom>
            <a:noFill/>
            <a:ln w="25400">
              <a:solidFill>
                <a:schemeClr val="tx1"/>
              </a:solidFill>
              <a:round/>
              <a:headEnd/>
              <a:tailEnd/>
            </a:ln>
            <a:effectLst/>
          </p:spPr>
          <p:txBody>
            <a:bodyPr/>
            <a:lstStyle/>
            <a:p>
              <a:endParaRPr lang="es-ES"/>
            </a:p>
          </p:txBody>
        </p:sp>
        <p:sp>
          <p:nvSpPr>
            <p:cNvPr id="631876" name="Line 68"/>
            <p:cNvSpPr>
              <a:spLocks noChangeShapeType="1"/>
            </p:cNvSpPr>
            <p:nvPr/>
          </p:nvSpPr>
          <p:spPr bwMode="auto">
            <a:xfrm>
              <a:off x="262" y="1728"/>
              <a:ext cx="600" cy="0"/>
            </a:xfrm>
            <a:prstGeom prst="line">
              <a:avLst/>
            </a:prstGeom>
            <a:noFill/>
            <a:ln w="25400">
              <a:solidFill>
                <a:schemeClr val="tx1"/>
              </a:solidFill>
              <a:round/>
              <a:headEnd/>
              <a:tailEnd/>
            </a:ln>
            <a:effectLst/>
          </p:spPr>
          <p:txBody>
            <a:bodyPr/>
            <a:lstStyle/>
            <a:p>
              <a:endParaRPr lang="es-ES"/>
            </a:p>
          </p:txBody>
        </p:sp>
        <p:sp>
          <p:nvSpPr>
            <p:cNvPr id="631877" name="Line 69"/>
            <p:cNvSpPr>
              <a:spLocks noChangeShapeType="1"/>
            </p:cNvSpPr>
            <p:nvPr/>
          </p:nvSpPr>
          <p:spPr bwMode="auto">
            <a:xfrm rot="5400000">
              <a:off x="-198" y="1280"/>
              <a:ext cx="720" cy="0"/>
            </a:xfrm>
            <a:prstGeom prst="line">
              <a:avLst/>
            </a:prstGeom>
            <a:noFill/>
            <a:ln w="25400">
              <a:solidFill>
                <a:schemeClr val="tx1"/>
              </a:solidFill>
              <a:round/>
              <a:headEnd/>
              <a:tailEnd/>
            </a:ln>
            <a:effectLst/>
          </p:spPr>
          <p:txBody>
            <a:bodyPr/>
            <a:lstStyle/>
            <a:p>
              <a:endParaRPr lang="es-ES"/>
            </a:p>
          </p:txBody>
        </p:sp>
        <p:sp>
          <p:nvSpPr>
            <p:cNvPr id="631878" name="Line 70"/>
            <p:cNvSpPr>
              <a:spLocks noChangeShapeType="1"/>
            </p:cNvSpPr>
            <p:nvPr/>
          </p:nvSpPr>
          <p:spPr bwMode="auto">
            <a:xfrm>
              <a:off x="1874" y="868"/>
              <a:ext cx="326" cy="272"/>
            </a:xfrm>
            <a:prstGeom prst="line">
              <a:avLst/>
            </a:prstGeom>
            <a:noFill/>
            <a:ln w="25400">
              <a:solidFill>
                <a:schemeClr val="tx1"/>
              </a:solidFill>
              <a:round/>
              <a:headEnd/>
              <a:tailEnd/>
            </a:ln>
            <a:effectLst/>
          </p:spPr>
          <p:txBody>
            <a:bodyPr/>
            <a:lstStyle/>
            <a:p>
              <a:endParaRPr lang="es-ES"/>
            </a:p>
          </p:txBody>
        </p:sp>
        <p:sp>
          <p:nvSpPr>
            <p:cNvPr id="631879" name="Line 71"/>
            <p:cNvSpPr>
              <a:spLocks noChangeShapeType="1"/>
            </p:cNvSpPr>
            <p:nvPr/>
          </p:nvSpPr>
          <p:spPr bwMode="auto">
            <a:xfrm flipV="1">
              <a:off x="1862" y="1300"/>
              <a:ext cx="338" cy="364"/>
            </a:xfrm>
            <a:prstGeom prst="line">
              <a:avLst/>
            </a:prstGeom>
            <a:noFill/>
            <a:ln w="25400">
              <a:solidFill>
                <a:schemeClr val="tx1"/>
              </a:solidFill>
              <a:round/>
              <a:headEnd/>
              <a:tailEnd/>
            </a:ln>
            <a:effectLst/>
          </p:spPr>
          <p:txBody>
            <a:bodyPr/>
            <a:lstStyle/>
            <a:p>
              <a:endParaRPr lang="es-ES"/>
            </a:p>
          </p:txBody>
        </p:sp>
        <p:sp>
          <p:nvSpPr>
            <p:cNvPr id="631880" name="Line 72"/>
            <p:cNvSpPr>
              <a:spLocks noChangeShapeType="1"/>
            </p:cNvSpPr>
            <p:nvPr/>
          </p:nvSpPr>
          <p:spPr bwMode="auto">
            <a:xfrm rot="16200000" flipH="1">
              <a:off x="604" y="1278"/>
              <a:ext cx="720" cy="4"/>
            </a:xfrm>
            <a:prstGeom prst="line">
              <a:avLst/>
            </a:prstGeom>
            <a:noFill/>
            <a:ln w="25400">
              <a:solidFill>
                <a:schemeClr val="tx1"/>
              </a:solidFill>
              <a:round/>
              <a:headEnd/>
              <a:tailEnd/>
            </a:ln>
            <a:effectLst/>
          </p:spPr>
          <p:txBody>
            <a:bodyPr/>
            <a:lstStyle/>
            <a:p>
              <a:endParaRPr lang="es-ES"/>
            </a:p>
          </p:txBody>
        </p:sp>
        <p:sp>
          <p:nvSpPr>
            <p:cNvPr id="631881" name="Line 73"/>
            <p:cNvSpPr>
              <a:spLocks noChangeShapeType="1"/>
            </p:cNvSpPr>
            <p:nvPr/>
          </p:nvSpPr>
          <p:spPr bwMode="auto">
            <a:xfrm rot="5400000">
              <a:off x="1418" y="1282"/>
              <a:ext cx="716" cy="0"/>
            </a:xfrm>
            <a:prstGeom prst="line">
              <a:avLst/>
            </a:prstGeom>
            <a:noFill/>
            <a:ln w="25400">
              <a:solidFill>
                <a:schemeClr val="tx1"/>
              </a:solidFill>
              <a:round/>
              <a:headEnd/>
              <a:tailEnd/>
            </a:ln>
            <a:effectLst/>
          </p:spPr>
          <p:txBody>
            <a:bodyPr/>
            <a:lstStyle/>
            <a:p>
              <a:endParaRPr lang="es-ES"/>
            </a:p>
          </p:txBody>
        </p:sp>
        <p:sp>
          <p:nvSpPr>
            <p:cNvPr id="631882" name="Text Box 74"/>
            <p:cNvSpPr txBox="1">
              <a:spLocks noChangeArrowheads="1"/>
            </p:cNvSpPr>
            <p:nvPr/>
          </p:nvSpPr>
          <p:spPr bwMode="auto">
            <a:xfrm>
              <a:off x="458" y="612"/>
              <a:ext cx="196" cy="231"/>
            </a:xfrm>
            <a:prstGeom prst="rect">
              <a:avLst/>
            </a:prstGeom>
            <a:noFill/>
            <a:ln w="25400">
              <a:noFill/>
              <a:miter lim="800000"/>
              <a:headEnd/>
              <a:tailEnd/>
            </a:ln>
            <a:effectLst/>
          </p:spPr>
          <p:txBody>
            <a:bodyPr wrap="none">
              <a:spAutoFit/>
            </a:bodyPr>
            <a:lstStyle/>
            <a:p>
              <a:r>
                <a:rPr lang="es-ES_tradnl" sz="1800" b="1"/>
                <a:t>6</a:t>
              </a:r>
              <a:endParaRPr lang="es-ES" sz="1800" b="1"/>
            </a:p>
          </p:txBody>
        </p:sp>
        <p:sp>
          <p:nvSpPr>
            <p:cNvPr id="631883" name="Text Box 75"/>
            <p:cNvSpPr txBox="1">
              <a:spLocks noChangeArrowheads="1"/>
            </p:cNvSpPr>
            <p:nvPr/>
          </p:nvSpPr>
          <p:spPr bwMode="auto">
            <a:xfrm>
              <a:off x="144" y="1166"/>
              <a:ext cx="196" cy="231"/>
            </a:xfrm>
            <a:prstGeom prst="rect">
              <a:avLst/>
            </a:prstGeom>
            <a:noFill/>
            <a:ln w="25400">
              <a:noFill/>
              <a:miter lim="800000"/>
              <a:headEnd/>
              <a:tailEnd/>
            </a:ln>
            <a:effectLst/>
          </p:spPr>
          <p:txBody>
            <a:bodyPr wrap="none">
              <a:spAutoFit/>
            </a:bodyPr>
            <a:lstStyle/>
            <a:p>
              <a:r>
                <a:rPr lang="es-ES_tradnl" sz="1800" b="1"/>
                <a:t>2</a:t>
              </a:r>
              <a:endParaRPr lang="es-ES" sz="1800" b="1"/>
            </a:p>
          </p:txBody>
        </p:sp>
        <p:sp>
          <p:nvSpPr>
            <p:cNvPr id="631884" name="Text Box 76"/>
            <p:cNvSpPr txBox="1">
              <a:spLocks noChangeArrowheads="1"/>
            </p:cNvSpPr>
            <p:nvPr/>
          </p:nvSpPr>
          <p:spPr bwMode="auto">
            <a:xfrm>
              <a:off x="506" y="1524"/>
              <a:ext cx="196" cy="231"/>
            </a:xfrm>
            <a:prstGeom prst="rect">
              <a:avLst/>
            </a:prstGeom>
            <a:noFill/>
            <a:ln w="25400">
              <a:noFill/>
              <a:miter lim="800000"/>
              <a:headEnd/>
              <a:tailEnd/>
            </a:ln>
            <a:effectLst/>
          </p:spPr>
          <p:txBody>
            <a:bodyPr wrap="none">
              <a:spAutoFit/>
            </a:bodyPr>
            <a:lstStyle/>
            <a:p>
              <a:r>
                <a:rPr lang="es-ES_tradnl" sz="1800" b="1"/>
                <a:t>2</a:t>
              </a:r>
              <a:endParaRPr lang="es-ES" sz="1800" b="1"/>
            </a:p>
          </p:txBody>
        </p:sp>
        <p:sp>
          <p:nvSpPr>
            <p:cNvPr id="631885" name="Text Box 77"/>
            <p:cNvSpPr txBox="1">
              <a:spLocks noChangeArrowheads="1"/>
            </p:cNvSpPr>
            <p:nvPr/>
          </p:nvSpPr>
          <p:spPr bwMode="auto">
            <a:xfrm>
              <a:off x="1226" y="612"/>
              <a:ext cx="196" cy="231"/>
            </a:xfrm>
            <a:prstGeom prst="rect">
              <a:avLst/>
            </a:prstGeom>
            <a:noFill/>
            <a:ln w="25400">
              <a:noFill/>
              <a:miter lim="800000"/>
              <a:headEnd/>
              <a:tailEnd/>
            </a:ln>
            <a:effectLst/>
          </p:spPr>
          <p:txBody>
            <a:bodyPr wrap="none">
              <a:spAutoFit/>
            </a:bodyPr>
            <a:lstStyle/>
            <a:p>
              <a:r>
                <a:rPr lang="es-ES_tradnl" sz="1800" b="1"/>
                <a:t>2</a:t>
              </a:r>
              <a:endParaRPr lang="es-ES" sz="1800" b="1"/>
            </a:p>
          </p:txBody>
        </p:sp>
        <p:sp>
          <p:nvSpPr>
            <p:cNvPr id="631886" name="Text Box 78"/>
            <p:cNvSpPr txBox="1">
              <a:spLocks noChangeArrowheads="1"/>
            </p:cNvSpPr>
            <p:nvPr/>
          </p:nvSpPr>
          <p:spPr bwMode="auto">
            <a:xfrm>
              <a:off x="936" y="1156"/>
              <a:ext cx="196" cy="231"/>
            </a:xfrm>
            <a:prstGeom prst="rect">
              <a:avLst/>
            </a:prstGeom>
            <a:noFill/>
            <a:ln w="25400">
              <a:noFill/>
              <a:miter lim="800000"/>
              <a:headEnd/>
              <a:tailEnd/>
            </a:ln>
            <a:effectLst/>
          </p:spPr>
          <p:txBody>
            <a:bodyPr wrap="none">
              <a:spAutoFit/>
            </a:bodyPr>
            <a:lstStyle/>
            <a:p>
              <a:r>
                <a:rPr lang="es-ES_tradnl" sz="1800" b="1"/>
                <a:t>1</a:t>
              </a:r>
              <a:endParaRPr lang="es-ES" sz="1800" b="1"/>
            </a:p>
          </p:txBody>
        </p:sp>
        <p:sp>
          <p:nvSpPr>
            <p:cNvPr id="631887" name="Text Box 79"/>
            <p:cNvSpPr txBox="1">
              <a:spLocks noChangeArrowheads="1"/>
            </p:cNvSpPr>
            <p:nvPr/>
          </p:nvSpPr>
          <p:spPr bwMode="auto">
            <a:xfrm>
              <a:off x="1274" y="1524"/>
              <a:ext cx="196" cy="231"/>
            </a:xfrm>
            <a:prstGeom prst="rect">
              <a:avLst/>
            </a:prstGeom>
            <a:noFill/>
            <a:ln w="25400">
              <a:noFill/>
              <a:miter lim="800000"/>
              <a:headEnd/>
              <a:tailEnd/>
            </a:ln>
            <a:effectLst/>
          </p:spPr>
          <p:txBody>
            <a:bodyPr wrap="none">
              <a:spAutoFit/>
            </a:bodyPr>
            <a:lstStyle/>
            <a:p>
              <a:r>
                <a:rPr lang="es-ES_tradnl" sz="1800" b="1"/>
                <a:t>4</a:t>
              </a:r>
              <a:endParaRPr lang="es-ES" sz="1800" b="1"/>
            </a:p>
          </p:txBody>
        </p:sp>
        <p:sp>
          <p:nvSpPr>
            <p:cNvPr id="631888" name="Text Box 80"/>
            <p:cNvSpPr txBox="1">
              <a:spLocks noChangeArrowheads="1"/>
            </p:cNvSpPr>
            <p:nvPr/>
          </p:nvSpPr>
          <p:spPr bwMode="auto">
            <a:xfrm>
              <a:off x="2014" y="1414"/>
              <a:ext cx="196" cy="231"/>
            </a:xfrm>
            <a:prstGeom prst="rect">
              <a:avLst/>
            </a:prstGeom>
            <a:noFill/>
            <a:ln w="25400">
              <a:noFill/>
              <a:miter lim="800000"/>
              <a:headEnd/>
              <a:tailEnd/>
            </a:ln>
            <a:effectLst/>
          </p:spPr>
          <p:txBody>
            <a:bodyPr wrap="none">
              <a:spAutoFit/>
            </a:bodyPr>
            <a:lstStyle/>
            <a:p>
              <a:r>
                <a:rPr lang="es-ES_tradnl" sz="1800" b="1"/>
                <a:t>1</a:t>
              </a:r>
              <a:endParaRPr lang="es-ES" sz="1800" b="1"/>
            </a:p>
          </p:txBody>
        </p:sp>
        <p:sp>
          <p:nvSpPr>
            <p:cNvPr id="631889" name="Text Box 81"/>
            <p:cNvSpPr txBox="1">
              <a:spLocks noChangeArrowheads="1"/>
            </p:cNvSpPr>
            <p:nvPr/>
          </p:nvSpPr>
          <p:spPr bwMode="auto">
            <a:xfrm>
              <a:off x="1740" y="1152"/>
              <a:ext cx="196" cy="231"/>
            </a:xfrm>
            <a:prstGeom prst="rect">
              <a:avLst/>
            </a:prstGeom>
            <a:noFill/>
            <a:ln w="25400">
              <a:noFill/>
              <a:miter lim="800000"/>
              <a:headEnd/>
              <a:tailEnd/>
            </a:ln>
            <a:effectLst/>
          </p:spPr>
          <p:txBody>
            <a:bodyPr wrap="none">
              <a:spAutoFit/>
            </a:bodyPr>
            <a:lstStyle/>
            <a:p>
              <a:r>
                <a:rPr lang="es-ES_tradnl" sz="1800" b="1"/>
                <a:t>2</a:t>
              </a:r>
              <a:endParaRPr lang="es-ES" sz="1800" b="1"/>
            </a:p>
          </p:txBody>
        </p:sp>
        <p:sp>
          <p:nvSpPr>
            <p:cNvPr id="631890" name="Text Box 82"/>
            <p:cNvSpPr txBox="1">
              <a:spLocks noChangeArrowheads="1"/>
            </p:cNvSpPr>
            <p:nvPr/>
          </p:nvSpPr>
          <p:spPr bwMode="auto">
            <a:xfrm>
              <a:off x="1920" y="734"/>
              <a:ext cx="196" cy="231"/>
            </a:xfrm>
            <a:prstGeom prst="rect">
              <a:avLst/>
            </a:prstGeom>
            <a:noFill/>
            <a:ln w="25400">
              <a:noFill/>
              <a:miter lim="800000"/>
              <a:headEnd/>
              <a:tailEnd/>
            </a:ln>
            <a:effectLst/>
          </p:spPr>
          <p:txBody>
            <a:bodyPr wrap="none">
              <a:spAutoFit/>
            </a:bodyPr>
            <a:lstStyle/>
            <a:p>
              <a:r>
                <a:rPr lang="es-ES_tradnl" sz="1800" b="1"/>
                <a:t>5</a:t>
              </a:r>
              <a:endParaRPr lang="es-ES" sz="1800" b="1"/>
            </a:p>
          </p:txBody>
        </p:sp>
        <p:sp>
          <p:nvSpPr>
            <p:cNvPr id="631891" name="Oval 83"/>
            <p:cNvSpPr>
              <a:spLocks noChangeArrowheads="1"/>
            </p:cNvSpPr>
            <p:nvPr/>
          </p:nvSpPr>
          <p:spPr bwMode="auto">
            <a:xfrm>
              <a:off x="72" y="1644"/>
              <a:ext cx="192" cy="192"/>
            </a:xfrm>
            <a:prstGeom prst="ellipse">
              <a:avLst/>
            </a:prstGeom>
            <a:noFill/>
            <a:ln w="25400">
              <a:solidFill>
                <a:schemeClr val="tx1"/>
              </a:solidFill>
              <a:round/>
              <a:headEnd/>
              <a:tailEnd/>
            </a:ln>
            <a:effectLst/>
          </p:spPr>
          <p:txBody>
            <a:bodyPr wrap="none" anchor="ctr"/>
            <a:lstStyle/>
            <a:p>
              <a:endParaRPr lang="es-ES"/>
            </a:p>
          </p:txBody>
        </p:sp>
        <p:sp>
          <p:nvSpPr>
            <p:cNvPr id="631892" name="Oval 84"/>
            <p:cNvSpPr>
              <a:spLocks noChangeArrowheads="1"/>
            </p:cNvSpPr>
            <p:nvPr/>
          </p:nvSpPr>
          <p:spPr bwMode="auto">
            <a:xfrm>
              <a:off x="868" y="1640"/>
              <a:ext cx="192" cy="192"/>
            </a:xfrm>
            <a:prstGeom prst="ellipse">
              <a:avLst/>
            </a:prstGeom>
            <a:noFill/>
            <a:ln w="25400">
              <a:solidFill>
                <a:schemeClr val="tx1"/>
              </a:solidFill>
              <a:round/>
              <a:headEnd/>
              <a:tailEnd/>
            </a:ln>
            <a:effectLst/>
          </p:spPr>
          <p:txBody>
            <a:bodyPr wrap="none" anchor="ctr"/>
            <a:lstStyle/>
            <a:p>
              <a:endParaRPr lang="es-ES"/>
            </a:p>
          </p:txBody>
        </p:sp>
        <p:sp>
          <p:nvSpPr>
            <p:cNvPr id="631893" name="Oval 85"/>
            <p:cNvSpPr>
              <a:spLocks noChangeArrowheads="1"/>
            </p:cNvSpPr>
            <p:nvPr/>
          </p:nvSpPr>
          <p:spPr bwMode="auto">
            <a:xfrm>
              <a:off x="68" y="728"/>
              <a:ext cx="192" cy="192"/>
            </a:xfrm>
            <a:prstGeom prst="ellipse">
              <a:avLst/>
            </a:prstGeom>
            <a:noFill/>
            <a:ln w="25400">
              <a:solidFill>
                <a:schemeClr val="tx1"/>
              </a:solidFill>
              <a:round/>
              <a:headEnd/>
              <a:tailEnd/>
            </a:ln>
            <a:effectLst/>
          </p:spPr>
          <p:txBody>
            <a:bodyPr wrap="none" anchor="ctr"/>
            <a:lstStyle/>
            <a:p>
              <a:endParaRPr lang="es-ES"/>
            </a:p>
          </p:txBody>
        </p:sp>
        <p:sp>
          <p:nvSpPr>
            <p:cNvPr id="631894" name="Oval 86"/>
            <p:cNvSpPr>
              <a:spLocks noChangeArrowheads="1"/>
            </p:cNvSpPr>
            <p:nvPr/>
          </p:nvSpPr>
          <p:spPr bwMode="auto">
            <a:xfrm>
              <a:off x="860" y="724"/>
              <a:ext cx="192" cy="192"/>
            </a:xfrm>
            <a:prstGeom prst="ellipse">
              <a:avLst/>
            </a:prstGeom>
            <a:noFill/>
            <a:ln w="25400">
              <a:solidFill>
                <a:schemeClr val="tx1"/>
              </a:solidFill>
              <a:round/>
              <a:headEnd/>
              <a:tailEnd/>
            </a:ln>
            <a:effectLst/>
          </p:spPr>
          <p:txBody>
            <a:bodyPr wrap="none" anchor="ctr"/>
            <a:lstStyle/>
            <a:p>
              <a:endParaRPr lang="es-ES"/>
            </a:p>
          </p:txBody>
        </p:sp>
        <p:sp>
          <p:nvSpPr>
            <p:cNvPr id="631895" name="Oval 87"/>
            <p:cNvSpPr>
              <a:spLocks noChangeArrowheads="1"/>
            </p:cNvSpPr>
            <p:nvPr/>
          </p:nvSpPr>
          <p:spPr bwMode="auto">
            <a:xfrm>
              <a:off x="1692" y="1636"/>
              <a:ext cx="192" cy="192"/>
            </a:xfrm>
            <a:prstGeom prst="ellipse">
              <a:avLst/>
            </a:prstGeom>
            <a:noFill/>
            <a:ln w="25400">
              <a:solidFill>
                <a:schemeClr val="tx1"/>
              </a:solidFill>
              <a:round/>
              <a:headEnd/>
              <a:tailEnd/>
            </a:ln>
            <a:effectLst/>
          </p:spPr>
          <p:txBody>
            <a:bodyPr wrap="none" anchor="ctr"/>
            <a:lstStyle/>
            <a:p>
              <a:endParaRPr lang="es-ES"/>
            </a:p>
          </p:txBody>
        </p:sp>
        <p:sp>
          <p:nvSpPr>
            <p:cNvPr id="631896" name="Oval 88"/>
            <p:cNvSpPr>
              <a:spLocks noChangeArrowheads="1"/>
            </p:cNvSpPr>
            <p:nvPr/>
          </p:nvSpPr>
          <p:spPr bwMode="auto">
            <a:xfrm>
              <a:off x="1680" y="736"/>
              <a:ext cx="192" cy="192"/>
            </a:xfrm>
            <a:prstGeom prst="ellipse">
              <a:avLst/>
            </a:prstGeom>
            <a:noFill/>
            <a:ln w="25400">
              <a:solidFill>
                <a:schemeClr val="tx1"/>
              </a:solidFill>
              <a:round/>
              <a:headEnd/>
              <a:tailEnd/>
            </a:ln>
            <a:effectLst/>
          </p:spPr>
          <p:txBody>
            <a:bodyPr wrap="none" anchor="ctr"/>
            <a:lstStyle/>
            <a:p>
              <a:endParaRPr lang="es-ES"/>
            </a:p>
          </p:txBody>
        </p:sp>
        <p:sp>
          <p:nvSpPr>
            <p:cNvPr id="631897" name="Oval 89"/>
            <p:cNvSpPr>
              <a:spLocks noChangeArrowheads="1"/>
            </p:cNvSpPr>
            <p:nvPr/>
          </p:nvSpPr>
          <p:spPr bwMode="auto">
            <a:xfrm>
              <a:off x="2140" y="1124"/>
              <a:ext cx="192" cy="192"/>
            </a:xfrm>
            <a:prstGeom prst="ellipse">
              <a:avLst/>
            </a:prstGeom>
            <a:noFill/>
            <a:ln w="25400">
              <a:solidFill>
                <a:schemeClr val="tx1"/>
              </a:solidFill>
              <a:round/>
              <a:headEnd/>
              <a:tailEnd/>
            </a:ln>
            <a:effectLst/>
          </p:spPr>
          <p:txBody>
            <a:bodyPr wrap="none" anchor="ctr"/>
            <a:lstStyle/>
            <a:p>
              <a:endParaRPr lang="es-ES"/>
            </a:p>
          </p:txBody>
        </p:sp>
      </p:grpSp>
      <p:grpSp>
        <p:nvGrpSpPr>
          <p:cNvPr id="631919" name="Group 111"/>
          <p:cNvGrpSpPr>
            <a:grpSpLocks/>
          </p:cNvGrpSpPr>
          <p:nvPr/>
        </p:nvGrpSpPr>
        <p:grpSpPr bwMode="auto">
          <a:xfrm>
            <a:off x="2451100" y="3406775"/>
            <a:ext cx="4438650" cy="611188"/>
            <a:chOff x="1544" y="1920"/>
            <a:chExt cx="2796" cy="385"/>
          </a:xfrm>
        </p:grpSpPr>
        <p:grpSp>
          <p:nvGrpSpPr>
            <p:cNvPr id="631911" name="Group 103"/>
            <p:cNvGrpSpPr>
              <a:grpSpLocks/>
            </p:cNvGrpSpPr>
            <p:nvPr/>
          </p:nvGrpSpPr>
          <p:grpSpPr bwMode="auto">
            <a:xfrm>
              <a:off x="4004" y="1920"/>
              <a:ext cx="336" cy="385"/>
              <a:chOff x="4004" y="1920"/>
              <a:chExt cx="336" cy="385"/>
            </a:xfrm>
          </p:grpSpPr>
          <p:grpSp>
            <p:nvGrpSpPr>
              <p:cNvPr id="631907" name="Group 99"/>
              <p:cNvGrpSpPr>
                <a:grpSpLocks/>
              </p:cNvGrpSpPr>
              <p:nvPr/>
            </p:nvGrpSpPr>
            <p:grpSpPr bwMode="auto">
              <a:xfrm>
                <a:off x="4004" y="2092"/>
                <a:ext cx="208" cy="213"/>
                <a:chOff x="4004" y="2092"/>
                <a:chExt cx="208" cy="213"/>
              </a:xfrm>
            </p:grpSpPr>
            <p:sp>
              <p:nvSpPr>
                <p:cNvPr id="631814" name="Text Box 6"/>
                <p:cNvSpPr txBox="1">
                  <a:spLocks noChangeArrowheads="1"/>
                </p:cNvSpPr>
                <p:nvPr/>
              </p:nvSpPr>
              <p:spPr bwMode="auto">
                <a:xfrm>
                  <a:off x="4004" y="2093"/>
                  <a:ext cx="208" cy="212"/>
                </a:xfrm>
                <a:prstGeom prst="rect">
                  <a:avLst/>
                </a:prstGeom>
                <a:noFill/>
                <a:ln w="19050">
                  <a:noFill/>
                  <a:miter lim="800000"/>
                  <a:headEnd/>
                  <a:tailEnd/>
                </a:ln>
                <a:effectLst/>
              </p:spPr>
              <p:txBody>
                <a:bodyPr wrap="none">
                  <a:spAutoFit/>
                </a:bodyPr>
                <a:lstStyle/>
                <a:p>
                  <a:r>
                    <a:rPr lang="es-ES_tradnl" sz="1600" b="1"/>
                    <a:t>B</a:t>
                  </a:r>
                  <a:endParaRPr lang="es-ES" sz="1600" b="1"/>
                </a:p>
              </p:txBody>
            </p:sp>
            <p:sp>
              <p:nvSpPr>
                <p:cNvPr id="631815" name="Oval 7"/>
                <p:cNvSpPr>
                  <a:spLocks noChangeArrowheads="1"/>
                </p:cNvSpPr>
                <p:nvPr/>
              </p:nvSpPr>
              <p:spPr bwMode="auto">
                <a:xfrm>
                  <a:off x="4012" y="2092"/>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27" name="Line 19"/>
              <p:cNvSpPr>
                <a:spLocks noChangeShapeType="1"/>
              </p:cNvSpPr>
              <p:nvPr/>
            </p:nvSpPr>
            <p:spPr bwMode="auto">
              <a:xfrm flipH="1">
                <a:off x="4172" y="1920"/>
                <a:ext cx="168" cy="192"/>
              </a:xfrm>
              <a:prstGeom prst="line">
                <a:avLst/>
              </a:prstGeom>
              <a:noFill/>
              <a:ln w="19050">
                <a:solidFill>
                  <a:schemeClr val="tx1"/>
                </a:solidFill>
                <a:round/>
                <a:headEnd/>
                <a:tailEnd/>
              </a:ln>
              <a:effectLst/>
            </p:spPr>
            <p:txBody>
              <a:bodyPr/>
              <a:lstStyle/>
              <a:p>
                <a:endParaRPr lang="es-ES"/>
              </a:p>
            </p:txBody>
          </p:sp>
        </p:grpSp>
        <p:sp>
          <p:nvSpPr>
            <p:cNvPr id="631898" name="Line 90"/>
            <p:cNvSpPr>
              <a:spLocks noChangeShapeType="1"/>
            </p:cNvSpPr>
            <p:nvPr/>
          </p:nvSpPr>
          <p:spPr bwMode="auto">
            <a:xfrm flipH="1">
              <a:off x="1544" y="1952"/>
              <a:ext cx="608" cy="0"/>
            </a:xfrm>
            <a:prstGeom prst="line">
              <a:avLst/>
            </a:prstGeom>
            <a:noFill/>
            <a:ln w="19050">
              <a:solidFill>
                <a:srgbClr val="FF0000"/>
              </a:solidFill>
              <a:round/>
              <a:headEnd/>
              <a:tailEnd/>
            </a:ln>
            <a:effectLst/>
          </p:spPr>
          <p:txBody>
            <a:bodyPr/>
            <a:lstStyle/>
            <a:p>
              <a:endParaRPr lang="es-ES"/>
            </a:p>
          </p:txBody>
        </p:sp>
      </p:grpSp>
      <p:grpSp>
        <p:nvGrpSpPr>
          <p:cNvPr id="631920" name="Group 112"/>
          <p:cNvGrpSpPr>
            <a:grpSpLocks/>
          </p:cNvGrpSpPr>
          <p:nvPr/>
        </p:nvGrpSpPr>
        <p:grpSpPr bwMode="auto">
          <a:xfrm>
            <a:off x="2247900" y="3692525"/>
            <a:ext cx="4427538" cy="1060450"/>
            <a:chOff x="1416" y="2100"/>
            <a:chExt cx="2789" cy="668"/>
          </a:xfrm>
        </p:grpSpPr>
        <p:grpSp>
          <p:nvGrpSpPr>
            <p:cNvPr id="631914" name="Group 106"/>
            <p:cNvGrpSpPr>
              <a:grpSpLocks/>
            </p:cNvGrpSpPr>
            <p:nvPr/>
          </p:nvGrpSpPr>
          <p:grpSpPr bwMode="auto">
            <a:xfrm>
              <a:off x="4004" y="2288"/>
              <a:ext cx="201" cy="401"/>
              <a:chOff x="4004" y="2288"/>
              <a:chExt cx="201" cy="401"/>
            </a:xfrm>
          </p:grpSpPr>
          <p:grpSp>
            <p:nvGrpSpPr>
              <p:cNvPr id="631908" name="Group 100"/>
              <p:cNvGrpSpPr>
                <a:grpSpLocks/>
              </p:cNvGrpSpPr>
              <p:nvPr/>
            </p:nvGrpSpPr>
            <p:grpSpPr bwMode="auto">
              <a:xfrm>
                <a:off x="4004" y="2474"/>
                <a:ext cx="201" cy="215"/>
                <a:chOff x="4004" y="2474"/>
                <a:chExt cx="201" cy="215"/>
              </a:xfrm>
            </p:grpSpPr>
            <p:sp>
              <p:nvSpPr>
                <p:cNvPr id="631816" name="Text Box 8"/>
                <p:cNvSpPr txBox="1">
                  <a:spLocks noChangeArrowheads="1"/>
                </p:cNvSpPr>
                <p:nvPr/>
              </p:nvSpPr>
              <p:spPr bwMode="auto">
                <a:xfrm>
                  <a:off x="4004" y="2477"/>
                  <a:ext cx="201" cy="212"/>
                </a:xfrm>
                <a:prstGeom prst="rect">
                  <a:avLst/>
                </a:prstGeom>
                <a:noFill/>
                <a:ln w="19050">
                  <a:noFill/>
                  <a:miter lim="800000"/>
                  <a:headEnd/>
                  <a:tailEnd/>
                </a:ln>
                <a:effectLst/>
              </p:spPr>
              <p:txBody>
                <a:bodyPr wrap="none">
                  <a:spAutoFit/>
                </a:bodyPr>
                <a:lstStyle/>
                <a:p>
                  <a:r>
                    <a:rPr lang="es-ES_tradnl" sz="1600" b="1"/>
                    <a:t>E</a:t>
                  </a:r>
                  <a:endParaRPr lang="es-ES" sz="1600" b="1"/>
                </a:p>
              </p:txBody>
            </p:sp>
            <p:sp>
              <p:nvSpPr>
                <p:cNvPr id="631817" name="Oval 9"/>
                <p:cNvSpPr>
                  <a:spLocks noChangeArrowheads="1"/>
                </p:cNvSpPr>
                <p:nvPr/>
              </p:nvSpPr>
              <p:spPr bwMode="auto">
                <a:xfrm>
                  <a:off x="4006" y="2474"/>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28" name="Line 20"/>
              <p:cNvSpPr>
                <a:spLocks noChangeShapeType="1"/>
              </p:cNvSpPr>
              <p:nvPr/>
            </p:nvSpPr>
            <p:spPr bwMode="auto">
              <a:xfrm flipH="1">
                <a:off x="4108" y="2288"/>
                <a:ext cx="0" cy="188"/>
              </a:xfrm>
              <a:prstGeom prst="line">
                <a:avLst/>
              </a:prstGeom>
              <a:noFill/>
              <a:ln w="19050">
                <a:solidFill>
                  <a:schemeClr val="tx1"/>
                </a:solidFill>
                <a:round/>
                <a:headEnd/>
                <a:tailEnd/>
              </a:ln>
              <a:effectLst/>
            </p:spPr>
            <p:txBody>
              <a:bodyPr/>
              <a:lstStyle/>
              <a:p>
                <a:endParaRPr lang="es-ES"/>
              </a:p>
            </p:txBody>
          </p:sp>
        </p:grpSp>
        <p:sp>
          <p:nvSpPr>
            <p:cNvPr id="631899" name="Line 91"/>
            <p:cNvSpPr>
              <a:spLocks noChangeShapeType="1"/>
            </p:cNvSpPr>
            <p:nvPr/>
          </p:nvSpPr>
          <p:spPr bwMode="auto">
            <a:xfrm flipH="1">
              <a:off x="1416" y="2100"/>
              <a:ext cx="0" cy="668"/>
            </a:xfrm>
            <a:prstGeom prst="line">
              <a:avLst/>
            </a:prstGeom>
            <a:noFill/>
            <a:ln w="19050">
              <a:solidFill>
                <a:srgbClr val="FF0000"/>
              </a:solidFill>
              <a:round/>
              <a:headEnd/>
              <a:tailEnd/>
            </a:ln>
            <a:effectLst/>
          </p:spPr>
          <p:txBody>
            <a:bodyPr/>
            <a:lstStyle/>
            <a:p>
              <a:endParaRPr lang="es-ES"/>
            </a:p>
          </p:txBody>
        </p:sp>
      </p:grpSp>
      <p:grpSp>
        <p:nvGrpSpPr>
          <p:cNvPr id="631921" name="Group 113"/>
          <p:cNvGrpSpPr>
            <a:grpSpLocks/>
          </p:cNvGrpSpPr>
          <p:nvPr/>
        </p:nvGrpSpPr>
        <p:grpSpPr bwMode="auto">
          <a:xfrm>
            <a:off x="1212850" y="4587875"/>
            <a:ext cx="5473700" cy="573088"/>
            <a:chOff x="764" y="2664"/>
            <a:chExt cx="3448" cy="361"/>
          </a:xfrm>
        </p:grpSpPr>
        <p:grpSp>
          <p:nvGrpSpPr>
            <p:cNvPr id="631915" name="Group 107"/>
            <p:cNvGrpSpPr>
              <a:grpSpLocks/>
            </p:cNvGrpSpPr>
            <p:nvPr/>
          </p:nvGrpSpPr>
          <p:grpSpPr bwMode="auto">
            <a:xfrm>
              <a:off x="4004" y="2664"/>
              <a:ext cx="208" cy="361"/>
              <a:chOff x="4004" y="2664"/>
              <a:chExt cx="208" cy="361"/>
            </a:xfrm>
          </p:grpSpPr>
          <p:grpSp>
            <p:nvGrpSpPr>
              <p:cNvPr id="631909" name="Group 101"/>
              <p:cNvGrpSpPr>
                <a:grpSpLocks/>
              </p:cNvGrpSpPr>
              <p:nvPr/>
            </p:nvGrpSpPr>
            <p:grpSpPr bwMode="auto">
              <a:xfrm>
                <a:off x="4004" y="2813"/>
                <a:ext cx="208" cy="212"/>
                <a:chOff x="4004" y="2813"/>
                <a:chExt cx="208" cy="212"/>
              </a:xfrm>
            </p:grpSpPr>
            <p:sp>
              <p:nvSpPr>
                <p:cNvPr id="631818" name="Text Box 10"/>
                <p:cNvSpPr txBox="1">
                  <a:spLocks noChangeArrowheads="1"/>
                </p:cNvSpPr>
                <p:nvPr/>
              </p:nvSpPr>
              <p:spPr bwMode="auto">
                <a:xfrm>
                  <a:off x="4004" y="2813"/>
                  <a:ext cx="208" cy="212"/>
                </a:xfrm>
                <a:prstGeom prst="rect">
                  <a:avLst/>
                </a:prstGeom>
                <a:noFill/>
                <a:ln w="19050">
                  <a:noFill/>
                  <a:miter lim="800000"/>
                  <a:headEnd/>
                  <a:tailEnd/>
                </a:ln>
                <a:effectLst/>
              </p:spPr>
              <p:txBody>
                <a:bodyPr wrap="none">
                  <a:spAutoFit/>
                </a:bodyPr>
                <a:lstStyle/>
                <a:p>
                  <a:r>
                    <a:rPr lang="es-ES_tradnl" sz="1600" b="1"/>
                    <a:t>D</a:t>
                  </a:r>
                  <a:endParaRPr lang="es-ES" sz="1600" b="1"/>
                </a:p>
              </p:txBody>
            </p:sp>
            <p:sp>
              <p:nvSpPr>
                <p:cNvPr id="631819" name="Oval 11"/>
                <p:cNvSpPr>
                  <a:spLocks noChangeArrowheads="1"/>
                </p:cNvSpPr>
                <p:nvPr/>
              </p:nvSpPr>
              <p:spPr bwMode="auto">
                <a:xfrm>
                  <a:off x="4010" y="2814"/>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30" name="Line 22"/>
              <p:cNvSpPr>
                <a:spLocks noChangeShapeType="1"/>
              </p:cNvSpPr>
              <p:nvPr/>
            </p:nvSpPr>
            <p:spPr bwMode="auto">
              <a:xfrm>
                <a:off x="4100" y="2664"/>
                <a:ext cx="0" cy="148"/>
              </a:xfrm>
              <a:prstGeom prst="line">
                <a:avLst/>
              </a:prstGeom>
              <a:noFill/>
              <a:ln w="19050">
                <a:solidFill>
                  <a:schemeClr val="tx1"/>
                </a:solidFill>
                <a:round/>
                <a:headEnd/>
                <a:tailEnd/>
              </a:ln>
              <a:effectLst/>
            </p:spPr>
            <p:txBody>
              <a:bodyPr/>
              <a:lstStyle/>
              <a:p>
                <a:endParaRPr lang="es-ES"/>
              </a:p>
            </p:txBody>
          </p:sp>
        </p:grpSp>
        <p:sp>
          <p:nvSpPr>
            <p:cNvPr id="631900" name="Line 92"/>
            <p:cNvSpPr>
              <a:spLocks noChangeShapeType="1"/>
            </p:cNvSpPr>
            <p:nvPr/>
          </p:nvSpPr>
          <p:spPr bwMode="auto">
            <a:xfrm flipH="1">
              <a:off x="764" y="2856"/>
              <a:ext cx="564" cy="0"/>
            </a:xfrm>
            <a:prstGeom prst="line">
              <a:avLst/>
            </a:prstGeom>
            <a:noFill/>
            <a:ln w="19050">
              <a:solidFill>
                <a:srgbClr val="FF0000"/>
              </a:solidFill>
              <a:round/>
              <a:headEnd/>
              <a:tailEnd/>
            </a:ln>
            <a:effectLst/>
          </p:spPr>
          <p:txBody>
            <a:bodyPr/>
            <a:lstStyle/>
            <a:p>
              <a:endParaRPr lang="es-ES"/>
            </a:p>
          </p:txBody>
        </p:sp>
      </p:grpSp>
      <p:grpSp>
        <p:nvGrpSpPr>
          <p:cNvPr id="631922" name="Group 114"/>
          <p:cNvGrpSpPr>
            <a:grpSpLocks/>
          </p:cNvGrpSpPr>
          <p:nvPr/>
        </p:nvGrpSpPr>
        <p:grpSpPr bwMode="auto">
          <a:xfrm>
            <a:off x="1060450" y="3705225"/>
            <a:ext cx="5600700" cy="1995488"/>
            <a:chOff x="668" y="2108"/>
            <a:chExt cx="3528" cy="1257"/>
          </a:xfrm>
        </p:grpSpPr>
        <p:grpSp>
          <p:nvGrpSpPr>
            <p:cNvPr id="631916" name="Group 108"/>
            <p:cNvGrpSpPr>
              <a:grpSpLocks/>
            </p:cNvGrpSpPr>
            <p:nvPr/>
          </p:nvGrpSpPr>
          <p:grpSpPr bwMode="auto">
            <a:xfrm>
              <a:off x="3984" y="3000"/>
              <a:ext cx="212" cy="365"/>
              <a:chOff x="3984" y="3000"/>
              <a:chExt cx="212" cy="365"/>
            </a:xfrm>
          </p:grpSpPr>
          <p:grpSp>
            <p:nvGrpSpPr>
              <p:cNvPr id="631910" name="Group 102"/>
              <p:cNvGrpSpPr>
                <a:grpSpLocks/>
              </p:cNvGrpSpPr>
              <p:nvPr/>
            </p:nvGrpSpPr>
            <p:grpSpPr bwMode="auto">
              <a:xfrm>
                <a:off x="3984" y="3153"/>
                <a:ext cx="212" cy="212"/>
                <a:chOff x="3984" y="3153"/>
                <a:chExt cx="212" cy="212"/>
              </a:xfrm>
            </p:grpSpPr>
            <p:sp>
              <p:nvSpPr>
                <p:cNvPr id="631820" name="Text Box 12"/>
                <p:cNvSpPr txBox="1">
                  <a:spLocks noChangeArrowheads="1"/>
                </p:cNvSpPr>
                <p:nvPr/>
              </p:nvSpPr>
              <p:spPr bwMode="auto">
                <a:xfrm>
                  <a:off x="3984" y="3153"/>
                  <a:ext cx="208" cy="212"/>
                </a:xfrm>
                <a:prstGeom prst="rect">
                  <a:avLst/>
                </a:prstGeom>
                <a:noFill/>
                <a:ln w="19050">
                  <a:noFill/>
                  <a:miter lim="800000"/>
                  <a:headEnd/>
                  <a:tailEnd/>
                </a:ln>
                <a:effectLst/>
              </p:spPr>
              <p:txBody>
                <a:bodyPr wrap="none">
                  <a:spAutoFit/>
                </a:bodyPr>
                <a:lstStyle/>
                <a:p>
                  <a:r>
                    <a:rPr lang="es-ES_tradnl" sz="1600" b="1"/>
                    <a:t>A</a:t>
                  </a:r>
                  <a:endParaRPr lang="es-ES" sz="1600" b="1"/>
                </a:p>
              </p:txBody>
            </p:sp>
            <p:sp>
              <p:nvSpPr>
                <p:cNvPr id="631821" name="Oval 13"/>
                <p:cNvSpPr>
                  <a:spLocks noChangeArrowheads="1"/>
                </p:cNvSpPr>
                <p:nvPr/>
              </p:nvSpPr>
              <p:spPr bwMode="auto">
                <a:xfrm>
                  <a:off x="4004" y="3156"/>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31" name="Line 23"/>
              <p:cNvSpPr>
                <a:spLocks noChangeShapeType="1"/>
              </p:cNvSpPr>
              <p:nvPr/>
            </p:nvSpPr>
            <p:spPr bwMode="auto">
              <a:xfrm>
                <a:off x="4100" y="3000"/>
                <a:ext cx="0" cy="160"/>
              </a:xfrm>
              <a:prstGeom prst="line">
                <a:avLst/>
              </a:prstGeom>
              <a:noFill/>
              <a:ln w="19050">
                <a:solidFill>
                  <a:schemeClr val="tx1"/>
                </a:solidFill>
                <a:round/>
                <a:headEnd/>
                <a:tailEnd/>
              </a:ln>
              <a:effectLst/>
            </p:spPr>
            <p:txBody>
              <a:bodyPr/>
              <a:lstStyle/>
              <a:p>
                <a:endParaRPr lang="es-ES"/>
              </a:p>
            </p:txBody>
          </p:sp>
        </p:grpSp>
        <p:sp>
          <p:nvSpPr>
            <p:cNvPr id="631901" name="Line 93"/>
            <p:cNvSpPr>
              <a:spLocks noChangeShapeType="1"/>
            </p:cNvSpPr>
            <p:nvPr/>
          </p:nvSpPr>
          <p:spPr bwMode="auto">
            <a:xfrm flipH="1" flipV="1">
              <a:off x="668" y="2108"/>
              <a:ext cx="4" cy="668"/>
            </a:xfrm>
            <a:prstGeom prst="line">
              <a:avLst/>
            </a:prstGeom>
            <a:noFill/>
            <a:ln w="19050">
              <a:solidFill>
                <a:srgbClr val="FF0000"/>
              </a:solidFill>
              <a:round/>
              <a:headEnd/>
              <a:tailEnd/>
            </a:ln>
            <a:effectLst/>
          </p:spPr>
          <p:txBody>
            <a:bodyPr/>
            <a:lstStyle/>
            <a:p>
              <a:endParaRPr lang="es-ES"/>
            </a:p>
          </p:txBody>
        </p:sp>
      </p:grpSp>
      <p:grpSp>
        <p:nvGrpSpPr>
          <p:cNvPr id="631917" name="Group 109"/>
          <p:cNvGrpSpPr>
            <a:grpSpLocks/>
          </p:cNvGrpSpPr>
          <p:nvPr/>
        </p:nvGrpSpPr>
        <p:grpSpPr bwMode="auto">
          <a:xfrm>
            <a:off x="3530600" y="3406775"/>
            <a:ext cx="4256088" cy="1352550"/>
            <a:chOff x="2224" y="1920"/>
            <a:chExt cx="2681" cy="852"/>
          </a:xfrm>
        </p:grpSpPr>
        <p:grpSp>
          <p:nvGrpSpPr>
            <p:cNvPr id="631912" name="Group 104"/>
            <p:cNvGrpSpPr>
              <a:grpSpLocks/>
            </p:cNvGrpSpPr>
            <p:nvPr/>
          </p:nvGrpSpPr>
          <p:grpSpPr bwMode="auto">
            <a:xfrm>
              <a:off x="4488" y="1920"/>
              <a:ext cx="417" cy="519"/>
              <a:chOff x="4488" y="1920"/>
              <a:chExt cx="417" cy="519"/>
            </a:xfrm>
          </p:grpSpPr>
          <p:grpSp>
            <p:nvGrpSpPr>
              <p:cNvPr id="631905" name="Group 97"/>
              <p:cNvGrpSpPr>
                <a:grpSpLocks/>
              </p:cNvGrpSpPr>
              <p:nvPr/>
            </p:nvGrpSpPr>
            <p:grpSpPr bwMode="auto">
              <a:xfrm>
                <a:off x="4710" y="2227"/>
                <a:ext cx="195" cy="212"/>
                <a:chOff x="4710" y="2227"/>
                <a:chExt cx="195" cy="212"/>
              </a:xfrm>
            </p:grpSpPr>
            <p:sp>
              <p:nvSpPr>
                <p:cNvPr id="631822" name="Text Box 14"/>
                <p:cNvSpPr txBox="1">
                  <a:spLocks noChangeArrowheads="1"/>
                </p:cNvSpPr>
                <p:nvPr/>
              </p:nvSpPr>
              <p:spPr bwMode="auto">
                <a:xfrm>
                  <a:off x="4711" y="2227"/>
                  <a:ext cx="194" cy="212"/>
                </a:xfrm>
                <a:prstGeom prst="rect">
                  <a:avLst/>
                </a:prstGeom>
                <a:noFill/>
                <a:ln w="19050">
                  <a:noFill/>
                  <a:miter lim="800000"/>
                  <a:headEnd/>
                  <a:tailEnd/>
                </a:ln>
                <a:effectLst/>
              </p:spPr>
              <p:txBody>
                <a:bodyPr wrap="none">
                  <a:spAutoFit/>
                </a:bodyPr>
                <a:lstStyle/>
                <a:p>
                  <a:r>
                    <a:rPr lang="es-ES_tradnl" sz="1600" b="1"/>
                    <a:t>F</a:t>
                  </a:r>
                  <a:endParaRPr lang="es-ES" sz="1600" b="1"/>
                </a:p>
              </p:txBody>
            </p:sp>
            <p:sp>
              <p:nvSpPr>
                <p:cNvPr id="631823" name="Oval 15"/>
                <p:cNvSpPr>
                  <a:spLocks noChangeArrowheads="1"/>
                </p:cNvSpPr>
                <p:nvPr/>
              </p:nvSpPr>
              <p:spPr bwMode="auto">
                <a:xfrm>
                  <a:off x="4710" y="2230"/>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26" name="Line 18"/>
              <p:cNvSpPr>
                <a:spLocks noChangeShapeType="1"/>
              </p:cNvSpPr>
              <p:nvPr/>
            </p:nvSpPr>
            <p:spPr bwMode="auto">
              <a:xfrm>
                <a:off x="4488" y="1920"/>
                <a:ext cx="304" cy="312"/>
              </a:xfrm>
              <a:prstGeom prst="line">
                <a:avLst/>
              </a:prstGeom>
              <a:noFill/>
              <a:ln w="19050">
                <a:solidFill>
                  <a:schemeClr val="tx1"/>
                </a:solidFill>
                <a:round/>
                <a:headEnd/>
                <a:tailEnd/>
              </a:ln>
              <a:effectLst/>
            </p:spPr>
            <p:txBody>
              <a:bodyPr/>
              <a:lstStyle/>
              <a:p>
                <a:endParaRPr lang="es-ES"/>
              </a:p>
            </p:txBody>
          </p:sp>
        </p:grpSp>
        <p:sp>
          <p:nvSpPr>
            <p:cNvPr id="631902" name="Line 94"/>
            <p:cNvSpPr>
              <a:spLocks noChangeShapeType="1"/>
            </p:cNvSpPr>
            <p:nvPr/>
          </p:nvSpPr>
          <p:spPr bwMode="auto">
            <a:xfrm>
              <a:off x="2224" y="2112"/>
              <a:ext cx="4" cy="660"/>
            </a:xfrm>
            <a:prstGeom prst="line">
              <a:avLst/>
            </a:prstGeom>
            <a:noFill/>
            <a:ln w="19050">
              <a:solidFill>
                <a:srgbClr val="FF0000"/>
              </a:solidFill>
              <a:round/>
              <a:headEnd/>
              <a:tailEnd/>
            </a:ln>
            <a:effectLst/>
          </p:spPr>
          <p:txBody>
            <a:bodyPr/>
            <a:lstStyle/>
            <a:p>
              <a:endParaRPr lang="es-ES"/>
            </a:p>
          </p:txBody>
        </p:sp>
      </p:grpSp>
      <p:grpSp>
        <p:nvGrpSpPr>
          <p:cNvPr id="631918" name="Group 110"/>
          <p:cNvGrpSpPr>
            <a:grpSpLocks/>
          </p:cNvGrpSpPr>
          <p:nvPr/>
        </p:nvGrpSpPr>
        <p:grpSpPr bwMode="auto">
          <a:xfrm>
            <a:off x="3702050" y="4213225"/>
            <a:ext cx="4089400" cy="633413"/>
            <a:chOff x="2332" y="2428"/>
            <a:chExt cx="2576" cy="399"/>
          </a:xfrm>
        </p:grpSpPr>
        <p:grpSp>
          <p:nvGrpSpPr>
            <p:cNvPr id="631913" name="Group 105"/>
            <p:cNvGrpSpPr>
              <a:grpSpLocks/>
            </p:cNvGrpSpPr>
            <p:nvPr/>
          </p:nvGrpSpPr>
          <p:grpSpPr bwMode="auto">
            <a:xfrm>
              <a:off x="4692" y="2428"/>
              <a:ext cx="216" cy="399"/>
              <a:chOff x="4692" y="2428"/>
              <a:chExt cx="216" cy="399"/>
            </a:xfrm>
          </p:grpSpPr>
          <p:grpSp>
            <p:nvGrpSpPr>
              <p:cNvPr id="631906" name="Group 98"/>
              <p:cNvGrpSpPr>
                <a:grpSpLocks/>
              </p:cNvGrpSpPr>
              <p:nvPr/>
            </p:nvGrpSpPr>
            <p:grpSpPr bwMode="auto">
              <a:xfrm>
                <a:off x="4692" y="2615"/>
                <a:ext cx="216" cy="212"/>
                <a:chOff x="4692" y="2615"/>
                <a:chExt cx="216" cy="212"/>
              </a:xfrm>
            </p:grpSpPr>
            <p:sp>
              <p:nvSpPr>
                <p:cNvPr id="631824" name="Text Box 16"/>
                <p:cNvSpPr txBox="1">
                  <a:spLocks noChangeArrowheads="1"/>
                </p:cNvSpPr>
                <p:nvPr/>
              </p:nvSpPr>
              <p:spPr bwMode="auto">
                <a:xfrm>
                  <a:off x="4692" y="2615"/>
                  <a:ext cx="216" cy="212"/>
                </a:xfrm>
                <a:prstGeom prst="rect">
                  <a:avLst/>
                </a:prstGeom>
                <a:noFill/>
                <a:ln w="19050">
                  <a:noFill/>
                  <a:miter lim="800000"/>
                  <a:headEnd/>
                  <a:tailEnd/>
                </a:ln>
                <a:effectLst/>
              </p:spPr>
              <p:txBody>
                <a:bodyPr wrap="none">
                  <a:spAutoFit/>
                </a:bodyPr>
                <a:lstStyle/>
                <a:p>
                  <a:r>
                    <a:rPr lang="es-ES_tradnl" sz="1600" b="1"/>
                    <a:t>G</a:t>
                  </a:r>
                  <a:endParaRPr lang="es-ES" sz="1600" b="1"/>
                </a:p>
              </p:txBody>
            </p:sp>
            <p:sp>
              <p:nvSpPr>
                <p:cNvPr id="631825" name="Oval 17"/>
                <p:cNvSpPr>
                  <a:spLocks noChangeArrowheads="1"/>
                </p:cNvSpPr>
                <p:nvPr/>
              </p:nvSpPr>
              <p:spPr bwMode="auto">
                <a:xfrm>
                  <a:off x="4712" y="2616"/>
                  <a:ext cx="192" cy="192"/>
                </a:xfrm>
                <a:prstGeom prst="ellipse">
                  <a:avLst/>
                </a:prstGeom>
                <a:noFill/>
                <a:ln w="19050">
                  <a:solidFill>
                    <a:schemeClr val="tx1"/>
                  </a:solidFill>
                  <a:round/>
                  <a:headEnd/>
                  <a:tailEnd/>
                </a:ln>
                <a:effectLst/>
              </p:spPr>
              <p:txBody>
                <a:bodyPr wrap="none" anchor="ctr"/>
                <a:lstStyle/>
                <a:p>
                  <a:endParaRPr lang="es-ES"/>
                </a:p>
              </p:txBody>
            </p:sp>
          </p:grpSp>
          <p:sp>
            <p:nvSpPr>
              <p:cNvPr id="631829" name="Line 21"/>
              <p:cNvSpPr>
                <a:spLocks noChangeShapeType="1"/>
              </p:cNvSpPr>
              <p:nvPr/>
            </p:nvSpPr>
            <p:spPr bwMode="auto">
              <a:xfrm>
                <a:off x="4804" y="2428"/>
                <a:ext cx="0" cy="188"/>
              </a:xfrm>
              <a:prstGeom prst="line">
                <a:avLst/>
              </a:prstGeom>
              <a:noFill/>
              <a:ln w="19050">
                <a:solidFill>
                  <a:schemeClr val="tx1"/>
                </a:solidFill>
                <a:round/>
                <a:headEnd/>
                <a:tailEnd/>
              </a:ln>
              <a:effectLst/>
            </p:spPr>
            <p:txBody>
              <a:bodyPr/>
              <a:lstStyle/>
              <a:p>
                <a:endParaRPr lang="es-ES"/>
              </a:p>
            </p:txBody>
          </p:sp>
        </p:grpSp>
        <p:sp>
          <p:nvSpPr>
            <p:cNvPr id="631903" name="Line 95"/>
            <p:cNvSpPr>
              <a:spLocks noChangeShapeType="1"/>
            </p:cNvSpPr>
            <p:nvPr/>
          </p:nvSpPr>
          <p:spPr bwMode="auto">
            <a:xfrm flipV="1">
              <a:off x="2332" y="2452"/>
              <a:ext cx="292" cy="316"/>
            </a:xfrm>
            <a:prstGeom prst="line">
              <a:avLst/>
            </a:prstGeom>
            <a:noFill/>
            <a:ln w="19050">
              <a:solidFill>
                <a:srgbClr val="FF0000"/>
              </a:solidFill>
              <a:round/>
              <a:headEnd/>
              <a:tailEnd/>
            </a:ln>
            <a:effectLst/>
          </p:spPr>
          <p:txBody>
            <a:bodyPr/>
            <a:lstStyle/>
            <a:p>
              <a:endParaRPr lang="es-ES"/>
            </a:p>
          </p:txBody>
        </p:sp>
      </p:grpSp>
      <p:grpSp>
        <p:nvGrpSpPr>
          <p:cNvPr id="631927" name="Group 119"/>
          <p:cNvGrpSpPr>
            <a:grpSpLocks/>
          </p:cNvGrpSpPr>
          <p:nvPr/>
        </p:nvGrpSpPr>
        <p:grpSpPr bwMode="auto">
          <a:xfrm>
            <a:off x="1885950" y="2111375"/>
            <a:ext cx="3262313" cy="2755900"/>
            <a:chOff x="1200" y="1104"/>
            <a:chExt cx="2055" cy="1736"/>
          </a:xfrm>
        </p:grpSpPr>
        <p:sp>
          <p:nvSpPr>
            <p:cNvPr id="631923" name="Text Box 115"/>
            <p:cNvSpPr txBox="1">
              <a:spLocks noChangeArrowheads="1"/>
            </p:cNvSpPr>
            <p:nvPr/>
          </p:nvSpPr>
          <p:spPr bwMode="auto">
            <a:xfrm>
              <a:off x="1200" y="1104"/>
              <a:ext cx="2055" cy="250"/>
            </a:xfrm>
            <a:prstGeom prst="rect">
              <a:avLst/>
            </a:prstGeom>
            <a:noFill/>
            <a:ln w="9525">
              <a:noFill/>
              <a:miter lim="800000"/>
              <a:headEnd/>
              <a:tailEnd/>
            </a:ln>
            <a:effectLst/>
          </p:spPr>
          <p:txBody>
            <a:bodyPr wrap="none">
              <a:spAutoFit/>
            </a:bodyPr>
            <a:lstStyle/>
            <a:p>
              <a:r>
                <a:rPr lang="es-ES" sz="2000"/>
                <a:t>Enlaces no utilizados por C</a:t>
              </a:r>
            </a:p>
          </p:txBody>
        </p:sp>
        <p:sp>
          <p:nvSpPr>
            <p:cNvPr id="631924" name="Line 116"/>
            <p:cNvSpPr>
              <a:spLocks noChangeShapeType="1"/>
            </p:cNvSpPr>
            <p:nvPr/>
          </p:nvSpPr>
          <p:spPr bwMode="auto">
            <a:xfrm flipH="1">
              <a:off x="1960" y="1352"/>
              <a:ext cx="0" cy="1488"/>
            </a:xfrm>
            <a:prstGeom prst="line">
              <a:avLst/>
            </a:prstGeom>
            <a:noFill/>
            <a:ln w="9525">
              <a:solidFill>
                <a:schemeClr val="tx1"/>
              </a:solidFill>
              <a:round/>
              <a:headEnd/>
              <a:tailEnd type="triangle" w="med" len="med"/>
            </a:ln>
            <a:effectLst/>
          </p:spPr>
          <p:txBody>
            <a:bodyPr/>
            <a:lstStyle/>
            <a:p>
              <a:endParaRPr lang="es-ES"/>
            </a:p>
          </p:txBody>
        </p:sp>
        <p:sp>
          <p:nvSpPr>
            <p:cNvPr id="631925" name="Line 117"/>
            <p:cNvSpPr>
              <a:spLocks noChangeShapeType="1"/>
            </p:cNvSpPr>
            <p:nvPr/>
          </p:nvSpPr>
          <p:spPr bwMode="auto">
            <a:xfrm>
              <a:off x="1288" y="1328"/>
              <a:ext cx="0" cy="600"/>
            </a:xfrm>
            <a:prstGeom prst="line">
              <a:avLst/>
            </a:prstGeom>
            <a:noFill/>
            <a:ln w="9525">
              <a:solidFill>
                <a:schemeClr val="tx1"/>
              </a:solidFill>
              <a:round/>
              <a:headEnd/>
              <a:tailEnd type="triangle" w="med" len="med"/>
            </a:ln>
            <a:effectLst/>
          </p:spPr>
          <p:txBody>
            <a:bodyPr/>
            <a:lstStyle/>
            <a:p>
              <a:endParaRPr lang="es-ES"/>
            </a:p>
          </p:txBody>
        </p:sp>
        <p:sp>
          <p:nvSpPr>
            <p:cNvPr id="631926" name="Line 118"/>
            <p:cNvSpPr>
              <a:spLocks noChangeShapeType="1"/>
            </p:cNvSpPr>
            <p:nvPr/>
          </p:nvSpPr>
          <p:spPr bwMode="auto">
            <a:xfrm>
              <a:off x="2568" y="1344"/>
              <a:ext cx="0" cy="808"/>
            </a:xfrm>
            <a:prstGeom prst="line">
              <a:avLst/>
            </a:prstGeom>
            <a:noFill/>
            <a:ln w="9525">
              <a:solidFill>
                <a:schemeClr val="tx1"/>
              </a:solidFill>
              <a:round/>
              <a:headEnd/>
              <a:tailEnd type="triangle" w="med" len="med"/>
            </a:ln>
            <a:effectLst/>
          </p:spPr>
          <p:txBody>
            <a:bodyPr/>
            <a:lstStyle/>
            <a:p>
              <a:endParaRPr lang="es-E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319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319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319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6319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6319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6319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631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685800" y="609600"/>
            <a:ext cx="7772400" cy="990600"/>
          </a:xfrm>
        </p:spPr>
        <p:txBody>
          <a:bodyPr/>
          <a:lstStyle/>
          <a:p>
            <a:r>
              <a:rPr lang="es-ES_tradnl" sz="4000"/>
              <a:t>Algoritmo de estado del enlace</a:t>
            </a:r>
          </a:p>
        </p:txBody>
      </p:sp>
      <p:sp>
        <p:nvSpPr>
          <p:cNvPr id="125955" name="Rectangle 3"/>
          <p:cNvSpPr>
            <a:spLocks noGrp="1" noChangeArrowheads="1"/>
          </p:cNvSpPr>
          <p:nvPr>
            <p:ph type="body" idx="1"/>
          </p:nvPr>
        </p:nvSpPr>
        <p:spPr>
          <a:xfrm>
            <a:off x="685800" y="1752600"/>
            <a:ext cx="7772400" cy="4343400"/>
          </a:xfrm>
        </p:spPr>
        <p:txBody>
          <a:bodyPr/>
          <a:lstStyle/>
          <a:p>
            <a:pPr>
              <a:lnSpc>
                <a:spcPct val="80000"/>
              </a:lnSpc>
            </a:pPr>
            <a:r>
              <a:rPr lang="es-ES_tradnl" sz="2800"/>
              <a:t>Los LSPs se transmiten por inundación.</a:t>
            </a:r>
          </a:p>
          <a:p>
            <a:pPr>
              <a:lnSpc>
                <a:spcPct val="80000"/>
              </a:lnSpc>
            </a:pPr>
            <a:r>
              <a:rPr lang="es-ES_tradnl" sz="2800"/>
              <a:t>Sólo se envían LSPs cuando hay cambios en la red (enlaces que aparecen o desaparecen, o bien cambios en la métrica).</a:t>
            </a:r>
          </a:p>
          <a:p>
            <a:pPr>
              <a:lnSpc>
                <a:spcPct val="80000"/>
              </a:lnSpc>
            </a:pPr>
            <a:r>
              <a:rPr lang="es-ES_tradnl" sz="2800"/>
              <a:t>Los LSPs se numeran secuencialmente. Además tienen un tiempo de vida limitado.</a:t>
            </a:r>
          </a:p>
          <a:p>
            <a:pPr>
              <a:lnSpc>
                <a:spcPct val="80000"/>
              </a:lnSpc>
            </a:pPr>
            <a:r>
              <a:rPr lang="es-ES_tradnl" sz="2800"/>
              <a:t>Para evitar bucles solo se reenvían los LSPs con número superior a los ya recibidos y que no están expirados.</a:t>
            </a:r>
          </a:p>
          <a:p>
            <a:pPr>
              <a:lnSpc>
                <a:spcPct val="80000"/>
              </a:lnSpc>
            </a:pPr>
            <a:r>
              <a:rPr lang="es-ES_tradnl" sz="2800"/>
              <a:t>Cada LSP pasa una vez o a lo sumo dos (pero nunca más de dos)  por el mismo enlace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685800" y="476250"/>
            <a:ext cx="7772400" cy="609600"/>
          </a:xfrm>
        </p:spPr>
        <p:txBody>
          <a:bodyPr/>
          <a:lstStyle/>
          <a:p>
            <a:r>
              <a:rPr lang="es-ES_tradnl" sz="4000"/>
              <a:t>Routing por estado del enlace</a:t>
            </a:r>
            <a:endParaRPr lang="es-ES" sz="4000"/>
          </a:p>
        </p:txBody>
      </p:sp>
      <p:sp>
        <p:nvSpPr>
          <p:cNvPr id="162819" name="Rectangle 3"/>
          <p:cNvSpPr>
            <a:spLocks noGrp="1" noChangeArrowheads="1"/>
          </p:cNvSpPr>
          <p:nvPr>
            <p:ph type="body" idx="1"/>
          </p:nvPr>
        </p:nvSpPr>
        <p:spPr>
          <a:xfrm>
            <a:off x="685800" y="1543050"/>
            <a:ext cx="7772400" cy="4419600"/>
          </a:xfrm>
        </p:spPr>
        <p:txBody>
          <a:bodyPr/>
          <a:lstStyle/>
          <a:p>
            <a:pPr>
              <a:lnSpc>
                <a:spcPct val="90000"/>
              </a:lnSpc>
            </a:pPr>
            <a:r>
              <a:rPr lang="es-ES_tradnl" sz="2400" dirty="0"/>
              <a:t>Con </a:t>
            </a:r>
            <a:r>
              <a:rPr lang="es-ES_tradnl" sz="2400" dirty="0" err="1"/>
              <a:t>routing</a:t>
            </a:r>
            <a:r>
              <a:rPr lang="es-ES_tradnl" sz="2400" dirty="0"/>
              <a:t> por el estado del enlace cada nodo conoce la topología de toda la red (no era así con vector distancia).</a:t>
            </a:r>
          </a:p>
          <a:p>
            <a:pPr>
              <a:lnSpc>
                <a:spcPct val="90000"/>
              </a:lnSpc>
            </a:pPr>
            <a:r>
              <a:rPr lang="es-ES_tradnl" sz="2400" dirty="0"/>
              <a:t>La información sobre la red no se usa para optimizar la distribución de </a:t>
            </a:r>
            <a:r>
              <a:rPr lang="es-ES_tradnl" sz="2400" dirty="0" err="1"/>
              <a:t>LSPs</a:t>
            </a:r>
            <a:r>
              <a:rPr lang="es-ES_tradnl" sz="2400" dirty="0"/>
              <a:t>, sino que estos viajan por inundación haciendo uso de toda la red (si no fuera así no se sabría si las rutas alternativas siguen operativas) </a:t>
            </a:r>
          </a:p>
          <a:p>
            <a:pPr>
              <a:lnSpc>
                <a:spcPct val="90000"/>
              </a:lnSpc>
            </a:pPr>
            <a:r>
              <a:rPr lang="es-ES_tradnl" sz="2400" dirty="0"/>
              <a:t>Generalmente se considera que los algoritmos del estado del enlace son mas fiables y eficientes que los del vector distancia</a:t>
            </a:r>
            <a:r>
              <a:rPr lang="es-ES_tradnl" sz="2400" dirty="0" smtClean="0"/>
              <a:t>.</a:t>
            </a:r>
            <a:endParaRPr lang="es-ES_tradnl"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457200"/>
            <a:ext cx="7772400" cy="1143000"/>
          </a:xfrm>
        </p:spPr>
        <p:txBody>
          <a:bodyPr/>
          <a:lstStyle/>
          <a:p>
            <a:r>
              <a:rPr lang="es-ES_tradnl"/>
              <a:t>Routing jerárquico</a:t>
            </a:r>
          </a:p>
        </p:txBody>
      </p:sp>
      <p:sp>
        <p:nvSpPr>
          <p:cNvPr id="77827" name="Rectangle 3"/>
          <p:cNvSpPr>
            <a:spLocks noGrp="1" noChangeArrowheads="1"/>
          </p:cNvSpPr>
          <p:nvPr>
            <p:ph type="body" idx="1"/>
          </p:nvPr>
        </p:nvSpPr>
        <p:spPr>
          <a:xfrm>
            <a:off x="685800" y="1676400"/>
            <a:ext cx="7772400" cy="4419600"/>
          </a:xfrm>
        </p:spPr>
        <p:txBody>
          <a:bodyPr/>
          <a:lstStyle/>
          <a:p>
            <a:r>
              <a:rPr lang="es-ES_tradnl" sz="2400" b="1"/>
              <a:t>Problema:</a:t>
            </a:r>
            <a:r>
              <a:rPr lang="es-ES_tradnl" sz="2400"/>
              <a:t> los algoritmos de routing no son </a:t>
            </a:r>
            <a:r>
              <a:rPr lang="es-ES_tradnl" sz="2400" i="1"/>
              <a:t>escalables</a:t>
            </a:r>
            <a:r>
              <a:rPr lang="es-ES_tradnl" sz="2400"/>
              <a:t>. La cantidad de información intercambiada aumenta de forma </a:t>
            </a:r>
            <a:r>
              <a:rPr lang="es-ES_tradnl" sz="2400" u="sng"/>
              <a:t>no lineal</a:t>
            </a:r>
            <a:r>
              <a:rPr lang="es-ES_tradnl" sz="2400"/>
              <a:t> con el tamaño de la red. En la misma medida aumentan la complejidad de los cálculos, los requerimientos de CPU y memoria en los routers.</a:t>
            </a:r>
          </a:p>
          <a:p>
            <a:r>
              <a:rPr lang="es-ES_tradnl" sz="2400" b="1"/>
              <a:t>Solución:</a:t>
            </a:r>
            <a:r>
              <a:rPr lang="es-ES_tradnl" sz="2400"/>
              <a:t> crear regiones (niveles jerárquicos). Solo algunos routers de cada región comunican con el exterior. Las rutas son menos óptimas, pero se reduce la información de routing.</a:t>
            </a:r>
          </a:p>
          <a:p>
            <a:r>
              <a:rPr lang="es-ES_tradnl" sz="2400"/>
              <a:t>Es parecido a la forma como se organizan las rutas en la red de carreteras (internacionales, nacionales, regionales).</a:t>
            </a:r>
            <a:endParaRPr lang="es-ES" sz="24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2882" name="Group 2"/>
          <p:cNvGrpSpPr>
            <a:grpSpLocks/>
          </p:cNvGrpSpPr>
          <p:nvPr/>
        </p:nvGrpSpPr>
        <p:grpSpPr bwMode="auto">
          <a:xfrm>
            <a:off x="633413" y="2474932"/>
            <a:ext cx="411162" cy="314325"/>
            <a:chOff x="687" y="762"/>
            <a:chExt cx="259" cy="198"/>
          </a:xfrm>
        </p:grpSpPr>
        <p:sp>
          <p:nvSpPr>
            <p:cNvPr id="762883" name="Oval 3"/>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884" name="Text Box 4"/>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t>1A</a:t>
              </a:r>
            </a:p>
          </p:txBody>
        </p:sp>
      </p:grpSp>
      <p:grpSp>
        <p:nvGrpSpPr>
          <p:cNvPr id="762885" name="Group 5"/>
          <p:cNvGrpSpPr>
            <a:grpSpLocks/>
          </p:cNvGrpSpPr>
          <p:nvPr/>
        </p:nvGrpSpPr>
        <p:grpSpPr bwMode="auto">
          <a:xfrm>
            <a:off x="1036638" y="1725632"/>
            <a:ext cx="411162" cy="314325"/>
            <a:chOff x="687" y="762"/>
            <a:chExt cx="259" cy="198"/>
          </a:xfrm>
        </p:grpSpPr>
        <p:sp>
          <p:nvSpPr>
            <p:cNvPr id="762886" name="Oval 6"/>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887" name="Text Box 7"/>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1B</a:t>
              </a:r>
            </a:p>
          </p:txBody>
        </p:sp>
      </p:grpSp>
      <p:grpSp>
        <p:nvGrpSpPr>
          <p:cNvPr id="762888" name="Group 8"/>
          <p:cNvGrpSpPr>
            <a:grpSpLocks/>
          </p:cNvGrpSpPr>
          <p:nvPr/>
        </p:nvGrpSpPr>
        <p:grpSpPr bwMode="auto">
          <a:xfrm>
            <a:off x="1506538" y="2474932"/>
            <a:ext cx="411162" cy="314325"/>
            <a:chOff x="687" y="762"/>
            <a:chExt cx="259" cy="198"/>
          </a:xfrm>
        </p:grpSpPr>
        <p:sp>
          <p:nvSpPr>
            <p:cNvPr id="762889" name="Oval 9"/>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890" name="Text Box 10"/>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1C</a:t>
              </a:r>
            </a:p>
          </p:txBody>
        </p:sp>
      </p:grpSp>
      <p:grpSp>
        <p:nvGrpSpPr>
          <p:cNvPr id="762891" name="Group 11"/>
          <p:cNvGrpSpPr>
            <a:grpSpLocks/>
          </p:cNvGrpSpPr>
          <p:nvPr/>
        </p:nvGrpSpPr>
        <p:grpSpPr bwMode="auto">
          <a:xfrm>
            <a:off x="444500" y="4094182"/>
            <a:ext cx="411163" cy="314325"/>
            <a:chOff x="687" y="762"/>
            <a:chExt cx="259" cy="198"/>
          </a:xfrm>
        </p:grpSpPr>
        <p:sp>
          <p:nvSpPr>
            <p:cNvPr id="762892" name="Oval 12"/>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893" name="Text Box 13"/>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t>3A</a:t>
              </a:r>
            </a:p>
          </p:txBody>
        </p:sp>
      </p:grpSp>
      <p:grpSp>
        <p:nvGrpSpPr>
          <p:cNvPr id="762894" name="Group 14"/>
          <p:cNvGrpSpPr>
            <a:grpSpLocks/>
          </p:cNvGrpSpPr>
          <p:nvPr/>
        </p:nvGrpSpPr>
        <p:grpSpPr bwMode="auto">
          <a:xfrm>
            <a:off x="1214438" y="4137045"/>
            <a:ext cx="411162" cy="314325"/>
            <a:chOff x="687" y="762"/>
            <a:chExt cx="259" cy="198"/>
          </a:xfrm>
        </p:grpSpPr>
        <p:sp>
          <p:nvSpPr>
            <p:cNvPr id="762895" name="Oval 15"/>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896" name="Text Box 16"/>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3B</a:t>
              </a:r>
            </a:p>
          </p:txBody>
        </p:sp>
      </p:grpSp>
      <p:sp>
        <p:nvSpPr>
          <p:cNvPr id="762897" name="Line 17"/>
          <p:cNvSpPr>
            <a:spLocks noChangeShapeType="1"/>
          </p:cNvSpPr>
          <p:nvPr/>
        </p:nvSpPr>
        <p:spPr bwMode="auto">
          <a:xfrm>
            <a:off x="3924300" y="2051070"/>
            <a:ext cx="274638" cy="2097087"/>
          </a:xfrm>
          <a:prstGeom prst="line">
            <a:avLst/>
          </a:prstGeom>
          <a:noFill/>
          <a:ln w="25400">
            <a:solidFill>
              <a:schemeClr val="tx1"/>
            </a:solidFill>
            <a:round/>
            <a:headEnd/>
            <a:tailEnd/>
          </a:ln>
          <a:effectLst/>
        </p:spPr>
        <p:txBody>
          <a:bodyPr/>
          <a:lstStyle/>
          <a:p>
            <a:endParaRPr lang="es-ES"/>
          </a:p>
        </p:txBody>
      </p:sp>
      <p:sp>
        <p:nvSpPr>
          <p:cNvPr id="762898" name="Line 18"/>
          <p:cNvSpPr>
            <a:spLocks noChangeShapeType="1"/>
          </p:cNvSpPr>
          <p:nvPr/>
        </p:nvSpPr>
        <p:spPr bwMode="auto">
          <a:xfrm flipH="1" flipV="1">
            <a:off x="1558925" y="4349770"/>
            <a:ext cx="973138" cy="171450"/>
          </a:xfrm>
          <a:prstGeom prst="line">
            <a:avLst/>
          </a:prstGeom>
          <a:noFill/>
          <a:ln w="25400">
            <a:solidFill>
              <a:schemeClr val="tx1"/>
            </a:solidFill>
            <a:round/>
            <a:headEnd/>
            <a:tailEnd/>
          </a:ln>
          <a:effectLst/>
        </p:spPr>
        <p:txBody>
          <a:bodyPr/>
          <a:lstStyle/>
          <a:p>
            <a:endParaRPr lang="es-ES"/>
          </a:p>
        </p:txBody>
      </p:sp>
      <p:sp>
        <p:nvSpPr>
          <p:cNvPr id="762899" name="Line 19"/>
          <p:cNvSpPr>
            <a:spLocks noChangeShapeType="1"/>
          </p:cNvSpPr>
          <p:nvPr/>
        </p:nvSpPr>
        <p:spPr bwMode="auto">
          <a:xfrm flipV="1">
            <a:off x="1452563" y="2773382"/>
            <a:ext cx="220662" cy="1371600"/>
          </a:xfrm>
          <a:prstGeom prst="line">
            <a:avLst/>
          </a:prstGeom>
          <a:noFill/>
          <a:ln w="25400">
            <a:solidFill>
              <a:schemeClr val="tx1"/>
            </a:solidFill>
            <a:round/>
            <a:headEnd/>
            <a:tailEnd/>
          </a:ln>
          <a:effectLst/>
        </p:spPr>
        <p:txBody>
          <a:bodyPr/>
          <a:lstStyle/>
          <a:p>
            <a:endParaRPr lang="es-ES"/>
          </a:p>
        </p:txBody>
      </p:sp>
      <p:sp>
        <p:nvSpPr>
          <p:cNvPr id="762900" name="Line 20"/>
          <p:cNvSpPr>
            <a:spLocks noChangeShapeType="1"/>
          </p:cNvSpPr>
          <p:nvPr/>
        </p:nvSpPr>
        <p:spPr bwMode="auto">
          <a:xfrm>
            <a:off x="1397000" y="1873270"/>
            <a:ext cx="2382838" cy="34925"/>
          </a:xfrm>
          <a:prstGeom prst="line">
            <a:avLst/>
          </a:prstGeom>
          <a:noFill/>
          <a:ln w="25400">
            <a:solidFill>
              <a:schemeClr val="tx1"/>
            </a:solidFill>
            <a:round/>
            <a:headEnd/>
            <a:tailEnd/>
          </a:ln>
          <a:effectLst/>
        </p:spPr>
        <p:txBody>
          <a:bodyPr/>
          <a:lstStyle/>
          <a:p>
            <a:endParaRPr lang="es-ES"/>
          </a:p>
        </p:txBody>
      </p:sp>
      <p:sp>
        <p:nvSpPr>
          <p:cNvPr id="762901" name="Line 21"/>
          <p:cNvSpPr>
            <a:spLocks noChangeShapeType="1"/>
          </p:cNvSpPr>
          <p:nvPr/>
        </p:nvSpPr>
        <p:spPr bwMode="auto">
          <a:xfrm flipH="1">
            <a:off x="917575" y="2017732"/>
            <a:ext cx="233363" cy="479425"/>
          </a:xfrm>
          <a:prstGeom prst="line">
            <a:avLst/>
          </a:prstGeom>
          <a:noFill/>
          <a:ln w="25400">
            <a:solidFill>
              <a:schemeClr val="tx1"/>
            </a:solidFill>
            <a:round/>
            <a:headEnd/>
            <a:tailEnd/>
          </a:ln>
          <a:effectLst/>
        </p:spPr>
        <p:txBody>
          <a:bodyPr/>
          <a:lstStyle/>
          <a:p>
            <a:endParaRPr lang="es-ES"/>
          </a:p>
        </p:txBody>
      </p:sp>
      <p:sp>
        <p:nvSpPr>
          <p:cNvPr id="762902" name="Line 22"/>
          <p:cNvSpPr>
            <a:spLocks noChangeShapeType="1"/>
          </p:cNvSpPr>
          <p:nvPr/>
        </p:nvSpPr>
        <p:spPr bwMode="auto">
          <a:xfrm>
            <a:off x="1354138" y="2003445"/>
            <a:ext cx="274637" cy="508000"/>
          </a:xfrm>
          <a:prstGeom prst="line">
            <a:avLst/>
          </a:prstGeom>
          <a:noFill/>
          <a:ln w="25400">
            <a:solidFill>
              <a:schemeClr val="tx1"/>
            </a:solidFill>
            <a:round/>
            <a:headEnd/>
            <a:tailEnd/>
          </a:ln>
          <a:effectLst/>
        </p:spPr>
        <p:txBody>
          <a:bodyPr/>
          <a:lstStyle/>
          <a:p>
            <a:endParaRPr lang="es-ES"/>
          </a:p>
        </p:txBody>
      </p:sp>
      <p:sp>
        <p:nvSpPr>
          <p:cNvPr id="762903" name="Line 23"/>
          <p:cNvSpPr>
            <a:spLocks noChangeShapeType="1"/>
          </p:cNvSpPr>
          <p:nvPr/>
        </p:nvSpPr>
        <p:spPr bwMode="auto">
          <a:xfrm flipV="1">
            <a:off x="798513" y="4248170"/>
            <a:ext cx="473075" cy="4762"/>
          </a:xfrm>
          <a:prstGeom prst="line">
            <a:avLst/>
          </a:prstGeom>
          <a:noFill/>
          <a:ln w="25400">
            <a:solidFill>
              <a:schemeClr val="tx1"/>
            </a:solidFill>
            <a:round/>
            <a:headEnd/>
            <a:tailEnd/>
          </a:ln>
          <a:effectLst/>
        </p:spPr>
        <p:txBody>
          <a:bodyPr/>
          <a:lstStyle/>
          <a:p>
            <a:endParaRPr lang="es-ES"/>
          </a:p>
        </p:txBody>
      </p:sp>
      <p:grpSp>
        <p:nvGrpSpPr>
          <p:cNvPr id="762904" name="Group 24"/>
          <p:cNvGrpSpPr>
            <a:grpSpLocks/>
          </p:cNvGrpSpPr>
          <p:nvPr/>
        </p:nvGrpSpPr>
        <p:grpSpPr bwMode="auto">
          <a:xfrm>
            <a:off x="2468563" y="4408507"/>
            <a:ext cx="411162" cy="314325"/>
            <a:chOff x="687" y="762"/>
            <a:chExt cx="259" cy="198"/>
          </a:xfrm>
        </p:grpSpPr>
        <p:sp>
          <p:nvSpPr>
            <p:cNvPr id="762905" name="Oval 25"/>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06" name="Text Box 26"/>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4A</a:t>
              </a:r>
            </a:p>
          </p:txBody>
        </p:sp>
      </p:grpSp>
      <p:grpSp>
        <p:nvGrpSpPr>
          <p:cNvPr id="762907" name="Group 27"/>
          <p:cNvGrpSpPr>
            <a:grpSpLocks/>
          </p:cNvGrpSpPr>
          <p:nvPr/>
        </p:nvGrpSpPr>
        <p:grpSpPr bwMode="auto">
          <a:xfrm>
            <a:off x="2649538" y="5154632"/>
            <a:ext cx="401637" cy="314325"/>
            <a:chOff x="687" y="762"/>
            <a:chExt cx="253" cy="198"/>
          </a:xfrm>
        </p:grpSpPr>
        <p:sp>
          <p:nvSpPr>
            <p:cNvPr id="762908" name="Oval 28"/>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09" name="Text Box 29"/>
            <p:cNvSpPr txBox="1">
              <a:spLocks noChangeArrowheads="1"/>
            </p:cNvSpPr>
            <p:nvPr/>
          </p:nvSpPr>
          <p:spPr bwMode="auto">
            <a:xfrm>
              <a:off x="687" y="762"/>
              <a:ext cx="253" cy="192"/>
            </a:xfrm>
            <a:prstGeom prst="rect">
              <a:avLst/>
            </a:prstGeom>
            <a:noFill/>
            <a:ln w="9525">
              <a:noFill/>
              <a:miter lim="800000"/>
              <a:headEnd/>
              <a:tailEnd/>
            </a:ln>
            <a:effectLst/>
          </p:spPr>
          <p:txBody>
            <a:bodyPr wrap="none">
              <a:spAutoFit/>
            </a:bodyPr>
            <a:lstStyle/>
            <a:p>
              <a:r>
                <a:rPr lang="es-ES" sz="1400" b="1"/>
                <a:t>4E</a:t>
              </a:r>
            </a:p>
          </p:txBody>
        </p:sp>
      </p:grpSp>
      <p:grpSp>
        <p:nvGrpSpPr>
          <p:cNvPr id="762910" name="Group 30"/>
          <p:cNvGrpSpPr>
            <a:grpSpLocks/>
          </p:cNvGrpSpPr>
          <p:nvPr/>
        </p:nvGrpSpPr>
        <p:grpSpPr bwMode="auto">
          <a:xfrm>
            <a:off x="3713163" y="4945082"/>
            <a:ext cx="411162" cy="314325"/>
            <a:chOff x="687" y="762"/>
            <a:chExt cx="259" cy="198"/>
          </a:xfrm>
        </p:grpSpPr>
        <p:sp>
          <p:nvSpPr>
            <p:cNvPr id="762911" name="Oval 31"/>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12" name="Text Box 32"/>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t>4D</a:t>
              </a:r>
            </a:p>
          </p:txBody>
        </p:sp>
      </p:grpSp>
      <p:grpSp>
        <p:nvGrpSpPr>
          <p:cNvPr id="762913" name="Group 33"/>
          <p:cNvGrpSpPr>
            <a:grpSpLocks/>
          </p:cNvGrpSpPr>
          <p:nvPr/>
        </p:nvGrpSpPr>
        <p:grpSpPr bwMode="auto">
          <a:xfrm>
            <a:off x="4008438" y="4138632"/>
            <a:ext cx="411162" cy="314325"/>
            <a:chOff x="687" y="762"/>
            <a:chExt cx="259" cy="198"/>
          </a:xfrm>
        </p:grpSpPr>
        <p:sp>
          <p:nvSpPr>
            <p:cNvPr id="762914" name="Oval 34"/>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15" name="Text Box 35"/>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4C</a:t>
              </a:r>
            </a:p>
          </p:txBody>
        </p:sp>
      </p:grpSp>
      <p:grpSp>
        <p:nvGrpSpPr>
          <p:cNvPr id="762916" name="Group 36"/>
          <p:cNvGrpSpPr>
            <a:grpSpLocks/>
          </p:cNvGrpSpPr>
          <p:nvPr/>
        </p:nvGrpSpPr>
        <p:grpSpPr bwMode="auto">
          <a:xfrm>
            <a:off x="3090863" y="3832245"/>
            <a:ext cx="411162" cy="314325"/>
            <a:chOff x="687" y="762"/>
            <a:chExt cx="259" cy="198"/>
          </a:xfrm>
        </p:grpSpPr>
        <p:sp>
          <p:nvSpPr>
            <p:cNvPr id="762917" name="Oval 37"/>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18" name="Text Box 38"/>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t>4B</a:t>
              </a:r>
            </a:p>
          </p:txBody>
        </p:sp>
      </p:grpSp>
      <p:sp>
        <p:nvSpPr>
          <p:cNvPr id="762919" name="Line 39"/>
          <p:cNvSpPr>
            <a:spLocks noChangeShapeType="1"/>
          </p:cNvSpPr>
          <p:nvPr/>
        </p:nvSpPr>
        <p:spPr bwMode="auto">
          <a:xfrm flipV="1">
            <a:off x="2762250" y="4095770"/>
            <a:ext cx="420688" cy="347662"/>
          </a:xfrm>
          <a:prstGeom prst="line">
            <a:avLst/>
          </a:prstGeom>
          <a:noFill/>
          <a:ln w="25400">
            <a:solidFill>
              <a:schemeClr val="tx1"/>
            </a:solidFill>
            <a:round/>
            <a:headEnd/>
            <a:tailEnd/>
          </a:ln>
          <a:effectLst/>
        </p:spPr>
        <p:txBody>
          <a:bodyPr/>
          <a:lstStyle/>
          <a:p>
            <a:endParaRPr lang="es-ES"/>
          </a:p>
        </p:txBody>
      </p:sp>
      <p:sp>
        <p:nvSpPr>
          <p:cNvPr id="762920" name="Line 40"/>
          <p:cNvSpPr>
            <a:spLocks noChangeShapeType="1"/>
          </p:cNvSpPr>
          <p:nvPr/>
        </p:nvSpPr>
        <p:spPr bwMode="auto">
          <a:xfrm flipH="1">
            <a:off x="3978275" y="4441845"/>
            <a:ext cx="190500" cy="520700"/>
          </a:xfrm>
          <a:prstGeom prst="line">
            <a:avLst/>
          </a:prstGeom>
          <a:noFill/>
          <a:ln w="25400">
            <a:solidFill>
              <a:schemeClr val="tx1"/>
            </a:solidFill>
            <a:round/>
            <a:headEnd/>
            <a:tailEnd/>
          </a:ln>
          <a:effectLst/>
        </p:spPr>
        <p:txBody>
          <a:bodyPr/>
          <a:lstStyle/>
          <a:p>
            <a:endParaRPr lang="es-ES"/>
          </a:p>
        </p:txBody>
      </p:sp>
      <p:sp>
        <p:nvSpPr>
          <p:cNvPr id="762921" name="Line 41"/>
          <p:cNvSpPr>
            <a:spLocks noChangeShapeType="1"/>
          </p:cNvSpPr>
          <p:nvPr/>
        </p:nvSpPr>
        <p:spPr bwMode="auto">
          <a:xfrm>
            <a:off x="2720975" y="4714895"/>
            <a:ext cx="107950" cy="450850"/>
          </a:xfrm>
          <a:prstGeom prst="line">
            <a:avLst/>
          </a:prstGeom>
          <a:noFill/>
          <a:ln w="25400">
            <a:solidFill>
              <a:schemeClr val="tx1"/>
            </a:solidFill>
            <a:round/>
            <a:headEnd/>
            <a:tailEnd/>
          </a:ln>
          <a:effectLst/>
        </p:spPr>
        <p:txBody>
          <a:bodyPr/>
          <a:lstStyle/>
          <a:p>
            <a:endParaRPr lang="es-ES"/>
          </a:p>
        </p:txBody>
      </p:sp>
      <p:sp>
        <p:nvSpPr>
          <p:cNvPr id="762922" name="Line 42"/>
          <p:cNvSpPr>
            <a:spLocks noChangeShapeType="1"/>
          </p:cNvSpPr>
          <p:nvPr/>
        </p:nvSpPr>
        <p:spPr bwMode="auto">
          <a:xfrm flipV="1">
            <a:off x="3006725" y="5133995"/>
            <a:ext cx="762000" cy="165100"/>
          </a:xfrm>
          <a:prstGeom prst="line">
            <a:avLst/>
          </a:prstGeom>
          <a:noFill/>
          <a:ln w="25400">
            <a:solidFill>
              <a:schemeClr val="tx1"/>
            </a:solidFill>
            <a:round/>
            <a:headEnd/>
            <a:tailEnd/>
          </a:ln>
          <a:effectLst/>
        </p:spPr>
        <p:txBody>
          <a:bodyPr/>
          <a:lstStyle/>
          <a:p>
            <a:endParaRPr lang="es-ES"/>
          </a:p>
        </p:txBody>
      </p:sp>
      <p:sp>
        <p:nvSpPr>
          <p:cNvPr id="762923" name="Oval 43"/>
          <p:cNvSpPr>
            <a:spLocks noChangeArrowheads="1"/>
          </p:cNvSpPr>
          <p:nvPr/>
        </p:nvSpPr>
        <p:spPr bwMode="auto">
          <a:xfrm>
            <a:off x="2362200" y="3608407"/>
            <a:ext cx="2209800" cy="2165350"/>
          </a:xfrm>
          <a:prstGeom prst="ellipse">
            <a:avLst/>
          </a:prstGeom>
          <a:noFill/>
          <a:ln w="9525">
            <a:solidFill>
              <a:schemeClr val="tx1"/>
            </a:solidFill>
            <a:prstDash val="dash"/>
            <a:round/>
            <a:headEnd/>
            <a:tailEnd/>
          </a:ln>
          <a:effectLst/>
        </p:spPr>
        <p:txBody>
          <a:bodyPr wrap="none" anchor="ctr"/>
          <a:lstStyle/>
          <a:p>
            <a:endParaRPr lang="es-ES"/>
          </a:p>
        </p:txBody>
      </p:sp>
      <p:grpSp>
        <p:nvGrpSpPr>
          <p:cNvPr id="762930" name="Group 50"/>
          <p:cNvGrpSpPr>
            <a:grpSpLocks/>
          </p:cNvGrpSpPr>
          <p:nvPr/>
        </p:nvGrpSpPr>
        <p:grpSpPr bwMode="auto">
          <a:xfrm>
            <a:off x="3081338" y="2411432"/>
            <a:ext cx="411162" cy="314325"/>
            <a:chOff x="687" y="762"/>
            <a:chExt cx="259" cy="198"/>
          </a:xfrm>
        </p:grpSpPr>
        <p:sp>
          <p:nvSpPr>
            <p:cNvPr id="762931" name="Oval 51"/>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32" name="Text Box 52"/>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t>2B</a:t>
              </a:r>
            </a:p>
          </p:txBody>
        </p:sp>
      </p:grpSp>
      <p:grpSp>
        <p:nvGrpSpPr>
          <p:cNvPr id="762933" name="Group 53"/>
          <p:cNvGrpSpPr>
            <a:grpSpLocks/>
          </p:cNvGrpSpPr>
          <p:nvPr/>
        </p:nvGrpSpPr>
        <p:grpSpPr bwMode="auto">
          <a:xfrm>
            <a:off x="3708400" y="1763732"/>
            <a:ext cx="411163" cy="314325"/>
            <a:chOff x="687" y="762"/>
            <a:chExt cx="259" cy="198"/>
          </a:xfrm>
        </p:grpSpPr>
        <p:sp>
          <p:nvSpPr>
            <p:cNvPr id="762934" name="Oval 54"/>
            <p:cNvSpPr>
              <a:spLocks noChangeArrowheads="1"/>
            </p:cNvSpPr>
            <p:nvPr/>
          </p:nvSpPr>
          <p:spPr bwMode="auto">
            <a:xfrm>
              <a:off x="720" y="768"/>
              <a:ext cx="192" cy="192"/>
            </a:xfrm>
            <a:prstGeom prst="ellipse">
              <a:avLst/>
            </a:prstGeom>
            <a:noFill/>
            <a:ln w="9525">
              <a:solidFill>
                <a:schemeClr val="tx1"/>
              </a:solidFill>
              <a:round/>
              <a:headEnd/>
              <a:tailEnd/>
            </a:ln>
            <a:effectLst/>
          </p:spPr>
          <p:txBody>
            <a:bodyPr wrap="none" anchor="ctr"/>
            <a:lstStyle/>
            <a:p>
              <a:endParaRPr lang="es-ES"/>
            </a:p>
          </p:txBody>
        </p:sp>
        <p:sp>
          <p:nvSpPr>
            <p:cNvPr id="762935" name="Text Box 55"/>
            <p:cNvSpPr txBox="1">
              <a:spLocks noChangeArrowheads="1"/>
            </p:cNvSpPr>
            <p:nvPr/>
          </p:nvSpPr>
          <p:spPr bwMode="auto">
            <a:xfrm>
              <a:off x="687" y="762"/>
              <a:ext cx="259" cy="192"/>
            </a:xfrm>
            <a:prstGeom prst="rect">
              <a:avLst/>
            </a:prstGeom>
            <a:noFill/>
            <a:ln w="9525">
              <a:noFill/>
              <a:miter lim="800000"/>
              <a:headEnd/>
              <a:tailEnd/>
            </a:ln>
            <a:effectLst/>
          </p:spPr>
          <p:txBody>
            <a:bodyPr wrap="none">
              <a:spAutoFit/>
            </a:bodyPr>
            <a:lstStyle/>
            <a:p>
              <a:r>
                <a:rPr lang="es-ES" sz="1400" b="1">
                  <a:solidFill>
                    <a:srgbClr val="FF0000"/>
                  </a:solidFill>
                </a:rPr>
                <a:t>2A</a:t>
              </a:r>
            </a:p>
          </p:txBody>
        </p:sp>
      </p:grpSp>
      <p:sp>
        <p:nvSpPr>
          <p:cNvPr id="762939" name="Line 59"/>
          <p:cNvSpPr>
            <a:spLocks noChangeShapeType="1"/>
          </p:cNvSpPr>
          <p:nvPr/>
        </p:nvSpPr>
        <p:spPr bwMode="auto">
          <a:xfrm flipH="1">
            <a:off x="3419475" y="2051070"/>
            <a:ext cx="431800" cy="431800"/>
          </a:xfrm>
          <a:prstGeom prst="line">
            <a:avLst/>
          </a:prstGeom>
          <a:noFill/>
          <a:ln w="25400">
            <a:solidFill>
              <a:schemeClr val="tx1"/>
            </a:solidFill>
            <a:round/>
            <a:headEnd/>
            <a:tailEnd/>
          </a:ln>
          <a:effectLst/>
        </p:spPr>
        <p:txBody>
          <a:bodyPr/>
          <a:lstStyle/>
          <a:p>
            <a:endParaRPr lang="es-ES"/>
          </a:p>
        </p:txBody>
      </p:sp>
      <p:sp>
        <p:nvSpPr>
          <p:cNvPr id="762940" name="Oval 60"/>
          <p:cNvSpPr>
            <a:spLocks noChangeArrowheads="1"/>
          </p:cNvSpPr>
          <p:nvPr/>
        </p:nvSpPr>
        <p:spPr bwMode="auto">
          <a:xfrm>
            <a:off x="2590800" y="1430357"/>
            <a:ext cx="1828800" cy="1752600"/>
          </a:xfrm>
          <a:prstGeom prst="ellipse">
            <a:avLst/>
          </a:prstGeom>
          <a:noFill/>
          <a:ln w="9525">
            <a:solidFill>
              <a:schemeClr val="tx1"/>
            </a:solidFill>
            <a:prstDash val="dash"/>
            <a:round/>
            <a:headEnd/>
            <a:tailEnd/>
          </a:ln>
          <a:effectLst/>
        </p:spPr>
        <p:txBody>
          <a:bodyPr wrap="none" anchor="ctr"/>
          <a:lstStyle/>
          <a:p>
            <a:endParaRPr lang="es-ES"/>
          </a:p>
        </p:txBody>
      </p:sp>
      <p:sp>
        <p:nvSpPr>
          <p:cNvPr id="762941" name="Oval 61"/>
          <p:cNvSpPr>
            <a:spLocks noChangeArrowheads="1"/>
          </p:cNvSpPr>
          <p:nvPr/>
        </p:nvSpPr>
        <p:spPr bwMode="auto">
          <a:xfrm>
            <a:off x="381000" y="1506557"/>
            <a:ext cx="1752600" cy="1676400"/>
          </a:xfrm>
          <a:prstGeom prst="ellipse">
            <a:avLst/>
          </a:prstGeom>
          <a:noFill/>
          <a:ln w="9525">
            <a:solidFill>
              <a:schemeClr val="tx1"/>
            </a:solidFill>
            <a:prstDash val="dash"/>
            <a:round/>
            <a:headEnd/>
            <a:tailEnd/>
          </a:ln>
          <a:effectLst/>
        </p:spPr>
        <p:txBody>
          <a:bodyPr wrap="none" anchor="ctr"/>
          <a:lstStyle/>
          <a:p>
            <a:endParaRPr lang="es-ES"/>
          </a:p>
        </p:txBody>
      </p:sp>
      <p:sp>
        <p:nvSpPr>
          <p:cNvPr id="762942" name="Oval 62"/>
          <p:cNvSpPr>
            <a:spLocks noChangeArrowheads="1"/>
          </p:cNvSpPr>
          <p:nvPr/>
        </p:nvSpPr>
        <p:spPr bwMode="auto">
          <a:xfrm>
            <a:off x="381000" y="3703657"/>
            <a:ext cx="1295400" cy="1231900"/>
          </a:xfrm>
          <a:prstGeom prst="ellipse">
            <a:avLst/>
          </a:prstGeom>
          <a:noFill/>
          <a:ln w="9525">
            <a:solidFill>
              <a:schemeClr val="tx1"/>
            </a:solidFill>
            <a:prstDash val="dash"/>
            <a:round/>
            <a:headEnd/>
            <a:tailEnd/>
          </a:ln>
          <a:effectLst/>
        </p:spPr>
        <p:txBody>
          <a:bodyPr wrap="none" anchor="ctr"/>
          <a:lstStyle/>
          <a:p>
            <a:endParaRPr lang="es-ES"/>
          </a:p>
        </p:txBody>
      </p:sp>
      <p:sp>
        <p:nvSpPr>
          <p:cNvPr id="762943" name="Text Box 63"/>
          <p:cNvSpPr txBox="1">
            <a:spLocks noChangeArrowheads="1"/>
          </p:cNvSpPr>
          <p:nvPr/>
        </p:nvSpPr>
        <p:spPr bwMode="auto">
          <a:xfrm>
            <a:off x="482600" y="3227407"/>
            <a:ext cx="1041400" cy="336550"/>
          </a:xfrm>
          <a:prstGeom prst="rect">
            <a:avLst/>
          </a:prstGeom>
          <a:noFill/>
          <a:ln w="9525">
            <a:noFill/>
            <a:miter lim="800000"/>
            <a:headEnd/>
            <a:tailEnd/>
          </a:ln>
          <a:effectLst/>
        </p:spPr>
        <p:txBody>
          <a:bodyPr wrap="none">
            <a:spAutoFit/>
          </a:bodyPr>
          <a:lstStyle/>
          <a:p>
            <a:r>
              <a:rPr lang="es-ES" sz="1600" b="1"/>
              <a:t>Región 1</a:t>
            </a:r>
          </a:p>
        </p:txBody>
      </p:sp>
      <p:sp>
        <p:nvSpPr>
          <p:cNvPr id="762944" name="Text Box 64"/>
          <p:cNvSpPr txBox="1">
            <a:spLocks noChangeArrowheads="1"/>
          </p:cNvSpPr>
          <p:nvPr/>
        </p:nvSpPr>
        <p:spPr bwMode="auto">
          <a:xfrm>
            <a:off x="2555875" y="3182957"/>
            <a:ext cx="1041400" cy="336550"/>
          </a:xfrm>
          <a:prstGeom prst="rect">
            <a:avLst/>
          </a:prstGeom>
          <a:noFill/>
          <a:ln w="9525">
            <a:noFill/>
            <a:miter lim="800000"/>
            <a:headEnd/>
            <a:tailEnd/>
          </a:ln>
          <a:effectLst/>
        </p:spPr>
        <p:txBody>
          <a:bodyPr wrap="none">
            <a:spAutoFit/>
          </a:bodyPr>
          <a:lstStyle/>
          <a:p>
            <a:r>
              <a:rPr lang="es-ES" sz="1600" b="1"/>
              <a:t>Región 2</a:t>
            </a:r>
          </a:p>
        </p:txBody>
      </p:sp>
      <p:sp>
        <p:nvSpPr>
          <p:cNvPr id="762945" name="Text Box 65"/>
          <p:cNvSpPr txBox="1">
            <a:spLocks noChangeArrowheads="1"/>
          </p:cNvSpPr>
          <p:nvPr/>
        </p:nvSpPr>
        <p:spPr bwMode="auto">
          <a:xfrm>
            <a:off x="304800" y="4980007"/>
            <a:ext cx="1041400" cy="336550"/>
          </a:xfrm>
          <a:prstGeom prst="rect">
            <a:avLst/>
          </a:prstGeom>
          <a:noFill/>
          <a:ln w="9525">
            <a:noFill/>
            <a:miter lim="800000"/>
            <a:headEnd/>
            <a:tailEnd/>
          </a:ln>
          <a:effectLst/>
        </p:spPr>
        <p:txBody>
          <a:bodyPr wrap="none">
            <a:spAutoFit/>
          </a:bodyPr>
          <a:lstStyle/>
          <a:p>
            <a:r>
              <a:rPr lang="es-ES" sz="1600" b="1"/>
              <a:t>Región 3</a:t>
            </a:r>
          </a:p>
        </p:txBody>
      </p:sp>
      <p:sp>
        <p:nvSpPr>
          <p:cNvPr id="762946" name="Text Box 66"/>
          <p:cNvSpPr txBox="1">
            <a:spLocks noChangeArrowheads="1"/>
          </p:cNvSpPr>
          <p:nvPr/>
        </p:nvSpPr>
        <p:spPr bwMode="auto">
          <a:xfrm>
            <a:off x="2895600" y="5818207"/>
            <a:ext cx="1041400" cy="336550"/>
          </a:xfrm>
          <a:prstGeom prst="rect">
            <a:avLst/>
          </a:prstGeom>
          <a:noFill/>
          <a:ln w="9525">
            <a:noFill/>
            <a:miter lim="800000"/>
            <a:headEnd/>
            <a:tailEnd/>
          </a:ln>
          <a:effectLst/>
        </p:spPr>
        <p:txBody>
          <a:bodyPr wrap="none">
            <a:spAutoFit/>
          </a:bodyPr>
          <a:lstStyle/>
          <a:p>
            <a:r>
              <a:rPr lang="es-ES" sz="1600" b="1"/>
              <a:t>Región 4</a:t>
            </a:r>
          </a:p>
        </p:txBody>
      </p:sp>
      <p:graphicFrame>
        <p:nvGraphicFramePr>
          <p:cNvPr id="763063" name="Group 183"/>
          <p:cNvGraphicFramePr>
            <a:graphicFrameLocks noGrp="1"/>
          </p:cNvGraphicFramePr>
          <p:nvPr/>
        </p:nvGraphicFramePr>
        <p:xfrm>
          <a:off x="4787900" y="1863725"/>
          <a:ext cx="1798638" cy="3962400"/>
        </p:xfrm>
        <a:graphic>
          <a:graphicData uri="http://schemas.openxmlformats.org/drawingml/2006/table">
            <a:tbl>
              <a:tblPr/>
              <a:tblGrid>
                <a:gridCol w="738188"/>
                <a:gridCol w="441325"/>
                <a:gridCol w="619125"/>
              </a:tblGrid>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dirty="0" smtClean="0">
                          <a:ln>
                            <a:noFill/>
                          </a:ln>
                          <a:solidFill>
                            <a:schemeClr val="tx1"/>
                          </a:solidFill>
                          <a:effectLst/>
                          <a:latin typeface="Times New Roman" pitchFamily="18" charset="0"/>
                        </a:rPr>
                        <a:t>Destino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Vía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Saltos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1</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2A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2B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3A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3</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3B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2</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3</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4</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4</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dirty="0" smtClean="0">
                          <a:ln>
                            <a:noFill/>
                          </a:ln>
                          <a:solidFill>
                            <a:schemeClr val="tx1"/>
                          </a:solidFill>
                          <a:effectLst/>
                          <a:latin typeface="Times New Roman" pitchFamily="18" charset="0"/>
                        </a:rPr>
                        <a:t>4</a:t>
                      </a:r>
                      <a:endParaRPr kumimoji="0" lang="es-E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63013" name="Group 133"/>
          <p:cNvGraphicFramePr>
            <a:graphicFrameLocks noGrp="1"/>
          </p:cNvGraphicFramePr>
          <p:nvPr/>
        </p:nvGraphicFramePr>
        <p:xfrm>
          <a:off x="6997700" y="1847850"/>
          <a:ext cx="1798638" cy="2133600"/>
        </p:xfrm>
        <a:graphic>
          <a:graphicData uri="http://schemas.openxmlformats.org/drawingml/2006/table">
            <a:tbl>
              <a:tblPr/>
              <a:tblGrid>
                <a:gridCol w="738188"/>
                <a:gridCol w="441325"/>
                <a:gridCol w="619125"/>
              </a:tblGrid>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Destino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Vía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Saltos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1</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2</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0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rPr>
                        <a:t>1C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_tradnl" sz="1400" b="0" i="0" u="none" strike="noStrike" cap="none" normalizeH="0" baseline="0" smtClean="0">
                          <a:ln>
                            <a:noFill/>
                          </a:ln>
                          <a:solidFill>
                            <a:schemeClr val="tx1"/>
                          </a:solidFill>
                          <a:effectLst/>
                          <a:latin typeface="Times New Roman" pitchFamily="18" charset="0"/>
                        </a:rPr>
                        <a:t>3</a:t>
                      </a:r>
                      <a:endParaRPr kumimoji="0" lang="es-E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3047" name="Text Box 167"/>
          <p:cNvSpPr txBox="1">
            <a:spLocks noChangeArrowheads="1"/>
          </p:cNvSpPr>
          <p:nvPr/>
        </p:nvSpPr>
        <p:spPr bwMode="auto">
          <a:xfrm>
            <a:off x="2695575" y="123825"/>
            <a:ext cx="3892550" cy="641350"/>
          </a:xfrm>
          <a:prstGeom prst="rect">
            <a:avLst/>
          </a:prstGeom>
          <a:noFill/>
          <a:ln w="9525">
            <a:noFill/>
            <a:miter lim="800000"/>
            <a:headEnd/>
            <a:tailEnd/>
          </a:ln>
          <a:effectLst/>
        </p:spPr>
        <p:txBody>
          <a:bodyPr wrap="none">
            <a:spAutoFit/>
          </a:bodyPr>
          <a:lstStyle/>
          <a:p>
            <a:r>
              <a:rPr lang="es-ES" sz="3600"/>
              <a:t>Routing jerárquico</a:t>
            </a:r>
          </a:p>
        </p:txBody>
      </p:sp>
      <p:sp>
        <p:nvSpPr>
          <p:cNvPr id="763048" name="Text Box 168"/>
          <p:cNvSpPr txBox="1">
            <a:spLocks noChangeArrowheads="1"/>
          </p:cNvSpPr>
          <p:nvPr/>
        </p:nvSpPr>
        <p:spPr bwMode="auto">
          <a:xfrm>
            <a:off x="4940300" y="908720"/>
            <a:ext cx="3330575" cy="396875"/>
          </a:xfrm>
          <a:prstGeom prst="rect">
            <a:avLst/>
          </a:prstGeom>
          <a:noFill/>
          <a:ln w="9525">
            <a:noFill/>
            <a:miter lim="800000"/>
            <a:headEnd/>
            <a:tailEnd/>
          </a:ln>
          <a:effectLst/>
        </p:spPr>
        <p:txBody>
          <a:bodyPr wrap="none">
            <a:spAutoFit/>
          </a:bodyPr>
          <a:lstStyle/>
          <a:p>
            <a:r>
              <a:rPr lang="es-ES" sz="2000" b="1" dirty="0"/>
              <a:t>Tabla de vectores para 1A</a:t>
            </a:r>
          </a:p>
        </p:txBody>
      </p:sp>
      <p:sp>
        <p:nvSpPr>
          <p:cNvPr id="763049" name="Text Box 169"/>
          <p:cNvSpPr txBox="1">
            <a:spLocks noChangeArrowheads="1"/>
          </p:cNvSpPr>
          <p:nvPr/>
        </p:nvSpPr>
        <p:spPr bwMode="auto">
          <a:xfrm>
            <a:off x="5004048" y="1340768"/>
            <a:ext cx="1440160" cy="523220"/>
          </a:xfrm>
          <a:prstGeom prst="rect">
            <a:avLst/>
          </a:prstGeom>
          <a:noFill/>
          <a:ln w="9525">
            <a:noFill/>
            <a:miter lim="800000"/>
            <a:headEnd/>
            <a:tailEnd/>
          </a:ln>
          <a:effectLst/>
        </p:spPr>
        <p:txBody>
          <a:bodyPr wrap="square">
            <a:spAutoFit/>
          </a:bodyPr>
          <a:lstStyle/>
          <a:p>
            <a:pPr algn="ctr"/>
            <a:r>
              <a:rPr lang="es-ES" sz="1400" b="1" dirty="0" smtClean="0"/>
              <a:t>Con rutas no jerárquicas</a:t>
            </a:r>
            <a:endParaRPr lang="es-ES" sz="1400" b="1" dirty="0"/>
          </a:p>
        </p:txBody>
      </p:sp>
      <p:sp>
        <p:nvSpPr>
          <p:cNvPr id="763050" name="Text Box 170"/>
          <p:cNvSpPr txBox="1">
            <a:spLocks noChangeArrowheads="1"/>
          </p:cNvSpPr>
          <p:nvPr/>
        </p:nvSpPr>
        <p:spPr bwMode="auto">
          <a:xfrm>
            <a:off x="7236296" y="1340768"/>
            <a:ext cx="1385639" cy="523220"/>
          </a:xfrm>
          <a:prstGeom prst="rect">
            <a:avLst/>
          </a:prstGeom>
          <a:noFill/>
          <a:ln w="9525">
            <a:noFill/>
            <a:miter lim="800000"/>
            <a:headEnd/>
            <a:tailEnd/>
          </a:ln>
          <a:effectLst/>
        </p:spPr>
        <p:txBody>
          <a:bodyPr wrap="square">
            <a:spAutoFit/>
          </a:bodyPr>
          <a:lstStyle/>
          <a:p>
            <a:pPr algn="ctr"/>
            <a:r>
              <a:rPr lang="es-ES" sz="1400" b="1" dirty="0" smtClean="0"/>
              <a:t>Con rutas jerárquicas</a:t>
            </a:r>
            <a:endParaRPr lang="es-ES" sz="1400" b="1" dirty="0"/>
          </a:p>
        </p:txBody>
      </p:sp>
      <p:sp>
        <p:nvSpPr>
          <p:cNvPr id="763052" name="Line 172"/>
          <p:cNvSpPr>
            <a:spLocks noChangeShapeType="1"/>
          </p:cNvSpPr>
          <p:nvPr/>
        </p:nvSpPr>
        <p:spPr bwMode="auto">
          <a:xfrm>
            <a:off x="3419475" y="4067195"/>
            <a:ext cx="647700" cy="215900"/>
          </a:xfrm>
          <a:prstGeom prst="line">
            <a:avLst/>
          </a:prstGeom>
          <a:noFill/>
          <a:ln w="25400">
            <a:solidFill>
              <a:schemeClr val="tx1"/>
            </a:solidFill>
            <a:round/>
            <a:headEnd/>
            <a:tailEnd/>
          </a:ln>
          <a:effectLst/>
        </p:spPr>
        <p:txBody>
          <a:bodyPr/>
          <a:lstStyle/>
          <a:p>
            <a:endParaRPr lang="es-ES"/>
          </a:p>
        </p:txBody>
      </p:sp>
      <p:sp>
        <p:nvSpPr>
          <p:cNvPr id="763053" name="Text Box 173"/>
          <p:cNvSpPr txBox="1">
            <a:spLocks noChangeArrowheads="1"/>
          </p:cNvSpPr>
          <p:nvPr/>
        </p:nvSpPr>
        <p:spPr bwMode="auto">
          <a:xfrm>
            <a:off x="7075488" y="4616450"/>
            <a:ext cx="1871662" cy="1165225"/>
          </a:xfrm>
          <a:prstGeom prst="rect">
            <a:avLst/>
          </a:prstGeom>
          <a:noFill/>
          <a:ln w="9525">
            <a:solidFill>
              <a:schemeClr val="tx1"/>
            </a:solidFill>
            <a:miter lim="800000"/>
            <a:headEnd/>
            <a:tailEnd/>
          </a:ln>
          <a:effectLst/>
        </p:spPr>
        <p:txBody>
          <a:bodyPr>
            <a:spAutoFit/>
          </a:bodyPr>
          <a:lstStyle/>
          <a:p>
            <a:pPr algn="ctr"/>
            <a:r>
              <a:rPr lang="es-ES_tradnl" sz="1400" b="1"/>
              <a:t>En este caso la ruta de la región 1 a cualquier destino de la región 4 pasa por la 3</a:t>
            </a:r>
            <a:endParaRPr lang="es-ES" sz="1400" b="1"/>
          </a:p>
        </p:txBody>
      </p:sp>
      <p:sp>
        <p:nvSpPr>
          <p:cNvPr id="763054" name="Line 174"/>
          <p:cNvSpPr>
            <a:spLocks noChangeShapeType="1"/>
          </p:cNvSpPr>
          <p:nvPr/>
        </p:nvSpPr>
        <p:spPr bwMode="auto">
          <a:xfrm flipV="1">
            <a:off x="7939088" y="4040188"/>
            <a:ext cx="0" cy="576262"/>
          </a:xfrm>
          <a:prstGeom prst="line">
            <a:avLst/>
          </a:prstGeom>
          <a:noFill/>
          <a:ln w="9525">
            <a:solidFill>
              <a:schemeClr val="tx1"/>
            </a:solidFill>
            <a:round/>
            <a:headEnd/>
            <a:tailEnd type="triangle" w="med" len="med"/>
          </a:ln>
          <a:effectLst/>
        </p:spPr>
        <p:txBody>
          <a:bodyPr/>
          <a:lstStyle/>
          <a:p>
            <a:endParaRPr lang="es-ES"/>
          </a:p>
        </p:txBody>
      </p:sp>
      <p:sp>
        <p:nvSpPr>
          <p:cNvPr id="763055" name="Line 175"/>
          <p:cNvSpPr>
            <a:spLocks noChangeShapeType="1"/>
          </p:cNvSpPr>
          <p:nvPr/>
        </p:nvSpPr>
        <p:spPr bwMode="auto">
          <a:xfrm>
            <a:off x="971550" y="2555895"/>
            <a:ext cx="647700" cy="0"/>
          </a:xfrm>
          <a:prstGeom prst="line">
            <a:avLst/>
          </a:prstGeom>
          <a:noFill/>
          <a:ln w="19050">
            <a:solidFill>
              <a:srgbClr val="0070C0"/>
            </a:solidFill>
            <a:prstDash val="sysDot"/>
            <a:round/>
            <a:headEnd/>
            <a:tailEnd/>
          </a:ln>
          <a:effectLst/>
        </p:spPr>
        <p:txBody>
          <a:bodyPr/>
          <a:lstStyle/>
          <a:p>
            <a:endParaRPr lang="es-ES"/>
          </a:p>
        </p:txBody>
      </p:sp>
      <p:sp>
        <p:nvSpPr>
          <p:cNvPr id="763057" name="Line 177"/>
          <p:cNvSpPr>
            <a:spLocks noChangeShapeType="1"/>
          </p:cNvSpPr>
          <p:nvPr/>
        </p:nvSpPr>
        <p:spPr bwMode="auto">
          <a:xfrm flipH="1">
            <a:off x="1492250" y="2789257"/>
            <a:ext cx="228600" cy="1377950"/>
          </a:xfrm>
          <a:prstGeom prst="line">
            <a:avLst/>
          </a:prstGeom>
          <a:noFill/>
          <a:ln w="19050">
            <a:solidFill>
              <a:srgbClr val="0070C0"/>
            </a:solidFill>
            <a:prstDash val="sysDot"/>
            <a:round/>
            <a:headEnd/>
            <a:tailEnd/>
          </a:ln>
          <a:effectLst/>
        </p:spPr>
        <p:txBody>
          <a:bodyPr/>
          <a:lstStyle/>
          <a:p>
            <a:endParaRPr lang="es-ES"/>
          </a:p>
        </p:txBody>
      </p:sp>
      <p:sp>
        <p:nvSpPr>
          <p:cNvPr id="763058" name="Line 178"/>
          <p:cNvSpPr>
            <a:spLocks noChangeShapeType="1"/>
          </p:cNvSpPr>
          <p:nvPr/>
        </p:nvSpPr>
        <p:spPr bwMode="auto">
          <a:xfrm>
            <a:off x="1574800" y="4300557"/>
            <a:ext cx="952500" cy="177800"/>
          </a:xfrm>
          <a:prstGeom prst="line">
            <a:avLst/>
          </a:prstGeom>
          <a:noFill/>
          <a:ln w="19050">
            <a:solidFill>
              <a:srgbClr val="0070C0"/>
            </a:solidFill>
            <a:prstDash val="sysDot"/>
            <a:round/>
            <a:headEnd/>
            <a:tailEnd/>
          </a:ln>
          <a:effectLst/>
        </p:spPr>
        <p:txBody>
          <a:bodyPr/>
          <a:lstStyle/>
          <a:p>
            <a:endParaRPr lang="es-ES"/>
          </a:p>
        </p:txBody>
      </p:sp>
      <p:sp>
        <p:nvSpPr>
          <p:cNvPr id="763059" name="Line 179"/>
          <p:cNvSpPr>
            <a:spLocks noChangeShapeType="1"/>
          </p:cNvSpPr>
          <p:nvPr/>
        </p:nvSpPr>
        <p:spPr bwMode="auto">
          <a:xfrm flipV="1">
            <a:off x="2724150" y="4065607"/>
            <a:ext cx="431800" cy="355600"/>
          </a:xfrm>
          <a:prstGeom prst="line">
            <a:avLst/>
          </a:prstGeom>
          <a:noFill/>
          <a:ln w="19050">
            <a:solidFill>
              <a:srgbClr val="0070C0"/>
            </a:solidFill>
            <a:prstDash val="sysDot"/>
            <a:round/>
            <a:headEnd/>
            <a:tailEnd/>
          </a:ln>
          <a:effectLst/>
        </p:spPr>
        <p:txBody>
          <a:bodyPr/>
          <a:lstStyle/>
          <a:p>
            <a:endParaRPr lang="es-ES"/>
          </a:p>
        </p:txBody>
      </p:sp>
      <p:sp>
        <p:nvSpPr>
          <p:cNvPr id="763060" name="Line 180"/>
          <p:cNvSpPr>
            <a:spLocks noChangeShapeType="1"/>
          </p:cNvSpPr>
          <p:nvPr/>
        </p:nvSpPr>
        <p:spPr bwMode="auto">
          <a:xfrm>
            <a:off x="3441700" y="4021157"/>
            <a:ext cx="635000" cy="215900"/>
          </a:xfrm>
          <a:prstGeom prst="line">
            <a:avLst/>
          </a:prstGeom>
          <a:noFill/>
          <a:ln w="19050">
            <a:solidFill>
              <a:srgbClr val="0070C0"/>
            </a:solidFill>
            <a:prstDash val="sysDot"/>
            <a:round/>
            <a:headEnd/>
            <a:tailEnd/>
          </a:ln>
          <a:effectLst/>
        </p:spPr>
        <p:txBody>
          <a:bodyPr/>
          <a:lstStyle/>
          <a:p>
            <a:endParaRPr lang="es-ES"/>
          </a:p>
        </p:txBody>
      </p:sp>
      <p:sp>
        <p:nvSpPr>
          <p:cNvPr id="763061" name="Line 181"/>
          <p:cNvSpPr>
            <a:spLocks noChangeShapeType="1"/>
          </p:cNvSpPr>
          <p:nvPr/>
        </p:nvSpPr>
        <p:spPr bwMode="auto">
          <a:xfrm>
            <a:off x="971550" y="2627332"/>
            <a:ext cx="576263" cy="0"/>
          </a:xfrm>
          <a:prstGeom prst="line">
            <a:avLst/>
          </a:prstGeom>
          <a:noFill/>
          <a:ln w="9525">
            <a:solidFill>
              <a:schemeClr val="tx1"/>
            </a:solidFill>
            <a:round/>
            <a:headEnd/>
            <a:tailEnd/>
          </a:ln>
          <a:effectLst/>
        </p:spPr>
        <p:txBody>
          <a:bodyPr/>
          <a:lstStyle/>
          <a:p>
            <a:endParaRPr lang="es-ES"/>
          </a:p>
        </p:txBody>
      </p:sp>
      <p:sp>
        <p:nvSpPr>
          <p:cNvPr id="763064" name="Text Box 184"/>
          <p:cNvSpPr txBox="1">
            <a:spLocks noChangeArrowheads="1"/>
          </p:cNvSpPr>
          <p:nvPr/>
        </p:nvSpPr>
        <p:spPr bwMode="auto">
          <a:xfrm>
            <a:off x="467544" y="5724545"/>
            <a:ext cx="2385589" cy="584775"/>
          </a:xfrm>
          <a:prstGeom prst="rect">
            <a:avLst/>
          </a:prstGeom>
          <a:noFill/>
          <a:ln w="9525">
            <a:noFill/>
            <a:miter lim="800000"/>
            <a:headEnd/>
            <a:tailEnd/>
          </a:ln>
          <a:effectLst/>
        </p:spPr>
        <p:txBody>
          <a:bodyPr wrap="none">
            <a:spAutoFit/>
          </a:bodyPr>
          <a:lstStyle/>
          <a:p>
            <a:pPr algn="ctr"/>
            <a:r>
              <a:rPr lang="es-ES" sz="1600" b="1" dirty="0"/>
              <a:t>Ruta </a:t>
            </a:r>
            <a:r>
              <a:rPr lang="es-ES" sz="1600" b="1" dirty="0" smtClean="0"/>
              <a:t>jerárquica 1A- 4C</a:t>
            </a:r>
          </a:p>
          <a:p>
            <a:pPr algn="ctr"/>
            <a:r>
              <a:rPr lang="es-ES" sz="1600" b="1" dirty="0" smtClean="0"/>
              <a:t>(5 saltos)</a:t>
            </a:r>
            <a:endParaRPr lang="es-ES" sz="1600" b="1" dirty="0"/>
          </a:p>
        </p:txBody>
      </p:sp>
      <p:sp>
        <p:nvSpPr>
          <p:cNvPr id="763065" name="Line 185"/>
          <p:cNvSpPr>
            <a:spLocks noChangeShapeType="1"/>
          </p:cNvSpPr>
          <p:nvPr/>
        </p:nvSpPr>
        <p:spPr bwMode="auto">
          <a:xfrm flipV="1">
            <a:off x="1835150" y="4427557"/>
            <a:ext cx="73025" cy="1295400"/>
          </a:xfrm>
          <a:prstGeom prst="line">
            <a:avLst/>
          </a:prstGeom>
          <a:noFill/>
          <a:ln w="9525">
            <a:solidFill>
              <a:schemeClr val="tx1"/>
            </a:solidFill>
            <a:round/>
            <a:headEnd/>
            <a:tailEnd type="triangle" w="med" len="med"/>
          </a:ln>
          <a:effectLst/>
        </p:spPr>
        <p:txBody>
          <a:bodyPr/>
          <a:lstStyle/>
          <a:p>
            <a:endParaRPr lang="es-ES"/>
          </a:p>
        </p:txBody>
      </p:sp>
      <p:sp>
        <p:nvSpPr>
          <p:cNvPr id="763066" name="Text Box 186"/>
          <p:cNvSpPr txBox="1">
            <a:spLocks noChangeArrowheads="1"/>
          </p:cNvSpPr>
          <p:nvPr/>
        </p:nvSpPr>
        <p:spPr bwMode="auto">
          <a:xfrm>
            <a:off x="1111735" y="692696"/>
            <a:ext cx="2020105" cy="584775"/>
          </a:xfrm>
          <a:prstGeom prst="rect">
            <a:avLst/>
          </a:prstGeom>
          <a:noFill/>
          <a:ln w="9525">
            <a:noFill/>
            <a:miter lim="800000"/>
            <a:headEnd/>
            <a:tailEnd/>
          </a:ln>
          <a:effectLst/>
        </p:spPr>
        <p:txBody>
          <a:bodyPr wrap="none">
            <a:spAutoFit/>
          </a:bodyPr>
          <a:lstStyle/>
          <a:p>
            <a:pPr algn="ctr"/>
            <a:r>
              <a:rPr lang="es-ES" sz="1600" b="1" dirty="0"/>
              <a:t>Ruta </a:t>
            </a:r>
            <a:r>
              <a:rPr lang="es-ES" sz="1600" b="1" dirty="0" smtClean="0"/>
              <a:t>óptima 1A-4C</a:t>
            </a:r>
          </a:p>
          <a:p>
            <a:pPr algn="ctr"/>
            <a:r>
              <a:rPr lang="es-ES" sz="1600" b="1" dirty="0" smtClean="0"/>
              <a:t>(3 saltos)</a:t>
            </a:r>
            <a:endParaRPr lang="es-ES" sz="1600" b="1" dirty="0"/>
          </a:p>
        </p:txBody>
      </p:sp>
      <p:sp>
        <p:nvSpPr>
          <p:cNvPr id="763067" name="Line 187"/>
          <p:cNvSpPr>
            <a:spLocks noChangeShapeType="1"/>
          </p:cNvSpPr>
          <p:nvPr/>
        </p:nvSpPr>
        <p:spPr bwMode="auto">
          <a:xfrm flipV="1">
            <a:off x="828675" y="1908195"/>
            <a:ext cx="287338" cy="574675"/>
          </a:xfrm>
          <a:prstGeom prst="line">
            <a:avLst/>
          </a:prstGeom>
          <a:noFill/>
          <a:ln w="19050">
            <a:solidFill>
              <a:srgbClr val="FF0000"/>
            </a:solidFill>
            <a:prstDash val="dash"/>
            <a:round/>
            <a:headEnd/>
            <a:tailEnd/>
          </a:ln>
          <a:effectLst/>
        </p:spPr>
        <p:txBody>
          <a:bodyPr/>
          <a:lstStyle/>
          <a:p>
            <a:endParaRPr lang="es-ES"/>
          </a:p>
        </p:txBody>
      </p:sp>
      <p:sp>
        <p:nvSpPr>
          <p:cNvPr id="763068" name="Line 188"/>
          <p:cNvSpPr>
            <a:spLocks noChangeShapeType="1"/>
          </p:cNvSpPr>
          <p:nvPr/>
        </p:nvSpPr>
        <p:spPr bwMode="auto">
          <a:xfrm>
            <a:off x="1331913" y="1763732"/>
            <a:ext cx="2484437" cy="41275"/>
          </a:xfrm>
          <a:prstGeom prst="line">
            <a:avLst/>
          </a:prstGeom>
          <a:noFill/>
          <a:ln w="19050">
            <a:solidFill>
              <a:srgbClr val="FF0000"/>
            </a:solidFill>
            <a:prstDash val="dash"/>
            <a:round/>
            <a:headEnd/>
            <a:tailEnd/>
          </a:ln>
          <a:effectLst/>
        </p:spPr>
        <p:txBody>
          <a:bodyPr/>
          <a:lstStyle/>
          <a:p>
            <a:endParaRPr lang="es-ES"/>
          </a:p>
        </p:txBody>
      </p:sp>
      <p:sp>
        <p:nvSpPr>
          <p:cNvPr id="763069" name="Line 189"/>
          <p:cNvSpPr>
            <a:spLocks noChangeShapeType="1"/>
          </p:cNvSpPr>
          <p:nvPr/>
        </p:nvSpPr>
        <p:spPr bwMode="auto">
          <a:xfrm flipH="1" flipV="1">
            <a:off x="3995738" y="2051070"/>
            <a:ext cx="273050" cy="2082800"/>
          </a:xfrm>
          <a:prstGeom prst="line">
            <a:avLst/>
          </a:prstGeom>
          <a:noFill/>
          <a:ln w="19050">
            <a:solidFill>
              <a:srgbClr val="FF0000"/>
            </a:solidFill>
            <a:prstDash val="dash"/>
            <a:round/>
            <a:headEnd/>
            <a:tailEnd/>
          </a:ln>
          <a:effectLst/>
        </p:spPr>
        <p:txBody>
          <a:bodyPr/>
          <a:lstStyle/>
          <a:p>
            <a:endParaRPr lang="es-ES"/>
          </a:p>
        </p:txBody>
      </p:sp>
      <p:sp>
        <p:nvSpPr>
          <p:cNvPr id="763070" name="Line 190"/>
          <p:cNvSpPr>
            <a:spLocks noChangeShapeType="1"/>
          </p:cNvSpPr>
          <p:nvPr/>
        </p:nvSpPr>
        <p:spPr bwMode="auto">
          <a:xfrm>
            <a:off x="2124075" y="1258907"/>
            <a:ext cx="0" cy="504825"/>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29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2943"/>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762940"/>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0"/>
                                  </p:stCondLst>
                                  <p:childTnLst>
                                    <p:set>
                                      <p:cBhvr>
                                        <p:cTn id="14" dur="1" fill="hold">
                                          <p:stCondLst>
                                            <p:cond delay="0"/>
                                          </p:stCondLst>
                                        </p:cTn>
                                        <p:tgtEl>
                                          <p:spTgt spid="762944"/>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grpId="0" nodeType="afterEffect">
                                  <p:stCondLst>
                                    <p:cond delay="1000"/>
                                  </p:stCondLst>
                                  <p:childTnLst>
                                    <p:set>
                                      <p:cBhvr>
                                        <p:cTn id="17" dur="1" fill="hold">
                                          <p:stCondLst>
                                            <p:cond delay="0"/>
                                          </p:stCondLst>
                                        </p:cTn>
                                        <p:tgtEl>
                                          <p:spTgt spid="762942"/>
                                        </p:tgtEl>
                                        <p:attrNameLst>
                                          <p:attrName>style.visibility</p:attrName>
                                        </p:attrNameLst>
                                      </p:cBhvr>
                                      <p:to>
                                        <p:strVal val="visible"/>
                                      </p:to>
                                    </p:set>
                                  </p:childTnLst>
                                </p:cTn>
                              </p:par>
                            </p:childTnLst>
                          </p:cTn>
                        </p:par>
                        <p:par>
                          <p:cTn id="18" fill="hold">
                            <p:stCondLst>
                              <p:cond delay="2000"/>
                            </p:stCondLst>
                            <p:childTnLst>
                              <p:par>
                                <p:cTn id="19" presetID="1" presetClass="entr" presetSubtype="0" fill="hold" grpId="0" nodeType="afterEffect">
                                  <p:stCondLst>
                                    <p:cond delay="0"/>
                                  </p:stCondLst>
                                  <p:childTnLst>
                                    <p:set>
                                      <p:cBhvr>
                                        <p:cTn id="20" dur="1" fill="hold">
                                          <p:stCondLst>
                                            <p:cond delay="0"/>
                                          </p:stCondLst>
                                        </p:cTn>
                                        <p:tgtEl>
                                          <p:spTgt spid="762945"/>
                                        </p:tgtEl>
                                        <p:attrNameLst>
                                          <p:attrName>style.visibility</p:attrName>
                                        </p:attrNameLst>
                                      </p:cBhvr>
                                      <p:to>
                                        <p:strVal val="visible"/>
                                      </p:to>
                                    </p:set>
                                  </p:childTnLst>
                                </p:cTn>
                              </p:par>
                            </p:childTnLst>
                          </p:cTn>
                        </p:par>
                        <p:par>
                          <p:cTn id="21" fill="hold">
                            <p:stCondLst>
                              <p:cond delay="2000"/>
                            </p:stCondLst>
                            <p:childTnLst>
                              <p:par>
                                <p:cTn id="22" presetID="1" presetClass="entr" presetSubtype="0" fill="hold" grpId="0" nodeType="afterEffect">
                                  <p:stCondLst>
                                    <p:cond delay="1000"/>
                                  </p:stCondLst>
                                  <p:childTnLst>
                                    <p:set>
                                      <p:cBhvr>
                                        <p:cTn id="23" dur="1" fill="hold">
                                          <p:stCondLst>
                                            <p:cond delay="0"/>
                                          </p:stCondLst>
                                        </p:cTn>
                                        <p:tgtEl>
                                          <p:spTgt spid="762923"/>
                                        </p:tgtEl>
                                        <p:attrNameLst>
                                          <p:attrName>style.visibility</p:attrName>
                                        </p:attrNameLst>
                                      </p:cBhvr>
                                      <p:to>
                                        <p:strVal val="visible"/>
                                      </p:to>
                                    </p:set>
                                  </p:childTnLst>
                                </p:cTn>
                              </p:par>
                            </p:childTnLst>
                          </p:cTn>
                        </p:par>
                        <p:par>
                          <p:cTn id="24" fill="hold">
                            <p:stCondLst>
                              <p:cond delay="3000"/>
                            </p:stCondLst>
                            <p:childTnLst>
                              <p:par>
                                <p:cTn id="25" presetID="1" presetClass="entr" presetSubtype="0" fill="hold" grpId="0" nodeType="afterEffect">
                                  <p:stCondLst>
                                    <p:cond delay="0"/>
                                  </p:stCondLst>
                                  <p:childTnLst>
                                    <p:set>
                                      <p:cBhvr>
                                        <p:cTn id="26" dur="1" fill="hold">
                                          <p:stCondLst>
                                            <p:cond delay="0"/>
                                          </p:stCondLst>
                                        </p:cTn>
                                        <p:tgtEl>
                                          <p:spTgt spid="7629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63013"/>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76305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763053"/>
                                        </p:tgtEl>
                                        <p:attrNameLst>
                                          <p:attrName>style.visibility</p:attrName>
                                        </p:attrNameLst>
                                      </p:cBhvr>
                                      <p:to>
                                        <p:strVal val="visible"/>
                                      </p:to>
                                    </p:set>
                                  </p:childTnLst>
                                </p:cTn>
                              </p:par>
                            </p:childTnLst>
                          </p:cTn>
                        </p:par>
                        <p:par>
                          <p:cTn id="38" fill="hold">
                            <p:stCondLst>
                              <p:cond delay="0"/>
                            </p:stCondLst>
                            <p:childTnLst>
                              <p:par>
                                <p:cTn id="39" presetID="1" presetClass="entr" presetSubtype="0" fill="hold" grpId="0" nodeType="afterEffect">
                                  <p:stCondLst>
                                    <p:cond delay="0"/>
                                  </p:stCondLst>
                                  <p:childTnLst>
                                    <p:set>
                                      <p:cBhvr>
                                        <p:cTn id="40" dur="1" fill="hold">
                                          <p:stCondLst>
                                            <p:cond delay="0"/>
                                          </p:stCondLst>
                                        </p:cTn>
                                        <p:tgtEl>
                                          <p:spTgt spid="76305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63055"/>
                                        </p:tgtEl>
                                        <p:attrNameLst>
                                          <p:attrName>style.visibility</p:attrName>
                                        </p:attrNameLst>
                                      </p:cBhvr>
                                      <p:to>
                                        <p:strVal val="visible"/>
                                      </p:to>
                                    </p:set>
                                    <p:animEffect transition="in" filter="wipe(down)">
                                      <p:cBhvr>
                                        <p:cTn id="45" dur="500"/>
                                        <p:tgtEl>
                                          <p:spTgt spid="763055"/>
                                        </p:tgtEl>
                                      </p:cBhvr>
                                    </p:animEffect>
                                  </p:childTnLst>
                                </p:cTn>
                              </p:par>
                            </p:childTnLst>
                          </p:cTn>
                        </p:par>
                        <p:par>
                          <p:cTn id="46" fill="hold">
                            <p:stCondLst>
                              <p:cond delay="500"/>
                            </p:stCondLst>
                            <p:childTnLst>
                              <p:par>
                                <p:cTn id="47" presetID="22" presetClass="entr" presetSubtype="1" fill="hold" grpId="0" nodeType="afterEffect">
                                  <p:stCondLst>
                                    <p:cond delay="0"/>
                                  </p:stCondLst>
                                  <p:childTnLst>
                                    <p:set>
                                      <p:cBhvr>
                                        <p:cTn id="48" dur="1" fill="hold">
                                          <p:stCondLst>
                                            <p:cond delay="0"/>
                                          </p:stCondLst>
                                        </p:cTn>
                                        <p:tgtEl>
                                          <p:spTgt spid="763057"/>
                                        </p:tgtEl>
                                        <p:attrNameLst>
                                          <p:attrName>style.visibility</p:attrName>
                                        </p:attrNameLst>
                                      </p:cBhvr>
                                      <p:to>
                                        <p:strVal val="visible"/>
                                      </p:to>
                                    </p:set>
                                    <p:animEffect transition="in" filter="wipe(up)">
                                      <p:cBhvr>
                                        <p:cTn id="49" dur="500"/>
                                        <p:tgtEl>
                                          <p:spTgt spid="763057"/>
                                        </p:tgtEl>
                                      </p:cBhvr>
                                    </p:animEffect>
                                  </p:childTnLst>
                                </p:cTn>
                              </p:par>
                            </p:childTnLst>
                          </p:cTn>
                        </p:par>
                        <p:par>
                          <p:cTn id="50" fill="hold">
                            <p:stCondLst>
                              <p:cond delay="1000"/>
                            </p:stCondLst>
                            <p:childTnLst>
                              <p:par>
                                <p:cTn id="51" presetID="22" presetClass="entr" presetSubtype="8" fill="hold" grpId="0" nodeType="afterEffect">
                                  <p:stCondLst>
                                    <p:cond delay="0"/>
                                  </p:stCondLst>
                                  <p:childTnLst>
                                    <p:set>
                                      <p:cBhvr>
                                        <p:cTn id="52" dur="1" fill="hold">
                                          <p:stCondLst>
                                            <p:cond delay="0"/>
                                          </p:stCondLst>
                                        </p:cTn>
                                        <p:tgtEl>
                                          <p:spTgt spid="763058"/>
                                        </p:tgtEl>
                                        <p:attrNameLst>
                                          <p:attrName>style.visibility</p:attrName>
                                        </p:attrNameLst>
                                      </p:cBhvr>
                                      <p:to>
                                        <p:strVal val="visible"/>
                                      </p:to>
                                    </p:set>
                                    <p:animEffect transition="in" filter="wipe(left)">
                                      <p:cBhvr>
                                        <p:cTn id="53" dur="500"/>
                                        <p:tgtEl>
                                          <p:spTgt spid="763058"/>
                                        </p:tgtEl>
                                      </p:cBhvr>
                                    </p:animEffect>
                                  </p:childTnLst>
                                </p:cTn>
                              </p:par>
                            </p:childTnLst>
                          </p:cTn>
                        </p:par>
                        <p:par>
                          <p:cTn id="54" fill="hold">
                            <p:stCondLst>
                              <p:cond delay="1500"/>
                            </p:stCondLst>
                            <p:childTnLst>
                              <p:par>
                                <p:cTn id="55" presetID="22" presetClass="entr" presetSubtype="8" fill="hold" grpId="0" nodeType="afterEffect">
                                  <p:stCondLst>
                                    <p:cond delay="0"/>
                                  </p:stCondLst>
                                  <p:childTnLst>
                                    <p:set>
                                      <p:cBhvr>
                                        <p:cTn id="56" dur="1" fill="hold">
                                          <p:stCondLst>
                                            <p:cond delay="0"/>
                                          </p:stCondLst>
                                        </p:cTn>
                                        <p:tgtEl>
                                          <p:spTgt spid="763059"/>
                                        </p:tgtEl>
                                        <p:attrNameLst>
                                          <p:attrName>style.visibility</p:attrName>
                                        </p:attrNameLst>
                                      </p:cBhvr>
                                      <p:to>
                                        <p:strVal val="visible"/>
                                      </p:to>
                                    </p:set>
                                    <p:animEffect transition="in" filter="wipe(left)">
                                      <p:cBhvr>
                                        <p:cTn id="57" dur="500"/>
                                        <p:tgtEl>
                                          <p:spTgt spid="763059"/>
                                        </p:tgtEl>
                                      </p:cBhvr>
                                    </p:animEffect>
                                  </p:childTnLst>
                                </p:cTn>
                              </p:par>
                            </p:childTnLst>
                          </p:cTn>
                        </p:par>
                        <p:par>
                          <p:cTn id="58" fill="hold">
                            <p:stCondLst>
                              <p:cond delay="2000"/>
                            </p:stCondLst>
                            <p:childTnLst>
                              <p:par>
                                <p:cTn id="59" presetID="22" presetClass="entr" presetSubtype="8" fill="hold" grpId="0" nodeType="afterEffect">
                                  <p:stCondLst>
                                    <p:cond delay="0"/>
                                  </p:stCondLst>
                                  <p:childTnLst>
                                    <p:set>
                                      <p:cBhvr>
                                        <p:cTn id="60" dur="1" fill="hold">
                                          <p:stCondLst>
                                            <p:cond delay="0"/>
                                          </p:stCondLst>
                                        </p:cTn>
                                        <p:tgtEl>
                                          <p:spTgt spid="763060"/>
                                        </p:tgtEl>
                                        <p:attrNameLst>
                                          <p:attrName>style.visibility</p:attrName>
                                        </p:attrNameLst>
                                      </p:cBhvr>
                                      <p:to>
                                        <p:strVal val="visible"/>
                                      </p:to>
                                    </p:set>
                                    <p:animEffect transition="in" filter="wipe(left)">
                                      <p:cBhvr>
                                        <p:cTn id="61" dur="500"/>
                                        <p:tgtEl>
                                          <p:spTgt spid="763060"/>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763067"/>
                                        </p:tgtEl>
                                        <p:attrNameLst>
                                          <p:attrName>style.visibility</p:attrName>
                                        </p:attrNameLst>
                                      </p:cBhvr>
                                      <p:to>
                                        <p:strVal val="visible"/>
                                      </p:to>
                                    </p:set>
                                    <p:animEffect transition="in" filter="wipe(down)">
                                      <p:cBhvr>
                                        <p:cTn id="66" dur="500"/>
                                        <p:tgtEl>
                                          <p:spTgt spid="763067"/>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763068"/>
                                        </p:tgtEl>
                                        <p:attrNameLst>
                                          <p:attrName>style.visibility</p:attrName>
                                        </p:attrNameLst>
                                      </p:cBhvr>
                                      <p:to>
                                        <p:strVal val="visible"/>
                                      </p:to>
                                    </p:set>
                                    <p:animEffect transition="in" filter="wipe(down)">
                                      <p:cBhvr>
                                        <p:cTn id="71" dur="500"/>
                                        <p:tgtEl>
                                          <p:spTgt spid="763068"/>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763069"/>
                                        </p:tgtEl>
                                        <p:attrNameLst>
                                          <p:attrName>style.visibility</p:attrName>
                                        </p:attrNameLst>
                                      </p:cBhvr>
                                      <p:to>
                                        <p:strVal val="visible"/>
                                      </p:to>
                                    </p:set>
                                    <p:animEffect transition="in" filter="wipe(down)">
                                      <p:cBhvr>
                                        <p:cTn id="76" dur="500"/>
                                        <p:tgtEl>
                                          <p:spTgt spid="763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2923" grpId="0" animBg="1"/>
      <p:bldP spid="762940" grpId="0" animBg="1"/>
      <p:bldP spid="762941" grpId="0" animBg="1"/>
      <p:bldP spid="762942" grpId="0" animBg="1"/>
      <p:bldP spid="762943" grpId="0"/>
      <p:bldP spid="762944" grpId="0"/>
      <p:bldP spid="762945" grpId="0"/>
      <p:bldP spid="762946" grpId="0"/>
      <p:bldP spid="763050" grpId="0"/>
      <p:bldP spid="763053" grpId="0" animBg="1"/>
      <p:bldP spid="763054" grpId="0" animBg="1"/>
      <p:bldP spid="763055" grpId="0" animBg="1"/>
      <p:bldP spid="763057" grpId="0" animBg="1"/>
      <p:bldP spid="763058" grpId="0" animBg="1"/>
      <p:bldP spid="763059" grpId="0" animBg="1"/>
      <p:bldP spid="763060" grpId="0" animBg="1"/>
      <p:bldP spid="763067" grpId="0" animBg="1"/>
      <p:bldP spid="763068" grpId="0" animBg="1"/>
      <p:bldP spid="76306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ctrTitle"/>
          </p:nvPr>
        </p:nvSpPr>
        <p:spPr>
          <a:xfrm>
            <a:off x="685800" y="2286000"/>
            <a:ext cx="7772400" cy="1143000"/>
          </a:xfrm>
        </p:spPr>
        <p:txBody>
          <a:bodyPr/>
          <a:lstStyle/>
          <a:p>
            <a:r>
              <a:rPr lang="es-ES"/>
              <a:t>Ejercicios</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6" name="Line 2"/>
          <p:cNvSpPr>
            <a:spLocks noChangeShapeType="1"/>
          </p:cNvSpPr>
          <p:nvPr/>
        </p:nvSpPr>
        <p:spPr bwMode="auto">
          <a:xfrm rot="5400000">
            <a:off x="551656" y="2913857"/>
            <a:ext cx="3163887" cy="0"/>
          </a:xfrm>
          <a:prstGeom prst="line">
            <a:avLst/>
          </a:prstGeom>
          <a:noFill/>
          <a:ln w="25400">
            <a:solidFill>
              <a:schemeClr val="accent2"/>
            </a:solidFill>
            <a:round/>
            <a:headEnd/>
            <a:tailEnd/>
          </a:ln>
          <a:effectLst/>
        </p:spPr>
        <p:txBody>
          <a:bodyPr/>
          <a:lstStyle/>
          <a:p>
            <a:endParaRPr lang="es-ES"/>
          </a:p>
        </p:txBody>
      </p:sp>
      <p:sp>
        <p:nvSpPr>
          <p:cNvPr id="564227" name="Freeform 3"/>
          <p:cNvSpPr>
            <a:spLocks/>
          </p:cNvSpPr>
          <p:nvPr/>
        </p:nvSpPr>
        <p:spPr bwMode="auto">
          <a:xfrm>
            <a:off x="3505200" y="1933575"/>
            <a:ext cx="2057400" cy="76200"/>
          </a:xfrm>
          <a:custGeom>
            <a:avLst/>
            <a:gdLst/>
            <a:ahLst/>
            <a:cxnLst>
              <a:cxn ang="0">
                <a:pos x="0" y="0"/>
              </a:cxn>
              <a:cxn ang="0">
                <a:pos x="744" y="0"/>
              </a:cxn>
              <a:cxn ang="0">
                <a:pos x="664" y="44"/>
              </a:cxn>
              <a:cxn ang="0">
                <a:pos x="1451" y="44"/>
              </a:cxn>
            </a:cxnLst>
            <a:rect l="0" t="0" r="r" b="b"/>
            <a:pathLst>
              <a:path w="1452" h="45">
                <a:moveTo>
                  <a:pt x="0" y="0"/>
                </a:moveTo>
                <a:lnTo>
                  <a:pt x="744" y="0"/>
                </a:lnTo>
                <a:lnTo>
                  <a:pt x="664" y="44"/>
                </a:lnTo>
                <a:lnTo>
                  <a:pt x="1451" y="44"/>
                </a:lnTo>
              </a:path>
            </a:pathLst>
          </a:custGeom>
          <a:noFill/>
          <a:ln w="25400" cap="rnd" cmpd="sng">
            <a:solidFill>
              <a:schemeClr val="accent2"/>
            </a:solidFill>
            <a:prstDash val="solid"/>
            <a:round/>
            <a:headEnd type="none" w="med" len="med"/>
            <a:tailEnd type="none" w="med" len="med"/>
          </a:ln>
          <a:effectLst/>
        </p:spPr>
        <p:txBody>
          <a:bodyPr/>
          <a:lstStyle/>
          <a:p>
            <a:endParaRPr lang="es-ES"/>
          </a:p>
        </p:txBody>
      </p:sp>
      <p:sp>
        <p:nvSpPr>
          <p:cNvPr id="564228" name="Line 4"/>
          <p:cNvSpPr>
            <a:spLocks noChangeShapeType="1"/>
          </p:cNvSpPr>
          <p:nvPr/>
        </p:nvSpPr>
        <p:spPr bwMode="auto">
          <a:xfrm rot="5400000">
            <a:off x="5428456" y="2877344"/>
            <a:ext cx="3163888" cy="0"/>
          </a:xfrm>
          <a:prstGeom prst="line">
            <a:avLst/>
          </a:prstGeom>
          <a:noFill/>
          <a:ln w="25400">
            <a:solidFill>
              <a:schemeClr val="accent2"/>
            </a:solidFill>
            <a:round/>
            <a:headEnd/>
            <a:tailEnd/>
          </a:ln>
          <a:effectLst/>
        </p:spPr>
        <p:txBody>
          <a:bodyPr/>
          <a:lstStyle/>
          <a:p>
            <a:endParaRPr lang="es-ES"/>
          </a:p>
        </p:txBody>
      </p:sp>
      <p:pic>
        <p:nvPicPr>
          <p:cNvPr id="564229" name="Picture 5"/>
          <p:cNvPicPr>
            <a:picLocks noChangeArrowheads="1"/>
          </p:cNvPicPr>
          <p:nvPr/>
        </p:nvPicPr>
        <p:blipFill>
          <a:blip r:embed="rId3" cstate="print"/>
          <a:srcRect/>
          <a:stretch>
            <a:fillRect/>
          </a:stretch>
        </p:blipFill>
        <p:spPr bwMode="auto">
          <a:xfrm>
            <a:off x="762000" y="1066800"/>
            <a:ext cx="958850" cy="1114425"/>
          </a:xfrm>
          <a:prstGeom prst="rect">
            <a:avLst/>
          </a:prstGeom>
          <a:noFill/>
          <a:ln w="12700">
            <a:noFill/>
            <a:miter lim="800000"/>
            <a:headEnd/>
            <a:tailEnd/>
          </a:ln>
          <a:effectLst/>
        </p:spPr>
      </p:pic>
      <p:pic>
        <p:nvPicPr>
          <p:cNvPr id="564230" name="Picture 6"/>
          <p:cNvPicPr>
            <a:picLocks noChangeArrowheads="1"/>
          </p:cNvPicPr>
          <p:nvPr/>
        </p:nvPicPr>
        <p:blipFill>
          <a:blip r:embed="rId3" cstate="print"/>
          <a:srcRect/>
          <a:stretch>
            <a:fillRect/>
          </a:stretch>
        </p:blipFill>
        <p:spPr bwMode="auto">
          <a:xfrm>
            <a:off x="762000" y="3076575"/>
            <a:ext cx="958850" cy="1114425"/>
          </a:xfrm>
          <a:prstGeom prst="rect">
            <a:avLst/>
          </a:prstGeom>
          <a:noFill/>
          <a:ln w="12700">
            <a:noFill/>
            <a:miter lim="800000"/>
            <a:headEnd/>
            <a:tailEnd/>
          </a:ln>
          <a:effectLst/>
        </p:spPr>
      </p:pic>
      <p:pic>
        <p:nvPicPr>
          <p:cNvPr id="564231" name="Picture 7"/>
          <p:cNvPicPr>
            <a:picLocks noChangeArrowheads="1"/>
          </p:cNvPicPr>
          <p:nvPr/>
        </p:nvPicPr>
        <p:blipFill>
          <a:blip r:embed="rId3" cstate="print"/>
          <a:srcRect/>
          <a:stretch>
            <a:fillRect/>
          </a:stretch>
        </p:blipFill>
        <p:spPr bwMode="auto">
          <a:xfrm>
            <a:off x="7423150" y="3000375"/>
            <a:ext cx="958850" cy="1114425"/>
          </a:xfrm>
          <a:prstGeom prst="rect">
            <a:avLst/>
          </a:prstGeom>
          <a:noFill/>
          <a:ln w="12700">
            <a:noFill/>
            <a:miter lim="800000"/>
            <a:headEnd/>
            <a:tailEnd/>
          </a:ln>
          <a:effectLst/>
        </p:spPr>
      </p:pic>
      <p:pic>
        <p:nvPicPr>
          <p:cNvPr id="564232" name="Picture 8"/>
          <p:cNvPicPr>
            <a:picLocks noChangeArrowheads="1"/>
          </p:cNvPicPr>
          <p:nvPr/>
        </p:nvPicPr>
        <p:blipFill>
          <a:blip r:embed="rId3" cstate="print"/>
          <a:srcRect/>
          <a:stretch>
            <a:fillRect/>
          </a:stretch>
        </p:blipFill>
        <p:spPr bwMode="auto">
          <a:xfrm>
            <a:off x="7423150" y="1019175"/>
            <a:ext cx="958850" cy="1114425"/>
          </a:xfrm>
          <a:prstGeom prst="rect">
            <a:avLst/>
          </a:prstGeom>
          <a:noFill/>
          <a:ln w="12700">
            <a:noFill/>
            <a:miter lim="800000"/>
            <a:headEnd/>
            <a:tailEnd/>
          </a:ln>
          <a:effectLst/>
        </p:spPr>
      </p:pic>
      <p:sp>
        <p:nvSpPr>
          <p:cNvPr id="564233" name="Line 9"/>
          <p:cNvSpPr>
            <a:spLocks noChangeShapeType="1"/>
          </p:cNvSpPr>
          <p:nvPr/>
        </p:nvSpPr>
        <p:spPr bwMode="auto">
          <a:xfrm flipH="1">
            <a:off x="2133600" y="2057400"/>
            <a:ext cx="304800" cy="0"/>
          </a:xfrm>
          <a:prstGeom prst="line">
            <a:avLst/>
          </a:prstGeom>
          <a:noFill/>
          <a:ln w="9525">
            <a:solidFill>
              <a:schemeClr val="accent2"/>
            </a:solidFill>
            <a:round/>
            <a:headEnd/>
            <a:tailEnd/>
          </a:ln>
          <a:effectLst/>
        </p:spPr>
        <p:txBody>
          <a:bodyPr/>
          <a:lstStyle/>
          <a:p>
            <a:endParaRPr lang="es-ES"/>
          </a:p>
        </p:txBody>
      </p:sp>
      <p:sp>
        <p:nvSpPr>
          <p:cNvPr id="564234" name="Line 10"/>
          <p:cNvSpPr>
            <a:spLocks noChangeShapeType="1"/>
          </p:cNvSpPr>
          <p:nvPr/>
        </p:nvSpPr>
        <p:spPr bwMode="auto">
          <a:xfrm flipH="1">
            <a:off x="1676400" y="1905000"/>
            <a:ext cx="457200" cy="0"/>
          </a:xfrm>
          <a:prstGeom prst="line">
            <a:avLst/>
          </a:prstGeom>
          <a:noFill/>
          <a:ln w="9525">
            <a:solidFill>
              <a:schemeClr val="accent2"/>
            </a:solidFill>
            <a:round/>
            <a:headEnd/>
            <a:tailEnd/>
          </a:ln>
          <a:effectLst/>
        </p:spPr>
        <p:txBody>
          <a:bodyPr/>
          <a:lstStyle/>
          <a:p>
            <a:endParaRPr lang="es-ES"/>
          </a:p>
        </p:txBody>
      </p:sp>
      <p:sp>
        <p:nvSpPr>
          <p:cNvPr id="564235" name="Line 11"/>
          <p:cNvSpPr>
            <a:spLocks noChangeShapeType="1"/>
          </p:cNvSpPr>
          <p:nvPr/>
        </p:nvSpPr>
        <p:spPr bwMode="auto">
          <a:xfrm flipH="1">
            <a:off x="1676400" y="3886200"/>
            <a:ext cx="457200" cy="0"/>
          </a:xfrm>
          <a:prstGeom prst="line">
            <a:avLst/>
          </a:prstGeom>
          <a:noFill/>
          <a:ln w="9525">
            <a:solidFill>
              <a:schemeClr val="accent2"/>
            </a:solidFill>
            <a:round/>
            <a:headEnd/>
            <a:tailEnd/>
          </a:ln>
          <a:effectLst/>
        </p:spPr>
        <p:txBody>
          <a:bodyPr/>
          <a:lstStyle/>
          <a:p>
            <a:endParaRPr lang="es-ES"/>
          </a:p>
        </p:txBody>
      </p:sp>
      <p:sp>
        <p:nvSpPr>
          <p:cNvPr id="564236" name="Line 12"/>
          <p:cNvSpPr>
            <a:spLocks noChangeShapeType="1"/>
          </p:cNvSpPr>
          <p:nvPr/>
        </p:nvSpPr>
        <p:spPr bwMode="auto">
          <a:xfrm flipH="1">
            <a:off x="6705600" y="1981200"/>
            <a:ext cx="304800" cy="0"/>
          </a:xfrm>
          <a:prstGeom prst="line">
            <a:avLst/>
          </a:prstGeom>
          <a:noFill/>
          <a:ln w="9525">
            <a:solidFill>
              <a:schemeClr val="accent2"/>
            </a:solidFill>
            <a:round/>
            <a:headEnd/>
            <a:tailEnd/>
          </a:ln>
          <a:effectLst/>
        </p:spPr>
        <p:txBody>
          <a:bodyPr/>
          <a:lstStyle/>
          <a:p>
            <a:endParaRPr lang="es-ES"/>
          </a:p>
        </p:txBody>
      </p:sp>
      <p:sp>
        <p:nvSpPr>
          <p:cNvPr id="564237" name="Line 13"/>
          <p:cNvSpPr>
            <a:spLocks noChangeShapeType="1"/>
          </p:cNvSpPr>
          <p:nvPr/>
        </p:nvSpPr>
        <p:spPr bwMode="auto">
          <a:xfrm flipH="1">
            <a:off x="7010400" y="1828800"/>
            <a:ext cx="457200" cy="0"/>
          </a:xfrm>
          <a:prstGeom prst="line">
            <a:avLst/>
          </a:prstGeom>
          <a:noFill/>
          <a:ln w="9525">
            <a:solidFill>
              <a:schemeClr val="accent2"/>
            </a:solidFill>
            <a:round/>
            <a:headEnd/>
            <a:tailEnd/>
          </a:ln>
          <a:effectLst/>
        </p:spPr>
        <p:txBody>
          <a:bodyPr/>
          <a:lstStyle/>
          <a:p>
            <a:endParaRPr lang="es-ES"/>
          </a:p>
        </p:txBody>
      </p:sp>
      <p:sp>
        <p:nvSpPr>
          <p:cNvPr id="564238" name="Line 14"/>
          <p:cNvSpPr>
            <a:spLocks noChangeShapeType="1"/>
          </p:cNvSpPr>
          <p:nvPr/>
        </p:nvSpPr>
        <p:spPr bwMode="auto">
          <a:xfrm flipH="1">
            <a:off x="7010400" y="3810000"/>
            <a:ext cx="457200" cy="0"/>
          </a:xfrm>
          <a:prstGeom prst="line">
            <a:avLst/>
          </a:prstGeom>
          <a:noFill/>
          <a:ln w="9525">
            <a:solidFill>
              <a:schemeClr val="accent2"/>
            </a:solidFill>
            <a:round/>
            <a:headEnd/>
            <a:tailEnd/>
          </a:ln>
          <a:effectLst/>
        </p:spPr>
        <p:txBody>
          <a:bodyPr/>
          <a:lstStyle/>
          <a:p>
            <a:endParaRPr lang="es-ES"/>
          </a:p>
        </p:txBody>
      </p:sp>
      <p:sp>
        <p:nvSpPr>
          <p:cNvPr id="564239" name="Text Box 15"/>
          <p:cNvSpPr txBox="1">
            <a:spLocks noChangeArrowheads="1"/>
          </p:cNvSpPr>
          <p:nvPr/>
        </p:nvSpPr>
        <p:spPr bwMode="auto">
          <a:xfrm>
            <a:off x="3962400" y="1584325"/>
            <a:ext cx="1295400" cy="396875"/>
          </a:xfrm>
          <a:prstGeom prst="rect">
            <a:avLst/>
          </a:prstGeom>
          <a:noFill/>
          <a:ln w="9525">
            <a:noFill/>
            <a:miter lim="800000"/>
            <a:headEnd/>
            <a:tailEnd/>
          </a:ln>
          <a:effectLst/>
        </p:spPr>
        <p:txBody>
          <a:bodyPr>
            <a:spAutoFit/>
          </a:bodyPr>
          <a:lstStyle/>
          <a:p>
            <a:pPr>
              <a:spcBef>
                <a:spcPct val="50000"/>
              </a:spcBef>
            </a:pPr>
            <a:r>
              <a:rPr lang="es-ES_tradnl" sz="2000">
                <a:latin typeface="Times New Roman" pitchFamily="18" charset="0"/>
              </a:rPr>
              <a:t>128 Kb/s</a:t>
            </a:r>
            <a:endParaRPr lang="es-ES" sz="2000">
              <a:latin typeface="Times New Roman" pitchFamily="18" charset="0"/>
            </a:endParaRPr>
          </a:p>
        </p:txBody>
      </p:sp>
      <p:pic>
        <p:nvPicPr>
          <p:cNvPr id="564240" name="Picture 16"/>
          <p:cNvPicPr>
            <a:picLocks noChangeArrowheads="1"/>
          </p:cNvPicPr>
          <p:nvPr/>
        </p:nvPicPr>
        <p:blipFill>
          <a:blip r:embed="rId4" cstate="print"/>
          <a:srcRect/>
          <a:stretch>
            <a:fillRect/>
          </a:stretch>
        </p:blipFill>
        <p:spPr bwMode="auto">
          <a:xfrm>
            <a:off x="2362200" y="1628775"/>
            <a:ext cx="1285875" cy="901700"/>
          </a:xfrm>
          <a:prstGeom prst="rect">
            <a:avLst/>
          </a:prstGeom>
          <a:noFill/>
          <a:ln w="12700">
            <a:noFill/>
            <a:miter lim="800000"/>
            <a:headEnd/>
            <a:tailEnd/>
          </a:ln>
          <a:effectLst/>
        </p:spPr>
      </p:pic>
      <p:pic>
        <p:nvPicPr>
          <p:cNvPr id="564241" name="Picture 17"/>
          <p:cNvPicPr>
            <a:picLocks noChangeArrowheads="1"/>
          </p:cNvPicPr>
          <p:nvPr/>
        </p:nvPicPr>
        <p:blipFill>
          <a:blip r:embed="rId4" cstate="print"/>
          <a:srcRect/>
          <a:stretch>
            <a:fillRect/>
          </a:stretch>
        </p:blipFill>
        <p:spPr bwMode="auto">
          <a:xfrm>
            <a:off x="5486400" y="1552575"/>
            <a:ext cx="1285875" cy="901700"/>
          </a:xfrm>
          <a:prstGeom prst="rect">
            <a:avLst/>
          </a:prstGeom>
          <a:noFill/>
          <a:ln w="12700">
            <a:noFill/>
            <a:miter lim="800000"/>
            <a:headEnd/>
            <a:tailEnd/>
          </a:ln>
          <a:effectLst/>
        </p:spPr>
      </p:pic>
      <p:sp>
        <p:nvSpPr>
          <p:cNvPr id="564242" name="Text Box 18"/>
          <p:cNvSpPr txBox="1">
            <a:spLocks noChangeArrowheads="1"/>
          </p:cNvSpPr>
          <p:nvPr/>
        </p:nvSpPr>
        <p:spPr bwMode="auto">
          <a:xfrm>
            <a:off x="2813050" y="1857375"/>
            <a:ext cx="311150" cy="342900"/>
          </a:xfrm>
          <a:prstGeom prst="rect">
            <a:avLst/>
          </a:prstGeom>
          <a:solidFill>
            <a:schemeClr val="bg1"/>
          </a:solidFill>
          <a:ln w="9525">
            <a:noFill/>
            <a:miter lim="800000"/>
            <a:headEnd/>
            <a:tailEnd/>
          </a:ln>
          <a:effectLst/>
        </p:spPr>
        <p:txBody>
          <a:bodyPr wrap="none" lIns="54000" tIns="21600">
            <a:spAutoFit/>
          </a:bodyPr>
          <a:lstStyle/>
          <a:p>
            <a:r>
              <a:rPr lang="es-ES_tradnl" sz="1800" b="1"/>
              <a:t>A</a:t>
            </a:r>
            <a:endParaRPr lang="es-ES" sz="1800" b="1"/>
          </a:p>
        </p:txBody>
      </p:sp>
      <p:sp>
        <p:nvSpPr>
          <p:cNvPr id="564243" name="Text Box 19"/>
          <p:cNvSpPr txBox="1">
            <a:spLocks noChangeArrowheads="1"/>
          </p:cNvSpPr>
          <p:nvPr/>
        </p:nvSpPr>
        <p:spPr bwMode="auto">
          <a:xfrm>
            <a:off x="5943600" y="1781175"/>
            <a:ext cx="311150" cy="342900"/>
          </a:xfrm>
          <a:prstGeom prst="rect">
            <a:avLst/>
          </a:prstGeom>
          <a:solidFill>
            <a:schemeClr val="bg1"/>
          </a:solidFill>
          <a:ln w="9525">
            <a:noFill/>
            <a:miter lim="800000"/>
            <a:headEnd/>
            <a:tailEnd/>
          </a:ln>
          <a:effectLst/>
        </p:spPr>
        <p:txBody>
          <a:bodyPr wrap="none" lIns="54000" tIns="21600">
            <a:spAutoFit/>
          </a:bodyPr>
          <a:lstStyle/>
          <a:p>
            <a:r>
              <a:rPr lang="es-ES_tradnl" sz="1800" b="1"/>
              <a:t>B</a:t>
            </a:r>
            <a:endParaRPr lang="es-ES" sz="1800" b="1"/>
          </a:p>
        </p:txBody>
      </p:sp>
      <p:sp>
        <p:nvSpPr>
          <p:cNvPr id="564244" name="Text Box 20"/>
          <p:cNvSpPr txBox="1">
            <a:spLocks noChangeArrowheads="1"/>
          </p:cNvSpPr>
          <p:nvPr/>
        </p:nvSpPr>
        <p:spPr bwMode="auto">
          <a:xfrm>
            <a:off x="3200400" y="333375"/>
            <a:ext cx="2362200" cy="641350"/>
          </a:xfrm>
          <a:prstGeom prst="rect">
            <a:avLst/>
          </a:prstGeom>
          <a:noFill/>
          <a:ln w="9525">
            <a:noFill/>
            <a:miter lim="800000"/>
            <a:headEnd/>
            <a:tailEnd/>
          </a:ln>
          <a:effectLst/>
        </p:spPr>
        <p:txBody>
          <a:bodyPr>
            <a:spAutoFit/>
          </a:bodyPr>
          <a:lstStyle/>
          <a:p>
            <a:pPr>
              <a:spcBef>
                <a:spcPct val="50000"/>
              </a:spcBef>
            </a:pPr>
            <a:r>
              <a:rPr lang="es-ES_tradnl" sz="3600">
                <a:latin typeface="Times New Roman" pitchFamily="18" charset="0"/>
              </a:rPr>
              <a:t>Ejercicio 4</a:t>
            </a:r>
            <a:endParaRPr lang="es-ES" sz="3600">
              <a:latin typeface="Times New Roman" pitchFamily="18" charset="0"/>
            </a:endParaRPr>
          </a:p>
        </p:txBody>
      </p:sp>
      <p:sp>
        <p:nvSpPr>
          <p:cNvPr id="564245" name="Text Box 21"/>
          <p:cNvSpPr txBox="1">
            <a:spLocks noChangeArrowheads="1"/>
          </p:cNvSpPr>
          <p:nvPr/>
        </p:nvSpPr>
        <p:spPr bwMode="auto">
          <a:xfrm>
            <a:off x="609600" y="4759325"/>
            <a:ext cx="7772400" cy="1333500"/>
          </a:xfrm>
          <a:prstGeom prst="rect">
            <a:avLst/>
          </a:prstGeom>
          <a:noFill/>
          <a:ln w="9525">
            <a:noFill/>
            <a:miter lim="800000"/>
            <a:headEnd/>
            <a:tailEnd/>
          </a:ln>
          <a:effectLst/>
        </p:spPr>
        <p:txBody>
          <a:bodyPr>
            <a:spAutoFit/>
          </a:bodyPr>
          <a:lstStyle/>
          <a:p>
            <a:pPr>
              <a:lnSpc>
                <a:spcPct val="80000"/>
              </a:lnSpc>
              <a:spcBef>
                <a:spcPct val="50000"/>
              </a:spcBef>
            </a:pPr>
            <a:r>
              <a:rPr lang="es-ES_tradnl">
                <a:latin typeface="Times New Roman" pitchFamily="18" charset="0"/>
              </a:rPr>
              <a:t>Paquetes de 164 bytes (1312 bits)</a:t>
            </a:r>
          </a:p>
          <a:p>
            <a:pPr>
              <a:lnSpc>
                <a:spcPct val="80000"/>
              </a:lnSpc>
              <a:spcBef>
                <a:spcPct val="50000"/>
              </a:spcBef>
            </a:pPr>
            <a:r>
              <a:rPr lang="es-ES_tradnl">
                <a:latin typeface="Times New Roman" pitchFamily="18" charset="0"/>
              </a:rPr>
              <a:t>Audioconferencia: 1 paquete cada 40 ms, 25 paquetes/s</a:t>
            </a:r>
          </a:p>
          <a:p>
            <a:pPr>
              <a:lnSpc>
                <a:spcPct val="80000"/>
              </a:lnSpc>
              <a:spcBef>
                <a:spcPct val="50000"/>
              </a:spcBef>
            </a:pPr>
            <a:r>
              <a:rPr lang="es-ES_tradnl">
                <a:latin typeface="Times New Roman" pitchFamily="18" charset="0"/>
              </a:rPr>
              <a:t>Calcular caudal máximo para que el retardo no supere 80 ms</a:t>
            </a:r>
            <a:endParaRPr lang="es-ES">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2"/>
          <p:cNvSpPr>
            <a:spLocks noChangeArrowheads="1"/>
          </p:cNvSpPr>
          <p:nvPr/>
        </p:nvSpPr>
        <p:spPr bwMode="auto">
          <a:xfrm>
            <a:off x="838200" y="1325563"/>
            <a:ext cx="7405688" cy="4854575"/>
          </a:xfrm>
          <a:prstGeom prst="rect">
            <a:avLst/>
          </a:prstGeom>
          <a:noFill/>
          <a:ln w="9525">
            <a:noFill/>
            <a:miter lim="800000"/>
            <a:headEnd/>
            <a:tailEnd/>
          </a:ln>
          <a:effectLst/>
        </p:spPr>
        <p:txBody>
          <a:bodyPr>
            <a:spAutoFit/>
          </a:bodyPr>
          <a:lstStyle/>
          <a:p>
            <a:pPr>
              <a:lnSpc>
                <a:spcPct val="90000"/>
              </a:lnSpc>
              <a:spcBef>
                <a:spcPct val="25000"/>
              </a:spcBef>
            </a:pPr>
            <a:r>
              <a:rPr lang="es-ES_tradnl">
                <a:latin typeface="Times New Roman" pitchFamily="18" charset="0"/>
              </a:rPr>
              <a:t>Vamos a considerar que el tiempo de servicio T es una buena aproximación del retardo.</a:t>
            </a:r>
          </a:p>
          <a:p>
            <a:pPr>
              <a:lnSpc>
                <a:spcPct val="90000"/>
              </a:lnSpc>
              <a:spcBef>
                <a:spcPct val="25000"/>
              </a:spcBef>
            </a:pPr>
            <a:r>
              <a:rPr lang="es-ES_tradnl">
                <a:latin typeface="Times New Roman" pitchFamily="18" charset="0"/>
              </a:rPr>
              <a:t>Calcularemos con que caudal se tiene T = 0,08 s. Ese será el límite, con un caudal mayor tendremos un retardo superior a los 80 ms</a:t>
            </a:r>
          </a:p>
          <a:p>
            <a:pPr>
              <a:lnSpc>
                <a:spcPct val="90000"/>
              </a:lnSpc>
              <a:spcBef>
                <a:spcPct val="25000"/>
              </a:spcBef>
            </a:pPr>
            <a:r>
              <a:rPr lang="es-ES_tradnl" sz="2000">
                <a:latin typeface="Times New Roman" pitchFamily="18" charset="0"/>
              </a:rPr>
              <a:t>Sabemos que </a:t>
            </a:r>
            <a:r>
              <a:rPr lang="es-ES_tradnl" sz="2000" b="1">
                <a:latin typeface="Times New Roman" pitchFamily="18" charset="0"/>
              </a:rPr>
              <a:t>T = p / (v - c</a:t>
            </a:r>
            <a:r>
              <a:rPr lang="es-ES_tradnl" sz="2000" b="1">
                <a:latin typeface="Times New Roman" pitchFamily="18" charset="0"/>
                <a:sym typeface="Symbol" pitchFamily="18" charset="2"/>
              </a:rPr>
              <a:t>)</a:t>
            </a:r>
            <a:r>
              <a:rPr lang="es-ES_tradnl" sz="2000">
                <a:latin typeface="Times New Roman" pitchFamily="18" charset="0"/>
                <a:sym typeface="Symbol" pitchFamily="18" charset="2"/>
              </a:rPr>
              <a:t>, donde:</a:t>
            </a:r>
          </a:p>
          <a:p>
            <a:r>
              <a:rPr lang="es-ES_tradnl" sz="2000">
                <a:latin typeface="Times New Roman" pitchFamily="18" charset="0"/>
                <a:sym typeface="Symbol" pitchFamily="18" charset="2"/>
              </a:rPr>
              <a:t>		T = Tiempo de servicio (en segundos)</a:t>
            </a:r>
          </a:p>
          <a:p>
            <a:r>
              <a:rPr lang="es-ES_tradnl" sz="2000">
                <a:latin typeface="Times New Roman" pitchFamily="18" charset="0"/>
                <a:sym typeface="Symbol" pitchFamily="18" charset="2"/>
              </a:rPr>
              <a:t>		p =  tamaño del paquete (en bits)</a:t>
            </a:r>
          </a:p>
          <a:p>
            <a:r>
              <a:rPr lang="es-ES_tradnl" sz="2000">
                <a:latin typeface="Times New Roman" pitchFamily="18" charset="0"/>
                <a:sym typeface="Symbol" pitchFamily="18" charset="2"/>
              </a:rPr>
              <a:t>		v = velocidad de la línea (en bits/s)</a:t>
            </a:r>
          </a:p>
          <a:p>
            <a:r>
              <a:rPr lang="es-ES_tradnl" sz="2000">
                <a:latin typeface="Times New Roman" pitchFamily="18" charset="0"/>
                <a:sym typeface="Symbol" pitchFamily="18" charset="2"/>
              </a:rPr>
              <a:t>		c = caudal medio de la línea (en bits/s)</a:t>
            </a:r>
          </a:p>
          <a:p>
            <a:pPr>
              <a:lnSpc>
                <a:spcPct val="90000"/>
              </a:lnSpc>
              <a:spcBef>
                <a:spcPct val="20000"/>
              </a:spcBef>
            </a:pPr>
            <a:r>
              <a:rPr lang="es-ES_tradnl" sz="2000">
                <a:latin typeface="Times New Roman" pitchFamily="18" charset="0"/>
                <a:sym typeface="Symbol" pitchFamily="18" charset="2"/>
              </a:rPr>
              <a:t>En este caso:</a:t>
            </a:r>
          </a:p>
          <a:p>
            <a:pPr>
              <a:lnSpc>
                <a:spcPct val="90000"/>
              </a:lnSpc>
              <a:spcBef>
                <a:spcPct val="25000"/>
              </a:spcBef>
            </a:pPr>
            <a:r>
              <a:rPr lang="es-ES_tradnl">
                <a:latin typeface="Times New Roman" pitchFamily="18" charset="0"/>
                <a:sym typeface="Symbol" pitchFamily="18" charset="2"/>
              </a:rPr>
              <a:t>		</a:t>
            </a:r>
            <a:r>
              <a:rPr lang="es-ES_tradnl" sz="2000">
                <a:latin typeface="Times New Roman" pitchFamily="18" charset="0"/>
                <a:sym typeface="Symbol" pitchFamily="18" charset="2"/>
              </a:rPr>
              <a:t>p = 1312 bits</a:t>
            </a:r>
          </a:p>
          <a:p>
            <a:pPr>
              <a:lnSpc>
                <a:spcPct val="90000"/>
              </a:lnSpc>
              <a:spcBef>
                <a:spcPct val="25000"/>
              </a:spcBef>
            </a:pPr>
            <a:r>
              <a:rPr lang="es-ES_tradnl" sz="2000">
                <a:latin typeface="Times New Roman" pitchFamily="18" charset="0"/>
                <a:sym typeface="Symbol" pitchFamily="18" charset="2"/>
              </a:rPr>
              <a:t>		v = 128.000 bits/s</a:t>
            </a:r>
          </a:p>
          <a:p>
            <a:pPr>
              <a:lnSpc>
                <a:spcPct val="90000"/>
              </a:lnSpc>
              <a:spcBef>
                <a:spcPct val="25000"/>
              </a:spcBef>
            </a:pPr>
            <a:r>
              <a:rPr lang="es-ES_tradnl" sz="2000">
                <a:latin typeface="Times New Roman" pitchFamily="18" charset="0"/>
                <a:sym typeface="Symbol" pitchFamily="18" charset="2"/>
              </a:rPr>
              <a:t>		T = 0,08 seg</a:t>
            </a:r>
          </a:p>
        </p:txBody>
      </p:sp>
      <p:sp>
        <p:nvSpPr>
          <p:cNvPr id="565251" name="Text Box 3"/>
          <p:cNvSpPr txBox="1">
            <a:spLocks noChangeArrowheads="1"/>
          </p:cNvSpPr>
          <p:nvPr/>
        </p:nvSpPr>
        <p:spPr bwMode="auto">
          <a:xfrm>
            <a:off x="3200400" y="381000"/>
            <a:ext cx="2362200" cy="641350"/>
          </a:xfrm>
          <a:prstGeom prst="rect">
            <a:avLst/>
          </a:prstGeom>
          <a:noFill/>
          <a:ln w="9525">
            <a:noFill/>
            <a:miter lim="800000"/>
            <a:headEnd/>
            <a:tailEnd/>
          </a:ln>
          <a:effectLst/>
        </p:spPr>
        <p:txBody>
          <a:bodyPr>
            <a:spAutoFit/>
          </a:bodyPr>
          <a:lstStyle/>
          <a:p>
            <a:pPr>
              <a:spcBef>
                <a:spcPct val="50000"/>
              </a:spcBef>
            </a:pPr>
            <a:r>
              <a:rPr lang="es-ES_tradnl" sz="3600">
                <a:latin typeface="Times New Roman" pitchFamily="18" charset="0"/>
              </a:rPr>
              <a:t>Ejercicio 4</a:t>
            </a:r>
            <a:endParaRPr lang="es-ES" sz="36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685800" y="476250"/>
            <a:ext cx="7772400" cy="685800"/>
          </a:xfrm>
        </p:spPr>
        <p:txBody>
          <a:bodyPr/>
          <a:lstStyle/>
          <a:p>
            <a:r>
              <a:rPr lang="es-ES_tradnl"/>
              <a:t>El nivel de Red</a:t>
            </a:r>
          </a:p>
        </p:txBody>
      </p:sp>
      <p:sp>
        <p:nvSpPr>
          <p:cNvPr id="508931" name="Rectangle 3"/>
          <p:cNvSpPr>
            <a:spLocks noGrp="1" noChangeArrowheads="1"/>
          </p:cNvSpPr>
          <p:nvPr>
            <p:ph type="body" idx="1"/>
          </p:nvPr>
        </p:nvSpPr>
        <p:spPr>
          <a:xfrm>
            <a:off x="685800" y="1589088"/>
            <a:ext cx="7772400" cy="4648200"/>
          </a:xfrm>
        </p:spPr>
        <p:txBody>
          <a:bodyPr/>
          <a:lstStyle/>
          <a:p>
            <a:pPr>
              <a:lnSpc>
                <a:spcPct val="90000"/>
              </a:lnSpc>
            </a:pPr>
            <a:r>
              <a:rPr lang="es-ES_tradnl" sz="2200"/>
              <a:t>Es la capa por antonomasia, la más importante, la única que ‘ve’ los caminos que forman la red.</a:t>
            </a:r>
          </a:p>
          <a:p>
            <a:pPr>
              <a:lnSpc>
                <a:spcPct val="90000"/>
              </a:lnSpc>
            </a:pPr>
            <a:r>
              <a:rPr lang="es-ES_tradnl" sz="2200"/>
              <a:t>Se constituye con enlaces que interconectan dos tipos de nodos:</a:t>
            </a:r>
          </a:p>
          <a:p>
            <a:pPr lvl="1">
              <a:lnSpc>
                <a:spcPct val="90000"/>
              </a:lnSpc>
            </a:pPr>
            <a:r>
              <a:rPr lang="es-ES_tradnl" sz="2200"/>
              <a:t>Nodos terminales: Hosts</a:t>
            </a:r>
          </a:p>
          <a:p>
            <a:pPr lvl="1">
              <a:lnSpc>
                <a:spcPct val="90000"/>
              </a:lnSpc>
            </a:pPr>
            <a:r>
              <a:rPr lang="es-ES_tradnl" sz="2200"/>
              <a:t>Nodos de tránsito: Routers o Conmutadores</a:t>
            </a:r>
          </a:p>
          <a:p>
            <a:pPr>
              <a:lnSpc>
                <a:spcPct val="90000"/>
              </a:lnSpc>
            </a:pPr>
            <a:r>
              <a:rPr lang="es-ES_tradnl" sz="2200"/>
              <a:t>Normalmente los routers tienen varias interfaces y los hosts una</a:t>
            </a:r>
          </a:p>
          <a:p>
            <a:pPr>
              <a:lnSpc>
                <a:spcPct val="90000"/>
              </a:lnSpc>
            </a:pPr>
            <a:r>
              <a:rPr lang="es-ES_tradnl" sz="2200"/>
              <a:t>Los routers y las líneas que los unen constituyen la </a:t>
            </a:r>
            <a:r>
              <a:rPr lang="es-ES_tradnl" sz="2200" b="1"/>
              <a:t>subred</a:t>
            </a:r>
            <a:r>
              <a:rPr lang="es-ES_tradnl" sz="2200"/>
              <a:t>, que es gestionada por el proveedor u operador.</a:t>
            </a:r>
          </a:p>
          <a:p>
            <a:pPr>
              <a:lnSpc>
                <a:spcPct val="90000"/>
              </a:lnSpc>
            </a:pPr>
            <a:r>
              <a:rPr lang="es-ES_tradnl" sz="2200"/>
              <a:t>Cuando se comunican dos hosts de una misma LAN el nivel de red es casi inexistente, no intervienen routers, todas las comunicaciones son directas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ChangeArrowheads="1"/>
          </p:cNvSpPr>
          <p:nvPr/>
        </p:nvSpPr>
        <p:spPr bwMode="auto">
          <a:xfrm>
            <a:off x="609600" y="1216025"/>
            <a:ext cx="8077200" cy="4679950"/>
          </a:xfrm>
          <a:prstGeom prst="rect">
            <a:avLst/>
          </a:prstGeom>
          <a:noFill/>
          <a:ln w="9525">
            <a:noFill/>
            <a:miter lim="800000"/>
            <a:headEnd/>
            <a:tailEnd/>
          </a:ln>
          <a:effectLst/>
        </p:spPr>
        <p:txBody>
          <a:bodyPr>
            <a:spAutoFit/>
          </a:bodyPr>
          <a:lstStyle/>
          <a:p>
            <a:pPr>
              <a:lnSpc>
                <a:spcPct val="90000"/>
              </a:lnSpc>
              <a:spcBef>
                <a:spcPct val="25000"/>
              </a:spcBef>
            </a:pPr>
            <a:r>
              <a:rPr lang="es-ES_tradnl">
                <a:latin typeface="Times New Roman" pitchFamily="18" charset="0"/>
              </a:rPr>
              <a:t>	0,08 = 1.312/ (128.000 – c)</a:t>
            </a:r>
          </a:p>
          <a:p>
            <a:pPr>
              <a:lnSpc>
                <a:spcPct val="90000"/>
              </a:lnSpc>
              <a:spcBef>
                <a:spcPct val="25000"/>
              </a:spcBef>
            </a:pPr>
            <a:r>
              <a:rPr lang="es-ES_tradnl">
                <a:latin typeface="Times New Roman" pitchFamily="18" charset="0"/>
              </a:rPr>
              <a:t>Despejando obtenemos c = 111.600 = 111,6 Kb/s</a:t>
            </a:r>
          </a:p>
          <a:p>
            <a:pPr>
              <a:lnSpc>
                <a:spcPct val="90000"/>
              </a:lnSpc>
              <a:spcBef>
                <a:spcPct val="25000"/>
              </a:spcBef>
            </a:pPr>
            <a:r>
              <a:rPr lang="es-ES_tradnl">
                <a:latin typeface="Times New Roman" pitchFamily="18" charset="0"/>
              </a:rPr>
              <a:t>Como la conferencia ocupa 32,8 Kb/s el caudal máximo para que pueda celebrarse será 111,6 – 32,8 = 78,8 Kb/s. Esto equivale al 61,6% de ocupación.</a:t>
            </a:r>
          </a:p>
          <a:p>
            <a:pPr>
              <a:lnSpc>
                <a:spcPct val="90000"/>
              </a:lnSpc>
              <a:spcBef>
                <a:spcPct val="25000"/>
              </a:spcBef>
            </a:pPr>
            <a:r>
              <a:rPr lang="es-ES_tradnl">
                <a:latin typeface="Times New Roman" pitchFamily="18" charset="0"/>
              </a:rPr>
              <a:t>Para ocupaciones superiores a esta el valor de T será superior a 80 ms</a:t>
            </a:r>
          </a:p>
          <a:p>
            <a:pPr>
              <a:lnSpc>
                <a:spcPct val="90000"/>
              </a:lnSpc>
              <a:spcBef>
                <a:spcPct val="25000"/>
              </a:spcBef>
            </a:pPr>
            <a:r>
              <a:rPr lang="es-ES_tradnl">
                <a:latin typeface="Times New Roman" pitchFamily="18" charset="0"/>
              </a:rPr>
              <a:t>Con una línea de 2.048 Kb/s tendremos:</a:t>
            </a:r>
          </a:p>
          <a:p>
            <a:pPr>
              <a:lnSpc>
                <a:spcPct val="90000"/>
              </a:lnSpc>
              <a:spcBef>
                <a:spcPct val="25000"/>
              </a:spcBef>
            </a:pPr>
            <a:r>
              <a:rPr lang="es-ES_tradnl">
                <a:latin typeface="Times New Roman" pitchFamily="18" charset="0"/>
              </a:rPr>
              <a:t>	0,08 = 1.312 / (2.048.000 – c)</a:t>
            </a:r>
          </a:p>
          <a:p>
            <a:pPr>
              <a:lnSpc>
                <a:spcPct val="90000"/>
              </a:lnSpc>
              <a:spcBef>
                <a:spcPct val="25000"/>
              </a:spcBef>
            </a:pPr>
            <a:r>
              <a:rPr lang="es-ES_tradnl">
                <a:latin typeface="Times New Roman" pitchFamily="18" charset="0"/>
              </a:rPr>
              <a:t>Lo cual da c = 2.031.600 = 2.031,6 Kb/s</a:t>
            </a:r>
          </a:p>
          <a:p>
            <a:pPr>
              <a:lnSpc>
                <a:spcPct val="90000"/>
              </a:lnSpc>
              <a:spcBef>
                <a:spcPct val="25000"/>
              </a:spcBef>
            </a:pPr>
            <a:r>
              <a:rPr lang="es-ES_tradnl">
                <a:latin typeface="Times New Roman" pitchFamily="18" charset="0"/>
              </a:rPr>
              <a:t>Por lo que el caudal máximo para celebrar la audioconferencia es de 1.998,8 Kb/s (97,6 % de ocupación)</a:t>
            </a:r>
            <a:endParaRPr lang="es-ES_tradnl">
              <a:latin typeface="Times New Roman" pitchFamily="18" charset="0"/>
              <a:sym typeface="Symbol" pitchFamily="18" charset="2"/>
            </a:endParaRPr>
          </a:p>
        </p:txBody>
      </p:sp>
      <p:sp>
        <p:nvSpPr>
          <p:cNvPr id="576515" name="Text Box 3"/>
          <p:cNvSpPr txBox="1">
            <a:spLocks noChangeArrowheads="1"/>
          </p:cNvSpPr>
          <p:nvPr/>
        </p:nvSpPr>
        <p:spPr bwMode="auto">
          <a:xfrm>
            <a:off x="3200400" y="381000"/>
            <a:ext cx="2362200" cy="641350"/>
          </a:xfrm>
          <a:prstGeom prst="rect">
            <a:avLst/>
          </a:prstGeom>
          <a:noFill/>
          <a:ln w="9525">
            <a:noFill/>
            <a:miter lim="800000"/>
            <a:headEnd/>
            <a:tailEnd/>
          </a:ln>
          <a:effectLst/>
        </p:spPr>
        <p:txBody>
          <a:bodyPr>
            <a:spAutoFit/>
          </a:bodyPr>
          <a:lstStyle/>
          <a:p>
            <a:pPr>
              <a:spcBef>
                <a:spcPct val="50000"/>
              </a:spcBef>
            </a:pPr>
            <a:r>
              <a:rPr lang="es-ES_tradnl" sz="3600">
                <a:latin typeface="Times New Roman" pitchFamily="18" charset="0"/>
              </a:rPr>
              <a:t>Ejercicio 4</a:t>
            </a:r>
            <a:endParaRPr lang="es-ES" sz="3600">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ChangeArrowheads="1"/>
          </p:cNvSpPr>
          <p:nvPr/>
        </p:nvSpPr>
        <p:spPr bwMode="auto">
          <a:xfrm>
            <a:off x="2057400" y="1143000"/>
            <a:ext cx="5181600" cy="4114800"/>
          </a:xfrm>
          <a:prstGeom prst="rect">
            <a:avLst/>
          </a:prstGeom>
          <a:solidFill>
            <a:schemeClr val="bg1"/>
          </a:solidFill>
          <a:ln w="9525">
            <a:solidFill>
              <a:schemeClr val="tx1"/>
            </a:solidFill>
            <a:miter lim="800000"/>
            <a:headEnd/>
            <a:tailEnd/>
          </a:ln>
          <a:effectLst/>
        </p:spPr>
        <p:txBody>
          <a:bodyPr wrap="none" anchor="ctr"/>
          <a:lstStyle/>
          <a:p>
            <a:pPr algn="ctr"/>
            <a:endParaRPr lang="es-ES">
              <a:latin typeface="Times New Roman" pitchFamily="18" charset="0"/>
            </a:endParaRPr>
          </a:p>
        </p:txBody>
      </p:sp>
      <p:sp>
        <p:nvSpPr>
          <p:cNvPr id="567299" name="Text Box 3"/>
          <p:cNvSpPr txBox="1">
            <a:spLocks noChangeArrowheads="1"/>
          </p:cNvSpPr>
          <p:nvPr/>
        </p:nvSpPr>
        <p:spPr bwMode="auto">
          <a:xfrm rot="16200000">
            <a:off x="76994" y="3198019"/>
            <a:ext cx="1674812" cy="457200"/>
          </a:xfrm>
          <a:prstGeom prst="rect">
            <a:avLst/>
          </a:prstGeom>
          <a:noFill/>
          <a:ln w="9525">
            <a:noFill/>
            <a:miter lim="800000"/>
            <a:headEnd/>
            <a:tailEnd/>
          </a:ln>
          <a:effectLst/>
        </p:spPr>
        <p:txBody>
          <a:bodyPr>
            <a:spAutoFit/>
          </a:bodyPr>
          <a:lstStyle/>
          <a:p>
            <a:pPr>
              <a:spcBef>
                <a:spcPct val="50000"/>
              </a:spcBef>
            </a:pPr>
            <a:r>
              <a:rPr lang="es-ES_tradnl" b="1">
                <a:latin typeface="Times New Roman" pitchFamily="18" charset="0"/>
              </a:rPr>
              <a:t>Caudal </a:t>
            </a:r>
            <a:r>
              <a:rPr lang="es-ES_tradnl" b="1">
                <a:latin typeface="Times New Roman" pitchFamily="18" charset="0"/>
                <a:sym typeface="Symbol" pitchFamily="18" charset="2"/>
              </a:rPr>
              <a:t></a:t>
            </a:r>
            <a:endParaRPr lang="es-ES" b="1">
              <a:latin typeface="Times New Roman" pitchFamily="18" charset="0"/>
              <a:sym typeface="Symbol" pitchFamily="18" charset="2"/>
            </a:endParaRPr>
          </a:p>
        </p:txBody>
      </p:sp>
      <p:sp>
        <p:nvSpPr>
          <p:cNvPr id="567300" name="Text Box 4"/>
          <p:cNvSpPr txBox="1">
            <a:spLocks noChangeArrowheads="1"/>
          </p:cNvSpPr>
          <p:nvPr/>
        </p:nvSpPr>
        <p:spPr bwMode="auto">
          <a:xfrm>
            <a:off x="3657600" y="5791200"/>
            <a:ext cx="2438400" cy="457200"/>
          </a:xfrm>
          <a:prstGeom prst="rect">
            <a:avLst/>
          </a:prstGeom>
          <a:noFill/>
          <a:ln w="9525">
            <a:noFill/>
            <a:miter lim="800000"/>
            <a:headEnd/>
            <a:tailEnd/>
          </a:ln>
          <a:effectLst/>
        </p:spPr>
        <p:txBody>
          <a:bodyPr>
            <a:spAutoFit/>
          </a:bodyPr>
          <a:lstStyle/>
          <a:p>
            <a:pPr>
              <a:spcBef>
                <a:spcPct val="50000"/>
              </a:spcBef>
            </a:pPr>
            <a:r>
              <a:rPr lang="es-ES_tradnl" b="1">
                <a:latin typeface="Times New Roman" pitchFamily="18" charset="0"/>
              </a:rPr>
              <a:t>Hora del día </a:t>
            </a:r>
            <a:r>
              <a:rPr lang="es-ES_tradnl" b="1">
                <a:latin typeface="Times New Roman" pitchFamily="18" charset="0"/>
                <a:sym typeface="Symbol" pitchFamily="18" charset="2"/>
              </a:rPr>
              <a:t></a:t>
            </a:r>
            <a:endParaRPr lang="es-ES" b="1">
              <a:latin typeface="Times New Roman" pitchFamily="18" charset="0"/>
            </a:endParaRPr>
          </a:p>
        </p:txBody>
      </p:sp>
      <p:sp>
        <p:nvSpPr>
          <p:cNvPr id="567301" name="Text Box 5"/>
          <p:cNvSpPr txBox="1">
            <a:spLocks noChangeArrowheads="1"/>
          </p:cNvSpPr>
          <p:nvPr/>
        </p:nvSpPr>
        <p:spPr bwMode="auto">
          <a:xfrm>
            <a:off x="3200400" y="381000"/>
            <a:ext cx="2362200" cy="641350"/>
          </a:xfrm>
          <a:prstGeom prst="rect">
            <a:avLst/>
          </a:prstGeom>
          <a:noFill/>
          <a:ln w="9525">
            <a:noFill/>
            <a:miter lim="800000"/>
            <a:headEnd/>
            <a:tailEnd/>
          </a:ln>
          <a:effectLst/>
        </p:spPr>
        <p:txBody>
          <a:bodyPr>
            <a:spAutoFit/>
          </a:bodyPr>
          <a:lstStyle/>
          <a:p>
            <a:pPr>
              <a:spcBef>
                <a:spcPct val="50000"/>
              </a:spcBef>
            </a:pPr>
            <a:r>
              <a:rPr lang="es-ES_tradnl" sz="3600">
                <a:latin typeface="Times New Roman" pitchFamily="18" charset="0"/>
              </a:rPr>
              <a:t>Ejercicio 4</a:t>
            </a:r>
            <a:endParaRPr lang="es-ES" sz="3600">
              <a:latin typeface="Times New Roman" pitchFamily="18" charset="0"/>
            </a:endParaRPr>
          </a:p>
        </p:txBody>
      </p:sp>
      <p:sp>
        <p:nvSpPr>
          <p:cNvPr id="567302" name="Text Box 6"/>
          <p:cNvSpPr txBox="1">
            <a:spLocks noChangeArrowheads="1"/>
          </p:cNvSpPr>
          <p:nvPr/>
        </p:nvSpPr>
        <p:spPr bwMode="auto">
          <a:xfrm>
            <a:off x="1898650" y="5334000"/>
            <a:ext cx="311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0</a:t>
            </a:r>
            <a:endParaRPr lang="es-ES" sz="2000">
              <a:latin typeface="Times New Roman" pitchFamily="18" charset="0"/>
            </a:endParaRPr>
          </a:p>
        </p:txBody>
      </p:sp>
      <p:sp>
        <p:nvSpPr>
          <p:cNvPr id="567303" name="Text Box 7"/>
          <p:cNvSpPr txBox="1">
            <a:spLocks noChangeArrowheads="1"/>
          </p:cNvSpPr>
          <p:nvPr/>
        </p:nvSpPr>
        <p:spPr bwMode="auto">
          <a:xfrm>
            <a:off x="3194050" y="5334000"/>
            <a:ext cx="311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6</a:t>
            </a:r>
            <a:endParaRPr lang="es-ES" sz="2000">
              <a:latin typeface="Times New Roman" pitchFamily="18" charset="0"/>
            </a:endParaRPr>
          </a:p>
        </p:txBody>
      </p:sp>
      <p:sp>
        <p:nvSpPr>
          <p:cNvPr id="567304" name="Text Box 8"/>
          <p:cNvSpPr txBox="1">
            <a:spLocks noChangeArrowheads="1"/>
          </p:cNvSpPr>
          <p:nvPr/>
        </p:nvSpPr>
        <p:spPr bwMode="auto">
          <a:xfrm>
            <a:off x="7010400" y="5334000"/>
            <a:ext cx="438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24</a:t>
            </a:r>
            <a:endParaRPr lang="es-ES" sz="2000">
              <a:latin typeface="Times New Roman" pitchFamily="18" charset="0"/>
            </a:endParaRPr>
          </a:p>
        </p:txBody>
      </p:sp>
      <p:sp>
        <p:nvSpPr>
          <p:cNvPr id="567305" name="Text Box 9"/>
          <p:cNvSpPr txBox="1">
            <a:spLocks noChangeArrowheads="1"/>
          </p:cNvSpPr>
          <p:nvPr/>
        </p:nvSpPr>
        <p:spPr bwMode="auto">
          <a:xfrm>
            <a:off x="5791200" y="5334000"/>
            <a:ext cx="438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18</a:t>
            </a:r>
            <a:endParaRPr lang="es-ES" sz="2000">
              <a:latin typeface="Times New Roman" pitchFamily="18" charset="0"/>
            </a:endParaRPr>
          </a:p>
        </p:txBody>
      </p:sp>
      <p:sp>
        <p:nvSpPr>
          <p:cNvPr id="567306" name="Line 10"/>
          <p:cNvSpPr>
            <a:spLocks noChangeShapeType="1"/>
          </p:cNvSpPr>
          <p:nvPr/>
        </p:nvSpPr>
        <p:spPr bwMode="auto">
          <a:xfrm>
            <a:off x="2057400" y="5257800"/>
            <a:ext cx="0" cy="152400"/>
          </a:xfrm>
          <a:prstGeom prst="line">
            <a:avLst/>
          </a:prstGeom>
          <a:noFill/>
          <a:ln w="9525">
            <a:solidFill>
              <a:schemeClr val="tx1"/>
            </a:solidFill>
            <a:round/>
            <a:headEnd/>
            <a:tailEnd/>
          </a:ln>
          <a:effectLst/>
        </p:spPr>
        <p:txBody>
          <a:bodyPr/>
          <a:lstStyle/>
          <a:p>
            <a:endParaRPr lang="es-ES"/>
          </a:p>
        </p:txBody>
      </p:sp>
      <p:sp>
        <p:nvSpPr>
          <p:cNvPr id="567307" name="Line 11"/>
          <p:cNvSpPr>
            <a:spLocks noChangeShapeType="1"/>
          </p:cNvSpPr>
          <p:nvPr/>
        </p:nvSpPr>
        <p:spPr bwMode="auto">
          <a:xfrm>
            <a:off x="3352800" y="5257800"/>
            <a:ext cx="0" cy="152400"/>
          </a:xfrm>
          <a:prstGeom prst="line">
            <a:avLst/>
          </a:prstGeom>
          <a:noFill/>
          <a:ln w="9525">
            <a:solidFill>
              <a:schemeClr val="tx1"/>
            </a:solidFill>
            <a:round/>
            <a:headEnd/>
            <a:tailEnd/>
          </a:ln>
          <a:effectLst/>
        </p:spPr>
        <p:txBody>
          <a:bodyPr/>
          <a:lstStyle/>
          <a:p>
            <a:endParaRPr lang="es-ES"/>
          </a:p>
        </p:txBody>
      </p:sp>
      <p:sp>
        <p:nvSpPr>
          <p:cNvPr id="567308" name="Line 12"/>
          <p:cNvSpPr>
            <a:spLocks noChangeShapeType="1"/>
          </p:cNvSpPr>
          <p:nvPr/>
        </p:nvSpPr>
        <p:spPr bwMode="auto">
          <a:xfrm>
            <a:off x="4648200" y="5257800"/>
            <a:ext cx="0" cy="152400"/>
          </a:xfrm>
          <a:prstGeom prst="line">
            <a:avLst/>
          </a:prstGeom>
          <a:noFill/>
          <a:ln w="9525">
            <a:solidFill>
              <a:schemeClr val="tx1"/>
            </a:solidFill>
            <a:round/>
            <a:headEnd/>
            <a:tailEnd/>
          </a:ln>
          <a:effectLst/>
        </p:spPr>
        <p:txBody>
          <a:bodyPr/>
          <a:lstStyle/>
          <a:p>
            <a:endParaRPr lang="es-ES"/>
          </a:p>
        </p:txBody>
      </p:sp>
      <p:sp>
        <p:nvSpPr>
          <p:cNvPr id="567309" name="Line 13"/>
          <p:cNvSpPr>
            <a:spLocks noChangeShapeType="1"/>
          </p:cNvSpPr>
          <p:nvPr/>
        </p:nvSpPr>
        <p:spPr bwMode="auto">
          <a:xfrm>
            <a:off x="6019800" y="5257800"/>
            <a:ext cx="0" cy="152400"/>
          </a:xfrm>
          <a:prstGeom prst="line">
            <a:avLst/>
          </a:prstGeom>
          <a:noFill/>
          <a:ln w="9525">
            <a:solidFill>
              <a:schemeClr val="tx1"/>
            </a:solidFill>
            <a:round/>
            <a:headEnd/>
            <a:tailEnd/>
          </a:ln>
          <a:effectLst/>
        </p:spPr>
        <p:txBody>
          <a:bodyPr/>
          <a:lstStyle/>
          <a:p>
            <a:endParaRPr lang="es-ES"/>
          </a:p>
        </p:txBody>
      </p:sp>
      <p:sp>
        <p:nvSpPr>
          <p:cNvPr id="567310" name="Line 14"/>
          <p:cNvSpPr>
            <a:spLocks noChangeShapeType="1"/>
          </p:cNvSpPr>
          <p:nvPr/>
        </p:nvSpPr>
        <p:spPr bwMode="auto">
          <a:xfrm>
            <a:off x="7239000" y="5257800"/>
            <a:ext cx="0" cy="152400"/>
          </a:xfrm>
          <a:prstGeom prst="line">
            <a:avLst/>
          </a:prstGeom>
          <a:noFill/>
          <a:ln w="9525">
            <a:solidFill>
              <a:schemeClr val="tx1"/>
            </a:solidFill>
            <a:round/>
            <a:headEnd/>
            <a:tailEnd/>
          </a:ln>
          <a:effectLst/>
        </p:spPr>
        <p:txBody>
          <a:bodyPr/>
          <a:lstStyle/>
          <a:p>
            <a:endParaRPr lang="es-ES"/>
          </a:p>
        </p:txBody>
      </p:sp>
      <p:sp>
        <p:nvSpPr>
          <p:cNvPr id="567311" name="Text Box 15"/>
          <p:cNvSpPr txBox="1">
            <a:spLocks noChangeArrowheads="1"/>
          </p:cNvSpPr>
          <p:nvPr/>
        </p:nvSpPr>
        <p:spPr bwMode="auto">
          <a:xfrm>
            <a:off x="4419600" y="5334000"/>
            <a:ext cx="438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12</a:t>
            </a:r>
            <a:endParaRPr lang="es-ES" sz="2000">
              <a:latin typeface="Times New Roman" pitchFamily="18" charset="0"/>
            </a:endParaRPr>
          </a:p>
        </p:txBody>
      </p:sp>
      <p:sp>
        <p:nvSpPr>
          <p:cNvPr id="567312" name="Text Box 16"/>
          <p:cNvSpPr txBox="1">
            <a:spLocks noChangeArrowheads="1"/>
          </p:cNvSpPr>
          <p:nvPr/>
        </p:nvSpPr>
        <p:spPr bwMode="auto">
          <a:xfrm>
            <a:off x="1371600" y="5029200"/>
            <a:ext cx="5857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0 %</a:t>
            </a:r>
            <a:endParaRPr lang="es-ES" sz="2000">
              <a:latin typeface="Times New Roman" pitchFamily="18" charset="0"/>
            </a:endParaRPr>
          </a:p>
        </p:txBody>
      </p:sp>
      <p:sp>
        <p:nvSpPr>
          <p:cNvPr id="567313" name="Text Box 17"/>
          <p:cNvSpPr txBox="1">
            <a:spLocks noChangeArrowheads="1"/>
          </p:cNvSpPr>
          <p:nvPr/>
        </p:nvSpPr>
        <p:spPr bwMode="auto">
          <a:xfrm>
            <a:off x="1066800" y="914400"/>
            <a:ext cx="8397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100 %</a:t>
            </a:r>
            <a:endParaRPr lang="es-ES" sz="2000">
              <a:latin typeface="Times New Roman" pitchFamily="18" charset="0"/>
            </a:endParaRPr>
          </a:p>
        </p:txBody>
      </p:sp>
      <p:sp>
        <p:nvSpPr>
          <p:cNvPr id="567314" name="Line 18"/>
          <p:cNvSpPr>
            <a:spLocks noChangeShapeType="1"/>
          </p:cNvSpPr>
          <p:nvPr/>
        </p:nvSpPr>
        <p:spPr bwMode="auto">
          <a:xfrm flipH="1">
            <a:off x="1905000" y="5257800"/>
            <a:ext cx="152400" cy="0"/>
          </a:xfrm>
          <a:prstGeom prst="line">
            <a:avLst/>
          </a:prstGeom>
          <a:noFill/>
          <a:ln w="9525">
            <a:solidFill>
              <a:schemeClr val="tx1"/>
            </a:solidFill>
            <a:round/>
            <a:headEnd/>
            <a:tailEnd/>
          </a:ln>
          <a:effectLst/>
        </p:spPr>
        <p:txBody>
          <a:bodyPr/>
          <a:lstStyle/>
          <a:p>
            <a:endParaRPr lang="es-ES"/>
          </a:p>
        </p:txBody>
      </p:sp>
      <p:sp>
        <p:nvSpPr>
          <p:cNvPr id="567315" name="Line 19"/>
          <p:cNvSpPr>
            <a:spLocks noChangeShapeType="1"/>
          </p:cNvSpPr>
          <p:nvPr/>
        </p:nvSpPr>
        <p:spPr bwMode="auto">
          <a:xfrm flipH="1">
            <a:off x="1905000" y="1143000"/>
            <a:ext cx="152400" cy="0"/>
          </a:xfrm>
          <a:prstGeom prst="line">
            <a:avLst/>
          </a:prstGeom>
          <a:noFill/>
          <a:ln w="9525">
            <a:solidFill>
              <a:schemeClr val="tx1"/>
            </a:solidFill>
            <a:round/>
            <a:headEnd/>
            <a:tailEnd/>
          </a:ln>
          <a:effectLst/>
        </p:spPr>
        <p:txBody>
          <a:bodyPr/>
          <a:lstStyle/>
          <a:p>
            <a:endParaRPr lang="es-ES"/>
          </a:p>
        </p:txBody>
      </p:sp>
      <p:sp>
        <p:nvSpPr>
          <p:cNvPr id="567316" name="Line 20"/>
          <p:cNvSpPr>
            <a:spLocks noChangeShapeType="1"/>
          </p:cNvSpPr>
          <p:nvPr/>
        </p:nvSpPr>
        <p:spPr bwMode="auto">
          <a:xfrm flipH="1">
            <a:off x="1905000" y="3276600"/>
            <a:ext cx="152400" cy="0"/>
          </a:xfrm>
          <a:prstGeom prst="line">
            <a:avLst/>
          </a:prstGeom>
          <a:noFill/>
          <a:ln w="9525">
            <a:solidFill>
              <a:schemeClr val="tx1"/>
            </a:solidFill>
            <a:round/>
            <a:headEnd/>
            <a:tailEnd/>
          </a:ln>
          <a:effectLst/>
        </p:spPr>
        <p:txBody>
          <a:bodyPr/>
          <a:lstStyle/>
          <a:p>
            <a:endParaRPr lang="es-ES"/>
          </a:p>
        </p:txBody>
      </p:sp>
      <p:sp>
        <p:nvSpPr>
          <p:cNvPr id="567317" name="Line 21"/>
          <p:cNvSpPr>
            <a:spLocks noChangeShapeType="1"/>
          </p:cNvSpPr>
          <p:nvPr/>
        </p:nvSpPr>
        <p:spPr bwMode="auto">
          <a:xfrm flipH="1">
            <a:off x="1905000" y="2133600"/>
            <a:ext cx="152400" cy="0"/>
          </a:xfrm>
          <a:prstGeom prst="line">
            <a:avLst/>
          </a:prstGeom>
          <a:noFill/>
          <a:ln w="9525">
            <a:solidFill>
              <a:schemeClr val="tx1"/>
            </a:solidFill>
            <a:round/>
            <a:headEnd/>
            <a:tailEnd/>
          </a:ln>
          <a:effectLst/>
        </p:spPr>
        <p:txBody>
          <a:bodyPr/>
          <a:lstStyle/>
          <a:p>
            <a:endParaRPr lang="es-ES"/>
          </a:p>
        </p:txBody>
      </p:sp>
      <p:sp>
        <p:nvSpPr>
          <p:cNvPr id="567318" name="Line 22"/>
          <p:cNvSpPr>
            <a:spLocks noChangeShapeType="1"/>
          </p:cNvSpPr>
          <p:nvPr/>
        </p:nvSpPr>
        <p:spPr bwMode="auto">
          <a:xfrm flipH="1">
            <a:off x="1905000" y="4267200"/>
            <a:ext cx="152400" cy="0"/>
          </a:xfrm>
          <a:prstGeom prst="line">
            <a:avLst/>
          </a:prstGeom>
          <a:noFill/>
          <a:ln w="9525">
            <a:solidFill>
              <a:schemeClr val="tx1"/>
            </a:solidFill>
            <a:round/>
            <a:headEnd/>
            <a:tailEnd/>
          </a:ln>
          <a:effectLst/>
        </p:spPr>
        <p:txBody>
          <a:bodyPr/>
          <a:lstStyle/>
          <a:p>
            <a:endParaRPr lang="es-ES"/>
          </a:p>
        </p:txBody>
      </p:sp>
      <p:sp>
        <p:nvSpPr>
          <p:cNvPr id="567319" name="Line 23"/>
          <p:cNvSpPr>
            <a:spLocks noChangeShapeType="1"/>
          </p:cNvSpPr>
          <p:nvPr/>
        </p:nvSpPr>
        <p:spPr bwMode="auto">
          <a:xfrm>
            <a:off x="2057400" y="2895600"/>
            <a:ext cx="5181600" cy="0"/>
          </a:xfrm>
          <a:prstGeom prst="line">
            <a:avLst/>
          </a:prstGeom>
          <a:noFill/>
          <a:ln w="19050">
            <a:solidFill>
              <a:srgbClr val="FF0000"/>
            </a:solidFill>
            <a:round/>
            <a:headEnd/>
            <a:tailEnd/>
          </a:ln>
          <a:effectLst/>
        </p:spPr>
        <p:txBody>
          <a:bodyPr/>
          <a:lstStyle/>
          <a:p>
            <a:endParaRPr lang="es-ES"/>
          </a:p>
        </p:txBody>
      </p:sp>
      <p:grpSp>
        <p:nvGrpSpPr>
          <p:cNvPr id="567320" name="Group 24"/>
          <p:cNvGrpSpPr>
            <a:grpSpLocks/>
          </p:cNvGrpSpPr>
          <p:nvPr/>
        </p:nvGrpSpPr>
        <p:grpSpPr bwMode="auto">
          <a:xfrm>
            <a:off x="2057400" y="2362200"/>
            <a:ext cx="5181600" cy="2819400"/>
            <a:chOff x="1296" y="1488"/>
            <a:chExt cx="3264" cy="1776"/>
          </a:xfrm>
        </p:grpSpPr>
        <p:sp>
          <p:nvSpPr>
            <p:cNvPr id="567321" name="Line 25"/>
            <p:cNvSpPr>
              <a:spLocks noChangeShapeType="1"/>
            </p:cNvSpPr>
            <p:nvPr/>
          </p:nvSpPr>
          <p:spPr bwMode="auto">
            <a:xfrm>
              <a:off x="1296" y="3120"/>
              <a:ext cx="192" cy="144"/>
            </a:xfrm>
            <a:prstGeom prst="line">
              <a:avLst/>
            </a:prstGeom>
            <a:noFill/>
            <a:ln w="25400">
              <a:solidFill>
                <a:schemeClr val="accent2"/>
              </a:solidFill>
              <a:round/>
              <a:headEnd/>
              <a:tailEnd/>
            </a:ln>
            <a:effectLst/>
          </p:spPr>
          <p:txBody>
            <a:bodyPr/>
            <a:lstStyle/>
            <a:p>
              <a:endParaRPr lang="es-ES"/>
            </a:p>
          </p:txBody>
        </p:sp>
        <p:sp>
          <p:nvSpPr>
            <p:cNvPr id="567322" name="Line 26"/>
            <p:cNvSpPr>
              <a:spLocks noChangeShapeType="1"/>
            </p:cNvSpPr>
            <p:nvPr/>
          </p:nvSpPr>
          <p:spPr bwMode="auto">
            <a:xfrm flipV="1">
              <a:off x="1488" y="3216"/>
              <a:ext cx="288" cy="48"/>
            </a:xfrm>
            <a:prstGeom prst="line">
              <a:avLst/>
            </a:prstGeom>
            <a:noFill/>
            <a:ln w="25400">
              <a:solidFill>
                <a:schemeClr val="accent2"/>
              </a:solidFill>
              <a:round/>
              <a:headEnd/>
              <a:tailEnd/>
            </a:ln>
            <a:effectLst/>
          </p:spPr>
          <p:txBody>
            <a:bodyPr/>
            <a:lstStyle/>
            <a:p>
              <a:endParaRPr lang="es-ES"/>
            </a:p>
          </p:txBody>
        </p:sp>
        <p:sp>
          <p:nvSpPr>
            <p:cNvPr id="567323" name="Line 27"/>
            <p:cNvSpPr>
              <a:spLocks noChangeShapeType="1"/>
            </p:cNvSpPr>
            <p:nvPr/>
          </p:nvSpPr>
          <p:spPr bwMode="auto">
            <a:xfrm flipV="1">
              <a:off x="1776" y="3120"/>
              <a:ext cx="288" cy="96"/>
            </a:xfrm>
            <a:prstGeom prst="line">
              <a:avLst/>
            </a:prstGeom>
            <a:noFill/>
            <a:ln w="25400">
              <a:solidFill>
                <a:schemeClr val="accent2"/>
              </a:solidFill>
              <a:round/>
              <a:headEnd/>
              <a:tailEnd/>
            </a:ln>
            <a:effectLst/>
          </p:spPr>
          <p:txBody>
            <a:bodyPr/>
            <a:lstStyle/>
            <a:p>
              <a:endParaRPr lang="es-ES"/>
            </a:p>
          </p:txBody>
        </p:sp>
        <p:sp>
          <p:nvSpPr>
            <p:cNvPr id="567324" name="Line 28"/>
            <p:cNvSpPr>
              <a:spLocks noChangeShapeType="1"/>
            </p:cNvSpPr>
            <p:nvPr/>
          </p:nvSpPr>
          <p:spPr bwMode="auto">
            <a:xfrm flipV="1">
              <a:off x="2064" y="2880"/>
              <a:ext cx="288" cy="240"/>
            </a:xfrm>
            <a:prstGeom prst="line">
              <a:avLst/>
            </a:prstGeom>
            <a:noFill/>
            <a:ln w="25400">
              <a:solidFill>
                <a:schemeClr val="accent2"/>
              </a:solidFill>
              <a:round/>
              <a:headEnd/>
              <a:tailEnd/>
            </a:ln>
            <a:effectLst/>
          </p:spPr>
          <p:txBody>
            <a:bodyPr/>
            <a:lstStyle/>
            <a:p>
              <a:endParaRPr lang="es-ES"/>
            </a:p>
          </p:txBody>
        </p:sp>
        <p:sp>
          <p:nvSpPr>
            <p:cNvPr id="567325" name="Line 29"/>
            <p:cNvSpPr>
              <a:spLocks noChangeShapeType="1"/>
            </p:cNvSpPr>
            <p:nvPr/>
          </p:nvSpPr>
          <p:spPr bwMode="auto">
            <a:xfrm flipV="1">
              <a:off x="2352" y="2160"/>
              <a:ext cx="192" cy="720"/>
            </a:xfrm>
            <a:prstGeom prst="line">
              <a:avLst/>
            </a:prstGeom>
            <a:noFill/>
            <a:ln w="25400">
              <a:solidFill>
                <a:schemeClr val="accent2"/>
              </a:solidFill>
              <a:round/>
              <a:headEnd/>
              <a:tailEnd/>
            </a:ln>
            <a:effectLst/>
          </p:spPr>
          <p:txBody>
            <a:bodyPr/>
            <a:lstStyle/>
            <a:p>
              <a:endParaRPr lang="es-ES"/>
            </a:p>
          </p:txBody>
        </p:sp>
        <p:sp>
          <p:nvSpPr>
            <p:cNvPr id="567326" name="Line 30"/>
            <p:cNvSpPr>
              <a:spLocks noChangeShapeType="1"/>
            </p:cNvSpPr>
            <p:nvPr/>
          </p:nvSpPr>
          <p:spPr bwMode="auto">
            <a:xfrm flipV="1">
              <a:off x="2544" y="1728"/>
              <a:ext cx="288" cy="432"/>
            </a:xfrm>
            <a:prstGeom prst="line">
              <a:avLst/>
            </a:prstGeom>
            <a:noFill/>
            <a:ln w="25400">
              <a:solidFill>
                <a:schemeClr val="accent2"/>
              </a:solidFill>
              <a:round/>
              <a:headEnd/>
              <a:tailEnd/>
            </a:ln>
            <a:effectLst/>
          </p:spPr>
          <p:txBody>
            <a:bodyPr/>
            <a:lstStyle/>
            <a:p>
              <a:endParaRPr lang="es-ES"/>
            </a:p>
          </p:txBody>
        </p:sp>
        <p:sp>
          <p:nvSpPr>
            <p:cNvPr id="567327" name="Line 31"/>
            <p:cNvSpPr>
              <a:spLocks noChangeShapeType="1"/>
            </p:cNvSpPr>
            <p:nvPr/>
          </p:nvSpPr>
          <p:spPr bwMode="auto">
            <a:xfrm flipV="1">
              <a:off x="2832" y="1488"/>
              <a:ext cx="288" cy="240"/>
            </a:xfrm>
            <a:prstGeom prst="line">
              <a:avLst/>
            </a:prstGeom>
            <a:noFill/>
            <a:ln w="25400">
              <a:solidFill>
                <a:schemeClr val="accent2"/>
              </a:solidFill>
              <a:round/>
              <a:headEnd/>
              <a:tailEnd/>
            </a:ln>
            <a:effectLst/>
          </p:spPr>
          <p:txBody>
            <a:bodyPr/>
            <a:lstStyle/>
            <a:p>
              <a:endParaRPr lang="es-ES"/>
            </a:p>
          </p:txBody>
        </p:sp>
        <p:sp>
          <p:nvSpPr>
            <p:cNvPr id="567328" name="Line 32"/>
            <p:cNvSpPr>
              <a:spLocks noChangeShapeType="1"/>
            </p:cNvSpPr>
            <p:nvPr/>
          </p:nvSpPr>
          <p:spPr bwMode="auto">
            <a:xfrm>
              <a:off x="3120" y="1488"/>
              <a:ext cx="192" cy="96"/>
            </a:xfrm>
            <a:prstGeom prst="line">
              <a:avLst/>
            </a:prstGeom>
            <a:noFill/>
            <a:ln w="25400">
              <a:solidFill>
                <a:schemeClr val="accent2"/>
              </a:solidFill>
              <a:round/>
              <a:headEnd/>
              <a:tailEnd/>
            </a:ln>
            <a:effectLst/>
          </p:spPr>
          <p:txBody>
            <a:bodyPr/>
            <a:lstStyle/>
            <a:p>
              <a:endParaRPr lang="es-ES"/>
            </a:p>
          </p:txBody>
        </p:sp>
        <p:sp>
          <p:nvSpPr>
            <p:cNvPr id="567329" name="Line 33"/>
            <p:cNvSpPr>
              <a:spLocks noChangeShapeType="1"/>
            </p:cNvSpPr>
            <p:nvPr/>
          </p:nvSpPr>
          <p:spPr bwMode="auto">
            <a:xfrm>
              <a:off x="3312" y="1584"/>
              <a:ext cx="288" cy="336"/>
            </a:xfrm>
            <a:prstGeom prst="line">
              <a:avLst/>
            </a:prstGeom>
            <a:noFill/>
            <a:ln w="25400">
              <a:solidFill>
                <a:schemeClr val="accent2"/>
              </a:solidFill>
              <a:round/>
              <a:headEnd/>
              <a:tailEnd/>
            </a:ln>
            <a:effectLst/>
          </p:spPr>
          <p:txBody>
            <a:bodyPr/>
            <a:lstStyle/>
            <a:p>
              <a:endParaRPr lang="es-ES"/>
            </a:p>
          </p:txBody>
        </p:sp>
        <p:sp>
          <p:nvSpPr>
            <p:cNvPr id="567330" name="Line 34"/>
            <p:cNvSpPr>
              <a:spLocks noChangeShapeType="1"/>
            </p:cNvSpPr>
            <p:nvPr/>
          </p:nvSpPr>
          <p:spPr bwMode="auto">
            <a:xfrm>
              <a:off x="3600" y="1920"/>
              <a:ext cx="192" cy="48"/>
            </a:xfrm>
            <a:prstGeom prst="line">
              <a:avLst/>
            </a:prstGeom>
            <a:noFill/>
            <a:ln w="25400">
              <a:solidFill>
                <a:schemeClr val="accent2"/>
              </a:solidFill>
              <a:round/>
              <a:headEnd/>
              <a:tailEnd/>
            </a:ln>
            <a:effectLst/>
          </p:spPr>
          <p:txBody>
            <a:bodyPr/>
            <a:lstStyle/>
            <a:p>
              <a:endParaRPr lang="es-ES"/>
            </a:p>
          </p:txBody>
        </p:sp>
        <p:sp>
          <p:nvSpPr>
            <p:cNvPr id="567331" name="Line 35"/>
            <p:cNvSpPr>
              <a:spLocks noChangeShapeType="1"/>
            </p:cNvSpPr>
            <p:nvPr/>
          </p:nvSpPr>
          <p:spPr bwMode="auto">
            <a:xfrm>
              <a:off x="3792" y="1968"/>
              <a:ext cx="288" cy="48"/>
            </a:xfrm>
            <a:prstGeom prst="line">
              <a:avLst/>
            </a:prstGeom>
            <a:noFill/>
            <a:ln w="25400">
              <a:solidFill>
                <a:schemeClr val="accent2"/>
              </a:solidFill>
              <a:round/>
              <a:headEnd/>
              <a:tailEnd/>
            </a:ln>
            <a:effectLst/>
          </p:spPr>
          <p:txBody>
            <a:bodyPr/>
            <a:lstStyle/>
            <a:p>
              <a:endParaRPr lang="es-ES"/>
            </a:p>
          </p:txBody>
        </p:sp>
        <p:sp>
          <p:nvSpPr>
            <p:cNvPr id="567332" name="Line 36"/>
            <p:cNvSpPr>
              <a:spLocks noChangeShapeType="1"/>
            </p:cNvSpPr>
            <p:nvPr/>
          </p:nvSpPr>
          <p:spPr bwMode="auto">
            <a:xfrm>
              <a:off x="4080" y="2016"/>
              <a:ext cx="480" cy="1104"/>
            </a:xfrm>
            <a:prstGeom prst="line">
              <a:avLst/>
            </a:prstGeom>
            <a:noFill/>
            <a:ln w="25400">
              <a:solidFill>
                <a:schemeClr val="accent2"/>
              </a:solidFill>
              <a:round/>
              <a:headEnd/>
              <a:tailEnd/>
            </a:ln>
            <a:effectLst/>
          </p:spPr>
          <p:txBody>
            <a:bodyPr/>
            <a:lstStyle/>
            <a:p>
              <a:endParaRPr lang="es-ES"/>
            </a:p>
          </p:txBody>
        </p:sp>
      </p:grpSp>
      <p:sp>
        <p:nvSpPr>
          <p:cNvPr id="567333" name="Line 37"/>
          <p:cNvSpPr>
            <a:spLocks noChangeShapeType="1"/>
          </p:cNvSpPr>
          <p:nvPr/>
        </p:nvSpPr>
        <p:spPr bwMode="auto">
          <a:xfrm>
            <a:off x="4419600" y="2895600"/>
            <a:ext cx="0" cy="2362200"/>
          </a:xfrm>
          <a:prstGeom prst="line">
            <a:avLst/>
          </a:prstGeom>
          <a:noFill/>
          <a:ln w="9525">
            <a:solidFill>
              <a:schemeClr val="tx1"/>
            </a:solidFill>
            <a:prstDash val="sysDot"/>
            <a:round/>
            <a:headEnd/>
            <a:tailEnd/>
          </a:ln>
          <a:effectLst/>
        </p:spPr>
        <p:txBody>
          <a:bodyPr/>
          <a:lstStyle/>
          <a:p>
            <a:endParaRPr lang="es-ES"/>
          </a:p>
        </p:txBody>
      </p:sp>
      <p:sp>
        <p:nvSpPr>
          <p:cNvPr id="567334" name="Line 38"/>
          <p:cNvSpPr>
            <a:spLocks noChangeShapeType="1"/>
          </p:cNvSpPr>
          <p:nvPr/>
        </p:nvSpPr>
        <p:spPr bwMode="auto">
          <a:xfrm>
            <a:off x="5562600" y="2895600"/>
            <a:ext cx="0" cy="2362200"/>
          </a:xfrm>
          <a:prstGeom prst="line">
            <a:avLst/>
          </a:prstGeom>
          <a:noFill/>
          <a:ln w="9525">
            <a:solidFill>
              <a:schemeClr val="tx1"/>
            </a:solidFill>
            <a:prstDash val="sysDot"/>
            <a:round/>
            <a:headEnd/>
            <a:tailEnd/>
          </a:ln>
          <a:effectLst/>
        </p:spPr>
        <p:txBody>
          <a:bodyPr/>
          <a:lstStyle/>
          <a:p>
            <a:endParaRPr lang="es-ES"/>
          </a:p>
        </p:txBody>
      </p:sp>
      <p:sp>
        <p:nvSpPr>
          <p:cNvPr id="567335" name="Text Box 39"/>
          <p:cNvSpPr txBox="1">
            <a:spLocks noChangeArrowheads="1"/>
          </p:cNvSpPr>
          <p:nvPr/>
        </p:nvSpPr>
        <p:spPr bwMode="auto">
          <a:xfrm>
            <a:off x="4514850" y="4648200"/>
            <a:ext cx="438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11</a:t>
            </a:r>
            <a:endParaRPr lang="es-ES" sz="2000">
              <a:latin typeface="Times New Roman" pitchFamily="18" charset="0"/>
            </a:endParaRPr>
          </a:p>
        </p:txBody>
      </p:sp>
      <p:sp>
        <p:nvSpPr>
          <p:cNvPr id="567336" name="Text Box 40"/>
          <p:cNvSpPr txBox="1">
            <a:spLocks noChangeArrowheads="1"/>
          </p:cNvSpPr>
          <p:nvPr/>
        </p:nvSpPr>
        <p:spPr bwMode="auto">
          <a:xfrm>
            <a:off x="5734050" y="4648200"/>
            <a:ext cx="438150"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16</a:t>
            </a:r>
            <a:endParaRPr lang="es-ES" sz="2000">
              <a:latin typeface="Times New Roman" pitchFamily="18" charset="0"/>
            </a:endParaRPr>
          </a:p>
        </p:txBody>
      </p:sp>
      <p:sp>
        <p:nvSpPr>
          <p:cNvPr id="567337" name="Line 41"/>
          <p:cNvSpPr>
            <a:spLocks noChangeShapeType="1"/>
          </p:cNvSpPr>
          <p:nvPr/>
        </p:nvSpPr>
        <p:spPr bwMode="auto">
          <a:xfrm flipH="1">
            <a:off x="4495800" y="4953000"/>
            <a:ext cx="76200" cy="228600"/>
          </a:xfrm>
          <a:prstGeom prst="line">
            <a:avLst/>
          </a:prstGeom>
          <a:noFill/>
          <a:ln w="9525">
            <a:solidFill>
              <a:schemeClr val="tx1"/>
            </a:solidFill>
            <a:round/>
            <a:headEnd/>
            <a:tailEnd type="triangle" w="med" len="med"/>
          </a:ln>
          <a:effectLst/>
        </p:spPr>
        <p:txBody>
          <a:bodyPr/>
          <a:lstStyle/>
          <a:p>
            <a:endParaRPr lang="es-ES"/>
          </a:p>
        </p:txBody>
      </p:sp>
      <p:sp>
        <p:nvSpPr>
          <p:cNvPr id="567338" name="Line 42"/>
          <p:cNvSpPr>
            <a:spLocks noChangeShapeType="1"/>
          </p:cNvSpPr>
          <p:nvPr/>
        </p:nvSpPr>
        <p:spPr bwMode="auto">
          <a:xfrm flipH="1">
            <a:off x="5638800" y="4953000"/>
            <a:ext cx="152400" cy="228600"/>
          </a:xfrm>
          <a:prstGeom prst="line">
            <a:avLst/>
          </a:prstGeom>
          <a:noFill/>
          <a:ln w="9525">
            <a:solidFill>
              <a:schemeClr val="tx1"/>
            </a:solidFill>
            <a:round/>
            <a:headEnd/>
            <a:tailEnd type="triangle" w="med" len="med"/>
          </a:ln>
          <a:effectLst/>
        </p:spPr>
        <p:txBody>
          <a:bodyPr/>
          <a:lstStyle/>
          <a:p>
            <a:endParaRPr lang="es-ES"/>
          </a:p>
        </p:txBody>
      </p:sp>
      <p:sp>
        <p:nvSpPr>
          <p:cNvPr id="567339" name="Text Box 43"/>
          <p:cNvSpPr txBox="1">
            <a:spLocks noChangeArrowheads="1"/>
          </p:cNvSpPr>
          <p:nvPr/>
        </p:nvSpPr>
        <p:spPr bwMode="auto">
          <a:xfrm>
            <a:off x="1219200" y="4098925"/>
            <a:ext cx="7127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25 %</a:t>
            </a:r>
            <a:endParaRPr lang="es-ES" sz="2000">
              <a:latin typeface="Times New Roman" pitchFamily="18" charset="0"/>
            </a:endParaRPr>
          </a:p>
        </p:txBody>
      </p:sp>
      <p:sp>
        <p:nvSpPr>
          <p:cNvPr id="567340" name="Text Box 44"/>
          <p:cNvSpPr txBox="1">
            <a:spLocks noChangeArrowheads="1"/>
          </p:cNvSpPr>
          <p:nvPr/>
        </p:nvSpPr>
        <p:spPr bwMode="auto">
          <a:xfrm>
            <a:off x="1219200" y="3108325"/>
            <a:ext cx="7127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50 %</a:t>
            </a:r>
            <a:endParaRPr lang="es-ES" sz="2000">
              <a:latin typeface="Times New Roman" pitchFamily="18" charset="0"/>
            </a:endParaRPr>
          </a:p>
        </p:txBody>
      </p:sp>
      <p:sp>
        <p:nvSpPr>
          <p:cNvPr id="567341" name="Text Box 45"/>
          <p:cNvSpPr txBox="1">
            <a:spLocks noChangeArrowheads="1"/>
          </p:cNvSpPr>
          <p:nvPr/>
        </p:nvSpPr>
        <p:spPr bwMode="auto">
          <a:xfrm>
            <a:off x="1219200" y="1965325"/>
            <a:ext cx="7127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75 %</a:t>
            </a:r>
            <a:endParaRPr lang="es-ES" sz="2000">
              <a:latin typeface="Times New Roman" pitchFamily="18" charset="0"/>
            </a:endParaRPr>
          </a:p>
        </p:txBody>
      </p:sp>
      <p:sp>
        <p:nvSpPr>
          <p:cNvPr id="567342" name="Text Box 46"/>
          <p:cNvSpPr txBox="1">
            <a:spLocks noChangeArrowheads="1"/>
          </p:cNvSpPr>
          <p:nvPr/>
        </p:nvSpPr>
        <p:spPr bwMode="auto">
          <a:xfrm>
            <a:off x="7696200" y="2667000"/>
            <a:ext cx="903288" cy="396875"/>
          </a:xfrm>
          <a:prstGeom prst="rect">
            <a:avLst/>
          </a:prstGeom>
          <a:noFill/>
          <a:ln w="9525">
            <a:noFill/>
            <a:miter lim="800000"/>
            <a:headEnd/>
            <a:tailEnd/>
          </a:ln>
          <a:effectLst/>
        </p:spPr>
        <p:txBody>
          <a:bodyPr wrap="none">
            <a:spAutoFit/>
          </a:bodyPr>
          <a:lstStyle/>
          <a:p>
            <a:r>
              <a:rPr lang="es-ES_tradnl" sz="2000">
                <a:latin typeface="Times New Roman" pitchFamily="18" charset="0"/>
              </a:rPr>
              <a:t>61,6 %</a:t>
            </a:r>
            <a:endParaRPr lang="es-ES" sz="2000">
              <a:latin typeface="Times New Roman" pitchFamily="18" charset="0"/>
            </a:endParaRPr>
          </a:p>
        </p:txBody>
      </p:sp>
      <p:sp>
        <p:nvSpPr>
          <p:cNvPr id="567343" name="Line 47"/>
          <p:cNvSpPr>
            <a:spLocks noChangeShapeType="1"/>
          </p:cNvSpPr>
          <p:nvPr/>
        </p:nvSpPr>
        <p:spPr bwMode="auto">
          <a:xfrm flipH="1">
            <a:off x="7391400" y="2895600"/>
            <a:ext cx="304800" cy="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172" name="Line 1116"/>
          <p:cNvSpPr>
            <a:spLocks noChangeShapeType="1"/>
          </p:cNvSpPr>
          <p:nvPr/>
        </p:nvSpPr>
        <p:spPr bwMode="auto">
          <a:xfrm>
            <a:off x="2311400" y="4092426"/>
            <a:ext cx="1985963" cy="4763"/>
          </a:xfrm>
          <a:prstGeom prst="line">
            <a:avLst/>
          </a:prstGeom>
          <a:noFill/>
          <a:ln w="25400">
            <a:solidFill>
              <a:schemeClr val="tx1"/>
            </a:solidFill>
            <a:round/>
            <a:headEnd/>
            <a:tailEnd/>
          </a:ln>
          <a:effectLst/>
        </p:spPr>
        <p:txBody>
          <a:bodyPr/>
          <a:lstStyle/>
          <a:p>
            <a:endParaRPr lang="es-ES"/>
          </a:p>
        </p:txBody>
      </p:sp>
      <p:sp>
        <p:nvSpPr>
          <p:cNvPr id="558173" name="Line 1117"/>
          <p:cNvSpPr>
            <a:spLocks noChangeShapeType="1"/>
          </p:cNvSpPr>
          <p:nvPr/>
        </p:nvSpPr>
        <p:spPr bwMode="auto">
          <a:xfrm>
            <a:off x="4602163" y="4097189"/>
            <a:ext cx="1981200" cy="0"/>
          </a:xfrm>
          <a:prstGeom prst="line">
            <a:avLst/>
          </a:prstGeom>
          <a:noFill/>
          <a:ln w="25400">
            <a:solidFill>
              <a:schemeClr val="tx1"/>
            </a:solidFill>
            <a:round/>
            <a:headEnd/>
            <a:tailEnd/>
          </a:ln>
          <a:effectLst/>
        </p:spPr>
        <p:txBody>
          <a:bodyPr/>
          <a:lstStyle/>
          <a:p>
            <a:endParaRPr lang="es-ES"/>
          </a:p>
        </p:txBody>
      </p:sp>
      <p:sp>
        <p:nvSpPr>
          <p:cNvPr id="558174" name="Line 1118"/>
          <p:cNvSpPr>
            <a:spLocks noChangeShapeType="1"/>
          </p:cNvSpPr>
          <p:nvPr/>
        </p:nvSpPr>
        <p:spPr bwMode="auto">
          <a:xfrm>
            <a:off x="4144963" y="4097189"/>
            <a:ext cx="0" cy="381000"/>
          </a:xfrm>
          <a:prstGeom prst="line">
            <a:avLst/>
          </a:prstGeom>
          <a:noFill/>
          <a:ln w="25400">
            <a:solidFill>
              <a:schemeClr val="tx1"/>
            </a:solidFill>
            <a:round/>
            <a:headEnd/>
            <a:tailEnd/>
          </a:ln>
          <a:effectLst/>
        </p:spPr>
        <p:txBody>
          <a:bodyPr/>
          <a:lstStyle/>
          <a:p>
            <a:endParaRPr lang="es-ES"/>
          </a:p>
        </p:txBody>
      </p:sp>
      <p:sp>
        <p:nvSpPr>
          <p:cNvPr id="558175" name="Line 1119"/>
          <p:cNvSpPr>
            <a:spLocks noChangeShapeType="1"/>
          </p:cNvSpPr>
          <p:nvPr/>
        </p:nvSpPr>
        <p:spPr bwMode="auto">
          <a:xfrm>
            <a:off x="4754563" y="4097189"/>
            <a:ext cx="0" cy="381000"/>
          </a:xfrm>
          <a:prstGeom prst="line">
            <a:avLst/>
          </a:prstGeom>
          <a:noFill/>
          <a:ln w="25400">
            <a:solidFill>
              <a:schemeClr val="tx1"/>
            </a:solidFill>
            <a:round/>
            <a:headEnd/>
            <a:tailEnd/>
          </a:ln>
          <a:effectLst/>
        </p:spPr>
        <p:txBody>
          <a:bodyPr/>
          <a:lstStyle/>
          <a:p>
            <a:endParaRPr lang="es-ES"/>
          </a:p>
        </p:txBody>
      </p:sp>
      <p:sp>
        <p:nvSpPr>
          <p:cNvPr id="558176" name="Line 1120"/>
          <p:cNvSpPr>
            <a:spLocks noChangeShapeType="1"/>
          </p:cNvSpPr>
          <p:nvPr/>
        </p:nvSpPr>
        <p:spPr bwMode="auto">
          <a:xfrm>
            <a:off x="2498725" y="4097189"/>
            <a:ext cx="0" cy="381000"/>
          </a:xfrm>
          <a:prstGeom prst="line">
            <a:avLst/>
          </a:prstGeom>
          <a:noFill/>
          <a:ln w="25400">
            <a:solidFill>
              <a:schemeClr val="tx1"/>
            </a:solidFill>
            <a:round/>
            <a:headEnd/>
            <a:tailEnd/>
          </a:ln>
          <a:effectLst/>
        </p:spPr>
        <p:txBody>
          <a:bodyPr/>
          <a:lstStyle/>
          <a:p>
            <a:endParaRPr lang="es-ES"/>
          </a:p>
        </p:txBody>
      </p:sp>
      <p:sp>
        <p:nvSpPr>
          <p:cNvPr id="558177" name="Line 1121"/>
          <p:cNvSpPr>
            <a:spLocks noChangeShapeType="1"/>
          </p:cNvSpPr>
          <p:nvPr/>
        </p:nvSpPr>
        <p:spPr bwMode="auto">
          <a:xfrm>
            <a:off x="6394450" y="4097189"/>
            <a:ext cx="0" cy="381000"/>
          </a:xfrm>
          <a:prstGeom prst="line">
            <a:avLst/>
          </a:prstGeom>
          <a:noFill/>
          <a:ln w="25400">
            <a:solidFill>
              <a:schemeClr val="tx1"/>
            </a:solidFill>
            <a:round/>
            <a:headEnd/>
            <a:tailEnd/>
          </a:ln>
          <a:effectLst/>
        </p:spPr>
        <p:txBody>
          <a:bodyPr/>
          <a:lstStyle/>
          <a:p>
            <a:endParaRPr lang="es-ES"/>
          </a:p>
        </p:txBody>
      </p:sp>
      <p:sp>
        <p:nvSpPr>
          <p:cNvPr id="558083" name="Text Box 1027"/>
          <p:cNvSpPr txBox="1">
            <a:spLocks noChangeArrowheads="1"/>
          </p:cNvSpPr>
          <p:nvPr/>
        </p:nvSpPr>
        <p:spPr bwMode="auto">
          <a:xfrm>
            <a:off x="1079500" y="123354"/>
            <a:ext cx="7169150" cy="641350"/>
          </a:xfrm>
          <a:prstGeom prst="rect">
            <a:avLst/>
          </a:prstGeom>
          <a:noFill/>
          <a:ln w="9525">
            <a:noFill/>
            <a:miter lim="800000"/>
            <a:headEnd/>
            <a:tailEnd/>
          </a:ln>
          <a:effectLst/>
        </p:spPr>
        <p:txBody>
          <a:bodyPr wrap="none">
            <a:spAutoFit/>
          </a:bodyPr>
          <a:lstStyle/>
          <a:p>
            <a:r>
              <a:rPr lang="es-ES_tradnl" sz="3600" dirty="0"/>
              <a:t>Puente (nivel 2) </a:t>
            </a:r>
            <a:r>
              <a:rPr lang="es-ES_tradnl" sz="3600" i="1" dirty="0"/>
              <a:t>vs</a:t>
            </a:r>
            <a:r>
              <a:rPr lang="es-ES_tradnl" sz="3600" dirty="0"/>
              <a:t> </a:t>
            </a:r>
            <a:r>
              <a:rPr lang="es-ES_tradnl" sz="3600" dirty="0" err="1"/>
              <a:t>router</a:t>
            </a:r>
            <a:r>
              <a:rPr lang="es-ES_tradnl" sz="3600" dirty="0"/>
              <a:t> (nivel 3) </a:t>
            </a:r>
            <a:endParaRPr lang="es-ES" sz="3600" dirty="0"/>
          </a:p>
        </p:txBody>
      </p:sp>
      <p:pic>
        <p:nvPicPr>
          <p:cNvPr id="558085" name="Picture 1029"/>
          <p:cNvPicPr>
            <a:picLocks noChangeArrowheads="1"/>
          </p:cNvPicPr>
          <p:nvPr/>
        </p:nvPicPr>
        <p:blipFill>
          <a:blip r:embed="rId3" cstate="print"/>
          <a:srcRect/>
          <a:stretch>
            <a:fillRect/>
          </a:stretch>
        </p:blipFill>
        <p:spPr bwMode="auto">
          <a:xfrm>
            <a:off x="3992563" y="4249589"/>
            <a:ext cx="1008062" cy="673100"/>
          </a:xfrm>
          <a:prstGeom prst="rect">
            <a:avLst/>
          </a:prstGeom>
          <a:noFill/>
          <a:ln w="12700">
            <a:noFill/>
            <a:miter lim="800000"/>
            <a:headEnd/>
            <a:tailEnd/>
          </a:ln>
          <a:effectLst/>
        </p:spPr>
      </p:pic>
      <p:pic>
        <p:nvPicPr>
          <p:cNvPr id="558089" name="Picture 1033"/>
          <p:cNvPicPr>
            <a:picLocks noChangeArrowheads="1"/>
          </p:cNvPicPr>
          <p:nvPr/>
        </p:nvPicPr>
        <p:blipFill>
          <a:blip r:embed="rId4" cstate="print"/>
          <a:srcRect/>
          <a:stretch>
            <a:fillRect/>
          </a:stretch>
        </p:blipFill>
        <p:spPr bwMode="auto">
          <a:xfrm>
            <a:off x="6013450" y="4248001"/>
            <a:ext cx="865188" cy="763588"/>
          </a:xfrm>
          <a:prstGeom prst="rect">
            <a:avLst/>
          </a:prstGeom>
          <a:noFill/>
          <a:ln w="12700">
            <a:noFill/>
            <a:miter lim="800000"/>
            <a:headEnd/>
            <a:tailEnd/>
          </a:ln>
          <a:effectLst/>
        </p:spPr>
      </p:pic>
      <p:pic>
        <p:nvPicPr>
          <p:cNvPr id="558090" name="Picture 1034"/>
          <p:cNvPicPr>
            <a:picLocks noChangeArrowheads="1"/>
          </p:cNvPicPr>
          <p:nvPr/>
        </p:nvPicPr>
        <p:blipFill>
          <a:blip r:embed="rId4" cstate="print"/>
          <a:srcRect/>
          <a:stretch>
            <a:fillRect/>
          </a:stretch>
        </p:blipFill>
        <p:spPr bwMode="auto">
          <a:xfrm>
            <a:off x="2193925" y="4249589"/>
            <a:ext cx="865188" cy="763587"/>
          </a:xfrm>
          <a:prstGeom prst="rect">
            <a:avLst/>
          </a:prstGeom>
          <a:noFill/>
          <a:ln w="12700">
            <a:noFill/>
            <a:miter lim="800000"/>
            <a:headEnd/>
            <a:tailEnd/>
          </a:ln>
          <a:effectLst/>
        </p:spPr>
      </p:pic>
      <p:sp>
        <p:nvSpPr>
          <p:cNvPr id="558141" name="Rectangle 1085"/>
          <p:cNvSpPr>
            <a:spLocks noChangeArrowheads="1"/>
          </p:cNvSpPr>
          <p:nvPr/>
        </p:nvSpPr>
        <p:spPr bwMode="auto">
          <a:xfrm>
            <a:off x="6013450" y="5819775"/>
            <a:ext cx="762000" cy="336550"/>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558143" name="Rectangle 1087"/>
          <p:cNvSpPr>
            <a:spLocks noChangeArrowheads="1"/>
          </p:cNvSpPr>
          <p:nvPr/>
        </p:nvSpPr>
        <p:spPr bwMode="auto">
          <a:xfrm>
            <a:off x="6016625" y="5486015"/>
            <a:ext cx="762000" cy="336550"/>
          </a:xfrm>
          <a:prstGeom prst="rect">
            <a:avLst/>
          </a:prstGeom>
          <a:solidFill>
            <a:srgbClr val="008000"/>
          </a:solidFill>
          <a:ln w="9525">
            <a:solidFill>
              <a:schemeClr val="tx1"/>
            </a:solidFill>
            <a:miter lim="800000"/>
            <a:headEnd/>
            <a:tailEnd/>
          </a:ln>
          <a:effectLst/>
        </p:spPr>
        <p:txBody>
          <a:bodyPr wrap="none" anchor="ctr"/>
          <a:lstStyle/>
          <a:p>
            <a:endParaRPr lang="es-ES"/>
          </a:p>
        </p:txBody>
      </p:sp>
      <p:sp>
        <p:nvSpPr>
          <p:cNvPr id="558144" name="Rectangle 1088"/>
          <p:cNvSpPr>
            <a:spLocks noChangeArrowheads="1"/>
          </p:cNvSpPr>
          <p:nvPr/>
        </p:nvSpPr>
        <p:spPr bwMode="auto">
          <a:xfrm>
            <a:off x="6013450" y="6159500"/>
            <a:ext cx="762000" cy="336550"/>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558145" name="Rectangle 1089"/>
          <p:cNvSpPr>
            <a:spLocks noChangeArrowheads="1"/>
          </p:cNvSpPr>
          <p:nvPr/>
        </p:nvSpPr>
        <p:spPr bwMode="auto">
          <a:xfrm>
            <a:off x="6016625" y="6161088"/>
            <a:ext cx="760413" cy="334962"/>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146" name="Rectangle 1090"/>
          <p:cNvSpPr>
            <a:spLocks noChangeArrowheads="1"/>
          </p:cNvSpPr>
          <p:nvPr/>
        </p:nvSpPr>
        <p:spPr bwMode="auto">
          <a:xfrm>
            <a:off x="6016625" y="5826125"/>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558148" name="Rectangle 1092"/>
          <p:cNvSpPr>
            <a:spLocks noChangeArrowheads="1"/>
          </p:cNvSpPr>
          <p:nvPr/>
        </p:nvSpPr>
        <p:spPr bwMode="auto">
          <a:xfrm>
            <a:off x="6016625" y="5517232"/>
            <a:ext cx="760413" cy="334963"/>
          </a:xfrm>
          <a:prstGeom prst="rect">
            <a:avLst/>
          </a:prstGeom>
          <a:noFill/>
          <a:ln w="9525">
            <a:noFill/>
            <a:miter lim="800000"/>
            <a:headEnd/>
            <a:tailEnd/>
          </a:ln>
          <a:effectLst/>
        </p:spPr>
        <p:txBody>
          <a:bodyPr/>
          <a:lstStyle/>
          <a:p>
            <a:pPr algn="ctr">
              <a:spcBef>
                <a:spcPct val="20000"/>
              </a:spcBef>
            </a:pPr>
            <a:r>
              <a:rPr lang="es-ES" sz="1600" b="1" dirty="0">
                <a:solidFill>
                  <a:schemeClr val="bg1"/>
                </a:solidFill>
              </a:rPr>
              <a:t>Red</a:t>
            </a:r>
          </a:p>
        </p:txBody>
      </p:sp>
      <p:sp>
        <p:nvSpPr>
          <p:cNvPr id="558149" name="Line 1093"/>
          <p:cNvSpPr>
            <a:spLocks noChangeShapeType="1"/>
          </p:cNvSpPr>
          <p:nvPr/>
        </p:nvSpPr>
        <p:spPr bwMode="auto">
          <a:xfrm>
            <a:off x="6016625" y="5156200"/>
            <a:ext cx="760413" cy="0"/>
          </a:xfrm>
          <a:prstGeom prst="line">
            <a:avLst/>
          </a:prstGeom>
          <a:noFill/>
          <a:ln w="28575" cap="sq">
            <a:solidFill>
              <a:schemeClr val="tx1"/>
            </a:solidFill>
            <a:round/>
            <a:headEnd/>
            <a:tailEnd/>
          </a:ln>
          <a:effectLst/>
        </p:spPr>
        <p:txBody>
          <a:bodyPr/>
          <a:lstStyle/>
          <a:p>
            <a:endParaRPr lang="es-ES"/>
          </a:p>
        </p:txBody>
      </p:sp>
      <p:sp>
        <p:nvSpPr>
          <p:cNvPr id="558150" name="Line 1094"/>
          <p:cNvSpPr>
            <a:spLocks noChangeShapeType="1"/>
          </p:cNvSpPr>
          <p:nvPr/>
        </p:nvSpPr>
        <p:spPr bwMode="auto">
          <a:xfrm>
            <a:off x="6016625" y="5491163"/>
            <a:ext cx="760413" cy="0"/>
          </a:xfrm>
          <a:prstGeom prst="line">
            <a:avLst/>
          </a:prstGeom>
          <a:noFill/>
          <a:ln w="12700">
            <a:solidFill>
              <a:schemeClr val="tx1"/>
            </a:solidFill>
            <a:round/>
            <a:headEnd/>
            <a:tailEnd/>
          </a:ln>
          <a:effectLst/>
        </p:spPr>
        <p:txBody>
          <a:bodyPr/>
          <a:lstStyle/>
          <a:p>
            <a:endParaRPr lang="es-ES"/>
          </a:p>
        </p:txBody>
      </p:sp>
      <p:sp>
        <p:nvSpPr>
          <p:cNvPr id="558151" name="Line 1095"/>
          <p:cNvSpPr>
            <a:spLocks noChangeShapeType="1"/>
          </p:cNvSpPr>
          <p:nvPr/>
        </p:nvSpPr>
        <p:spPr bwMode="auto">
          <a:xfrm>
            <a:off x="6016625" y="5826125"/>
            <a:ext cx="760413" cy="0"/>
          </a:xfrm>
          <a:prstGeom prst="line">
            <a:avLst/>
          </a:prstGeom>
          <a:noFill/>
          <a:ln w="12700">
            <a:solidFill>
              <a:schemeClr val="tx1"/>
            </a:solidFill>
            <a:round/>
            <a:headEnd/>
            <a:tailEnd/>
          </a:ln>
          <a:effectLst/>
        </p:spPr>
        <p:txBody>
          <a:bodyPr/>
          <a:lstStyle/>
          <a:p>
            <a:endParaRPr lang="es-ES"/>
          </a:p>
        </p:txBody>
      </p:sp>
      <p:sp>
        <p:nvSpPr>
          <p:cNvPr id="558152" name="Line 1096"/>
          <p:cNvSpPr>
            <a:spLocks noChangeShapeType="1"/>
          </p:cNvSpPr>
          <p:nvPr/>
        </p:nvSpPr>
        <p:spPr bwMode="auto">
          <a:xfrm>
            <a:off x="6016625" y="6161088"/>
            <a:ext cx="760413" cy="0"/>
          </a:xfrm>
          <a:prstGeom prst="line">
            <a:avLst/>
          </a:prstGeom>
          <a:noFill/>
          <a:ln w="12700">
            <a:solidFill>
              <a:schemeClr val="tx1"/>
            </a:solidFill>
            <a:round/>
            <a:headEnd/>
            <a:tailEnd/>
          </a:ln>
          <a:effectLst/>
        </p:spPr>
        <p:txBody>
          <a:bodyPr/>
          <a:lstStyle/>
          <a:p>
            <a:endParaRPr lang="es-ES"/>
          </a:p>
        </p:txBody>
      </p:sp>
      <p:sp>
        <p:nvSpPr>
          <p:cNvPr id="558153" name="Line 1097"/>
          <p:cNvSpPr>
            <a:spLocks noChangeShapeType="1"/>
          </p:cNvSpPr>
          <p:nvPr/>
        </p:nvSpPr>
        <p:spPr bwMode="auto">
          <a:xfrm>
            <a:off x="6016625" y="6496050"/>
            <a:ext cx="760413" cy="0"/>
          </a:xfrm>
          <a:prstGeom prst="line">
            <a:avLst/>
          </a:prstGeom>
          <a:noFill/>
          <a:ln w="28575" cap="sq">
            <a:solidFill>
              <a:schemeClr val="tx1"/>
            </a:solidFill>
            <a:round/>
            <a:headEnd/>
            <a:tailEnd/>
          </a:ln>
          <a:effectLst/>
        </p:spPr>
        <p:txBody>
          <a:bodyPr/>
          <a:lstStyle/>
          <a:p>
            <a:endParaRPr lang="es-ES"/>
          </a:p>
        </p:txBody>
      </p:sp>
      <p:sp>
        <p:nvSpPr>
          <p:cNvPr id="558154" name="Line 1098"/>
          <p:cNvSpPr>
            <a:spLocks noChangeShapeType="1"/>
          </p:cNvSpPr>
          <p:nvPr/>
        </p:nvSpPr>
        <p:spPr bwMode="auto">
          <a:xfrm flipH="1">
            <a:off x="6016624" y="5160070"/>
            <a:ext cx="59" cy="1335979"/>
          </a:xfrm>
          <a:prstGeom prst="line">
            <a:avLst/>
          </a:prstGeom>
          <a:noFill/>
          <a:ln w="28575" cap="sq">
            <a:solidFill>
              <a:schemeClr val="tx1"/>
            </a:solidFill>
            <a:round/>
            <a:headEnd/>
            <a:tailEnd/>
          </a:ln>
          <a:effectLst/>
        </p:spPr>
        <p:txBody>
          <a:bodyPr/>
          <a:lstStyle/>
          <a:p>
            <a:endParaRPr lang="es-ES"/>
          </a:p>
        </p:txBody>
      </p:sp>
      <p:sp>
        <p:nvSpPr>
          <p:cNvPr id="558155" name="Line 1099"/>
          <p:cNvSpPr>
            <a:spLocks noChangeShapeType="1"/>
          </p:cNvSpPr>
          <p:nvPr/>
        </p:nvSpPr>
        <p:spPr bwMode="auto">
          <a:xfrm flipH="1">
            <a:off x="6777037" y="5170268"/>
            <a:ext cx="1079" cy="1325781"/>
          </a:xfrm>
          <a:prstGeom prst="line">
            <a:avLst/>
          </a:prstGeom>
          <a:noFill/>
          <a:ln w="28575" cap="sq">
            <a:solidFill>
              <a:schemeClr val="tx1"/>
            </a:solidFill>
            <a:round/>
            <a:headEnd/>
            <a:tailEnd/>
          </a:ln>
          <a:effectLst/>
        </p:spPr>
        <p:txBody>
          <a:bodyPr/>
          <a:lstStyle/>
          <a:p>
            <a:endParaRPr lang="es-ES"/>
          </a:p>
        </p:txBody>
      </p:sp>
      <p:sp>
        <p:nvSpPr>
          <p:cNvPr id="558157" name="Rectangle 1101"/>
          <p:cNvSpPr>
            <a:spLocks noChangeArrowheads="1"/>
          </p:cNvSpPr>
          <p:nvPr/>
        </p:nvSpPr>
        <p:spPr bwMode="auto">
          <a:xfrm>
            <a:off x="6010275" y="2592388"/>
            <a:ext cx="762000" cy="336550"/>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558159" name="Rectangle 1103"/>
          <p:cNvSpPr>
            <a:spLocks noChangeArrowheads="1"/>
          </p:cNvSpPr>
          <p:nvPr/>
        </p:nvSpPr>
        <p:spPr bwMode="auto">
          <a:xfrm>
            <a:off x="6013450" y="2253077"/>
            <a:ext cx="762000" cy="336550"/>
          </a:xfrm>
          <a:prstGeom prst="rect">
            <a:avLst/>
          </a:prstGeom>
          <a:solidFill>
            <a:srgbClr val="008000"/>
          </a:solidFill>
          <a:ln w="9525">
            <a:solidFill>
              <a:schemeClr val="tx1"/>
            </a:solidFill>
            <a:miter lim="800000"/>
            <a:headEnd/>
            <a:tailEnd/>
          </a:ln>
          <a:effectLst/>
        </p:spPr>
        <p:txBody>
          <a:bodyPr wrap="none" anchor="ctr"/>
          <a:lstStyle/>
          <a:p>
            <a:endParaRPr lang="es-ES"/>
          </a:p>
        </p:txBody>
      </p:sp>
      <p:sp>
        <p:nvSpPr>
          <p:cNvPr id="558160" name="Rectangle 1104"/>
          <p:cNvSpPr>
            <a:spLocks noChangeArrowheads="1"/>
          </p:cNvSpPr>
          <p:nvPr/>
        </p:nvSpPr>
        <p:spPr bwMode="auto">
          <a:xfrm>
            <a:off x="6010275" y="2932113"/>
            <a:ext cx="762000" cy="336550"/>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558161" name="Rectangle 1105"/>
          <p:cNvSpPr>
            <a:spLocks noChangeArrowheads="1"/>
          </p:cNvSpPr>
          <p:nvPr/>
        </p:nvSpPr>
        <p:spPr bwMode="auto">
          <a:xfrm>
            <a:off x="6013450" y="2933701"/>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162" name="Rectangle 1106"/>
          <p:cNvSpPr>
            <a:spLocks noChangeArrowheads="1"/>
          </p:cNvSpPr>
          <p:nvPr/>
        </p:nvSpPr>
        <p:spPr bwMode="auto">
          <a:xfrm>
            <a:off x="6013450" y="2598738"/>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558164" name="Rectangle 1108"/>
          <p:cNvSpPr>
            <a:spLocks noChangeArrowheads="1"/>
          </p:cNvSpPr>
          <p:nvPr/>
        </p:nvSpPr>
        <p:spPr bwMode="auto">
          <a:xfrm>
            <a:off x="6013450" y="2276872"/>
            <a:ext cx="760413" cy="334963"/>
          </a:xfrm>
          <a:prstGeom prst="rect">
            <a:avLst/>
          </a:prstGeom>
          <a:noFill/>
          <a:ln w="9525">
            <a:noFill/>
            <a:miter lim="800000"/>
            <a:headEnd/>
            <a:tailEnd/>
          </a:ln>
          <a:effectLst/>
        </p:spPr>
        <p:txBody>
          <a:bodyPr/>
          <a:lstStyle/>
          <a:p>
            <a:pPr algn="ctr">
              <a:spcBef>
                <a:spcPct val="20000"/>
              </a:spcBef>
            </a:pPr>
            <a:r>
              <a:rPr lang="es-ES" sz="1600" b="1" dirty="0">
                <a:solidFill>
                  <a:schemeClr val="bg1"/>
                </a:solidFill>
              </a:rPr>
              <a:t>Red</a:t>
            </a:r>
          </a:p>
        </p:txBody>
      </p:sp>
      <p:sp>
        <p:nvSpPr>
          <p:cNvPr id="558166" name="Line 1110"/>
          <p:cNvSpPr>
            <a:spLocks noChangeShapeType="1"/>
          </p:cNvSpPr>
          <p:nvPr/>
        </p:nvSpPr>
        <p:spPr bwMode="auto">
          <a:xfrm>
            <a:off x="6013450" y="2263776"/>
            <a:ext cx="760413" cy="0"/>
          </a:xfrm>
          <a:prstGeom prst="line">
            <a:avLst/>
          </a:prstGeom>
          <a:noFill/>
          <a:ln w="12700">
            <a:solidFill>
              <a:schemeClr val="tx1"/>
            </a:solidFill>
            <a:round/>
            <a:headEnd/>
            <a:tailEnd/>
          </a:ln>
          <a:effectLst/>
        </p:spPr>
        <p:txBody>
          <a:bodyPr/>
          <a:lstStyle/>
          <a:p>
            <a:endParaRPr lang="es-ES"/>
          </a:p>
        </p:txBody>
      </p:sp>
      <p:sp>
        <p:nvSpPr>
          <p:cNvPr id="558167" name="Line 1111"/>
          <p:cNvSpPr>
            <a:spLocks noChangeShapeType="1"/>
          </p:cNvSpPr>
          <p:nvPr/>
        </p:nvSpPr>
        <p:spPr bwMode="auto">
          <a:xfrm>
            <a:off x="6013450" y="2598738"/>
            <a:ext cx="760413" cy="0"/>
          </a:xfrm>
          <a:prstGeom prst="line">
            <a:avLst/>
          </a:prstGeom>
          <a:noFill/>
          <a:ln w="12700">
            <a:solidFill>
              <a:schemeClr val="tx1"/>
            </a:solidFill>
            <a:round/>
            <a:headEnd/>
            <a:tailEnd/>
          </a:ln>
          <a:effectLst/>
        </p:spPr>
        <p:txBody>
          <a:bodyPr/>
          <a:lstStyle/>
          <a:p>
            <a:endParaRPr lang="es-ES"/>
          </a:p>
        </p:txBody>
      </p:sp>
      <p:sp>
        <p:nvSpPr>
          <p:cNvPr id="558168" name="Line 1112"/>
          <p:cNvSpPr>
            <a:spLocks noChangeShapeType="1"/>
          </p:cNvSpPr>
          <p:nvPr/>
        </p:nvSpPr>
        <p:spPr bwMode="auto">
          <a:xfrm>
            <a:off x="6013450" y="2933701"/>
            <a:ext cx="760413" cy="0"/>
          </a:xfrm>
          <a:prstGeom prst="line">
            <a:avLst/>
          </a:prstGeom>
          <a:noFill/>
          <a:ln w="12700">
            <a:solidFill>
              <a:schemeClr val="tx1"/>
            </a:solidFill>
            <a:round/>
            <a:headEnd/>
            <a:tailEnd/>
          </a:ln>
          <a:effectLst/>
        </p:spPr>
        <p:txBody>
          <a:bodyPr/>
          <a:lstStyle/>
          <a:p>
            <a:endParaRPr lang="es-ES"/>
          </a:p>
        </p:txBody>
      </p:sp>
      <p:sp>
        <p:nvSpPr>
          <p:cNvPr id="558169" name="Line 1113"/>
          <p:cNvSpPr>
            <a:spLocks noChangeShapeType="1"/>
          </p:cNvSpPr>
          <p:nvPr/>
        </p:nvSpPr>
        <p:spPr bwMode="auto">
          <a:xfrm>
            <a:off x="6013450" y="3268663"/>
            <a:ext cx="760413" cy="0"/>
          </a:xfrm>
          <a:prstGeom prst="line">
            <a:avLst/>
          </a:prstGeom>
          <a:noFill/>
          <a:ln w="28575" cap="sq">
            <a:solidFill>
              <a:schemeClr val="tx1"/>
            </a:solidFill>
            <a:round/>
            <a:headEnd/>
            <a:tailEnd/>
          </a:ln>
          <a:effectLst/>
        </p:spPr>
        <p:txBody>
          <a:bodyPr/>
          <a:lstStyle/>
          <a:p>
            <a:endParaRPr lang="es-ES"/>
          </a:p>
        </p:txBody>
      </p:sp>
      <p:sp>
        <p:nvSpPr>
          <p:cNvPr id="558170" name="Line 1114"/>
          <p:cNvSpPr>
            <a:spLocks noChangeShapeType="1"/>
          </p:cNvSpPr>
          <p:nvPr/>
        </p:nvSpPr>
        <p:spPr bwMode="auto">
          <a:xfrm flipH="1">
            <a:off x="6013450" y="2260505"/>
            <a:ext cx="3234" cy="1008157"/>
          </a:xfrm>
          <a:prstGeom prst="line">
            <a:avLst/>
          </a:prstGeom>
          <a:noFill/>
          <a:ln w="28575" cap="sq">
            <a:solidFill>
              <a:schemeClr val="tx1"/>
            </a:solidFill>
            <a:round/>
            <a:headEnd/>
            <a:tailEnd/>
          </a:ln>
          <a:effectLst/>
        </p:spPr>
        <p:txBody>
          <a:bodyPr/>
          <a:lstStyle/>
          <a:p>
            <a:endParaRPr lang="es-ES"/>
          </a:p>
        </p:txBody>
      </p:sp>
      <p:sp>
        <p:nvSpPr>
          <p:cNvPr id="558171" name="Line 1115"/>
          <p:cNvSpPr>
            <a:spLocks noChangeShapeType="1"/>
          </p:cNvSpPr>
          <p:nvPr/>
        </p:nvSpPr>
        <p:spPr bwMode="auto">
          <a:xfrm>
            <a:off x="6771318" y="2270703"/>
            <a:ext cx="2543" cy="997959"/>
          </a:xfrm>
          <a:prstGeom prst="line">
            <a:avLst/>
          </a:prstGeom>
          <a:noFill/>
          <a:ln w="28575" cap="sq">
            <a:solidFill>
              <a:schemeClr val="tx1"/>
            </a:solidFill>
            <a:round/>
            <a:headEnd/>
            <a:tailEnd/>
          </a:ln>
          <a:effectLst/>
        </p:spPr>
        <p:txBody>
          <a:bodyPr/>
          <a:lstStyle/>
          <a:p>
            <a:endParaRPr lang="es-ES"/>
          </a:p>
        </p:txBody>
      </p:sp>
      <p:sp>
        <p:nvSpPr>
          <p:cNvPr id="558178" name="Line 1122"/>
          <p:cNvSpPr>
            <a:spLocks noChangeShapeType="1"/>
          </p:cNvSpPr>
          <p:nvPr/>
        </p:nvSpPr>
        <p:spPr bwMode="auto">
          <a:xfrm>
            <a:off x="2224088" y="1136923"/>
            <a:ext cx="2073275" cy="7937"/>
          </a:xfrm>
          <a:prstGeom prst="line">
            <a:avLst/>
          </a:prstGeom>
          <a:noFill/>
          <a:ln w="25400">
            <a:solidFill>
              <a:schemeClr val="tx1"/>
            </a:solidFill>
            <a:round/>
            <a:headEnd/>
            <a:tailEnd/>
          </a:ln>
          <a:effectLst/>
        </p:spPr>
        <p:txBody>
          <a:bodyPr/>
          <a:lstStyle/>
          <a:p>
            <a:endParaRPr lang="es-ES"/>
          </a:p>
        </p:txBody>
      </p:sp>
      <p:sp>
        <p:nvSpPr>
          <p:cNvPr id="558179" name="Line 1123"/>
          <p:cNvSpPr>
            <a:spLocks noChangeShapeType="1"/>
          </p:cNvSpPr>
          <p:nvPr/>
        </p:nvSpPr>
        <p:spPr bwMode="auto">
          <a:xfrm flipV="1">
            <a:off x="4602163" y="1140098"/>
            <a:ext cx="2009775" cy="4762"/>
          </a:xfrm>
          <a:prstGeom prst="line">
            <a:avLst/>
          </a:prstGeom>
          <a:noFill/>
          <a:ln w="25400">
            <a:solidFill>
              <a:schemeClr val="tx1"/>
            </a:solidFill>
            <a:round/>
            <a:headEnd/>
            <a:tailEnd/>
          </a:ln>
          <a:effectLst/>
        </p:spPr>
        <p:txBody>
          <a:bodyPr/>
          <a:lstStyle/>
          <a:p>
            <a:endParaRPr lang="es-ES"/>
          </a:p>
        </p:txBody>
      </p:sp>
      <p:sp>
        <p:nvSpPr>
          <p:cNvPr id="558180" name="Line 1124"/>
          <p:cNvSpPr>
            <a:spLocks noChangeShapeType="1"/>
          </p:cNvSpPr>
          <p:nvPr/>
        </p:nvSpPr>
        <p:spPr bwMode="auto">
          <a:xfrm>
            <a:off x="4144963" y="1144860"/>
            <a:ext cx="0" cy="381000"/>
          </a:xfrm>
          <a:prstGeom prst="line">
            <a:avLst/>
          </a:prstGeom>
          <a:noFill/>
          <a:ln w="25400">
            <a:solidFill>
              <a:schemeClr val="tx1"/>
            </a:solidFill>
            <a:round/>
            <a:headEnd/>
            <a:tailEnd/>
          </a:ln>
          <a:effectLst/>
        </p:spPr>
        <p:txBody>
          <a:bodyPr/>
          <a:lstStyle/>
          <a:p>
            <a:endParaRPr lang="es-ES"/>
          </a:p>
        </p:txBody>
      </p:sp>
      <p:sp>
        <p:nvSpPr>
          <p:cNvPr id="558181" name="Line 1125"/>
          <p:cNvSpPr>
            <a:spLocks noChangeShapeType="1"/>
          </p:cNvSpPr>
          <p:nvPr/>
        </p:nvSpPr>
        <p:spPr bwMode="auto">
          <a:xfrm>
            <a:off x="4754563" y="1144860"/>
            <a:ext cx="0" cy="381000"/>
          </a:xfrm>
          <a:prstGeom prst="line">
            <a:avLst/>
          </a:prstGeom>
          <a:noFill/>
          <a:ln w="25400">
            <a:solidFill>
              <a:schemeClr val="tx1"/>
            </a:solidFill>
            <a:round/>
            <a:headEnd/>
            <a:tailEnd/>
          </a:ln>
          <a:effectLst/>
        </p:spPr>
        <p:txBody>
          <a:bodyPr/>
          <a:lstStyle/>
          <a:p>
            <a:endParaRPr lang="es-ES"/>
          </a:p>
        </p:txBody>
      </p:sp>
      <p:sp>
        <p:nvSpPr>
          <p:cNvPr id="558182" name="Line 1126"/>
          <p:cNvSpPr>
            <a:spLocks noChangeShapeType="1"/>
          </p:cNvSpPr>
          <p:nvPr/>
        </p:nvSpPr>
        <p:spPr bwMode="auto">
          <a:xfrm>
            <a:off x="2498725" y="1144860"/>
            <a:ext cx="0" cy="381000"/>
          </a:xfrm>
          <a:prstGeom prst="line">
            <a:avLst/>
          </a:prstGeom>
          <a:noFill/>
          <a:ln w="25400">
            <a:solidFill>
              <a:schemeClr val="tx1"/>
            </a:solidFill>
            <a:round/>
            <a:headEnd/>
            <a:tailEnd/>
          </a:ln>
          <a:effectLst/>
        </p:spPr>
        <p:txBody>
          <a:bodyPr/>
          <a:lstStyle/>
          <a:p>
            <a:endParaRPr lang="es-ES"/>
          </a:p>
        </p:txBody>
      </p:sp>
      <p:sp>
        <p:nvSpPr>
          <p:cNvPr id="558183" name="Line 1127"/>
          <p:cNvSpPr>
            <a:spLocks noChangeShapeType="1"/>
          </p:cNvSpPr>
          <p:nvPr/>
        </p:nvSpPr>
        <p:spPr bwMode="auto">
          <a:xfrm>
            <a:off x="6394450" y="1144860"/>
            <a:ext cx="0" cy="381000"/>
          </a:xfrm>
          <a:prstGeom prst="line">
            <a:avLst/>
          </a:prstGeom>
          <a:noFill/>
          <a:ln w="25400">
            <a:solidFill>
              <a:schemeClr val="tx1"/>
            </a:solidFill>
            <a:round/>
            <a:headEnd/>
            <a:tailEnd/>
          </a:ln>
          <a:effectLst/>
        </p:spPr>
        <p:txBody>
          <a:bodyPr/>
          <a:lstStyle/>
          <a:p>
            <a:endParaRPr lang="es-ES"/>
          </a:p>
        </p:txBody>
      </p:sp>
      <p:pic>
        <p:nvPicPr>
          <p:cNvPr id="558184" name="Picture 1128"/>
          <p:cNvPicPr>
            <a:picLocks noChangeArrowheads="1"/>
          </p:cNvPicPr>
          <p:nvPr/>
        </p:nvPicPr>
        <p:blipFill>
          <a:blip r:embed="rId4" cstate="print"/>
          <a:srcRect/>
          <a:stretch>
            <a:fillRect/>
          </a:stretch>
        </p:blipFill>
        <p:spPr bwMode="auto">
          <a:xfrm>
            <a:off x="6013450" y="1295673"/>
            <a:ext cx="865188" cy="763587"/>
          </a:xfrm>
          <a:prstGeom prst="rect">
            <a:avLst/>
          </a:prstGeom>
          <a:noFill/>
          <a:ln w="12700">
            <a:noFill/>
            <a:miter lim="800000"/>
            <a:headEnd/>
            <a:tailEnd/>
          </a:ln>
          <a:effectLst/>
        </p:spPr>
      </p:pic>
      <p:pic>
        <p:nvPicPr>
          <p:cNvPr id="558185" name="Picture 1129"/>
          <p:cNvPicPr>
            <a:picLocks noChangeArrowheads="1"/>
          </p:cNvPicPr>
          <p:nvPr/>
        </p:nvPicPr>
        <p:blipFill>
          <a:blip r:embed="rId4" cstate="print"/>
          <a:srcRect/>
          <a:stretch>
            <a:fillRect/>
          </a:stretch>
        </p:blipFill>
        <p:spPr bwMode="auto">
          <a:xfrm>
            <a:off x="2193925" y="1297260"/>
            <a:ext cx="865188" cy="763588"/>
          </a:xfrm>
          <a:prstGeom prst="rect">
            <a:avLst/>
          </a:prstGeom>
          <a:noFill/>
          <a:ln w="12700">
            <a:noFill/>
            <a:miter lim="800000"/>
            <a:headEnd/>
            <a:tailEnd/>
          </a:ln>
          <a:effectLst/>
        </p:spPr>
      </p:pic>
      <p:pic>
        <p:nvPicPr>
          <p:cNvPr id="558084" name="Picture 1028"/>
          <p:cNvPicPr>
            <a:picLocks noChangeArrowheads="1"/>
          </p:cNvPicPr>
          <p:nvPr/>
        </p:nvPicPr>
        <p:blipFill>
          <a:blip r:embed="rId5" cstate="print"/>
          <a:srcRect/>
          <a:stretch>
            <a:fillRect/>
          </a:stretch>
        </p:blipFill>
        <p:spPr bwMode="auto">
          <a:xfrm>
            <a:off x="3983038" y="1221060"/>
            <a:ext cx="923925" cy="668338"/>
          </a:xfrm>
          <a:prstGeom prst="rect">
            <a:avLst/>
          </a:prstGeom>
          <a:noFill/>
          <a:ln w="12700">
            <a:noFill/>
            <a:miter lim="800000"/>
            <a:headEnd/>
            <a:tailEnd/>
          </a:ln>
          <a:effectLst/>
        </p:spPr>
      </p:pic>
      <p:sp>
        <p:nvSpPr>
          <p:cNvPr id="558205" name="Line 1149"/>
          <p:cNvSpPr>
            <a:spLocks noChangeShapeType="1"/>
          </p:cNvSpPr>
          <p:nvPr/>
        </p:nvSpPr>
        <p:spPr bwMode="auto">
          <a:xfrm>
            <a:off x="3021013" y="2760663"/>
            <a:ext cx="600075" cy="4762"/>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06" name="Line 1150"/>
          <p:cNvSpPr>
            <a:spLocks noChangeShapeType="1"/>
          </p:cNvSpPr>
          <p:nvPr/>
        </p:nvSpPr>
        <p:spPr bwMode="auto">
          <a:xfrm>
            <a:off x="3019425" y="3060700"/>
            <a:ext cx="614363" cy="4763"/>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08" name="Line 1152"/>
          <p:cNvSpPr>
            <a:spLocks noChangeShapeType="1"/>
          </p:cNvSpPr>
          <p:nvPr/>
        </p:nvSpPr>
        <p:spPr bwMode="auto">
          <a:xfrm flipV="1">
            <a:off x="2986088" y="2416125"/>
            <a:ext cx="2963862" cy="4763"/>
          </a:xfrm>
          <a:prstGeom prst="line">
            <a:avLst/>
          </a:prstGeom>
          <a:noFill/>
          <a:ln w="9525">
            <a:solidFill>
              <a:schemeClr val="tx1"/>
            </a:solidFill>
            <a:round/>
            <a:headEnd type="triangle" w="med" len="med"/>
            <a:tailEnd type="triangle" w="med" len="med"/>
          </a:ln>
          <a:effectLst/>
        </p:spPr>
        <p:txBody>
          <a:bodyPr/>
          <a:lstStyle/>
          <a:p>
            <a:endParaRPr lang="es-ES"/>
          </a:p>
        </p:txBody>
      </p:sp>
      <p:grpSp>
        <p:nvGrpSpPr>
          <p:cNvPr id="558209" name="Group 1153"/>
          <p:cNvGrpSpPr>
            <a:grpSpLocks/>
          </p:cNvGrpSpPr>
          <p:nvPr/>
        </p:nvGrpSpPr>
        <p:grpSpPr bwMode="auto">
          <a:xfrm>
            <a:off x="3690938" y="2608263"/>
            <a:ext cx="1520825" cy="676275"/>
            <a:chOff x="2351" y="1148"/>
            <a:chExt cx="958" cy="426"/>
          </a:xfrm>
        </p:grpSpPr>
        <p:sp>
          <p:nvSpPr>
            <p:cNvPr id="558210" name="Rectangle 1154"/>
            <p:cNvSpPr>
              <a:spLocks noChangeArrowheads="1"/>
            </p:cNvSpPr>
            <p:nvPr/>
          </p:nvSpPr>
          <p:spPr bwMode="auto">
            <a:xfrm>
              <a:off x="2352" y="1148"/>
              <a:ext cx="956" cy="212"/>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558211" name="Rectangle 1155"/>
            <p:cNvSpPr>
              <a:spLocks noChangeArrowheads="1"/>
            </p:cNvSpPr>
            <p:nvPr/>
          </p:nvSpPr>
          <p:spPr bwMode="auto">
            <a:xfrm>
              <a:off x="2352" y="1356"/>
              <a:ext cx="956" cy="212"/>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558212" name="Rectangle 1156"/>
            <p:cNvSpPr>
              <a:spLocks noChangeArrowheads="1"/>
            </p:cNvSpPr>
            <p:nvPr/>
          </p:nvSpPr>
          <p:spPr bwMode="auto">
            <a:xfrm>
              <a:off x="2830" y="1363"/>
              <a:ext cx="479" cy="211"/>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213" name="Rectangle 1157"/>
            <p:cNvSpPr>
              <a:spLocks noChangeArrowheads="1"/>
            </p:cNvSpPr>
            <p:nvPr/>
          </p:nvSpPr>
          <p:spPr bwMode="auto">
            <a:xfrm>
              <a:off x="2351" y="1363"/>
              <a:ext cx="479" cy="211"/>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214" name="Rectangle 1158"/>
            <p:cNvSpPr>
              <a:spLocks noChangeArrowheads="1"/>
            </p:cNvSpPr>
            <p:nvPr/>
          </p:nvSpPr>
          <p:spPr bwMode="auto">
            <a:xfrm>
              <a:off x="2351" y="1152"/>
              <a:ext cx="958" cy="211"/>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558215" name="Line 1159"/>
            <p:cNvSpPr>
              <a:spLocks noChangeShapeType="1"/>
            </p:cNvSpPr>
            <p:nvPr/>
          </p:nvSpPr>
          <p:spPr bwMode="auto">
            <a:xfrm>
              <a:off x="2351" y="1152"/>
              <a:ext cx="958" cy="0"/>
            </a:xfrm>
            <a:prstGeom prst="line">
              <a:avLst/>
            </a:prstGeom>
            <a:noFill/>
            <a:ln w="28575" cap="sq">
              <a:solidFill>
                <a:schemeClr val="tx1"/>
              </a:solidFill>
              <a:round/>
              <a:headEnd/>
              <a:tailEnd/>
            </a:ln>
            <a:effectLst/>
          </p:spPr>
          <p:txBody>
            <a:bodyPr/>
            <a:lstStyle/>
            <a:p>
              <a:endParaRPr lang="es-ES"/>
            </a:p>
          </p:txBody>
        </p:sp>
        <p:sp>
          <p:nvSpPr>
            <p:cNvPr id="558216" name="Line 1160"/>
            <p:cNvSpPr>
              <a:spLocks noChangeShapeType="1"/>
            </p:cNvSpPr>
            <p:nvPr/>
          </p:nvSpPr>
          <p:spPr bwMode="auto">
            <a:xfrm>
              <a:off x="2351" y="1363"/>
              <a:ext cx="958" cy="0"/>
            </a:xfrm>
            <a:prstGeom prst="line">
              <a:avLst/>
            </a:prstGeom>
            <a:noFill/>
            <a:ln w="12700">
              <a:solidFill>
                <a:schemeClr val="tx1"/>
              </a:solidFill>
              <a:round/>
              <a:headEnd/>
              <a:tailEnd/>
            </a:ln>
            <a:effectLst/>
          </p:spPr>
          <p:txBody>
            <a:bodyPr/>
            <a:lstStyle/>
            <a:p>
              <a:endParaRPr lang="es-ES"/>
            </a:p>
          </p:txBody>
        </p:sp>
        <p:sp>
          <p:nvSpPr>
            <p:cNvPr id="558217" name="Line 1161"/>
            <p:cNvSpPr>
              <a:spLocks noChangeShapeType="1"/>
            </p:cNvSpPr>
            <p:nvPr/>
          </p:nvSpPr>
          <p:spPr bwMode="auto">
            <a:xfrm>
              <a:off x="2351" y="1574"/>
              <a:ext cx="958" cy="0"/>
            </a:xfrm>
            <a:prstGeom prst="line">
              <a:avLst/>
            </a:prstGeom>
            <a:noFill/>
            <a:ln w="28575" cap="sq">
              <a:solidFill>
                <a:schemeClr val="tx1"/>
              </a:solidFill>
              <a:round/>
              <a:headEnd/>
              <a:tailEnd/>
            </a:ln>
            <a:effectLst/>
          </p:spPr>
          <p:txBody>
            <a:bodyPr/>
            <a:lstStyle/>
            <a:p>
              <a:endParaRPr lang="es-ES"/>
            </a:p>
          </p:txBody>
        </p:sp>
        <p:sp>
          <p:nvSpPr>
            <p:cNvPr id="558218" name="Line 1162"/>
            <p:cNvSpPr>
              <a:spLocks noChangeShapeType="1"/>
            </p:cNvSpPr>
            <p:nvPr/>
          </p:nvSpPr>
          <p:spPr bwMode="auto">
            <a:xfrm>
              <a:off x="2351" y="1152"/>
              <a:ext cx="0" cy="422"/>
            </a:xfrm>
            <a:prstGeom prst="line">
              <a:avLst/>
            </a:prstGeom>
            <a:noFill/>
            <a:ln w="28575" cap="sq">
              <a:solidFill>
                <a:schemeClr val="tx1"/>
              </a:solidFill>
              <a:round/>
              <a:headEnd/>
              <a:tailEnd/>
            </a:ln>
            <a:effectLst/>
          </p:spPr>
          <p:txBody>
            <a:bodyPr/>
            <a:lstStyle/>
            <a:p>
              <a:endParaRPr lang="es-ES"/>
            </a:p>
          </p:txBody>
        </p:sp>
        <p:sp>
          <p:nvSpPr>
            <p:cNvPr id="558219" name="Line 1163"/>
            <p:cNvSpPr>
              <a:spLocks noChangeShapeType="1"/>
            </p:cNvSpPr>
            <p:nvPr/>
          </p:nvSpPr>
          <p:spPr bwMode="auto">
            <a:xfrm>
              <a:off x="3309" y="1152"/>
              <a:ext cx="0" cy="422"/>
            </a:xfrm>
            <a:prstGeom prst="line">
              <a:avLst/>
            </a:prstGeom>
            <a:noFill/>
            <a:ln w="28575" cap="sq">
              <a:solidFill>
                <a:schemeClr val="tx1"/>
              </a:solidFill>
              <a:round/>
              <a:headEnd/>
              <a:tailEnd/>
            </a:ln>
            <a:effectLst/>
          </p:spPr>
          <p:txBody>
            <a:bodyPr/>
            <a:lstStyle/>
            <a:p>
              <a:endParaRPr lang="es-ES"/>
            </a:p>
          </p:txBody>
        </p:sp>
        <p:sp>
          <p:nvSpPr>
            <p:cNvPr id="558220" name="Line 1164"/>
            <p:cNvSpPr>
              <a:spLocks noChangeShapeType="1"/>
            </p:cNvSpPr>
            <p:nvPr/>
          </p:nvSpPr>
          <p:spPr bwMode="auto">
            <a:xfrm>
              <a:off x="2830" y="1363"/>
              <a:ext cx="0" cy="211"/>
            </a:xfrm>
            <a:prstGeom prst="line">
              <a:avLst/>
            </a:prstGeom>
            <a:noFill/>
            <a:ln w="28575">
              <a:solidFill>
                <a:schemeClr val="tx1"/>
              </a:solidFill>
              <a:round/>
              <a:headEnd/>
              <a:tailEnd/>
            </a:ln>
            <a:effectLst/>
          </p:spPr>
          <p:txBody>
            <a:bodyPr/>
            <a:lstStyle/>
            <a:p>
              <a:endParaRPr lang="es-ES"/>
            </a:p>
          </p:txBody>
        </p:sp>
      </p:grpSp>
      <p:sp>
        <p:nvSpPr>
          <p:cNvPr id="558221" name="Line 1165"/>
          <p:cNvSpPr>
            <a:spLocks noChangeShapeType="1"/>
          </p:cNvSpPr>
          <p:nvPr/>
        </p:nvSpPr>
        <p:spPr bwMode="auto">
          <a:xfrm>
            <a:off x="5291138" y="2760663"/>
            <a:ext cx="6858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22" name="Line 1166"/>
          <p:cNvSpPr>
            <a:spLocks noChangeShapeType="1"/>
          </p:cNvSpPr>
          <p:nvPr/>
        </p:nvSpPr>
        <p:spPr bwMode="auto">
          <a:xfrm>
            <a:off x="5253038" y="3068638"/>
            <a:ext cx="6858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24" name="Rectangle 1168"/>
          <p:cNvSpPr>
            <a:spLocks noChangeArrowheads="1"/>
          </p:cNvSpPr>
          <p:nvPr/>
        </p:nvSpPr>
        <p:spPr bwMode="auto">
          <a:xfrm>
            <a:off x="3689350" y="5819775"/>
            <a:ext cx="1517650" cy="336550"/>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558225" name="Rectangle 1169"/>
          <p:cNvSpPr>
            <a:spLocks noChangeArrowheads="1"/>
          </p:cNvSpPr>
          <p:nvPr/>
        </p:nvSpPr>
        <p:spPr bwMode="auto">
          <a:xfrm>
            <a:off x="3689350" y="6149975"/>
            <a:ext cx="1517650" cy="336550"/>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558226" name="Rectangle 1170"/>
          <p:cNvSpPr>
            <a:spLocks noChangeArrowheads="1"/>
          </p:cNvSpPr>
          <p:nvPr/>
        </p:nvSpPr>
        <p:spPr bwMode="auto">
          <a:xfrm>
            <a:off x="4448175" y="6161088"/>
            <a:ext cx="760413" cy="334962"/>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227" name="Rectangle 1171"/>
          <p:cNvSpPr>
            <a:spLocks noChangeArrowheads="1"/>
          </p:cNvSpPr>
          <p:nvPr/>
        </p:nvSpPr>
        <p:spPr bwMode="auto">
          <a:xfrm>
            <a:off x="3687763" y="6161088"/>
            <a:ext cx="760412" cy="334962"/>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558228" name="Rectangle 1172"/>
          <p:cNvSpPr>
            <a:spLocks noChangeArrowheads="1"/>
          </p:cNvSpPr>
          <p:nvPr/>
        </p:nvSpPr>
        <p:spPr bwMode="auto">
          <a:xfrm>
            <a:off x="3687763" y="5810250"/>
            <a:ext cx="762000"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558231" name="Line 1175"/>
          <p:cNvSpPr>
            <a:spLocks noChangeShapeType="1"/>
          </p:cNvSpPr>
          <p:nvPr/>
        </p:nvSpPr>
        <p:spPr bwMode="auto">
          <a:xfrm>
            <a:off x="3687763" y="6496050"/>
            <a:ext cx="1520825" cy="0"/>
          </a:xfrm>
          <a:prstGeom prst="line">
            <a:avLst/>
          </a:prstGeom>
          <a:noFill/>
          <a:ln w="28575" cap="sq">
            <a:solidFill>
              <a:schemeClr val="tx1"/>
            </a:solidFill>
            <a:round/>
            <a:headEnd/>
            <a:tailEnd/>
          </a:ln>
          <a:effectLst/>
        </p:spPr>
        <p:txBody>
          <a:bodyPr/>
          <a:lstStyle/>
          <a:p>
            <a:endParaRPr lang="es-ES"/>
          </a:p>
        </p:txBody>
      </p:sp>
      <p:sp>
        <p:nvSpPr>
          <p:cNvPr id="558235" name="Rectangle 1179"/>
          <p:cNvSpPr>
            <a:spLocks noChangeArrowheads="1"/>
          </p:cNvSpPr>
          <p:nvPr/>
        </p:nvSpPr>
        <p:spPr bwMode="auto">
          <a:xfrm>
            <a:off x="4449763" y="5810250"/>
            <a:ext cx="762000"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558237" name="Rectangle 1181"/>
          <p:cNvSpPr>
            <a:spLocks noChangeArrowheads="1"/>
          </p:cNvSpPr>
          <p:nvPr/>
        </p:nvSpPr>
        <p:spPr bwMode="auto">
          <a:xfrm>
            <a:off x="6023647" y="5157192"/>
            <a:ext cx="744273" cy="336550"/>
          </a:xfrm>
          <a:prstGeom prst="rect">
            <a:avLst/>
          </a:prstGeom>
          <a:solidFill>
            <a:srgbClr val="808080"/>
          </a:solidFill>
          <a:ln w="9525">
            <a:solidFill>
              <a:schemeClr val="tx1"/>
            </a:solidFill>
            <a:miter lim="800000"/>
            <a:headEnd/>
            <a:tailEnd/>
          </a:ln>
          <a:effectLst/>
        </p:spPr>
        <p:txBody>
          <a:bodyPr wrap="none" anchor="ctr"/>
          <a:lstStyle/>
          <a:p>
            <a:endParaRPr lang="es-ES"/>
          </a:p>
        </p:txBody>
      </p:sp>
      <p:sp>
        <p:nvSpPr>
          <p:cNvPr id="558239" name="Rectangle 1183"/>
          <p:cNvSpPr>
            <a:spLocks noChangeArrowheads="1"/>
          </p:cNvSpPr>
          <p:nvPr/>
        </p:nvSpPr>
        <p:spPr bwMode="auto">
          <a:xfrm>
            <a:off x="3679825" y="5468714"/>
            <a:ext cx="1538288" cy="336550"/>
          </a:xfrm>
          <a:prstGeom prst="rect">
            <a:avLst/>
          </a:prstGeom>
          <a:solidFill>
            <a:srgbClr val="008000"/>
          </a:solidFill>
          <a:ln w="9525">
            <a:solidFill>
              <a:schemeClr val="tx1"/>
            </a:solidFill>
            <a:miter lim="800000"/>
            <a:headEnd/>
            <a:tailEnd/>
          </a:ln>
          <a:effectLst/>
        </p:spPr>
        <p:txBody>
          <a:bodyPr wrap="none" anchor="ctr"/>
          <a:lstStyle/>
          <a:p>
            <a:endParaRPr lang="es-ES"/>
          </a:p>
        </p:txBody>
      </p:sp>
      <p:sp>
        <p:nvSpPr>
          <p:cNvPr id="558241" name="Rectangle 1185"/>
          <p:cNvSpPr>
            <a:spLocks noChangeArrowheads="1"/>
          </p:cNvSpPr>
          <p:nvPr/>
        </p:nvSpPr>
        <p:spPr bwMode="auto">
          <a:xfrm>
            <a:off x="5940152" y="5157192"/>
            <a:ext cx="838200" cy="334963"/>
          </a:xfrm>
          <a:prstGeom prst="rect">
            <a:avLst/>
          </a:prstGeom>
          <a:noFill/>
          <a:ln w="9525">
            <a:noFill/>
            <a:miter lim="800000"/>
            <a:headEnd/>
            <a:tailEnd/>
          </a:ln>
          <a:effectLst/>
        </p:spPr>
        <p:txBody>
          <a:bodyPr/>
          <a:lstStyle/>
          <a:p>
            <a:pPr algn="ctr">
              <a:spcBef>
                <a:spcPct val="20000"/>
              </a:spcBef>
            </a:pPr>
            <a:r>
              <a:rPr lang="es-ES" sz="1400" b="1" dirty="0" err="1" smtClean="0">
                <a:solidFill>
                  <a:schemeClr val="bg1"/>
                </a:solidFill>
              </a:rPr>
              <a:t>Transp</a:t>
            </a:r>
            <a:r>
              <a:rPr lang="es-ES" sz="1400" b="1" dirty="0" smtClean="0">
                <a:solidFill>
                  <a:schemeClr val="bg1"/>
                </a:solidFill>
              </a:rPr>
              <a:t>.</a:t>
            </a:r>
            <a:endParaRPr lang="es-ES" sz="1400" b="1" dirty="0">
              <a:solidFill>
                <a:schemeClr val="bg1"/>
              </a:solidFill>
            </a:endParaRPr>
          </a:p>
        </p:txBody>
      </p:sp>
      <p:sp>
        <p:nvSpPr>
          <p:cNvPr id="558244" name="Rectangle 1188"/>
          <p:cNvSpPr>
            <a:spLocks noChangeArrowheads="1"/>
          </p:cNvSpPr>
          <p:nvPr/>
        </p:nvSpPr>
        <p:spPr bwMode="auto">
          <a:xfrm>
            <a:off x="4070350" y="5468714"/>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Red</a:t>
            </a:r>
          </a:p>
        </p:txBody>
      </p:sp>
      <p:sp>
        <p:nvSpPr>
          <p:cNvPr id="558234" name="Line 1178"/>
          <p:cNvSpPr>
            <a:spLocks noChangeShapeType="1"/>
          </p:cNvSpPr>
          <p:nvPr/>
        </p:nvSpPr>
        <p:spPr bwMode="auto">
          <a:xfrm flipH="1">
            <a:off x="4448175" y="5809329"/>
            <a:ext cx="1452" cy="686720"/>
          </a:xfrm>
          <a:prstGeom prst="line">
            <a:avLst/>
          </a:prstGeom>
          <a:noFill/>
          <a:ln w="28575">
            <a:solidFill>
              <a:schemeClr val="tx1"/>
            </a:solidFill>
            <a:round/>
            <a:headEnd/>
            <a:tailEnd/>
          </a:ln>
          <a:effectLst/>
        </p:spPr>
        <p:txBody>
          <a:bodyPr/>
          <a:lstStyle/>
          <a:p>
            <a:endParaRPr lang="es-ES"/>
          </a:p>
        </p:txBody>
      </p:sp>
      <p:sp>
        <p:nvSpPr>
          <p:cNvPr id="558254" name="Line 1198"/>
          <p:cNvSpPr>
            <a:spLocks noChangeShapeType="1"/>
          </p:cNvSpPr>
          <p:nvPr/>
        </p:nvSpPr>
        <p:spPr bwMode="auto">
          <a:xfrm>
            <a:off x="6013450" y="5154613"/>
            <a:ext cx="760413" cy="0"/>
          </a:xfrm>
          <a:prstGeom prst="line">
            <a:avLst/>
          </a:prstGeom>
          <a:noFill/>
          <a:ln w="12700">
            <a:solidFill>
              <a:schemeClr val="tx1"/>
            </a:solidFill>
            <a:round/>
            <a:headEnd/>
            <a:tailEnd/>
          </a:ln>
          <a:effectLst/>
        </p:spPr>
        <p:txBody>
          <a:bodyPr/>
          <a:lstStyle/>
          <a:p>
            <a:endParaRPr lang="es-ES"/>
          </a:p>
        </p:txBody>
      </p:sp>
      <p:sp>
        <p:nvSpPr>
          <p:cNvPr id="558259" name="Line 1203"/>
          <p:cNvSpPr>
            <a:spLocks noChangeShapeType="1"/>
          </p:cNvSpPr>
          <p:nvPr/>
        </p:nvSpPr>
        <p:spPr bwMode="auto">
          <a:xfrm>
            <a:off x="3030538" y="5962650"/>
            <a:ext cx="595312"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0" name="Line 1204"/>
          <p:cNvSpPr>
            <a:spLocks noChangeShapeType="1"/>
          </p:cNvSpPr>
          <p:nvPr/>
        </p:nvSpPr>
        <p:spPr bwMode="auto">
          <a:xfrm>
            <a:off x="3016250" y="6267450"/>
            <a:ext cx="6096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1" name="Line 1205"/>
          <p:cNvSpPr>
            <a:spLocks noChangeShapeType="1"/>
          </p:cNvSpPr>
          <p:nvPr/>
        </p:nvSpPr>
        <p:spPr bwMode="auto">
          <a:xfrm>
            <a:off x="3011488" y="5678487"/>
            <a:ext cx="614362" cy="9525"/>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3" name="Line 1207"/>
          <p:cNvSpPr>
            <a:spLocks noChangeShapeType="1"/>
          </p:cNvSpPr>
          <p:nvPr/>
        </p:nvSpPr>
        <p:spPr bwMode="auto">
          <a:xfrm>
            <a:off x="5302250" y="5962650"/>
            <a:ext cx="6858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4" name="Line 1208"/>
          <p:cNvSpPr>
            <a:spLocks noChangeShapeType="1"/>
          </p:cNvSpPr>
          <p:nvPr/>
        </p:nvSpPr>
        <p:spPr bwMode="auto">
          <a:xfrm>
            <a:off x="5302250" y="6267450"/>
            <a:ext cx="6858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5" name="Line 1209"/>
          <p:cNvSpPr>
            <a:spLocks noChangeShapeType="1"/>
          </p:cNvSpPr>
          <p:nvPr/>
        </p:nvSpPr>
        <p:spPr bwMode="auto">
          <a:xfrm>
            <a:off x="5302250" y="5688012"/>
            <a:ext cx="685800" cy="0"/>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7" name="Line 1211"/>
          <p:cNvSpPr>
            <a:spLocks noChangeShapeType="1"/>
          </p:cNvSpPr>
          <p:nvPr/>
        </p:nvSpPr>
        <p:spPr bwMode="auto">
          <a:xfrm>
            <a:off x="3006725" y="5307012"/>
            <a:ext cx="2932113" cy="4763"/>
          </a:xfrm>
          <a:prstGeom prst="line">
            <a:avLst/>
          </a:prstGeom>
          <a:noFill/>
          <a:ln w="9525">
            <a:solidFill>
              <a:schemeClr val="tx1"/>
            </a:solidFill>
            <a:round/>
            <a:headEnd type="triangle" w="med" len="med"/>
            <a:tailEnd type="triangle" w="med" len="med"/>
          </a:ln>
          <a:effectLst/>
        </p:spPr>
        <p:txBody>
          <a:bodyPr/>
          <a:lstStyle/>
          <a:p>
            <a:endParaRPr lang="es-ES"/>
          </a:p>
        </p:txBody>
      </p:sp>
      <p:sp>
        <p:nvSpPr>
          <p:cNvPr id="558268" name="Text Box 1212"/>
          <p:cNvSpPr txBox="1">
            <a:spLocks noChangeArrowheads="1"/>
          </p:cNvSpPr>
          <p:nvPr/>
        </p:nvSpPr>
        <p:spPr bwMode="auto">
          <a:xfrm>
            <a:off x="6877050" y="1870075"/>
            <a:ext cx="2159000" cy="1558925"/>
          </a:xfrm>
          <a:prstGeom prst="rect">
            <a:avLst/>
          </a:prstGeom>
          <a:noFill/>
          <a:ln w="9525">
            <a:noFill/>
            <a:miter lim="800000"/>
            <a:headEnd/>
            <a:tailEnd/>
          </a:ln>
          <a:effectLst/>
        </p:spPr>
        <p:txBody>
          <a:bodyPr>
            <a:spAutoFit/>
          </a:bodyPr>
          <a:lstStyle/>
          <a:p>
            <a:pPr algn="ctr"/>
            <a:r>
              <a:rPr lang="es-ES" sz="1600" b="1"/>
              <a:t>El puente actúa a nivel 2 (enlace).</a:t>
            </a:r>
          </a:p>
          <a:p>
            <a:pPr algn="ctr"/>
            <a:r>
              <a:rPr lang="es-ES" sz="1600" b="1"/>
              <a:t>No cambia las direcciones MAC ni las IP de los paquetes</a:t>
            </a:r>
          </a:p>
        </p:txBody>
      </p:sp>
      <p:sp>
        <p:nvSpPr>
          <p:cNvPr id="558269" name="Text Box 1213"/>
          <p:cNvSpPr txBox="1">
            <a:spLocks noChangeArrowheads="1"/>
          </p:cNvSpPr>
          <p:nvPr/>
        </p:nvSpPr>
        <p:spPr bwMode="auto">
          <a:xfrm>
            <a:off x="7019925" y="4951413"/>
            <a:ext cx="1908175" cy="1314450"/>
          </a:xfrm>
          <a:prstGeom prst="rect">
            <a:avLst/>
          </a:prstGeom>
          <a:noFill/>
          <a:ln w="9525">
            <a:noFill/>
            <a:miter lim="800000"/>
            <a:headEnd/>
            <a:tailEnd/>
          </a:ln>
          <a:effectLst/>
        </p:spPr>
        <p:txBody>
          <a:bodyPr>
            <a:spAutoFit/>
          </a:bodyPr>
          <a:lstStyle/>
          <a:p>
            <a:pPr algn="ctr"/>
            <a:r>
              <a:rPr lang="es-ES" sz="1600" b="1"/>
              <a:t>El router actúa a nivel 3 (red). Cambia las MAC pero no las IP de los paquetes</a:t>
            </a:r>
          </a:p>
        </p:txBody>
      </p:sp>
      <p:sp>
        <p:nvSpPr>
          <p:cNvPr id="558271" name="Text Box 1215"/>
          <p:cNvSpPr txBox="1">
            <a:spLocks noChangeArrowheads="1"/>
          </p:cNvSpPr>
          <p:nvPr/>
        </p:nvSpPr>
        <p:spPr bwMode="auto">
          <a:xfrm>
            <a:off x="2339975" y="835298"/>
            <a:ext cx="312738" cy="304800"/>
          </a:xfrm>
          <a:prstGeom prst="rect">
            <a:avLst/>
          </a:prstGeom>
          <a:noFill/>
          <a:ln w="9525">
            <a:noFill/>
            <a:miter lim="800000"/>
            <a:headEnd/>
            <a:tailEnd/>
          </a:ln>
          <a:effectLst/>
        </p:spPr>
        <p:txBody>
          <a:bodyPr wrap="none">
            <a:spAutoFit/>
          </a:bodyPr>
          <a:lstStyle/>
          <a:p>
            <a:r>
              <a:rPr lang="es-ES" sz="1400" b="1"/>
              <a:t>A</a:t>
            </a:r>
          </a:p>
        </p:txBody>
      </p:sp>
      <p:sp>
        <p:nvSpPr>
          <p:cNvPr id="558272" name="Text Box 1216"/>
          <p:cNvSpPr txBox="1">
            <a:spLocks noChangeArrowheads="1"/>
          </p:cNvSpPr>
          <p:nvPr/>
        </p:nvSpPr>
        <p:spPr bwMode="auto">
          <a:xfrm>
            <a:off x="3987800" y="835298"/>
            <a:ext cx="312738" cy="304800"/>
          </a:xfrm>
          <a:prstGeom prst="rect">
            <a:avLst/>
          </a:prstGeom>
          <a:noFill/>
          <a:ln w="9525">
            <a:noFill/>
            <a:miter lim="800000"/>
            <a:headEnd/>
            <a:tailEnd/>
          </a:ln>
          <a:effectLst/>
        </p:spPr>
        <p:txBody>
          <a:bodyPr wrap="none">
            <a:spAutoFit/>
          </a:bodyPr>
          <a:lstStyle/>
          <a:p>
            <a:r>
              <a:rPr lang="es-ES" sz="1400" b="1"/>
              <a:t>B</a:t>
            </a:r>
          </a:p>
        </p:txBody>
      </p:sp>
      <p:sp>
        <p:nvSpPr>
          <p:cNvPr id="558273" name="Text Box 1217"/>
          <p:cNvSpPr txBox="1">
            <a:spLocks noChangeArrowheads="1"/>
          </p:cNvSpPr>
          <p:nvPr/>
        </p:nvSpPr>
        <p:spPr bwMode="auto">
          <a:xfrm>
            <a:off x="4606925" y="835298"/>
            <a:ext cx="312738" cy="304800"/>
          </a:xfrm>
          <a:prstGeom prst="rect">
            <a:avLst/>
          </a:prstGeom>
          <a:noFill/>
          <a:ln w="9525">
            <a:noFill/>
            <a:miter lim="800000"/>
            <a:headEnd/>
            <a:tailEnd/>
          </a:ln>
          <a:effectLst/>
        </p:spPr>
        <p:txBody>
          <a:bodyPr wrap="none">
            <a:spAutoFit/>
          </a:bodyPr>
          <a:lstStyle/>
          <a:p>
            <a:r>
              <a:rPr lang="es-ES" sz="1400" b="1"/>
              <a:t>C</a:t>
            </a:r>
          </a:p>
        </p:txBody>
      </p:sp>
      <p:sp>
        <p:nvSpPr>
          <p:cNvPr id="558274" name="Text Box 1218"/>
          <p:cNvSpPr txBox="1">
            <a:spLocks noChangeArrowheads="1"/>
          </p:cNvSpPr>
          <p:nvPr/>
        </p:nvSpPr>
        <p:spPr bwMode="auto">
          <a:xfrm>
            <a:off x="6218238" y="835298"/>
            <a:ext cx="312737" cy="304800"/>
          </a:xfrm>
          <a:prstGeom prst="rect">
            <a:avLst/>
          </a:prstGeom>
          <a:noFill/>
          <a:ln w="9525">
            <a:noFill/>
            <a:miter lim="800000"/>
            <a:headEnd/>
            <a:tailEnd/>
          </a:ln>
          <a:effectLst/>
        </p:spPr>
        <p:txBody>
          <a:bodyPr wrap="none">
            <a:spAutoFit/>
          </a:bodyPr>
          <a:lstStyle/>
          <a:p>
            <a:r>
              <a:rPr lang="es-ES" sz="1400" b="1"/>
              <a:t>D</a:t>
            </a:r>
          </a:p>
        </p:txBody>
      </p:sp>
      <p:sp>
        <p:nvSpPr>
          <p:cNvPr id="558275" name="Text Box 1219"/>
          <p:cNvSpPr txBox="1">
            <a:spLocks noChangeArrowheads="1"/>
          </p:cNvSpPr>
          <p:nvPr/>
        </p:nvSpPr>
        <p:spPr bwMode="auto">
          <a:xfrm>
            <a:off x="2339975" y="3770164"/>
            <a:ext cx="312738" cy="304800"/>
          </a:xfrm>
          <a:prstGeom prst="rect">
            <a:avLst/>
          </a:prstGeom>
          <a:noFill/>
          <a:ln w="9525">
            <a:noFill/>
            <a:miter lim="800000"/>
            <a:headEnd/>
            <a:tailEnd/>
          </a:ln>
          <a:effectLst/>
        </p:spPr>
        <p:txBody>
          <a:bodyPr wrap="none">
            <a:spAutoFit/>
          </a:bodyPr>
          <a:lstStyle/>
          <a:p>
            <a:r>
              <a:rPr lang="es-ES" sz="1400" b="1"/>
              <a:t>A</a:t>
            </a:r>
          </a:p>
        </p:txBody>
      </p:sp>
      <p:sp>
        <p:nvSpPr>
          <p:cNvPr id="558276" name="Text Box 1220"/>
          <p:cNvSpPr txBox="1">
            <a:spLocks noChangeArrowheads="1"/>
          </p:cNvSpPr>
          <p:nvPr/>
        </p:nvSpPr>
        <p:spPr bwMode="auto">
          <a:xfrm>
            <a:off x="3987800" y="3817789"/>
            <a:ext cx="312738" cy="304800"/>
          </a:xfrm>
          <a:prstGeom prst="rect">
            <a:avLst/>
          </a:prstGeom>
          <a:noFill/>
          <a:ln w="9525">
            <a:noFill/>
            <a:miter lim="800000"/>
            <a:headEnd/>
            <a:tailEnd/>
          </a:ln>
          <a:effectLst/>
        </p:spPr>
        <p:txBody>
          <a:bodyPr wrap="none">
            <a:spAutoFit/>
          </a:bodyPr>
          <a:lstStyle/>
          <a:p>
            <a:r>
              <a:rPr lang="es-ES" sz="1400" b="1"/>
              <a:t>B</a:t>
            </a:r>
          </a:p>
        </p:txBody>
      </p:sp>
      <p:sp>
        <p:nvSpPr>
          <p:cNvPr id="558277" name="Text Box 1221"/>
          <p:cNvSpPr txBox="1">
            <a:spLocks noChangeArrowheads="1"/>
          </p:cNvSpPr>
          <p:nvPr/>
        </p:nvSpPr>
        <p:spPr bwMode="auto">
          <a:xfrm>
            <a:off x="4606925" y="3817789"/>
            <a:ext cx="312738" cy="304800"/>
          </a:xfrm>
          <a:prstGeom prst="rect">
            <a:avLst/>
          </a:prstGeom>
          <a:noFill/>
          <a:ln w="9525">
            <a:noFill/>
            <a:miter lim="800000"/>
            <a:headEnd/>
            <a:tailEnd/>
          </a:ln>
          <a:effectLst/>
        </p:spPr>
        <p:txBody>
          <a:bodyPr wrap="none">
            <a:spAutoFit/>
          </a:bodyPr>
          <a:lstStyle/>
          <a:p>
            <a:r>
              <a:rPr lang="es-ES" sz="1400" b="1"/>
              <a:t>C</a:t>
            </a:r>
          </a:p>
        </p:txBody>
      </p:sp>
      <p:sp>
        <p:nvSpPr>
          <p:cNvPr id="558278" name="Text Box 1222"/>
          <p:cNvSpPr txBox="1">
            <a:spLocks noChangeArrowheads="1"/>
          </p:cNvSpPr>
          <p:nvPr/>
        </p:nvSpPr>
        <p:spPr bwMode="auto">
          <a:xfrm>
            <a:off x="6218238" y="3817789"/>
            <a:ext cx="312737" cy="304800"/>
          </a:xfrm>
          <a:prstGeom prst="rect">
            <a:avLst/>
          </a:prstGeom>
          <a:noFill/>
          <a:ln w="9525">
            <a:noFill/>
            <a:miter lim="800000"/>
            <a:headEnd/>
            <a:tailEnd/>
          </a:ln>
          <a:effectLst/>
        </p:spPr>
        <p:txBody>
          <a:bodyPr wrap="none">
            <a:spAutoFit/>
          </a:bodyPr>
          <a:lstStyle/>
          <a:p>
            <a:r>
              <a:rPr lang="es-ES" sz="1400" b="1"/>
              <a:t>D</a:t>
            </a:r>
          </a:p>
        </p:txBody>
      </p:sp>
      <p:sp>
        <p:nvSpPr>
          <p:cNvPr id="558279" name="Text Box 1223"/>
          <p:cNvSpPr txBox="1">
            <a:spLocks noChangeArrowheads="1"/>
          </p:cNvSpPr>
          <p:nvPr/>
        </p:nvSpPr>
        <p:spPr bwMode="auto">
          <a:xfrm>
            <a:off x="3059113" y="2506663"/>
            <a:ext cx="554037" cy="274637"/>
          </a:xfrm>
          <a:prstGeom prst="rect">
            <a:avLst/>
          </a:prstGeom>
          <a:noFill/>
          <a:ln w="9525">
            <a:noFill/>
            <a:miter lim="800000"/>
            <a:headEnd/>
            <a:tailEnd/>
          </a:ln>
          <a:effectLst/>
        </p:spPr>
        <p:txBody>
          <a:bodyPr wrap="none">
            <a:spAutoFit/>
          </a:bodyPr>
          <a:lstStyle/>
          <a:p>
            <a:r>
              <a:rPr lang="es-ES" sz="1200" b="1"/>
              <a:t>A</a:t>
            </a:r>
            <a:r>
              <a:rPr lang="es-ES" sz="1200" b="1">
                <a:sym typeface="Symbol" pitchFamily="18" charset="2"/>
              </a:rPr>
              <a:t></a:t>
            </a:r>
            <a:r>
              <a:rPr lang="es-ES" sz="1200" b="1"/>
              <a:t>D</a:t>
            </a:r>
          </a:p>
        </p:txBody>
      </p:sp>
      <p:sp>
        <p:nvSpPr>
          <p:cNvPr id="558280" name="Text Box 1224"/>
          <p:cNvSpPr txBox="1">
            <a:spLocks noChangeArrowheads="1"/>
          </p:cNvSpPr>
          <p:nvPr/>
        </p:nvSpPr>
        <p:spPr bwMode="auto">
          <a:xfrm>
            <a:off x="5346700" y="2506663"/>
            <a:ext cx="554038" cy="274637"/>
          </a:xfrm>
          <a:prstGeom prst="rect">
            <a:avLst/>
          </a:prstGeom>
          <a:noFill/>
          <a:ln w="9525">
            <a:noFill/>
            <a:miter lim="800000"/>
            <a:headEnd/>
            <a:tailEnd/>
          </a:ln>
          <a:effectLst/>
        </p:spPr>
        <p:txBody>
          <a:bodyPr wrap="none">
            <a:spAutoFit/>
          </a:bodyPr>
          <a:lstStyle/>
          <a:p>
            <a:r>
              <a:rPr lang="es-ES" sz="1200" b="1"/>
              <a:t>A</a:t>
            </a:r>
            <a:r>
              <a:rPr lang="es-ES" sz="1200" b="1">
                <a:sym typeface="Symbol" pitchFamily="18" charset="2"/>
              </a:rPr>
              <a:t></a:t>
            </a:r>
            <a:r>
              <a:rPr lang="es-ES" sz="1200" b="1"/>
              <a:t>D</a:t>
            </a:r>
          </a:p>
        </p:txBody>
      </p:sp>
      <p:sp>
        <p:nvSpPr>
          <p:cNvPr id="558283" name="Text Box 1227"/>
          <p:cNvSpPr txBox="1">
            <a:spLocks noChangeArrowheads="1"/>
          </p:cNvSpPr>
          <p:nvPr/>
        </p:nvSpPr>
        <p:spPr bwMode="auto">
          <a:xfrm>
            <a:off x="3059113" y="5734050"/>
            <a:ext cx="554037" cy="274638"/>
          </a:xfrm>
          <a:prstGeom prst="rect">
            <a:avLst/>
          </a:prstGeom>
          <a:noFill/>
          <a:ln w="9525">
            <a:noFill/>
            <a:miter lim="800000"/>
            <a:headEnd/>
            <a:tailEnd/>
          </a:ln>
          <a:effectLst/>
        </p:spPr>
        <p:txBody>
          <a:bodyPr wrap="none">
            <a:spAutoFit/>
          </a:bodyPr>
          <a:lstStyle/>
          <a:p>
            <a:r>
              <a:rPr lang="es-ES" sz="1200" b="1"/>
              <a:t>A</a:t>
            </a:r>
            <a:r>
              <a:rPr lang="es-ES" sz="1200" b="1">
                <a:sym typeface="Symbol" pitchFamily="18" charset="2"/>
              </a:rPr>
              <a:t></a:t>
            </a:r>
            <a:r>
              <a:rPr lang="es-ES" sz="1200" b="1"/>
              <a:t>B</a:t>
            </a:r>
          </a:p>
        </p:txBody>
      </p:sp>
      <p:sp>
        <p:nvSpPr>
          <p:cNvPr id="558284" name="Text Box 1228"/>
          <p:cNvSpPr txBox="1">
            <a:spLocks noChangeArrowheads="1"/>
          </p:cNvSpPr>
          <p:nvPr/>
        </p:nvSpPr>
        <p:spPr bwMode="auto">
          <a:xfrm>
            <a:off x="5357813" y="5734050"/>
            <a:ext cx="554037" cy="274638"/>
          </a:xfrm>
          <a:prstGeom prst="rect">
            <a:avLst/>
          </a:prstGeom>
          <a:noFill/>
          <a:ln w="9525">
            <a:noFill/>
            <a:miter lim="800000"/>
            <a:headEnd/>
            <a:tailEnd/>
          </a:ln>
          <a:effectLst/>
        </p:spPr>
        <p:txBody>
          <a:bodyPr wrap="none">
            <a:spAutoFit/>
          </a:bodyPr>
          <a:lstStyle/>
          <a:p>
            <a:r>
              <a:rPr lang="es-ES" sz="1200" b="1"/>
              <a:t>C</a:t>
            </a:r>
            <a:r>
              <a:rPr lang="es-ES" sz="1200" b="1">
                <a:sym typeface="Symbol" pitchFamily="18" charset="2"/>
              </a:rPr>
              <a:t></a:t>
            </a:r>
            <a:r>
              <a:rPr lang="es-ES" sz="1200" b="1"/>
              <a:t>D</a:t>
            </a:r>
          </a:p>
        </p:txBody>
      </p:sp>
      <p:sp>
        <p:nvSpPr>
          <p:cNvPr id="558285" name="Text Box 1229"/>
          <p:cNvSpPr txBox="1">
            <a:spLocks noChangeArrowheads="1"/>
          </p:cNvSpPr>
          <p:nvPr/>
        </p:nvSpPr>
        <p:spPr bwMode="auto">
          <a:xfrm>
            <a:off x="2339975" y="4373414"/>
            <a:ext cx="303213" cy="304800"/>
          </a:xfrm>
          <a:prstGeom prst="rect">
            <a:avLst/>
          </a:prstGeom>
          <a:noFill/>
          <a:ln w="9525">
            <a:noFill/>
            <a:miter lim="800000"/>
            <a:headEnd/>
            <a:tailEnd/>
          </a:ln>
          <a:effectLst/>
        </p:spPr>
        <p:txBody>
          <a:bodyPr wrap="none">
            <a:spAutoFit/>
          </a:bodyPr>
          <a:lstStyle/>
          <a:p>
            <a:r>
              <a:rPr lang="es-ES_tradnl" sz="1400" b="1"/>
              <a:t>X</a:t>
            </a:r>
            <a:endParaRPr lang="es-ES" sz="1400" b="1"/>
          </a:p>
        </p:txBody>
      </p:sp>
      <p:sp>
        <p:nvSpPr>
          <p:cNvPr id="558286" name="Text Box 1230"/>
          <p:cNvSpPr txBox="1">
            <a:spLocks noChangeArrowheads="1"/>
          </p:cNvSpPr>
          <p:nvPr/>
        </p:nvSpPr>
        <p:spPr bwMode="auto">
          <a:xfrm>
            <a:off x="6186488" y="4373414"/>
            <a:ext cx="303212" cy="304800"/>
          </a:xfrm>
          <a:prstGeom prst="rect">
            <a:avLst/>
          </a:prstGeom>
          <a:noFill/>
          <a:ln w="9525">
            <a:noFill/>
            <a:miter lim="800000"/>
            <a:headEnd/>
            <a:tailEnd/>
          </a:ln>
          <a:effectLst/>
        </p:spPr>
        <p:txBody>
          <a:bodyPr wrap="none">
            <a:spAutoFit/>
          </a:bodyPr>
          <a:lstStyle/>
          <a:p>
            <a:r>
              <a:rPr lang="es-ES_tradnl" sz="1400" b="1"/>
              <a:t>Y</a:t>
            </a:r>
            <a:endParaRPr lang="es-ES" sz="1400" b="1"/>
          </a:p>
        </p:txBody>
      </p:sp>
      <p:sp>
        <p:nvSpPr>
          <p:cNvPr id="558287" name="Text Box 1231"/>
          <p:cNvSpPr txBox="1">
            <a:spLocks noChangeArrowheads="1"/>
          </p:cNvSpPr>
          <p:nvPr/>
        </p:nvSpPr>
        <p:spPr bwMode="auto">
          <a:xfrm>
            <a:off x="4140200" y="2131963"/>
            <a:ext cx="538163" cy="274637"/>
          </a:xfrm>
          <a:prstGeom prst="rect">
            <a:avLst/>
          </a:prstGeom>
          <a:noFill/>
          <a:ln w="9525">
            <a:noFill/>
            <a:miter lim="800000"/>
            <a:headEnd/>
            <a:tailEnd/>
          </a:ln>
          <a:effectLst/>
        </p:spPr>
        <p:txBody>
          <a:bodyPr wrap="none">
            <a:spAutoFit/>
          </a:bodyPr>
          <a:lstStyle/>
          <a:p>
            <a:r>
              <a:rPr lang="es-ES" sz="1200" b="1" dirty="0"/>
              <a:t>X</a:t>
            </a:r>
            <a:r>
              <a:rPr lang="es-ES" sz="1200" b="1" dirty="0">
                <a:sym typeface="Symbol" pitchFamily="18" charset="2"/>
              </a:rPr>
              <a:t></a:t>
            </a:r>
            <a:r>
              <a:rPr lang="es-ES" sz="1200" b="1" dirty="0"/>
              <a:t>Y</a:t>
            </a:r>
          </a:p>
        </p:txBody>
      </p:sp>
      <p:sp>
        <p:nvSpPr>
          <p:cNvPr id="558289" name="Text Box 1233"/>
          <p:cNvSpPr txBox="1">
            <a:spLocks noChangeArrowheads="1"/>
          </p:cNvSpPr>
          <p:nvPr/>
        </p:nvSpPr>
        <p:spPr bwMode="auto">
          <a:xfrm>
            <a:off x="180975" y="1998663"/>
            <a:ext cx="1943100" cy="1069975"/>
          </a:xfrm>
          <a:prstGeom prst="rect">
            <a:avLst/>
          </a:prstGeom>
          <a:noFill/>
          <a:ln w="9525">
            <a:noFill/>
            <a:miter lim="800000"/>
            <a:headEnd/>
            <a:tailEnd/>
          </a:ln>
          <a:effectLst/>
        </p:spPr>
        <p:txBody>
          <a:bodyPr>
            <a:spAutoFit/>
          </a:bodyPr>
          <a:lstStyle/>
          <a:p>
            <a:pPr algn="ctr"/>
            <a:r>
              <a:rPr lang="es-ES" sz="1600" b="1"/>
              <a:t>A, B, C, D son direcciones MAC. </a:t>
            </a:r>
          </a:p>
          <a:p>
            <a:pPr algn="ctr"/>
            <a:r>
              <a:rPr lang="es-ES" sz="1600" b="1"/>
              <a:t>X, Y, Z y W son direcciones IP</a:t>
            </a:r>
          </a:p>
        </p:txBody>
      </p:sp>
      <p:sp>
        <p:nvSpPr>
          <p:cNvPr id="558290" name="Text Box 1234"/>
          <p:cNvSpPr txBox="1">
            <a:spLocks noChangeArrowheads="1"/>
          </p:cNvSpPr>
          <p:nvPr/>
        </p:nvSpPr>
        <p:spPr bwMode="auto">
          <a:xfrm>
            <a:off x="2339975" y="1411560"/>
            <a:ext cx="303213" cy="304800"/>
          </a:xfrm>
          <a:prstGeom prst="rect">
            <a:avLst/>
          </a:prstGeom>
          <a:noFill/>
          <a:ln w="9525">
            <a:noFill/>
            <a:miter lim="800000"/>
            <a:headEnd/>
            <a:tailEnd/>
          </a:ln>
          <a:effectLst/>
        </p:spPr>
        <p:txBody>
          <a:bodyPr wrap="none">
            <a:spAutoFit/>
          </a:bodyPr>
          <a:lstStyle/>
          <a:p>
            <a:r>
              <a:rPr lang="es-ES_tradnl" sz="1400" b="1"/>
              <a:t>X</a:t>
            </a:r>
            <a:endParaRPr lang="es-ES" sz="1400" b="1"/>
          </a:p>
        </p:txBody>
      </p:sp>
      <p:sp>
        <p:nvSpPr>
          <p:cNvPr id="558291" name="Text Box 1235"/>
          <p:cNvSpPr txBox="1">
            <a:spLocks noChangeArrowheads="1"/>
          </p:cNvSpPr>
          <p:nvPr/>
        </p:nvSpPr>
        <p:spPr bwMode="auto">
          <a:xfrm>
            <a:off x="6186488" y="1411560"/>
            <a:ext cx="303212" cy="304800"/>
          </a:xfrm>
          <a:prstGeom prst="rect">
            <a:avLst/>
          </a:prstGeom>
          <a:noFill/>
          <a:ln w="9525">
            <a:noFill/>
            <a:miter lim="800000"/>
            <a:headEnd/>
            <a:tailEnd/>
          </a:ln>
          <a:effectLst/>
        </p:spPr>
        <p:txBody>
          <a:bodyPr wrap="none">
            <a:spAutoFit/>
          </a:bodyPr>
          <a:lstStyle/>
          <a:p>
            <a:r>
              <a:rPr lang="es-ES_tradnl" sz="1400" b="1"/>
              <a:t>Y</a:t>
            </a:r>
            <a:endParaRPr lang="es-ES" sz="1400" b="1"/>
          </a:p>
        </p:txBody>
      </p:sp>
      <p:sp>
        <p:nvSpPr>
          <p:cNvPr id="558292" name="Text Box 1236"/>
          <p:cNvSpPr txBox="1">
            <a:spLocks noChangeArrowheads="1"/>
          </p:cNvSpPr>
          <p:nvPr/>
        </p:nvSpPr>
        <p:spPr bwMode="auto">
          <a:xfrm>
            <a:off x="5362575" y="5434012"/>
            <a:ext cx="538163" cy="274638"/>
          </a:xfrm>
          <a:prstGeom prst="rect">
            <a:avLst/>
          </a:prstGeom>
          <a:noFill/>
          <a:ln w="9525">
            <a:noFill/>
            <a:miter lim="800000"/>
            <a:headEnd/>
            <a:tailEnd/>
          </a:ln>
          <a:effectLst/>
        </p:spPr>
        <p:txBody>
          <a:bodyPr wrap="none">
            <a:spAutoFit/>
          </a:bodyPr>
          <a:lstStyle/>
          <a:p>
            <a:r>
              <a:rPr lang="es-ES" sz="1200" b="1"/>
              <a:t>X</a:t>
            </a:r>
            <a:r>
              <a:rPr lang="es-ES" sz="1200" b="1">
                <a:sym typeface="Symbol" pitchFamily="18" charset="2"/>
              </a:rPr>
              <a:t></a:t>
            </a:r>
            <a:r>
              <a:rPr lang="es-ES" sz="1200" b="1"/>
              <a:t>Y</a:t>
            </a:r>
          </a:p>
        </p:txBody>
      </p:sp>
      <p:sp>
        <p:nvSpPr>
          <p:cNvPr id="558293" name="Text Box 1237"/>
          <p:cNvSpPr txBox="1">
            <a:spLocks noChangeArrowheads="1"/>
          </p:cNvSpPr>
          <p:nvPr/>
        </p:nvSpPr>
        <p:spPr bwMode="auto">
          <a:xfrm>
            <a:off x="3059113" y="5434012"/>
            <a:ext cx="538162" cy="274638"/>
          </a:xfrm>
          <a:prstGeom prst="rect">
            <a:avLst/>
          </a:prstGeom>
          <a:noFill/>
          <a:ln w="9525">
            <a:noFill/>
            <a:miter lim="800000"/>
            <a:headEnd/>
            <a:tailEnd/>
          </a:ln>
          <a:effectLst/>
        </p:spPr>
        <p:txBody>
          <a:bodyPr wrap="none">
            <a:spAutoFit/>
          </a:bodyPr>
          <a:lstStyle/>
          <a:p>
            <a:r>
              <a:rPr lang="es-ES" sz="1200" b="1"/>
              <a:t>X</a:t>
            </a:r>
            <a:r>
              <a:rPr lang="es-ES" sz="1200" b="1">
                <a:sym typeface="Symbol" pitchFamily="18" charset="2"/>
              </a:rPr>
              <a:t></a:t>
            </a:r>
            <a:r>
              <a:rPr lang="es-ES" sz="1200" b="1"/>
              <a:t>Y</a:t>
            </a:r>
          </a:p>
        </p:txBody>
      </p:sp>
      <p:sp>
        <p:nvSpPr>
          <p:cNvPr id="558294" name="Text Box 1238"/>
          <p:cNvSpPr txBox="1">
            <a:spLocks noChangeArrowheads="1"/>
          </p:cNvSpPr>
          <p:nvPr/>
        </p:nvSpPr>
        <p:spPr bwMode="auto">
          <a:xfrm>
            <a:off x="3994150" y="4346426"/>
            <a:ext cx="292100" cy="304800"/>
          </a:xfrm>
          <a:prstGeom prst="rect">
            <a:avLst/>
          </a:prstGeom>
          <a:noFill/>
          <a:ln w="9525">
            <a:noFill/>
            <a:miter lim="800000"/>
            <a:headEnd/>
            <a:tailEnd/>
          </a:ln>
          <a:effectLst/>
        </p:spPr>
        <p:txBody>
          <a:bodyPr wrap="none">
            <a:spAutoFit/>
          </a:bodyPr>
          <a:lstStyle/>
          <a:p>
            <a:r>
              <a:rPr lang="es-ES_tradnl" sz="1400" b="1"/>
              <a:t>Z</a:t>
            </a:r>
            <a:endParaRPr lang="es-ES" sz="1400" b="1"/>
          </a:p>
        </p:txBody>
      </p:sp>
      <p:sp>
        <p:nvSpPr>
          <p:cNvPr id="558295" name="Text Box 1239"/>
          <p:cNvSpPr txBox="1">
            <a:spLocks noChangeArrowheads="1"/>
          </p:cNvSpPr>
          <p:nvPr/>
        </p:nvSpPr>
        <p:spPr bwMode="auto">
          <a:xfrm>
            <a:off x="4578350" y="4346426"/>
            <a:ext cx="352425" cy="304800"/>
          </a:xfrm>
          <a:prstGeom prst="rect">
            <a:avLst/>
          </a:prstGeom>
          <a:noFill/>
          <a:ln w="9525">
            <a:noFill/>
            <a:miter lim="800000"/>
            <a:headEnd/>
            <a:tailEnd/>
          </a:ln>
          <a:effectLst/>
        </p:spPr>
        <p:txBody>
          <a:bodyPr wrap="none">
            <a:spAutoFit/>
          </a:bodyPr>
          <a:lstStyle/>
          <a:p>
            <a:r>
              <a:rPr lang="es-ES_tradnl" sz="1400" b="1"/>
              <a:t>W</a:t>
            </a:r>
            <a:endParaRPr lang="es-ES" sz="1400" b="1"/>
          </a:p>
        </p:txBody>
      </p:sp>
      <p:sp>
        <p:nvSpPr>
          <p:cNvPr id="558229" name="Line 1173"/>
          <p:cNvSpPr>
            <a:spLocks noChangeShapeType="1"/>
          </p:cNvSpPr>
          <p:nvPr/>
        </p:nvSpPr>
        <p:spPr bwMode="auto">
          <a:xfrm>
            <a:off x="3687763" y="5805264"/>
            <a:ext cx="1520825" cy="0"/>
          </a:xfrm>
          <a:prstGeom prst="line">
            <a:avLst/>
          </a:prstGeom>
          <a:noFill/>
          <a:ln w="28575" cap="sq">
            <a:solidFill>
              <a:schemeClr val="tx1"/>
            </a:solidFill>
            <a:round/>
            <a:headEnd/>
            <a:tailEnd/>
          </a:ln>
          <a:effectLst/>
        </p:spPr>
        <p:txBody>
          <a:bodyPr/>
          <a:lstStyle/>
          <a:p>
            <a:endParaRPr lang="es-ES"/>
          </a:p>
        </p:txBody>
      </p:sp>
      <p:sp>
        <p:nvSpPr>
          <p:cNvPr id="558232" name="Line 1176"/>
          <p:cNvSpPr>
            <a:spLocks noChangeShapeType="1"/>
          </p:cNvSpPr>
          <p:nvPr/>
        </p:nvSpPr>
        <p:spPr bwMode="auto">
          <a:xfrm flipH="1">
            <a:off x="3687762" y="5476202"/>
            <a:ext cx="7229" cy="1013498"/>
          </a:xfrm>
          <a:prstGeom prst="line">
            <a:avLst/>
          </a:prstGeom>
          <a:noFill/>
          <a:ln w="28575" cap="sq">
            <a:solidFill>
              <a:schemeClr val="tx1"/>
            </a:solidFill>
            <a:round/>
            <a:headEnd/>
            <a:tailEnd/>
          </a:ln>
          <a:effectLst/>
        </p:spPr>
        <p:txBody>
          <a:bodyPr/>
          <a:lstStyle/>
          <a:p>
            <a:endParaRPr lang="es-ES"/>
          </a:p>
        </p:txBody>
      </p:sp>
      <p:sp>
        <p:nvSpPr>
          <p:cNvPr id="558233" name="Line 1177"/>
          <p:cNvSpPr>
            <a:spLocks noChangeShapeType="1"/>
          </p:cNvSpPr>
          <p:nvPr/>
        </p:nvSpPr>
        <p:spPr bwMode="auto">
          <a:xfrm>
            <a:off x="5200862" y="5496598"/>
            <a:ext cx="17251" cy="999452"/>
          </a:xfrm>
          <a:prstGeom prst="line">
            <a:avLst/>
          </a:prstGeom>
          <a:noFill/>
          <a:ln w="28575" cap="sq">
            <a:solidFill>
              <a:schemeClr val="tx1"/>
            </a:solidFill>
            <a:round/>
            <a:headEnd/>
            <a:tailEnd/>
          </a:ln>
          <a:effectLst/>
        </p:spPr>
        <p:txBody>
          <a:bodyPr/>
          <a:lstStyle/>
          <a:p>
            <a:endParaRPr lang="es-ES"/>
          </a:p>
        </p:txBody>
      </p:sp>
      <p:sp>
        <p:nvSpPr>
          <p:cNvPr id="558296" name="Line 1240"/>
          <p:cNvSpPr>
            <a:spLocks noChangeShapeType="1"/>
          </p:cNvSpPr>
          <p:nvPr/>
        </p:nvSpPr>
        <p:spPr bwMode="auto">
          <a:xfrm>
            <a:off x="3692750" y="5466243"/>
            <a:ext cx="1520825" cy="0"/>
          </a:xfrm>
          <a:prstGeom prst="line">
            <a:avLst/>
          </a:prstGeom>
          <a:noFill/>
          <a:ln w="28575" cap="sq">
            <a:solidFill>
              <a:schemeClr val="tx1"/>
            </a:solidFill>
            <a:round/>
            <a:headEnd/>
            <a:tailEnd/>
          </a:ln>
          <a:effectLst/>
        </p:spPr>
        <p:txBody>
          <a:bodyPr/>
          <a:lstStyle/>
          <a:p>
            <a:endParaRPr lang="es-ES"/>
          </a:p>
        </p:txBody>
      </p:sp>
      <p:sp>
        <p:nvSpPr>
          <p:cNvPr id="159" name="Rectangle 1101"/>
          <p:cNvSpPr>
            <a:spLocks noChangeArrowheads="1"/>
          </p:cNvSpPr>
          <p:nvPr/>
        </p:nvSpPr>
        <p:spPr bwMode="auto">
          <a:xfrm>
            <a:off x="2195736" y="2608708"/>
            <a:ext cx="762000" cy="336550"/>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160" name="Rectangle 1103"/>
          <p:cNvSpPr>
            <a:spLocks noChangeArrowheads="1"/>
          </p:cNvSpPr>
          <p:nvPr/>
        </p:nvSpPr>
        <p:spPr bwMode="auto">
          <a:xfrm>
            <a:off x="2198911" y="2269397"/>
            <a:ext cx="762000" cy="336550"/>
          </a:xfrm>
          <a:prstGeom prst="rect">
            <a:avLst/>
          </a:prstGeom>
          <a:solidFill>
            <a:srgbClr val="008000"/>
          </a:solidFill>
          <a:ln w="9525">
            <a:solidFill>
              <a:schemeClr val="tx1"/>
            </a:solidFill>
            <a:miter lim="800000"/>
            <a:headEnd/>
            <a:tailEnd/>
          </a:ln>
          <a:effectLst/>
        </p:spPr>
        <p:txBody>
          <a:bodyPr wrap="none" anchor="ctr"/>
          <a:lstStyle/>
          <a:p>
            <a:endParaRPr lang="es-ES"/>
          </a:p>
        </p:txBody>
      </p:sp>
      <p:sp>
        <p:nvSpPr>
          <p:cNvPr id="161" name="Rectangle 1104"/>
          <p:cNvSpPr>
            <a:spLocks noChangeArrowheads="1"/>
          </p:cNvSpPr>
          <p:nvPr/>
        </p:nvSpPr>
        <p:spPr bwMode="auto">
          <a:xfrm>
            <a:off x="2195736" y="2948433"/>
            <a:ext cx="762000" cy="336550"/>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162" name="Rectangle 1105"/>
          <p:cNvSpPr>
            <a:spLocks noChangeArrowheads="1"/>
          </p:cNvSpPr>
          <p:nvPr/>
        </p:nvSpPr>
        <p:spPr bwMode="auto">
          <a:xfrm>
            <a:off x="2198911" y="2950021"/>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163" name="Rectangle 1106"/>
          <p:cNvSpPr>
            <a:spLocks noChangeArrowheads="1"/>
          </p:cNvSpPr>
          <p:nvPr/>
        </p:nvSpPr>
        <p:spPr bwMode="auto">
          <a:xfrm>
            <a:off x="2198911" y="2615058"/>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164" name="Rectangle 1108"/>
          <p:cNvSpPr>
            <a:spLocks noChangeArrowheads="1"/>
          </p:cNvSpPr>
          <p:nvPr/>
        </p:nvSpPr>
        <p:spPr bwMode="auto">
          <a:xfrm>
            <a:off x="2198911" y="2293192"/>
            <a:ext cx="760413" cy="334963"/>
          </a:xfrm>
          <a:prstGeom prst="rect">
            <a:avLst/>
          </a:prstGeom>
          <a:noFill/>
          <a:ln w="9525">
            <a:noFill/>
            <a:miter lim="800000"/>
            <a:headEnd/>
            <a:tailEnd/>
          </a:ln>
          <a:effectLst/>
        </p:spPr>
        <p:txBody>
          <a:bodyPr/>
          <a:lstStyle/>
          <a:p>
            <a:pPr algn="ctr">
              <a:spcBef>
                <a:spcPct val="20000"/>
              </a:spcBef>
            </a:pPr>
            <a:r>
              <a:rPr lang="es-ES" sz="1600" b="1" dirty="0">
                <a:solidFill>
                  <a:schemeClr val="bg1"/>
                </a:solidFill>
              </a:rPr>
              <a:t>Red</a:t>
            </a:r>
          </a:p>
        </p:txBody>
      </p:sp>
      <p:sp>
        <p:nvSpPr>
          <p:cNvPr id="165" name="Line 1110"/>
          <p:cNvSpPr>
            <a:spLocks noChangeShapeType="1"/>
          </p:cNvSpPr>
          <p:nvPr/>
        </p:nvSpPr>
        <p:spPr bwMode="auto">
          <a:xfrm>
            <a:off x="2198911" y="2280096"/>
            <a:ext cx="760413" cy="0"/>
          </a:xfrm>
          <a:prstGeom prst="line">
            <a:avLst/>
          </a:prstGeom>
          <a:noFill/>
          <a:ln w="12700">
            <a:solidFill>
              <a:schemeClr val="tx1"/>
            </a:solidFill>
            <a:round/>
            <a:headEnd/>
            <a:tailEnd/>
          </a:ln>
          <a:effectLst/>
        </p:spPr>
        <p:txBody>
          <a:bodyPr/>
          <a:lstStyle/>
          <a:p>
            <a:endParaRPr lang="es-ES"/>
          </a:p>
        </p:txBody>
      </p:sp>
      <p:sp>
        <p:nvSpPr>
          <p:cNvPr id="166" name="Line 1111"/>
          <p:cNvSpPr>
            <a:spLocks noChangeShapeType="1"/>
          </p:cNvSpPr>
          <p:nvPr/>
        </p:nvSpPr>
        <p:spPr bwMode="auto">
          <a:xfrm>
            <a:off x="2198911" y="2615058"/>
            <a:ext cx="760413" cy="0"/>
          </a:xfrm>
          <a:prstGeom prst="line">
            <a:avLst/>
          </a:prstGeom>
          <a:noFill/>
          <a:ln w="12700">
            <a:solidFill>
              <a:schemeClr val="tx1"/>
            </a:solidFill>
            <a:round/>
            <a:headEnd/>
            <a:tailEnd/>
          </a:ln>
          <a:effectLst/>
        </p:spPr>
        <p:txBody>
          <a:bodyPr/>
          <a:lstStyle/>
          <a:p>
            <a:endParaRPr lang="es-ES"/>
          </a:p>
        </p:txBody>
      </p:sp>
      <p:sp>
        <p:nvSpPr>
          <p:cNvPr id="167" name="Line 1112"/>
          <p:cNvSpPr>
            <a:spLocks noChangeShapeType="1"/>
          </p:cNvSpPr>
          <p:nvPr/>
        </p:nvSpPr>
        <p:spPr bwMode="auto">
          <a:xfrm>
            <a:off x="2198911" y="2950021"/>
            <a:ext cx="760413" cy="0"/>
          </a:xfrm>
          <a:prstGeom prst="line">
            <a:avLst/>
          </a:prstGeom>
          <a:noFill/>
          <a:ln w="12700">
            <a:solidFill>
              <a:schemeClr val="tx1"/>
            </a:solidFill>
            <a:round/>
            <a:headEnd/>
            <a:tailEnd/>
          </a:ln>
          <a:effectLst/>
        </p:spPr>
        <p:txBody>
          <a:bodyPr/>
          <a:lstStyle/>
          <a:p>
            <a:endParaRPr lang="es-ES"/>
          </a:p>
        </p:txBody>
      </p:sp>
      <p:sp>
        <p:nvSpPr>
          <p:cNvPr id="168" name="Line 1113"/>
          <p:cNvSpPr>
            <a:spLocks noChangeShapeType="1"/>
          </p:cNvSpPr>
          <p:nvPr/>
        </p:nvSpPr>
        <p:spPr bwMode="auto">
          <a:xfrm>
            <a:off x="2198911" y="3284983"/>
            <a:ext cx="760413" cy="0"/>
          </a:xfrm>
          <a:prstGeom prst="line">
            <a:avLst/>
          </a:prstGeom>
          <a:noFill/>
          <a:ln w="28575" cap="sq">
            <a:solidFill>
              <a:schemeClr val="tx1"/>
            </a:solidFill>
            <a:round/>
            <a:headEnd/>
            <a:tailEnd/>
          </a:ln>
          <a:effectLst/>
        </p:spPr>
        <p:txBody>
          <a:bodyPr/>
          <a:lstStyle/>
          <a:p>
            <a:endParaRPr lang="es-ES"/>
          </a:p>
        </p:txBody>
      </p:sp>
      <p:sp>
        <p:nvSpPr>
          <p:cNvPr id="169" name="Line 1114"/>
          <p:cNvSpPr>
            <a:spLocks noChangeShapeType="1"/>
          </p:cNvSpPr>
          <p:nvPr/>
        </p:nvSpPr>
        <p:spPr bwMode="auto">
          <a:xfrm flipH="1">
            <a:off x="2198911" y="2276825"/>
            <a:ext cx="3234" cy="1008157"/>
          </a:xfrm>
          <a:prstGeom prst="line">
            <a:avLst/>
          </a:prstGeom>
          <a:noFill/>
          <a:ln w="28575" cap="sq">
            <a:solidFill>
              <a:schemeClr val="tx1"/>
            </a:solidFill>
            <a:round/>
            <a:headEnd/>
            <a:tailEnd/>
          </a:ln>
          <a:effectLst/>
        </p:spPr>
        <p:txBody>
          <a:bodyPr/>
          <a:lstStyle/>
          <a:p>
            <a:endParaRPr lang="es-ES"/>
          </a:p>
        </p:txBody>
      </p:sp>
      <p:sp>
        <p:nvSpPr>
          <p:cNvPr id="170" name="Line 1115"/>
          <p:cNvSpPr>
            <a:spLocks noChangeShapeType="1"/>
          </p:cNvSpPr>
          <p:nvPr/>
        </p:nvSpPr>
        <p:spPr bwMode="auto">
          <a:xfrm>
            <a:off x="2956779" y="2287023"/>
            <a:ext cx="2543" cy="997959"/>
          </a:xfrm>
          <a:prstGeom prst="line">
            <a:avLst/>
          </a:prstGeom>
          <a:noFill/>
          <a:ln w="28575" cap="sq">
            <a:solidFill>
              <a:schemeClr val="tx1"/>
            </a:solidFill>
            <a:round/>
            <a:headEnd/>
            <a:tailEnd/>
          </a:ln>
          <a:effectLst/>
        </p:spPr>
        <p:txBody>
          <a:bodyPr/>
          <a:lstStyle/>
          <a:p>
            <a:endParaRPr lang="es-ES"/>
          </a:p>
        </p:txBody>
      </p:sp>
      <p:sp>
        <p:nvSpPr>
          <p:cNvPr id="186" name="Rectangle 1085"/>
          <p:cNvSpPr>
            <a:spLocks noChangeArrowheads="1"/>
          </p:cNvSpPr>
          <p:nvPr/>
        </p:nvSpPr>
        <p:spPr bwMode="auto">
          <a:xfrm>
            <a:off x="2215627" y="5822354"/>
            <a:ext cx="762000" cy="336550"/>
          </a:xfrm>
          <a:prstGeom prst="rect">
            <a:avLst/>
          </a:prstGeom>
          <a:solidFill>
            <a:srgbClr val="FF0000"/>
          </a:solidFill>
          <a:ln w="9525">
            <a:solidFill>
              <a:schemeClr val="tx1"/>
            </a:solidFill>
            <a:miter lim="800000"/>
            <a:headEnd/>
            <a:tailEnd/>
          </a:ln>
          <a:effectLst/>
        </p:spPr>
        <p:txBody>
          <a:bodyPr wrap="none" anchor="ctr"/>
          <a:lstStyle/>
          <a:p>
            <a:endParaRPr lang="es-ES"/>
          </a:p>
        </p:txBody>
      </p:sp>
      <p:sp>
        <p:nvSpPr>
          <p:cNvPr id="187" name="Rectangle 1087"/>
          <p:cNvSpPr>
            <a:spLocks noChangeArrowheads="1"/>
          </p:cNvSpPr>
          <p:nvPr/>
        </p:nvSpPr>
        <p:spPr bwMode="auto">
          <a:xfrm>
            <a:off x="2218802" y="5488594"/>
            <a:ext cx="762000" cy="336550"/>
          </a:xfrm>
          <a:prstGeom prst="rect">
            <a:avLst/>
          </a:prstGeom>
          <a:solidFill>
            <a:srgbClr val="008000"/>
          </a:solidFill>
          <a:ln w="9525">
            <a:solidFill>
              <a:schemeClr val="tx1"/>
            </a:solidFill>
            <a:miter lim="800000"/>
            <a:headEnd/>
            <a:tailEnd/>
          </a:ln>
          <a:effectLst/>
        </p:spPr>
        <p:txBody>
          <a:bodyPr wrap="none" anchor="ctr"/>
          <a:lstStyle/>
          <a:p>
            <a:endParaRPr lang="es-ES"/>
          </a:p>
        </p:txBody>
      </p:sp>
      <p:sp>
        <p:nvSpPr>
          <p:cNvPr id="188" name="Rectangle 1088"/>
          <p:cNvSpPr>
            <a:spLocks noChangeArrowheads="1"/>
          </p:cNvSpPr>
          <p:nvPr/>
        </p:nvSpPr>
        <p:spPr bwMode="auto">
          <a:xfrm>
            <a:off x="2215627" y="6162079"/>
            <a:ext cx="762000" cy="336550"/>
          </a:xfrm>
          <a:prstGeom prst="rect">
            <a:avLst/>
          </a:prstGeom>
          <a:solidFill>
            <a:srgbClr val="993300"/>
          </a:solidFill>
          <a:ln w="9525">
            <a:solidFill>
              <a:schemeClr val="tx1"/>
            </a:solidFill>
            <a:miter lim="800000"/>
            <a:headEnd/>
            <a:tailEnd/>
          </a:ln>
          <a:effectLst/>
        </p:spPr>
        <p:txBody>
          <a:bodyPr wrap="none" anchor="ctr"/>
          <a:lstStyle/>
          <a:p>
            <a:endParaRPr lang="es-ES"/>
          </a:p>
        </p:txBody>
      </p:sp>
      <p:sp>
        <p:nvSpPr>
          <p:cNvPr id="189" name="Rectangle 1089"/>
          <p:cNvSpPr>
            <a:spLocks noChangeArrowheads="1"/>
          </p:cNvSpPr>
          <p:nvPr/>
        </p:nvSpPr>
        <p:spPr bwMode="auto">
          <a:xfrm>
            <a:off x="2218802" y="6163667"/>
            <a:ext cx="760413" cy="334962"/>
          </a:xfrm>
          <a:prstGeom prst="rect">
            <a:avLst/>
          </a:prstGeom>
          <a:noFill/>
          <a:ln w="9525">
            <a:noFill/>
            <a:miter lim="800000"/>
            <a:headEnd/>
            <a:tailEnd/>
          </a:ln>
          <a:effectLst/>
        </p:spPr>
        <p:txBody>
          <a:bodyPr/>
          <a:lstStyle/>
          <a:p>
            <a:pPr algn="ctr">
              <a:spcBef>
                <a:spcPct val="20000"/>
              </a:spcBef>
            </a:pPr>
            <a:r>
              <a:rPr lang="es-ES" sz="1600" b="1">
                <a:solidFill>
                  <a:schemeClr val="bg1"/>
                </a:solidFill>
              </a:rPr>
              <a:t>Física</a:t>
            </a:r>
          </a:p>
        </p:txBody>
      </p:sp>
      <p:sp>
        <p:nvSpPr>
          <p:cNvPr id="190" name="Rectangle 1090"/>
          <p:cNvSpPr>
            <a:spLocks noChangeArrowheads="1"/>
          </p:cNvSpPr>
          <p:nvPr/>
        </p:nvSpPr>
        <p:spPr bwMode="auto">
          <a:xfrm>
            <a:off x="2218802" y="5828704"/>
            <a:ext cx="760413" cy="334963"/>
          </a:xfrm>
          <a:prstGeom prst="rect">
            <a:avLst/>
          </a:prstGeom>
          <a:noFill/>
          <a:ln w="9525">
            <a:noFill/>
            <a:miter lim="800000"/>
            <a:headEnd/>
            <a:tailEnd/>
          </a:ln>
          <a:effectLst/>
        </p:spPr>
        <p:txBody>
          <a:bodyPr/>
          <a:lstStyle/>
          <a:p>
            <a:pPr algn="ctr">
              <a:spcBef>
                <a:spcPct val="20000"/>
              </a:spcBef>
            </a:pPr>
            <a:r>
              <a:rPr lang="es-ES" sz="1600" b="1">
                <a:solidFill>
                  <a:schemeClr val="bg1"/>
                </a:solidFill>
              </a:rPr>
              <a:t>MAC</a:t>
            </a:r>
          </a:p>
        </p:txBody>
      </p:sp>
      <p:sp>
        <p:nvSpPr>
          <p:cNvPr id="191" name="Rectangle 1092"/>
          <p:cNvSpPr>
            <a:spLocks noChangeArrowheads="1"/>
          </p:cNvSpPr>
          <p:nvPr/>
        </p:nvSpPr>
        <p:spPr bwMode="auto">
          <a:xfrm>
            <a:off x="2218802" y="5519811"/>
            <a:ext cx="760413" cy="334963"/>
          </a:xfrm>
          <a:prstGeom prst="rect">
            <a:avLst/>
          </a:prstGeom>
          <a:noFill/>
          <a:ln w="9525">
            <a:noFill/>
            <a:miter lim="800000"/>
            <a:headEnd/>
            <a:tailEnd/>
          </a:ln>
          <a:effectLst/>
        </p:spPr>
        <p:txBody>
          <a:bodyPr/>
          <a:lstStyle/>
          <a:p>
            <a:pPr algn="ctr">
              <a:spcBef>
                <a:spcPct val="20000"/>
              </a:spcBef>
            </a:pPr>
            <a:r>
              <a:rPr lang="es-ES" sz="1600" b="1" dirty="0">
                <a:solidFill>
                  <a:schemeClr val="bg1"/>
                </a:solidFill>
              </a:rPr>
              <a:t>Red</a:t>
            </a:r>
          </a:p>
        </p:txBody>
      </p:sp>
      <p:sp>
        <p:nvSpPr>
          <p:cNvPr id="192" name="Line 1093"/>
          <p:cNvSpPr>
            <a:spLocks noChangeShapeType="1"/>
          </p:cNvSpPr>
          <p:nvPr/>
        </p:nvSpPr>
        <p:spPr bwMode="auto">
          <a:xfrm>
            <a:off x="2218802" y="5158779"/>
            <a:ext cx="760413" cy="0"/>
          </a:xfrm>
          <a:prstGeom prst="line">
            <a:avLst/>
          </a:prstGeom>
          <a:noFill/>
          <a:ln w="28575" cap="sq">
            <a:solidFill>
              <a:schemeClr val="tx1"/>
            </a:solidFill>
            <a:round/>
            <a:headEnd/>
            <a:tailEnd/>
          </a:ln>
          <a:effectLst/>
        </p:spPr>
        <p:txBody>
          <a:bodyPr/>
          <a:lstStyle/>
          <a:p>
            <a:endParaRPr lang="es-ES"/>
          </a:p>
        </p:txBody>
      </p:sp>
      <p:sp>
        <p:nvSpPr>
          <p:cNvPr id="193" name="Line 1094"/>
          <p:cNvSpPr>
            <a:spLocks noChangeShapeType="1"/>
          </p:cNvSpPr>
          <p:nvPr/>
        </p:nvSpPr>
        <p:spPr bwMode="auto">
          <a:xfrm>
            <a:off x="2218802" y="5493742"/>
            <a:ext cx="760413" cy="0"/>
          </a:xfrm>
          <a:prstGeom prst="line">
            <a:avLst/>
          </a:prstGeom>
          <a:noFill/>
          <a:ln w="12700">
            <a:solidFill>
              <a:schemeClr val="tx1"/>
            </a:solidFill>
            <a:round/>
            <a:headEnd/>
            <a:tailEnd/>
          </a:ln>
          <a:effectLst/>
        </p:spPr>
        <p:txBody>
          <a:bodyPr/>
          <a:lstStyle/>
          <a:p>
            <a:endParaRPr lang="es-ES"/>
          </a:p>
        </p:txBody>
      </p:sp>
      <p:sp>
        <p:nvSpPr>
          <p:cNvPr id="194" name="Line 1095"/>
          <p:cNvSpPr>
            <a:spLocks noChangeShapeType="1"/>
          </p:cNvSpPr>
          <p:nvPr/>
        </p:nvSpPr>
        <p:spPr bwMode="auto">
          <a:xfrm>
            <a:off x="2218802" y="5828704"/>
            <a:ext cx="760413" cy="0"/>
          </a:xfrm>
          <a:prstGeom prst="line">
            <a:avLst/>
          </a:prstGeom>
          <a:noFill/>
          <a:ln w="12700">
            <a:solidFill>
              <a:schemeClr val="tx1"/>
            </a:solidFill>
            <a:round/>
            <a:headEnd/>
            <a:tailEnd/>
          </a:ln>
          <a:effectLst/>
        </p:spPr>
        <p:txBody>
          <a:bodyPr/>
          <a:lstStyle/>
          <a:p>
            <a:endParaRPr lang="es-ES"/>
          </a:p>
        </p:txBody>
      </p:sp>
      <p:sp>
        <p:nvSpPr>
          <p:cNvPr id="195" name="Line 1096"/>
          <p:cNvSpPr>
            <a:spLocks noChangeShapeType="1"/>
          </p:cNvSpPr>
          <p:nvPr/>
        </p:nvSpPr>
        <p:spPr bwMode="auto">
          <a:xfrm>
            <a:off x="2218802" y="6163667"/>
            <a:ext cx="760413" cy="0"/>
          </a:xfrm>
          <a:prstGeom prst="line">
            <a:avLst/>
          </a:prstGeom>
          <a:noFill/>
          <a:ln w="12700">
            <a:solidFill>
              <a:schemeClr val="tx1"/>
            </a:solidFill>
            <a:round/>
            <a:headEnd/>
            <a:tailEnd/>
          </a:ln>
          <a:effectLst/>
        </p:spPr>
        <p:txBody>
          <a:bodyPr/>
          <a:lstStyle/>
          <a:p>
            <a:endParaRPr lang="es-ES"/>
          </a:p>
        </p:txBody>
      </p:sp>
      <p:sp>
        <p:nvSpPr>
          <p:cNvPr id="196" name="Line 1097"/>
          <p:cNvSpPr>
            <a:spLocks noChangeShapeType="1"/>
          </p:cNvSpPr>
          <p:nvPr/>
        </p:nvSpPr>
        <p:spPr bwMode="auto">
          <a:xfrm>
            <a:off x="2218802" y="6498629"/>
            <a:ext cx="760413" cy="0"/>
          </a:xfrm>
          <a:prstGeom prst="line">
            <a:avLst/>
          </a:prstGeom>
          <a:noFill/>
          <a:ln w="28575" cap="sq">
            <a:solidFill>
              <a:schemeClr val="tx1"/>
            </a:solidFill>
            <a:round/>
            <a:headEnd/>
            <a:tailEnd/>
          </a:ln>
          <a:effectLst/>
        </p:spPr>
        <p:txBody>
          <a:bodyPr/>
          <a:lstStyle/>
          <a:p>
            <a:endParaRPr lang="es-ES"/>
          </a:p>
        </p:txBody>
      </p:sp>
      <p:sp>
        <p:nvSpPr>
          <p:cNvPr id="197" name="Line 1098"/>
          <p:cNvSpPr>
            <a:spLocks noChangeShapeType="1"/>
          </p:cNvSpPr>
          <p:nvPr/>
        </p:nvSpPr>
        <p:spPr bwMode="auto">
          <a:xfrm flipH="1">
            <a:off x="2218801" y="5162649"/>
            <a:ext cx="59" cy="1335979"/>
          </a:xfrm>
          <a:prstGeom prst="line">
            <a:avLst/>
          </a:prstGeom>
          <a:noFill/>
          <a:ln w="28575" cap="sq">
            <a:solidFill>
              <a:schemeClr val="tx1"/>
            </a:solidFill>
            <a:round/>
            <a:headEnd/>
            <a:tailEnd/>
          </a:ln>
          <a:effectLst/>
        </p:spPr>
        <p:txBody>
          <a:bodyPr/>
          <a:lstStyle/>
          <a:p>
            <a:endParaRPr lang="es-ES"/>
          </a:p>
        </p:txBody>
      </p:sp>
      <p:sp>
        <p:nvSpPr>
          <p:cNvPr id="198" name="Line 1099"/>
          <p:cNvSpPr>
            <a:spLocks noChangeShapeType="1"/>
          </p:cNvSpPr>
          <p:nvPr/>
        </p:nvSpPr>
        <p:spPr bwMode="auto">
          <a:xfrm flipH="1">
            <a:off x="2979214" y="5172847"/>
            <a:ext cx="1079" cy="1325781"/>
          </a:xfrm>
          <a:prstGeom prst="line">
            <a:avLst/>
          </a:prstGeom>
          <a:noFill/>
          <a:ln w="28575" cap="sq">
            <a:solidFill>
              <a:schemeClr val="tx1"/>
            </a:solidFill>
            <a:round/>
            <a:headEnd/>
            <a:tailEnd/>
          </a:ln>
          <a:effectLst/>
        </p:spPr>
        <p:txBody>
          <a:bodyPr/>
          <a:lstStyle/>
          <a:p>
            <a:endParaRPr lang="es-ES"/>
          </a:p>
        </p:txBody>
      </p:sp>
      <p:sp>
        <p:nvSpPr>
          <p:cNvPr id="199" name="Rectangle 1181"/>
          <p:cNvSpPr>
            <a:spLocks noChangeArrowheads="1"/>
          </p:cNvSpPr>
          <p:nvPr/>
        </p:nvSpPr>
        <p:spPr bwMode="auto">
          <a:xfrm>
            <a:off x="2225824" y="5159771"/>
            <a:ext cx="738328" cy="336550"/>
          </a:xfrm>
          <a:prstGeom prst="rect">
            <a:avLst/>
          </a:prstGeom>
          <a:solidFill>
            <a:srgbClr val="808080"/>
          </a:solidFill>
          <a:ln w="9525">
            <a:solidFill>
              <a:schemeClr val="tx1"/>
            </a:solidFill>
            <a:miter lim="800000"/>
            <a:headEnd/>
            <a:tailEnd/>
          </a:ln>
          <a:effectLst/>
        </p:spPr>
        <p:txBody>
          <a:bodyPr wrap="none" anchor="ctr"/>
          <a:lstStyle/>
          <a:p>
            <a:endParaRPr lang="es-ES"/>
          </a:p>
        </p:txBody>
      </p:sp>
      <p:sp>
        <p:nvSpPr>
          <p:cNvPr id="200" name="Rectangle 1185"/>
          <p:cNvSpPr>
            <a:spLocks noChangeArrowheads="1"/>
          </p:cNvSpPr>
          <p:nvPr/>
        </p:nvSpPr>
        <p:spPr bwMode="auto">
          <a:xfrm>
            <a:off x="2142329" y="5159771"/>
            <a:ext cx="838200" cy="334963"/>
          </a:xfrm>
          <a:prstGeom prst="rect">
            <a:avLst/>
          </a:prstGeom>
          <a:noFill/>
          <a:ln w="9525">
            <a:noFill/>
            <a:miter lim="800000"/>
            <a:headEnd/>
            <a:tailEnd/>
          </a:ln>
          <a:effectLst/>
        </p:spPr>
        <p:txBody>
          <a:bodyPr/>
          <a:lstStyle/>
          <a:p>
            <a:pPr algn="ctr">
              <a:spcBef>
                <a:spcPct val="20000"/>
              </a:spcBef>
            </a:pPr>
            <a:r>
              <a:rPr lang="es-ES" sz="1400" b="1" dirty="0" err="1" smtClean="0">
                <a:solidFill>
                  <a:schemeClr val="bg1"/>
                </a:solidFill>
              </a:rPr>
              <a:t>Transp</a:t>
            </a:r>
            <a:r>
              <a:rPr lang="es-ES" sz="1400" b="1" dirty="0" smtClean="0">
                <a:solidFill>
                  <a:schemeClr val="bg1"/>
                </a:solidFill>
              </a:rPr>
              <a:t>.</a:t>
            </a:r>
            <a:endParaRPr lang="es-ES" sz="1400" b="1" dirty="0">
              <a:solidFill>
                <a:schemeClr val="bg1"/>
              </a:solidFill>
            </a:endParaRPr>
          </a:p>
        </p:txBody>
      </p:sp>
      <p:sp>
        <p:nvSpPr>
          <p:cNvPr id="201" name="Line 1198"/>
          <p:cNvSpPr>
            <a:spLocks noChangeShapeType="1"/>
          </p:cNvSpPr>
          <p:nvPr/>
        </p:nvSpPr>
        <p:spPr bwMode="auto">
          <a:xfrm>
            <a:off x="2215627" y="5157192"/>
            <a:ext cx="760413" cy="0"/>
          </a:xfrm>
          <a:prstGeom prst="line">
            <a:avLst/>
          </a:prstGeom>
          <a:noFill/>
          <a:ln w="12700">
            <a:solidFill>
              <a:schemeClr val="tx1"/>
            </a:solidFill>
            <a:round/>
            <a:headEnd/>
            <a:tailEnd/>
          </a:ln>
          <a:effectLst/>
        </p:spPr>
        <p:txBody>
          <a:bodyPr/>
          <a:lstStyle/>
          <a:p>
            <a:endParaRPr lang="es-E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78" name="Rectangle 2"/>
          <p:cNvSpPr>
            <a:spLocks noGrp="1" noChangeArrowheads="1"/>
          </p:cNvSpPr>
          <p:nvPr>
            <p:ph type="title" idx="4294967295"/>
          </p:nvPr>
        </p:nvSpPr>
        <p:spPr/>
        <p:txBody>
          <a:bodyPr/>
          <a:lstStyle/>
          <a:p>
            <a:r>
              <a:rPr lang="es-ES_tradnl" sz="4000"/>
              <a:t>Funciones del nivel de Red</a:t>
            </a:r>
          </a:p>
        </p:txBody>
      </p:sp>
      <p:sp>
        <p:nvSpPr>
          <p:cNvPr id="510979" name="Rectangle 3"/>
          <p:cNvSpPr>
            <a:spLocks noGrp="1" noChangeArrowheads="1"/>
          </p:cNvSpPr>
          <p:nvPr>
            <p:ph type="body" idx="4294967295"/>
          </p:nvPr>
        </p:nvSpPr>
        <p:spPr>
          <a:xfrm>
            <a:off x="685800" y="1981200"/>
            <a:ext cx="8153400" cy="4114800"/>
          </a:xfrm>
        </p:spPr>
        <p:txBody>
          <a:bodyPr/>
          <a:lstStyle/>
          <a:p>
            <a:pPr>
              <a:lnSpc>
                <a:spcPct val="90000"/>
              </a:lnSpc>
            </a:pPr>
            <a:r>
              <a:rPr lang="es-ES_tradnl" sz="2800"/>
              <a:t>Elegir la ruta óptima de los paquetes</a:t>
            </a:r>
          </a:p>
          <a:p>
            <a:pPr lvl="1">
              <a:lnSpc>
                <a:spcPct val="90000"/>
              </a:lnSpc>
            </a:pPr>
            <a:r>
              <a:rPr lang="es-ES_tradnl" sz="2400"/>
              <a:t>En un servicio CONS: sólo en el momento de establecer el VC(Virtual Circuit o Virtual Channel)</a:t>
            </a:r>
          </a:p>
          <a:p>
            <a:pPr lvl="1">
              <a:lnSpc>
                <a:spcPct val="90000"/>
              </a:lnSpc>
            </a:pPr>
            <a:r>
              <a:rPr lang="es-ES_tradnl" sz="2400"/>
              <a:t>En un servicio CLNS: para cada datagrama de forma independiente</a:t>
            </a:r>
          </a:p>
          <a:p>
            <a:pPr>
              <a:lnSpc>
                <a:spcPct val="90000"/>
              </a:lnSpc>
            </a:pPr>
            <a:r>
              <a:rPr lang="es-ES_tradnl" sz="2800"/>
              <a:t>Controlar y evitar la congestión</a:t>
            </a:r>
          </a:p>
          <a:p>
            <a:pPr>
              <a:lnSpc>
                <a:spcPct val="90000"/>
              </a:lnSpc>
            </a:pPr>
            <a:r>
              <a:rPr lang="es-ES_tradnl" sz="2800"/>
              <a:t>Controlar que el usuario no abuse del servicio</a:t>
            </a:r>
          </a:p>
          <a:p>
            <a:pPr>
              <a:lnSpc>
                <a:spcPct val="90000"/>
              </a:lnSpc>
            </a:pPr>
            <a:r>
              <a:rPr lang="es-ES_tradnl" sz="2800"/>
              <a:t>Resolver (‘mapear’) las direcciones de nivel de red con las de nivel de enlace (p. ej. en LANs encontrar la dirección MAC que corresponde a una dir. IP). </a:t>
            </a:r>
            <a:endParaRPr lang="es-ES" sz="2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31" name="Line 7"/>
          <p:cNvSpPr>
            <a:spLocks noChangeShapeType="1"/>
          </p:cNvSpPr>
          <p:nvPr/>
        </p:nvSpPr>
        <p:spPr bwMode="auto">
          <a:xfrm flipV="1">
            <a:off x="1524000" y="1928813"/>
            <a:ext cx="2362200" cy="0"/>
          </a:xfrm>
          <a:prstGeom prst="line">
            <a:avLst/>
          </a:prstGeom>
          <a:noFill/>
          <a:ln w="25400">
            <a:solidFill>
              <a:schemeClr val="tx1"/>
            </a:solidFill>
            <a:round/>
            <a:headEnd/>
            <a:tailEnd/>
          </a:ln>
          <a:effectLst/>
        </p:spPr>
        <p:txBody>
          <a:bodyPr/>
          <a:lstStyle/>
          <a:p>
            <a:endParaRPr lang="es-ES"/>
          </a:p>
        </p:txBody>
      </p:sp>
      <p:sp>
        <p:nvSpPr>
          <p:cNvPr id="513032" name="Line 8"/>
          <p:cNvSpPr>
            <a:spLocks noChangeShapeType="1"/>
          </p:cNvSpPr>
          <p:nvPr/>
        </p:nvSpPr>
        <p:spPr bwMode="auto">
          <a:xfrm flipH="1">
            <a:off x="5181600" y="1147763"/>
            <a:ext cx="2438400" cy="609600"/>
          </a:xfrm>
          <a:prstGeom prst="line">
            <a:avLst/>
          </a:prstGeom>
          <a:noFill/>
          <a:ln w="25400">
            <a:solidFill>
              <a:schemeClr val="tx1"/>
            </a:solidFill>
            <a:round/>
            <a:headEnd/>
            <a:tailEnd/>
          </a:ln>
          <a:effectLst/>
        </p:spPr>
        <p:txBody>
          <a:bodyPr/>
          <a:lstStyle/>
          <a:p>
            <a:endParaRPr lang="es-ES"/>
          </a:p>
        </p:txBody>
      </p:sp>
      <p:sp>
        <p:nvSpPr>
          <p:cNvPr id="513033" name="Line 9"/>
          <p:cNvSpPr>
            <a:spLocks noChangeShapeType="1"/>
          </p:cNvSpPr>
          <p:nvPr/>
        </p:nvSpPr>
        <p:spPr bwMode="auto">
          <a:xfrm flipH="1" flipV="1">
            <a:off x="5410200" y="1944688"/>
            <a:ext cx="2514600" cy="685800"/>
          </a:xfrm>
          <a:prstGeom prst="line">
            <a:avLst/>
          </a:prstGeom>
          <a:noFill/>
          <a:ln w="25400">
            <a:solidFill>
              <a:schemeClr val="tx1"/>
            </a:solidFill>
            <a:round/>
            <a:headEnd/>
            <a:tailEnd/>
          </a:ln>
          <a:effectLst/>
        </p:spPr>
        <p:txBody>
          <a:bodyPr/>
          <a:lstStyle/>
          <a:p>
            <a:endParaRPr lang="es-ES"/>
          </a:p>
        </p:txBody>
      </p:sp>
      <p:pic>
        <p:nvPicPr>
          <p:cNvPr id="513027" name="Picture 3"/>
          <p:cNvPicPr>
            <a:picLocks noChangeArrowheads="1"/>
          </p:cNvPicPr>
          <p:nvPr/>
        </p:nvPicPr>
        <p:blipFill>
          <a:blip r:embed="rId3" cstate="print"/>
          <a:srcRect/>
          <a:stretch>
            <a:fillRect/>
          </a:stretch>
        </p:blipFill>
        <p:spPr bwMode="auto">
          <a:xfrm>
            <a:off x="3352800" y="1135063"/>
            <a:ext cx="2592388" cy="1536700"/>
          </a:xfrm>
          <a:prstGeom prst="rect">
            <a:avLst/>
          </a:prstGeom>
          <a:noFill/>
          <a:ln w="12700">
            <a:noFill/>
            <a:miter lim="800000"/>
            <a:headEnd/>
            <a:tailEnd/>
          </a:ln>
          <a:effectLst/>
        </p:spPr>
      </p:pic>
      <p:pic>
        <p:nvPicPr>
          <p:cNvPr id="513028" name="Picture 4"/>
          <p:cNvPicPr>
            <a:picLocks noChangeArrowheads="1"/>
          </p:cNvPicPr>
          <p:nvPr/>
        </p:nvPicPr>
        <p:blipFill>
          <a:blip r:embed="rId4" cstate="print"/>
          <a:srcRect/>
          <a:stretch>
            <a:fillRect/>
          </a:stretch>
        </p:blipFill>
        <p:spPr bwMode="auto">
          <a:xfrm>
            <a:off x="914400" y="1331913"/>
            <a:ext cx="762000" cy="882650"/>
          </a:xfrm>
          <a:prstGeom prst="rect">
            <a:avLst/>
          </a:prstGeom>
          <a:noFill/>
          <a:ln w="12700">
            <a:noFill/>
            <a:miter lim="800000"/>
            <a:headEnd/>
            <a:tailEnd/>
          </a:ln>
          <a:effectLst/>
        </p:spPr>
      </p:pic>
      <p:pic>
        <p:nvPicPr>
          <p:cNvPr id="513029" name="Picture 5"/>
          <p:cNvPicPr>
            <a:picLocks noChangeArrowheads="1"/>
          </p:cNvPicPr>
          <p:nvPr/>
        </p:nvPicPr>
        <p:blipFill>
          <a:blip r:embed="rId4" cstate="print"/>
          <a:srcRect/>
          <a:stretch>
            <a:fillRect/>
          </a:stretch>
        </p:blipFill>
        <p:spPr bwMode="auto">
          <a:xfrm>
            <a:off x="7543800" y="2052638"/>
            <a:ext cx="762000" cy="882650"/>
          </a:xfrm>
          <a:prstGeom prst="rect">
            <a:avLst/>
          </a:prstGeom>
          <a:noFill/>
          <a:ln w="12700">
            <a:noFill/>
            <a:miter lim="800000"/>
            <a:headEnd/>
            <a:tailEnd/>
          </a:ln>
          <a:effectLst/>
        </p:spPr>
      </p:pic>
      <p:pic>
        <p:nvPicPr>
          <p:cNvPr id="513030" name="Picture 6"/>
          <p:cNvPicPr>
            <a:picLocks noChangeArrowheads="1"/>
          </p:cNvPicPr>
          <p:nvPr/>
        </p:nvPicPr>
        <p:blipFill>
          <a:blip r:embed="rId4" cstate="print"/>
          <a:srcRect/>
          <a:stretch>
            <a:fillRect/>
          </a:stretch>
        </p:blipFill>
        <p:spPr bwMode="auto">
          <a:xfrm>
            <a:off x="7239000" y="538163"/>
            <a:ext cx="762000" cy="882650"/>
          </a:xfrm>
          <a:prstGeom prst="rect">
            <a:avLst/>
          </a:prstGeom>
          <a:noFill/>
          <a:ln w="12700">
            <a:noFill/>
            <a:miter lim="800000"/>
            <a:headEnd/>
            <a:tailEnd/>
          </a:ln>
          <a:effectLst/>
        </p:spPr>
      </p:pic>
      <p:sp>
        <p:nvSpPr>
          <p:cNvPr id="513035" name="Line 11"/>
          <p:cNvSpPr>
            <a:spLocks noChangeShapeType="1"/>
          </p:cNvSpPr>
          <p:nvPr/>
        </p:nvSpPr>
        <p:spPr bwMode="auto">
          <a:xfrm flipV="1">
            <a:off x="3378200" y="1604963"/>
            <a:ext cx="2413000" cy="323850"/>
          </a:xfrm>
          <a:prstGeom prst="line">
            <a:avLst/>
          </a:prstGeom>
          <a:noFill/>
          <a:ln w="25400">
            <a:solidFill>
              <a:schemeClr val="tx1"/>
            </a:solidFill>
            <a:prstDash val="sysDot"/>
            <a:round/>
            <a:headEnd/>
            <a:tailEnd/>
          </a:ln>
          <a:effectLst/>
        </p:spPr>
        <p:txBody>
          <a:bodyPr/>
          <a:lstStyle/>
          <a:p>
            <a:endParaRPr lang="es-ES"/>
          </a:p>
        </p:txBody>
      </p:sp>
      <p:sp>
        <p:nvSpPr>
          <p:cNvPr id="513036" name="Line 12"/>
          <p:cNvSpPr>
            <a:spLocks noChangeShapeType="1"/>
          </p:cNvSpPr>
          <p:nvPr/>
        </p:nvSpPr>
        <p:spPr bwMode="auto">
          <a:xfrm>
            <a:off x="3384550" y="1935163"/>
            <a:ext cx="2482850" cy="127000"/>
          </a:xfrm>
          <a:prstGeom prst="line">
            <a:avLst/>
          </a:prstGeom>
          <a:noFill/>
          <a:ln w="25400">
            <a:solidFill>
              <a:schemeClr val="tx1"/>
            </a:solidFill>
            <a:prstDash val="sysDot"/>
            <a:round/>
            <a:headEnd/>
            <a:tailEnd/>
          </a:ln>
          <a:effectLst/>
        </p:spPr>
        <p:txBody>
          <a:bodyPr/>
          <a:lstStyle/>
          <a:p>
            <a:endParaRPr lang="es-ES"/>
          </a:p>
        </p:txBody>
      </p:sp>
      <p:sp>
        <p:nvSpPr>
          <p:cNvPr id="513037" name="Text Box 13"/>
          <p:cNvSpPr txBox="1">
            <a:spLocks noChangeArrowheads="1"/>
          </p:cNvSpPr>
          <p:nvPr/>
        </p:nvSpPr>
        <p:spPr bwMode="auto">
          <a:xfrm>
            <a:off x="2871788" y="1604963"/>
            <a:ext cx="404812" cy="284162"/>
          </a:xfrm>
          <a:prstGeom prst="rect">
            <a:avLst/>
          </a:prstGeom>
          <a:noFill/>
          <a:ln w="9525">
            <a:solidFill>
              <a:schemeClr val="tx1"/>
            </a:solidFill>
            <a:miter lim="800000"/>
            <a:headEnd/>
            <a:tailEnd/>
          </a:ln>
          <a:effectLst/>
        </p:spPr>
        <p:txBody>
          <a:bodyPr wrap="none">
            <a:spAutoFit/>
          </a:bodyPr>
          <a:lstStyle/>
          <a:p>
            <a:r>
              <a:rPr lang="es-ES" sz="1200" b="1"/>
              <a:t>1.1</a:t>
            </a:r>
          </a:p>
        </p:txBody>
      </p:sp>
      <p:sp>
        <p:nvSpPr>
          <p:cNvPr id="513038" name="Text Box 14"/>
          <p:cNvSpPr txBox="1">
            <a:spLocks noChangeArrowheads="1"/>
          </p:cNvSpPr>
          <p:nvPr/>
        </p:nvSpPr>
        <p:spPr bwMode="auto">
          <a:xfrm>
            <a:off x="1881188" y="1604963"/>
            <a:ext cx="404812" cy="284162"/>
          </a:xfrm>
          <a:prstGeom prst="rect">
            <a:avLst/>
          </a:prstGeom>
          <a:noFill/>
          <a:ln w="9525">
            <a:solidFill>
              <a:schemeClr val="tx1"/>
            </a:solidFill>
            <a:miter lim="800000"/>
            <a:headEnd/>
            <a:tailEnd/>
          </a:ln>
          <a:effectLst/>
        </p:spPr>
        <p:txBody>
          <a:bodyPr wrap="none">
            <a:spAutoFit/>
          </a:bodyPr>
          <a:lstStyle/>
          <a:p>
            <a:r>
              <a:rPr lang="es-ES" sz="1200" b="1"/>
              <a:t>1.3</a:t>
            </a:r>
          </a:p>
        </p:txBody>
      </p:sp>
      <p:sp>
        <p:nvSpPr>
          <p:cNvPr id="513039" name="Text Box 15"/>
          <p:cNvSpPr txBox="1">
            <a:spLocks noChangeArrowheads="1"/>
          </p:cNvSpPr>
          <p:nvPr/>
        </p:nvSpPr>
        <p:spPr bwMode="auto">
          <a:xfrm>
            <a:off x="2362200" y="1604963"/>
            <a:ext cx="404813" cy="284162"/>
          </a:xfrm>
          <a:prstGeom prst="rect">
            <a:avLst/>
          </a:prstGeom>
          <a:noFill/>
          <a:ln w="9525">
            <a:solidFill>
              <a:schemeClr val="tx1"/>
            </a:solidFill>
            <a:miter lim="800000"/>
            <a:headEnd/>
            <a:tailEnd/>
          </a:ln>
          <a:effectLst/>
        </p:spPr>
        <p:txBody>
          <a:bodyPr wrap="none">
            <a:spAutoFit/>
          </a:bodyPr>
          <a:lstStyle/>
          <a:p>
            <a:r>
              <a:rPr lang="es-ES" sz="1200" b="1"/>
              <a:t>1.2</a:t>
            </a:r>
          </a:p>
        </p:txBody>
      </p:sp>
      <p:sp>
        <p:nvSpPr>
          <p:cNvPr id="513040" name="Text Box 16"/>
          <p:cNvSpPr txBox="1">
            <a:spLocks noChangeArrowheads="1"/>
          </p:cNvSpPr>
          <p:nvPr/>
        </p:nvSpPr>
        <p:spPr bwMode="auto">
          <a:xfrm>
            <a:off x="2871788" y="2006600"/>
            <a:ext cx="404812" cy="284163"/>
          </a:xfrm>
          <a:prstGeom prst="rect">
            <a:avLst/>
          </a:prstGeom>
          <a:noFill/>
          <a:ln w="9525">
            <a:solidFill>
              <a:schemeClr val="tx1"/>
            </a:solidFill>
            <a:miter lim="800000"/>
            <a:headEnd/>
            <a:tailEnd/>
          </a:ln>
          <a:effectLst/>
        </p:spPr>
        <p:txBody>
          <a:bodyPr wrap="none">
            <a:spAutoFit/>
          </a:bodyPr>
          <a:lstStyle/>
          <a:p>
            <a:r>
              <a:rPr lang="es-ES" sz="1200" b="1"/>
              <a:t>2.1</a:t>
            </a:r>
          </a:p>
        </p:txBody>
      </p:sp>
      <p:sp>
        <p:nvSpPr>
          <p:cNvPr id="513041" name="Text Box 17"/>
          <p:cNvSpPr txBox="1">
            <a:spLocks noChangeArrowheads="1"/>
          </p:cNvSpPr>
          <p:nvPr/>
        </p:nvSpPr>
        <p:spPr bwMode="auto">
          <a:xfrm>
            <a:off x="1881188" y="2006600"/>
            <a:ext cx="404812" cy="284163"/>
          </a:xfrm>
          <a:prstGeom prst="rect">
            <a:avLst/>
          </a:prstGeom>
          <a:noFill/>
          <a:ln w="9525">
            <a:solidFill>
              <a:schemeClr val="tx1"/>
            </a:solidFill>
            <a:miter lim="800000"/>
            <a:headEnd/>
            <a:tailEnd/>
          </a:ln>
          <a:effectLst/>
        </p:spPr>
        <p:txBody>
          <a:bodyPr wrap="none">
            <a:spAutoFit/>
          </a:bodyPr>
          <a:lstStyle/>
          <a:p>
            <a:r>
              <a:rPr lang="es-ES" sz="1200" b="1"/>
              <a:t>2.3</a:t>
            </a:r>
          </a:p>
        </p:txBody>
      </p:sp>
      <p:sp>
        <p:nvSpPr>
          <p:cNvPr id="513042" name="Text Box 18"/>
          <p:cNvSpPr txBox="1">
            <a:spLocks noChangeArrowheads="1"/>
          </p:cNvSpPr>
          <p:nvPr/>
        </p:nvSpPr>
        <p:spPr bwMode="auto">
          <a:xfrm>
            <a:off x="2362200" y="2006600"/>
            <a:ext cx="404813" cy="284163"/>
          </a:xfrm>
          <a:prstGeom prst="rect">
            <a:avLst/>
          </a:prstGeom>
          <a:noFill/>
          <a:ln w="9525">
            <a:solidFill>
              <a:schemeClr val="tx1"/>
            </a:solidFill>
            <a:miter lim="800000"/>
            <a:headEnd/>
            <a:tailEnd/>
          </a:ln>
          <a:effectLst/>
        </p:spPr>
        <p:txBody>
          <a:bodyPr wrap="none">
            <a:spAutoFit/>
          </a:bodyPr>
          <a:lstStyle/>
          <a:p>
            <a:r>
              <a:rPr lang="es-ES" sz="1200" b="1"/>
              <a:t>2.2</a:t>
            </a:r>
          </a:p>
        </p:txBody>
      </p:sp>
      <p:sp>
        <p:nvSpPr>
          <p:cNvPr id="513043" name="Text Box 19"/>
          <p:cNvSpPr txBox="1">
            <a:spLocks noChangeArrowheads="1"/>
          </p:cNvSpPr>
          <p:nvPr/>
        </p:nvSpPr>
        <p:spPr bwMode="auto">
          <a:xfrm rot="20700000">
            <a:off x="6757988" y="919163"/>
            <a:ext cx="404812" cy="284162"/>
          </a:xfrm>
          <a:prstGeom prst="rect">
            <a:avLst/>
          </a:prstGeom>
          <a:noFill/>
          <a:ln w="9525">
            <a:solidFill>
              <a:schemeClr val="tx1"/>
            </a:solidFill>
            <a:miter lim="800000"/>
            <a:headEnd/>
            <a:tailEnd/>
          </a:ln>
          <a:effectLst/>
        </p:spPr>
        <p:txBody>
          <a:bodyPr wrap="none">
            <a:spAutoFit/>
          </a:bodyPr>
          <a:lstStyle/>
          <a:p>
            <a:r>
              <a:rPr lang="es-ES" sz="1200" b="1"/>
              <a:t>1.1</a:t>
            </a:r>
          </a:p>
        </p:txBody>
      </p:sp>
      <p:sp>
        <p:nvSpPr>
          <p:cNvPr id="513044" name="Text Box 20"/>
          <p:cNvSpPr txBox="1">
            <a:spLocks noChangeArrowheads="1"/>
          </p:cNvSpPr>
          <p:nvPr/>
        </p:nvSpPr>
        <p:spPr bwMode="auto">
          <a:xfrm rot="20700000">
            <a:off x="5843588" y="1168400"/>
            <a:ext cx="404812" cy="284163"/>
          </a:xfrm>
          <a:prstGeom prst="rect">
            <a:avLst/>
          </a:prstGeom>
          <a:noFill/>
          <a:ln w="9525">
            <a:solidFill>
              <a:schemeClr val="tx1"/>
            </a:solidFill>
            <a:miter lim="800000"/>
            <a:headEnd/>
            <a:tailEnd/>
          </a:ln>
          <a:effectLst/>
        </p:spPr>
        <p:txBody>
          <a:bodyPr wrap="none">
            <a:spAutoFit/>
          </a:bodyPr>
          <a:lstStyle/>
          <a:p>
            <a:r>
              <a:rPr lang="es-ES" sz="1200" b="1"/>
              <a:t>1.3</a:t>
            </a:r>
          </a:p>
        </p:txBody>
      </p:sp>
      <p:sp>
        <p:nvSpPr>
          <p:cNvPr id="513045" name="Text Box 21"/>
          <p:cNvSpPr txBox="1">
            <a:spLocks noChangeArrowheads="1"/>
          </p:cNvSpPr>
          <p:nvPr/>
        </p:nvSpPr>
        <p:spPr bwMode="auto">
          <a:xfrm rot="20700000">
            <a:off x="6300788" y="1050925"/>
            <a:ext cx="404812" cy="284163"/>
          </a:xfrm>
          <a:prstGeom prst="rect">
            <a:avLst/>
          </a:prstGeom>
          <a:noFill/>
          <a:ln w="9525">
            <a:solidFill>
              <a:schemeClr val="tx1"/>
            </a:solidFill>
            <a:miter lim="800000"/>
            <a:headEnd/>
            <a:tailEnd/>
          </a:ln>
          <a:effectLst/>
        </p:spPr>
        <p:txBody>
          <a:bodyPr wrap="none">
            <a:spAutoFit/>
          </a:bodyPr>
          <a:lstStyle/>
          <a:p>
            <a:r>
              <a:rPr lang="es-ES" sz="1200" b="1"/>
              <a:t>1.2</a:t>
            </a:r>
          </a:p>
        </p:txBody>
      </p:sp>
      <p:sp>
        <p:nvSpPr>
          <p:cNvPr id="513046" name="Text Box 22"/>
          <p:cNvSpPr txBox="1">
            <a:spLocks noChangeArrowheads="1"/>
          </p:cNvSpPr>
          <p:nvPr/>
        </p:nvSpPr>
        <p:spPr bwMode="auto">
          <a:xfrm rot="900000">
            <a:off x="7138988" y="2117725"/>
            <a:ext cx="404812" cy="284163"/>
          </a:xfrm>
          <a:prstGeom prst="rect">
            <a:avLst/>
          </a:prstGeom>
          <a:noFill/>
          <a:ln w="9525">
            <a:solidFill>
              <a:schemeClr val="tx1"/>
            </a:solidFill>
            <a:miter lim="800000"/>
            <a:headEnd/>
            <a:tailEnd/>
          </a:ln>
          <a:effectLst/>
        </p:spPr>
        <p:txBody>
          <a:bodyPr wrap="none">
            <a:spAutoFit/>
          </a:bodyPr>
          <a:lstStyle/>
          <a:p>
            <a:r>
              <a:rPr lang="es-ES" sz="1200" b="1"/>
              <a:t>2.1</a:t>
            </a:r>
          </a:p>
        </p:txBody>
      </p:sp>
      <p:sp>
        <p:nvSpPr>
          <p:cNvPr id="513047" name="Text Box 23"/>
          <p:cNvSpPr txBox="1">
            <a:spLocks noChangeArrowheads="1"/>
          </p:cNvSpPr>
          <p:nvPr/>
        </p:nvSpPr>
        <p:spPr bwMode="auto">
          <a:xfrm rot="900000">
            <a:off x="6172200" y="1833563"/>
            <a:ext cx="404813" cy="284162"/>
          </a:xfrm>
          <a:prstGeom prst="rect">
            <a:avLst/>
          </a:prstGeom>
          <a:noFill/>
          <a:ln w="9525">
            <a:solidFill>
              <a:schemeClr val="tx1"/>
            </a:solidFill>
            <a:miter lim="800000"/>
            <a:headEnd/>
            <a:tailEnd/>
          </a:ln>
          <a:effectLst/>
        </p:spPr>
        <p:txBody>
          <a:bodyPr wrap="none">
            <a:spAutoFit/>
          </a:bodyPr>
          <a:lstStyle/>
          <a:p>
            <a:r>
              <a:rPr lang="es-ES" sz="1200" b="1"/>
              <a:t>2.3</a:t>
            </a:r>
          </a:p>
        </p:txBody>
      </p:sp>
      <p:sp>
        <p:nvSpPr>
          <p:cNvPr id="513048" name="Text Box 24"/>
          <p:cNvSpPr txBox="1">
            <a:spLocks noChangeArrowheads="1"/>
          </p:cNvSpPr>
          <p:nvPr/>
        </p:nvSpPr>
        <p:spPr bwMode="auto">
          <a:xfrm rot="900000">
            <a:off x="6653213" y="1985963"/>
            <a:ext cx="404812" cy="284162"/>
          </a:xfrm>
          <a:prstGeom prst="rect">
            <a:avLst/>
          </a:prstGeom>
          <a:noFill/>
          <a:ln w="9525">
            <a:solidFill>
              <a:schemeClr val="tx1"/>
            </a:solidFill>
            <a:miter lim="800000"/>
            <a:headEnd/>
            <a:tailEnd/>
          </a:ln>
          <a:effectLst/>
        </p:spPr>
        <p:txBody>
          <a:bodyPr wrap="none">
            <a:spAutoFit/>
          </a:bodyPr>
          <a:lstStyle/>
          <a:p>
            <a:r>
              <a:rPr lang="es-ES" sz="1200" b="1"/>
              <a:t>2.2</a:t>
            </a:r>
          </a:p>
        </p:txBody>
      </p:sp>
      <p:sp>
        <p:nvSpPr>
          <p:cNvPr id="513049" name="Line 25"/>
          <p:cNvSpPr>
            <a:spLocks noChangeShapeType="1"/>
          </p:cNvSpPr>
          <p:nvPr/>
        </p:nvSpPr>
        <p:spPr bwMode="auto">
          <a:xfrm flipV="1">
            <a:off x="1524000" y="4976813"/>
            <a:ext cx="2362200" cy="0"/>
          </a:xfrm>
          <a:prstGeom prst="line">
            <a:avLst/>
          </a:prstGeom>
          <a:noFill/>
          <a:ln w="25400">
            <a:solidFill>
              <a:schemeClr val="tx1"/>
            </a:solidFill>
            <a:round/>
            <a:headEnd/>
            <a:tailEnd/>
          </a:ln>
          <a:effectLst/>
        </p:spPr>
        <p:txBody>
          <a:bodyPr/>
          <a:lstStyle/>
          <a:p>
            <a:endParaRPr lang="es-ES"/>
          </a:p>
        </p:txBody>
      </p:sp>
      <p:sp>
        <p:nvSpPr>
          <p:cNvPr id="513050" name="Line 26"/>
          <p:cNvSpPr>
            <a:spLocks noChangeShapeType="1"/>
          </p:cNvSpPr>
          <p:nvPr/>
        </p:nvSpPr>
        <p:spPr bwMode="auto">
          <a:xfrm flipH="1">
            <a:off x="5181600" y="4195763"/>
            <a:ext cx="2438400" cy="609600"/>
          </a:xfrm>
          <a:prstGeom prst="line">
            <a:avLst/>
          </a:prstGeom>
          <a:noFill/>
          <a:ln w="25400">
            <a:solidFill>
              <a:schemeClr val="tx1"/>
            </a:solidFill>
            <a:round/>
            <a:headEnd/>
            <a:tailEnd/>
          </a:ln>
          <a:effectLst/>
        </p:spPr>
        <p:txBody>
          <a:bodyPr/>
          <a:lstStyle/>
          <a:p>
            <a:endParaRPr lang="es-ES"/>
          </a:p>
        </p:txBody>
      </p:sp>
      <p:sp>
        <p:nvSpPr>
          <p:cNvPr id="513051" name="Line 27"/>
          <p:cNvSpPr>
            <a:spLocks noChangeShapeType="1"/>
          </p:cNvSpPr>
          <p:nvPr/>
        </p:nvSpPr>
        <p:spPr bwMode="auto">
          <a:xfrm flipH="1" flipV="1">
            <a:off x="5410200" y="4916488"/>
            <a:ext cx="2514600" cy="685800"/>
          </a:xfrm>
          <a:prstGeom prst="line">
            <a:avLst/>
          </a:prstGeom>
          <a:noFill/>
          <a:ln w="25400">
            <a:solidFill>
              <a:schemeClr val="tx1"/>
            </a:solidFill>
            <a:round/>
            <a:headEnd/>
            <a:tailEnd/>
          </a:ln>
          <a:effectLst/>
        </p:spPr>
        <p:txBody>
          <a:bodyPr/>
          <a:lstStyle/>
          <a:p>
            <a:endParaRPr lang="es-ES"/>
          </a:p>
        </p:txBody>
      </p:sp>
      <p:pic>
        <p:nvPicPr>
          <p:cNvPr id="513052" name="Picture 28"/>
          <p:cNvPicPr>
            <a:picLocks noChangeArrowheads="1"/>
          </p:cNvPicPr>
          <p:nvPr/>
        </p:nvPicPr>
        <p:blipFill>
          <a:blip r:embed="rId3" cstate="print"/>
          <a:srcRect/>
          <a:stretch>
            <a:fillRect/>
          </a:stretch>
        </p:blipFill>
        <p:spPr bwMode="auto">
          <a:xfrm>
            <a:off x="3352800" y="4183063"/>
            <a:ext cx="2592388" cy="1536700"/>
          </a:xfrm>
          <a:prstGeom prst="rect">
            <a:avLst/>
          </a:prstGeom>
          <a:noFill/>
          <a:ln w="12700">
            <a:noFill/>
            <a:miter lim="800000"/>
            <a:headEnd/>
            <a:tailEnd/>
          </a:ln>
          <a:effectLst/>
        </p:spPr>
      </p:pic>
      <p:pic>
        <p:nvPicPr>
          <p:cNvPr id="513053" name="Picture 29"/>
          <p:cNvPicPr>
            <a:picLocks noChangeArrowheads="1"/>
          </p:cNvPicPr>
          <p:nvPr/>
        </p:nvPicPr>
        <p:blipFill>
          <a:blip r:embed="rId4" cstate="print"/>
          <a:srcRect/>
          <a:stretch>
            <a:fillRect/>
          </a:stretch>
        </p:blipFill>
        <p:spPr bwMode="auto">
          <a:xfrm>
            <a:off x="914400" y="4379913"/>
            <a:ext cx="762000" cy="882650"/>
          </a:xfrm>
          <a:prstGeom prst="rect">
            <a:avLst/>
          </a:prstGeom>
          <a:noFill/>
          <a:ln w="12700">
            <a:noFill/>
            <a:miter lim="800000"/>
            <a:headEnd/>
            <a:tailEnd/>
          </a:ln>
          <a:effectLst/>
        </p:spPr>
      </p:pic>
      <p:pic>
        <p:nvPicPr>
          <p:cNvPr id="513054" name="Picture 30"/>
          <p:cNvPicPr>
            <a:picLocks noChangeArrowheads="1"/>
          </p:cNvPicPr>
          <p:nvPr/>
        </p:nvPicPr>
        <p:blipFill>
          <a:blip r:embed="rId4" cstate="print"/>
          <a:srcRect/>
          <a:stretch>
            <a:fillRect/>
          </a:stretch>
        </p:blipFill>
        <p:spPr bwMode="auto">
          <a:xfrm>
            <a:off x="7543800" y="5024438"/>
            <a:ext cx="762000" cy="882650"/>
          </a:xfrm>
          <a:prstGeom prst="rect">
            <a:avLst/>
          </a:prstGeom>
          <a:noFill/>
          <a:ln w="12700">
            <a:noFill/>
            <a:miter lim="800000"/>
            <a:headEnd/>
            <a:tailEnd/>
          </a:ln>
          <a:effectLst/>
        </p:spPr>
      </p:pic>
      <p:pic>
        <p:nvPicPr>
          <p:cNvPr id="513055" name="Picture 31"/>
          <p:cNvPicPr>
            <a:picLocks noChangeArrowheads="1"/>
          </p:cNvPicPr>
          <p:nvPr/>
        </p:nvPicPr>
        <p:blipFill>
          <a:blip r:embed="rId4" cstate="print"/>
          <a:srcRect/>
          <a:stretch>
            <a:fillRect/>
          </a:stretch>
        </p:blipFill>
        <p:spPr bwMode="auto">
          <a:xfrm>
            <a:off x="7543800" y="3586163"/>
            <a:ext cx="762000" cy="882650"/>
          </a:xfrm>
          <a:prstGeom prst="rect">
            <a:avLst/>
          </a:prstGeom>
          <a:noFill/>
          <a:ln w="12700">
            <a:noFill/>
            <a:miter lim="800000"/>
            <a:headEnd/>
            <a:tailEnd/>
          </a:ln>
          <a:effectLst/>
        </p:spPr>
      </p:pic>
      <p:sp>
        <p:nvSpPr>
          <p:cNvPr id="513058" name="Text Box 34"/>
          <p:cNvSpPr txBox="1">
            <a:spLocks noChangeArrowheads="1"/>
          </p:cNvSpPr>
          <p:nvPr/>
        </p:nvSpPr>
        <p:spPr bwMode="auto">
          <a:xfrm>
            <a:off x="2871788" y="4652963"/>
            <a:ext cx="430212" cy="284162"/>
          </a:xfrm>
          <a:prstGeom prst="rect">
            <a:avLst/>
          </a:prstGeom>
          <a:noFill/>
          <a:ln w="9525">
            <a:solidFill>
              <a:schemeClr val="tx1"/>
            </a:solidFill>
            <a:miter lim="800000"/>
            <a:headEnd/>
            <a:tailEnd/>
          </a:ln>
          <a:effectLst/>
        </p:spPr>
        <p:txBody>
          <a:bodyPr wrap="none">
            <a:spAutoFit/>
          </a:bodyPr>
          <a:lstStyle/>
          <a:p>
            <a:r>
              <a:rPr lang="es-ES" sz="1200" b="1"/>
              <a:t>B.1</a:t>
            </a:r>
          </a:p>
        </p:txBody>
      </p:sp>
      <p:sp>
        <p:nvSpPr>
          <p:cNvPr id="513059" name="Text Box 35"/>
          <p:cNvSpPr txBox="1">
            <a:spLocks noChangeArrowheads="1"/>
          </p:cNvSpPr>
          <p:nvPr/>
        </p:nvSpPr>
        <p:spPr bwMode="auto">
          <a:xfrm>
            <a:off x="1881188" y="4652963"/>
            <a:ext cx="430212" cy="284162"/>
          </a:xfrm>
          <a:prstGeom prst="rect">
            <a:avLst/>
          </a:prstGeom>
          <a:noFill/>
          <a:ln w="9525">
            <a:solidFill>
              <a:schemeClr val="tx1"/>
            </a:solidFill>
            <a:miter lim="800000"/>
            <a:headEnd/>
            <a:tailEnd/>
          </a:ln>
          <a:effectLst/>
        </p:spPr>
        <p:txBody>
          <a:bodyPr wrap="none">
            <a:spAutoFit/>
          </a:bodyPr>
          <a:lstStyle/>
          <a:p>
            <a:r>
              <a:rPr lang="es-ES" sz="1200" b="1"/>
              <a:t>B.3</a:t>
            </a:r>
          </a:p>
        </p:txBody>
      </p:sp>
      <p:sp>
        <p:nvSpPr>
          <p:cNvPr id="513060" name="Text Box 36"/>
          <p:cNvSpPr txBox="1">
            <a:spLocks noChangeArrowheads="1"/>
          </p:cNvSpPr>
          <p:nvPr/>
        </p:nvSpPr>
        <p:spPr bwMode="auto">
          <a:xfrm>
            <a:off x="2362200" y="4652963"/>
            <a:ext cx="430213" cy="284162"/>
          </a:xfrm>
          <a:prstGeom prst="rect">
            <a:avLst/>
          </a:prstGeom>
          <a:noFill/>
          <a:ln w="9525">
            <a:solidFill>
              <a:schemeClr val="tx1"/>
            </a:solidFill>
            <a:miter lim="800000"/>
            <a:headEnd/>
            <a:tailEnd/>
          </a:ln>
          <a:effectLst/>
        </p:spPr>
        <p:txBody>
          <a:bodyPr wrap="none">
            <a:spAutoFit/>
          </a:bodyPr>
          <a:lstStyle/>
          <a:p>
            <a:r>
              <a:rPr lang="es-ES" sz="1200" b="1"/>
              <a:t>B.2</a:t>
            </a:r>
          </a:p>
        </p:txBody>
      </p:sp>
      <p:sp>
        <p:nvSpPr>
          <p:cNvPr id="513061" name="Text Box 37"/>
          <p:cNvSpPr txBox="1">
            <a:spLocks noChangeArrowheads="1"/>
          </p:cNvSpPr>
          <p:nvPr/>
        </p:nvSpPr>
        <p:spPr bwMode="auto">
          <a:xfrm>
            <a:off x="2871788" y="5054600"/>
            <a:ext cx="430212" cy="284163"/>
          </a:xfrm>
          <a:prstGeom prst="rect">
            <a:avLst/>
          </a:prstGeom>
          <a:noFill/>
          <a:ln w="9525">
            <a:solidFill>
              <a:schemeClr val="tx1"/>
            </a:solidFill>
            <a:miter lim="800000"/>
            <a:headEnd/>
            <a:tailEnd/>
          </a:ln>
          <a:effectLst/>
        </p:spPr>
        <p:txBody>
          <a:bodyPr wrap="none">
            <a:spAutoFit/>
          </a:bodyPr>
          <a:lstStyle/>
          <a:p>
            <a:r>
              <a:rPr lang="es-ES" sz="1200" b="1"/>
              <a:t>C.1</a:t>
            </a:r>
          </a:p>
        </p:txBody>
      </p:sp>
      <p:sp>
        <p:nvSpPr>
          <p:cNvPr id="513062" name="Text Box 38"/>
          <p:cNvSpPr txBox="1">
            <a:spLocks noChangeArrowheads="1"/>
          </p:cNvSpPr>
          <p:nvPr/>
        </p:nvSpPr>
        <p:spPr bwMode="auto">
          <a:xfrm>
            <a:off x="1881188" y="5054600"/>
            <a:ext cx="430212" cy="284163"/>
          </a:xfrm>
          <a:prstGeom prst="rect">
            <a:avLst/>
          </a:prstGeom>
          <a:noFill/>
          <a:ln w="9525">
            <a:solidFill>
              <a:schemeClr val="tx1"/>
            </a:solidFill>
            <a:miter lim="800000"/>
            <a:headEnd/>
            <a:tailEnd/>
          </a:ln>
          <a:effectLst/>
        </p:spPr>
        <p:txBody>
          <a:bodyPr wrap="none">
            <a:spAutoFit/>
          </a:bodyPr>
          <a:lstStyle/>
          <a:p>
            <a:r>
              <a:rPr lang="es-ES" sz="1200" b="1"/>
              <a:t>C.3</a:t>
            </a:r>
          </a:p>
        </p:txBody>
      </p:sp>
      <p:sp>
        <p:nvSpPr>
          <p:cNvPr id="513063" name="Text Box 39"/>
          <p:cNvSpPr txBox="1">
            <a:spLocks noChangeArrowheads="1"/>
          </p:cNvSpPr>
          <p:nvPr/>
        </p:nvSpPr>
        <p:spPr bwMode="auto">
          <a:xfrm>
            <a:off x="2362200" y="5054600"/>
            <a:ext cx="430213" cy="284163"/>
          </a:xfrm>
          <a:prstGeom prst="rect">
            <a:avLst/>
          </a:prstGeom>
          <a:noFill/>
          <a:ln w="9525">
            <a:solidFill>
              <a:schemeClr val="tx1"/>
            </a:solidFill>
            <a:miter lim="800000"/>
            <a:headEnd/>
            <a:tailEnd/>
          </a:ln>
          <a:effectLst/>
        </p:spPr>
        <p:txBody>
          <a:bodyPr wrap="none">
            <a:spAutoFit/>
          </a:bodyPr>
          <a:lstStyle/>
          <a:p>
            <a:r>
              <a:rPr lang="es-ES" sz="1200" b="1"/>
              <a:t>C.2</a:t>
            </a:r>
          </a:p>
        </p:txBody>
      </p:sp>
      <p:sp>
        <p:nvSpPr>
          <p:cNvPr id="513064" name="Text Box 40"/>
          <p:cNvSpPr txBox="1">
            <a:spLocks noChangeArrowheads="1"/>
          </p:cNvSpPr>
          <p:nvPr/>
        </p:nvSpPr>
        <p:spPr bwMode="auto">
          <a:xfrm rot="20700000">
            <a:off x="6961188" y="3890963"/>
            <a:ext cx="430212" cy="284162"/>
          </a:xfrm>
          <a:prstGeom prst="rect">
            <a:avLst/>
          </a:prstGeom>
          <a:noFill/>
          <a:ln w="9525">
            <a:solidFill>
              <a:schemeClr val="tx1"/>
            </a:solidFill>
            <a:miter lim="800000"/>
            <a:headEnd/>
            <a:tailEnd/>
          </a:ln>
          <a:effectLst/>
        </p:spPr>
        <p:txBody>
          <a:bodyPr wrap="none">
            <a:spAutoFit/>
          </a:bodyPr>
          <a:lstStyle/>
          <a:p>
            <a:r>
              <a:rPr lang="es-ES" sz="1200" b="1"/>
              <a:t>B.1</a:t>
            </a:r>
          </a:p>
        </p:txBody>
      </p:sp>
      <p:sp>
        <p:nvSpPr>
          <p:cNvPr id="513065" name="Text Box 41"/>
          <p:cNvSpPr txBox="1">
            <a:spLocks noChangeArrowheads="1"/>
          </p:cNvSpPr>
          <p:nvPr/>
        </p:nvSpPr>
        <p:spPr bwMode="auto">
          <a:xfrm rot="20700000">
            <a:off x="6046788" y="4140200"/>
            <a:ext cx="430212" cy="284163"/>
          </a:xfrm>
          <a:prstGeom prst="rect">
            <a:avLst/>
          </a:prstGeom>
          <a:noFill/>
          <a:ln w="9525">
            <a:solidFill>
              <a:schemeClr val="tx1"/>
            </a:solidFill>
            <a:miter lim="800000"/>
            <a:headEnd/>
            <a:tailEnd/>
          </a:ln>
          <a:effectLst/>
        </p:spPr>
        <p:txBody>
          <a:bodyPr wrap="none">
            <a:spAutoFit/>
          </a:bodyPr>
          <a:lstStyle/>
          <a:p>
            <a:r>
              <a:rPr lang="es-ES" sz="1200" b="1"/>
              <a:t>B.3</a:t>
            </a:r>
          </a:p>
        </p:txBody>
      </p:sp>
      <p:sp>
        <p:nvSpPr>
          <p:cNvPr id="513066" name="Text Box 42"/>
          <p:cNvSpPr txBox="1">
            <a:spLocks noChangeArrowheads="1"/>
          </p:cNvSpPr>
          <p:nvPr/>
        </p:nvSpPr>
        <p:spPr bwMode="auto">
          <a:xfrm rot="20700000">
            <a:off x="6503988" y="4022725"/>
            <a:ext cx="430212" cy="284163"/>
          </a:xfrm>
          <a:prstGeom prst="rect">
            <a:avLst/>
          </a:prstGeom>
          <a:noFill/>
          <a:ln w="9525">
            <a:solidFill>
              <a:schemeClr val="tx1"/>
            </a:solidFill>
            <a:miter lim="800000"/>
            <a:headEnd/>
            <a:tailEnd/>
          </a:ln>
          <a:effectLst/>
        </p:spPr>
        <p:txBody>
          <a:bodyPr wrap="none">
            <a:spAutoFit/>
          </a:bodyPr>
          <a:lstStyle/>
          <a:p>
            <a:r>
              <a:rPr lang="es-ES" sz="1200" b="1"/>
              <a:t>B.2</a:t>
            </a:r>
          </a:p>
        </p:txBody>
      </p:sp>
      <p:sp>
        <p:nvSpPr>
          <p:cNvPr id="513067" name="Text Box 43"/>
          <p:cNvSpPr txBox="1">
            <a:spLocks noChangeArrowheads="1"/>
          </p:cNvSpPr>
          <p:nvPr/>
        </p:nvSpPr>
        <p:spPr bwMode="auto">
          <a:xfrm rot="900000">
            <a:off x="7138988" y="5089525"/>
            <a:ext cx="430212" cy="284163"/>
          </a:xfrm>
          <a:prstGeom prst="rect">
            <a:avLst/>
          </a:prstGeom>
          <a:noFill/>
          <a:ln w="9525">
            <a:solidFill>
              <a:schemeClr val="tx1"/>
            </a:solidFill>
            <a:miter lim="800000"/>
            <a:headEnd/>
            <a:tailEnd/>
          </a:ln>
          <a:effectLst/>
        </p:spPr>
        <p:txBody>
          <a:bodyPr wrap="none">
            <a:spAutoFit/>
          </a:bodyPr>
          <a:lstStyle/>
          <a:p>
            <a:r>
              <a:rPr lang="es-ES" sz="1200" b="1"/>
              <a:t>C.3</a:t>
            </a:r>
          </a:p>
        </p:txBody>
      </p:sp>
      <p:sp>
        <p:nvSpPr>
          <p:cNvPr id="513068" name="Text Box 44"/>
          <p:cNvSpPr txBox="1">
            <a:spLocks noChangeArrowheads="1"/>
          </p:cNvSpPr>
          <p:nvPr/>
        </p:nvSpPr>
        <p:spPr bwMode="auto">
          <a:xfrm rot="900000">
            <a:off x="6172200" y="4805363"/>
            <a:ext cx="430213" cy="284162"/>
          </a:xfrm>
          <a:prstGeom prst="rect">
            <a:avLst/>
          </a:prstGeom>
          <a:noFill/>
          <a:ln w="9525">
            <a:solidFill>
              <a:schemeClr val="tx1"/>
            </a:solidFill>
            <a:miter lim="800000"/>
            <a:headEnd/>
            <a:tailEnd/>
          </a:ln>
          <a:effectLst/>
        </p:spPr>
        <p:txBody>
          <a:bodyPr wrap="none">
            <a:spAutoFit/>
          </a:bodyPr>
          <a:lstStyle/>
          <a:p>
            <a:r>
              <a:rPr lang="es-ES" sz="1200" b="1"/>
              <a:t>C.2</a:t>
            </a:r>
          </a:p>
        </p:txBody>
      </p:sp>
      <p:sp>
        <p:nvSpPr>
          <p:cNvPr id="513069" name="Text Box 45"/>
          <p:cNvSpPr txBox="1">
            <a:spLocks noChangeArrowheads="1"/>
          </p:cNvSpPr>
          <p:nvPr/>
        </p:nvSpPr>
        <p:spPr bwMode="auto">
          <a:xfrm rot="900000">
            <a:off x="6653213" y="4957763"/>
            <a:ext cx="430212" cy="284162"/>
          </a:xfrm>
          <a:prstGeom prst="rect">
            <a:avLst/>
          </a:prstGeom>
          <a:noFill/>
          <a:ln w="9525">
            <a:solidFill>
              <a:schemeClr val="tx1"/>
            </a:solidFill>
            <a:miter lim="800000"/>
            <a:headEnd/>
            <a:tailEnd/>
          </a:ln>
          <a:effectLst/>
        </p:spPr>
        <p:txBody>
          <a:bodyPr wrap="none">
            <a:spAutoFit/>
          </a:bodyPr>
          <a:lstStyle/>
          <a:p>
            <a:r>
              <a:rPr lang="es-ES" sz="1200" b="1"/>
              <a:t>C.1</a:t>
            </a:r>
          </a:p>
        </p:txBody>
      </p:sp>
      <p:sp>
        <p:nvSpPr>
          <p:cNvPr id="513070" name="Text Box 46"/>
          <p:cNvSpPr txBox="1">
            <a:spLocks noChangeArrowheads="1"/>
          </p:cNvSpPr>
          <p:nvPr/>
        </p:nvSpPr>
        <p:spPr bwMode="auto">
          <a:xfrm>
            <a:off x="3962400" y="2062163"/>
            <a:ext cx="1470025" cy="396875"/>
          </a:xfrm>
          <a:prstGeom prst="rect">
            <a:avLst/>
          </a:prstGeom>
          <a:noFill/>
          <a:ln w="9525">
            <a:noFill/>
            <a:miter lim="800000"/>
            <a:headEnd/>
            <a:tailEnd/>
          </a:ln>
          <a:effectLst/>
        </p:spPr>
        <p:txBody>
          <a:bodyPr wrap="none">
            <a:spAutoFit/>
          </a:bodyPr>
          <a:lstStyle/>
          <a:p>
            <a:r>
              <a:rPr lang="es-ES" sz="2000" b="1"/>
              <a:t>Red CONS</a:t>
            </a:r>
          </a:p>
        </p:txBody>
      </p:sp>
      <p:sp>
        <p:nvSpPr>
          <p:cNvPr id="513071" name="Text Box 47"/>
          <p:cNvSpPr txBox="1">
            <a:spLocks noChangeArrowheads="1"/>
          </p:cNvSpPr>
          <p:nvPr/>
        </p:nvSpPr>
        <p:spPr bwMode="auto">
          <a:xfrm>
            <a:off x="3962400" y="4775200"/>
            <a:ext cx="1428750" cy="396875"/>
          </a:xfrm>
          <a:prstGeom prst="rect">
            <a:avLst/>
          </a:prstGeom>
          <a:noFill/>
          <a:ln w="9525">
            <a:noFill/>
            <a:miter lim="800000"/>
            <a:headEnd/>
            <a:tailEnd/>
          </a:ln>
          <a:effectLst/>
        </p:spPr>
        <p:txBody>
          <a:bodyPr wrap="none">
            <a:spAutoFit/>
          </a:bodyPr>
          <a:lstStyle/>
          <a:p>
            <a:r>
              <a:rPr lang="es-ES" sz="2000" b="1"/>
              <a:t>Red CLNS</a:t>
            </a:r>
          </a:p>
        </p:txBody>
      </p:sp>
      <p:sp>
        <p:nvSpPr>
          <p:cNvPr id="513073" name="Text Box 49"/>
          <p:cNvSpPr txBox="1">
            <a:spLocks noChangeArrowheads="1"/>
          </p:cNvSpPr>
          <p:nvPr/>
        </p:nvSpPr>
        <p:spPr bwMode="auto">
          <a:xfrm rot="21000000">
            <a:off x="4344988" y="1397000"/>
            <a:ext cx="531812" cy="284163"/>
          </a:xfrm>
          <a:prstGeom prst="rect">
            <a:avLst/>
          </a:prstGeom>
          <a:noFill/>
          <a:ln w="9525">
            <a:solidFill>
              <a:schemeClr val="tx1"/>
            </a:solidFill>
            <a:miter lim="800000"/>
            <a:headEnd/>
            <a:tailEnd/>
          </a:ln>
          <a:effectLst/>
        </p:spPr>
        <p:txBody>
          <a:bodyPr wrap="none">
            <a:spAutoFit/>
          </a:bodyPr>
          <a:lstStyle/>
          <a:p>
            <a:r>
              <a:rPr lang="es-ES" sz="1200" b="1"/>
              <a:t>VC 1</a:t>
            </a:r>
          </a:p>
        </p:txBody>
      </p:sp>
      <p:sp>
        <p:nvSpPr>
          <p:cNvPr id="513074" name="Text Box 50"/>
          <p:cNvSpPr txBox="1">
            <a:spLocks noChangeArrowheads="1"/>
          </p:cNvSpPr>
          <p:nvPr/>
        </p:nvSpPr>
        <p:spPr bwMode="auto">
          <a:xfrm rot="300000">
            <a:off x="5181600" y="1738313"/>
            <a:ext cx="531813" cy="284162"/>
          </a:xfrm>
          <a:prstGeom prst="rect">
            <a:avLst/>
          </a:prstGeom>
          <a:noFill/>
          <a:ln w="9525">
            <a:solidFill>
              <a:schemeClr val="tx1"/>
            </a:solidFill>
            <a:miter lim="800000"/>
            <a:headEnd/>
            <a:tailEnd/>
          </a:ln>
          <a:effectLst/>
        </p:spPr>
        <p:txBody>
          <a:bodyPr wrap="none">
            <a:spAutoFit/>
          </a:bodyPr>
          <a:lstStyle/>
          <a:p>
            <a:r>
              <a:rPr lang="es-ES" sz="1200" b="1"/>
              <a:t>VC 2</a:t>
            </a:r>
          </a:p>
        </p:txBody>
      </p:sp>
      <p:sp>
        <p:nvSpPr>
          <p:cNvPr id="513075" name="Text Box 51"/>
          <p:cNvSpPr txBox="1">
            <a:spLocks noChangeArrowheads="1"/>
          </p:cNvSpPr>
          <p:nvPr/>
        </p:nvSpPr>
        <p:spPr bwMode="auto">
          <a:xfrm>
            <a:off x="1108075" y="1452563"/>
            <a:ext cx="339725" cy="346075"/>
          </a:xfrm>
          <a:prstGeom prst="rect">
            <a:avLst/>
          </a:prstGeom>
          <a:noFill/>
          <a:ln w="9525">
            <a:solidFill>
              <a:schemeClr val="tx1"/>
            </a:solidFill>
            <a:miter lim="800000"/>
            <a:headEnd/>
            <a:tailEnd/>
          </a:ln>
          <a:effectLst/>
        </p:spPr>
        <p:txBody>
          <a:bodyPr wrap="none">
            <a:spAutoFit/>
          </a:bodyPr>
          <a:lstStyle/>
          <a:p>
            <a:r>
              <a:rPr lang="es-ES" sz="1600" b="1"/>
              <a:t>A</a:t>
            </a:r>
          </a:p>
        </p:txBody>
      </p:sp>
      <p:sp>
        <p:nvSpPr>
          <p:cNvPr id="513076" name="Text Box 52"/>
          <p:cNvSpPr txBox="1">
            <a:spLocks noChangeArrowheads="1"/>
          </p:cNvSpPr>
          <p:nvPr/>
        </p:nvSpPr>
        <p:spPr bwMode="auto">
          <a:xfrm>
            <a:off x="1108075" y="4500563"/>
            <a:ext cx="339725" cy="346075"/>
          </a:xfrm>
          <a:prstGeom prst="rect">
            <a:avLst/>
          </a:prstGeom>
          <a:noFill/>
          <a:ln w="9525">
            <a:solidFill>
              <a:schemeClr val="tx1"/>
            </a:solidFill>
            <a:miter lim="800000"/>
            <a:headEnd/>
            <a:tailEnd/>
          </a:ln>
          <a:effectLst/>
        </p:spPr>
        <p:txBody>
          <a:bodyPr wrap="none">
            <a:spAutoFit/>
          </a:bodyPr>
          <a:lstStyle/>
          <a:p>
            <a:r>
              <a:rPr lang="es-ES" sz="1600" b="1"/>
              <a:t>A</a:t>
            </a:r>
          </a:p>
        </p:txBody>
      </p:sp>
      <p:sp>
        <p:nvSpPr>
          <p:cNvPr id="513077" name="Text Box 53"/>
          <p:cNvSpPr txBox="1">
            <a:spLocks noChangeArrowheads="1"/>
          </p:cNvSpPr>
          <p:nvPr/>
        </p:nvSpPr>
        <p:spPr bwMode="auto">
          <a:xfrm>
            <a:off x="7432675" y="649288"/>
            <a:ext cx="339725" cy="346075"/>
          </a:xfrm>
          <a:prstGeom prst="rect">
            <a:avLst/>
          </a:prstGeom>
          <a:noFill/>
          <a:ln w="9525">
            <a:solidFill>
              <a:schemeClr val="tx1"/>
            </a:solidFill>
            <a:miter lim="800000"/>
            <a:headEnd/>
            <a:tailEnd/>
          </a:ln>
          <a:effectLst/>
        </p:spPr>
        <p:txBody>
          <a:bodyPr wrap="none">
            <a:spAutoFit/>
          </a:bodyPr>
          <a:lstStyle/>
          <a:p>
            <a:r>
              <a:rPr lang="es-ES" sz="1600" b="1"/>
              <a:t>B</a:t>
            </a:r>
          </a:p>
        </p:txBody>
      </p:sp>
      <p:sp>
        <p:nvSpPr>
          <p:cNvPr id="513078" name="Text Box 54"/>
          <p:cNvSpPr txBox="1">
            <a:spLocks noChangeArrowheads="1"/>
          </p:cNvSpPr>
          <p:nvPr/>
        </p:nvSpPr>
        <p:spPr bwMode="auto">
          <a:xfrm>
            <a:off x="7737475" y="3697288"/>
            <a:ext cx="339725" cy="346075"/>
          </a:xfrm>
          <a:prstGeom prst="rect">
            <a:avLst/>
          </a:prstGeom>
          <a:noFill/>
          <a:ln w="9525">
            <a:solidFill>
              <a:schemeClr val="tx1"/>
            </a:solidFill>
            <a:miter lim="800000"/>
            <a:headEnd/>
            <a:tailEnd/>
          </a:ln>
          <a:effectLst/>
        </p:spPr>
        <p:txBody>
          <a:bodyPr wrap="none">
            <a:spAutoFit/>
          </a:bodyPr>
          <a:lstStyle/>
          <a:p>
            <a:r>
              <a:rPr lang="es-ES" sz="1600" b="1"/>
              <a:t>B</a:t>
            </a:r>
          </a:p>
        </p:txBody>
      </p:sp>
      <p:sp>
        <p:nvSpPr>
          <p:cNvPr id="513079" name="Text Box 55"/>
          <p:cNvSpPr txBox="1">
            <a:spLocks noChangeArrowheads="1"/>
          </p:cNvSpPr>
          <p:nvPr/>
        </p:nvSpPr>
        <p:spPr bwMode="auto">
          <a:xfrm>
            <a:off x="7737475" y="2132013"/>
            <a:ext cx="339725" cy="346075"/>
          </a:xfrm>
          <a:prstGeom prst="rect">
            <a:avLst/>
          </a:prstGeom>
          <a:noFill/>
          <a:ln w="9525">
            <a:solidFill>
              <a:schemeClr val="tx1"/>
            </a:solidFill>
            <a:miter lim="800000"/>
            <a:headEnd/>
            <a:tailEnd/>
          </a:ln>
          <a:effectLst/>
        </p:spPr>
        <p:txBody>
          <a:bodyPr wrap="none">
            <a:spAutoFit/>
          </a:bodyPr>
          <a:lstStyle/>
          <a:p>
            <a:r>
              <a:rPr lang="es-ES" sz="1600" b="1"/>
              <a:t>C</a:t>
            </a:r>
          </a:p>
        </p:txBody>
      </p:sp>
      <p:sp>
        <p:nvSpPr>
          <p:cNvPr id="513080" name="Text Box 56"/>
          <p:cNvSpPr txBox="1">
            <a:spLocks noChangeArrowheads="1"/>
          </p:cNvSpPr>
          <p:nvPr/>
        </p:nvSpPr>
        <p:spPr bwMode="auto">
          <a:xfrm>
            <a:off x="7737475" y="5145088"/>
            <a:ext cx="339725" cy="346075"/>
          </a:xfrm>
          <a:prstGeom prst="rect">
            <a:avLst/>
          </a:prstGeom>
          <a:noFill/>
          <a:ln w="9525">
            <a:solidFill>
              <a:schemeClr val="tx1"/>
            </a:solidFill>
            <a:miter lim="800000"/>
            <a:headEnd/>
            <a:tailEnd/>
          </a:ln>
          <a:effectLst/>
        </p:spPr>
        <p:txBody>
          <a:bodyPr wrap="none">
            <a:spAutoFit/>
          </a:bodyPr>
          <a:lstStyle/>
          <a:p>
            <a:r>
              <a:rPr lang="es-ES" sz="1600" b="1"/>
              <a:t>C</a:t>
            </a:r>
          </a:p>
        </p:txBody>
      </p:sp>
      <p:sp>
        <p:nvSpPr>
          <p:cNvPr id="513081" name="Text Box 57"/>
          <p:cNvSpPr txBox="1">
            <a:spLocks noChangeArrowheads="1"/>
          </p:cNvSpPr>
          <p:nvPr/>
        </p:nvSpPr>
        <p:spPr bwMode="auto">
          <a:xfrm>
            <a:off x="1431925" y="2717800"/>
            <a:ext cx="2109788" cy="649288"/>
          </a:xfrm>
          <a:prstGeom prst="rect">
            <a:avLst/>
          </a:prstGeom>
          <a:noFill/>
          <a:ln w="9525">
            <a:solidFill>
              <a:schemeClr val="tx1"/>
            </a:solidFill>
            <a:miter lim="800000"/>
            <a:headEnd/>
            <a:tailEnd/>
          </a:ln>
          <a:effectLst/>
        </p:spPr>
        <p:txBody>
          <a:bodyPr wrap="none">
            <a:spAutoFit/>
          </a:bodyPr>
          <a:lstStyle/>
          <a:p>
            <a:pPr algn="ctr"/>
            <a:r>
              <a:rPr lang="es-ES" sz="1200" b="1"/>
              <a:t>Cada paquete lleva el</a:t>
            </a:r>
          </a:p>
          <a:p>
            <a:pPr algn="ctr"/>
            <a:r>
              <a:rPr lang="es-ES" sz="1200" b="1"/>
              <a:t>número del circuito virtual</a:t>
            </a:r>
          </a:p>
          <a:p>
            <a:pPr algn="ctr"/>
            <a:r>
              <a:rPr lang="es-ES" sz="1200" b="1"/>
              <a:t>al que pertenece </a:t>
            </a:r>
          </a:p>
        </p:txBody>
      </p:sp>
      <p:sp>
        <p:nvSpPr>
          <p:cNvPr id="513082" name="Line 58"/>
          <p:cNvSpPr>
            <a:spLocks noChangeShapeType="1"/>
          </p:cNvSpPr>
          <p:nvPr/>
        </p:nvSpPr>
        <p:spPr bwMode="auto">
          <a:xfrm flipV="1">
            <a:off x="2514600" y="2328863"/>
            <a:ext cx="0" cy="381000"/>
          </a:xfrm>
          <a:prstGeom prst="line">
            <a:avLst/>
          </a:prstGeom>
          <a:noFill/>
          <a:ln w="9525">
            <a:solidFill>
              <a:schemeClr val="tx1"/>
            </a:solidFill>
            <a:round/>
            <a:headEnd/>
            <a:tailEnd type="triangle" w="med" len="med"/>
          </a:ln>
          <a:effectLst/>
        </p:spPr>
        <p:txBody>
          <a:bodyPr/>
          <a:lstStyle/>
          <a:p>
            <a:endParaRPr lang="es-ES"/>
          </a:p>
        </p:txBody>
      </p:sp>
      <p:sp>
        <p:nvSpPr>
          <p:cNvPr id="513083" name="Text Box 59"/>
          <p:cNvSpPr txBox="1">
            <a:spLocks noChangeArrowheads="1"/>
          </p:cNvSpPr>
          <p:nvPr/>
        </p:nvSpPr>
        <p:spPr bwMode="auto">
          <a:xfrm>
            <a:off x="1631950" y="5832475"/>
            <a:ext cx="1927225" cy="466725"/>
          </a:xfrm>
          <a:prstGeom prst="rect">
            <a:avLst/>
          </a:prstGeom>
          <a:noFill/>
          <a:ln w="9525">
            <a:solidFill>
              <a:schemeClr val="tx1"/>
            </a:solidFill>
            <a:miter lim="800000"/>
            <a:headEnd/>
            <a:tailEnd/>
          </a:ln>
          <a:effectLst/>
        </p:spPr>
        <p:txBody>
          <a:bodyPr wrap="none">
            <a:spAutoFit/>
          </a:bodyPr>
          <a:lstStyle/>
          <a:p>
            <a:pPr algn="ctr"/>
            <a:r>
              <a:rPr lang="es-ES" sz="1200" b="1"/>
              <a:t>Cada </a:t>
            </a:r>
            <a:r>
              <a:rPr lang="es-ES" sz="1200" b="1" i="1"/>
              <a:t>datagrama</a:t>
            </a:r>
            <a:r>
              <a:rPr lang="es-ES" sz="1200" b="1"/>
              <a:t> lleva la</a:t>
            </a:r>
          </a:p>
          <a:p>
            <a:pPr algn="ctr"/>
            <a:r>
              <a:rPr lang="es-ES" sz="1200" b="1"/>
              <a:t>dirección de destino</a:t>
            </a:r>
          </a:p>
        </p:txBody>
      </p:sp>
      <p:sp>
        <p:nvSpPr>
          <p:cNvPr id="513084" name="Line 60"/>
          <p:cNvSpPr>
            <a:spLocks noChangeShapeType="1"/>
          </p:cNvSpPr>
          <p:nvPr/>
        </p:nvSpPr>
        <p:spPr bwMode="auto">
          <a:xfrm flipV="1">
            <a:off x="2514600" y="5491163"/>
            <a:ext cx="0" cy="333375"/>
          </a:xfrm>
          <a:prstGeom prst="line">
            <a:avLst/>
          </a:prstGeom>
          <a:noFill/>
          <a:ln w="9525">
            <a:solidFill>
              <a:schemeClr val="tx1"/>
            </a:solidFill>
            <a:round/>
            <a:headEnd/>
            <a:tailEnd type="triangle" w="med" len="med"/>
          </a:ln>
          <a:effectLst/>
        </p:spPr>
        <p:txBody>
          <a:bodyPr/>
          <a:lstStyle/>
          <a:p>
            <a:endParaRPr lang="es-ES"/>
          </a:p>
        </p:txBody>
      </p:sp>
      <p:sp>
        <p:nvSpPr>
          <p:cNvPr id="513085" name="Text Box 61"/>
          <p:cNvSpPr txBox="1">
            <a:spLocks noChangeArrowheads="1"/>
          </p:cNvSpPr>
          <p:nvPr/>
        </p:nvSpPr>
        <p:spPr bwMode="auto">
          <a:xfrm>
            <a:off x="6011863" y="2844800"/>
            <a:ext cx="1368425" cy="466725"/>
          </a:xfrm>
          <a:prstGeom prst="rect">
            <a:avLst/>
          </a:prstGeom>
          <a:noFill/>
          <a:ln w="9525">
            <a:solidFill>
              <a:schemeClr val="tx1"/>
            </a:solidFill>
            <a:miter lim="800000"/>
            <a:headEnd/>
            <a:tailEnd/>
          </a:ln>
          <a:effectLst/>
        </p:spPr>
        <p:txBody>
          <a:bodyPr>
            <a:spAutoFit/>
          </a:bodyPr>
          <a:lstStyle/>
          <a:p>
            <a:pPr algn="ctr"/>
            <a:r>
              <a:rPr lang="es-ES" sz="1200" b="1"/>
              <a:t>El orden se respeta siempre</a:t>
            </a:r>
          </a:p>
        </p:txBody>
      </p:sp>
      <p:sp>
        <p:nvSpPr>
          <p:cNvPr id="513086" name="Line 62"/>
          <p:cNvSpPr>
            <a:spLocks noChangeShapeType="1"/>
          </p:cNvSpPr>
          <p:nvPr/>
        </p:nvSpPr>
        <p:spPr bwMode="auto">
          <a:xfrm flipV="1">
            <a:off x="7083425" y="2473325"/>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513087" name="Text Box 63"/>
          <p:cNvSpPr txBox="1">
            <a:spLocks noChangeArrowheads="1"/>
          </p:cNvSpPr>
          <p:nvPr/>
        </p:nvSpPr>
        <p:spPr bwMode="auto">
          <a:xfrm>
            <a:off x="5813425" y="5805488"/>
            <a:ext cx="1660525" cy="466725"/>
          </a:xfrm>
          <a:prstGeom prst="rect">
            <a:avLst/>
          </a:prstGeom>
          <a:noFill/>
          <a:ln w="9525">
            <a:solidFill>
              <a:schemeClr val="tx1"/>
            </a:solidFill>
            <a:miter lim="800000"/>
            <a:headEnd/>
            <a:tailEnd/>
          </a:ln>
          <a:effectLst/>
        </p:spPr>
        <p:txBody>
          <a:bodyPr wrap="none">
            <a:spAutoFit/>
          </a:bodyPr>
          <a:lstStyle/>
          <a:p>
            <a:pPr algn="ctr"/>
            <a:r>
              <a:rPr lang="es-ES" sz="1200" b="1"/>
              <a:t>El orden no siempre</a:t>
            </a:r>
          </a:p>
          <a:p>
            <a:pPr algn="ctr"/>
            <a:r>
              <a:rPr lang="es-ES" sz="1200" b="1"/>
              <a:t>se respeta</a:t>
            </a:r>
          </a:p>
        </p:txBody>
      </p:sp>
      <p:sp>
        <p:nvSpPr>
          <p:cNvPr id="513088" name="Line 64"/>
          <p:cNvSpPr>
            <a:spLocks noChangeShapeType="1"/>
          </p:cNvSpPr>
          <p:nvPr/>
        </p:nvSpPr>
        <p:spPr bwMode="auto">
          <a:xfrm flipV="1">
            <a:off x="6823075" y="5414963"/>
            <a:ext cx="76200" cy="381000"/>
          </a:xfrm>
          <a:prstGeom prst="line">
            <a:avLst/>
          </a:prstGeom>
          <a:noFill/>
          <a:ln w="9525">
            <a:solidFill>
              <a:schemeClr val="tx1"/>
            </a:solidFill>
            <a:round/>
            <a:headEnd/>
            <a:tailEnd type="triangle" w="med" len="med"/>
          </a:ln>
          <a:effectLst/>
        </p:spPr>
        <p:txBody>
          <a:bodyPr/>
          <a:lstStyle/>
          <a:p>
            <a:endParaRPr lang="es-ES"/>
          </a:p>
        </p:txBody>
      </p:sp>
      <p:sp>
        <p:nvSpPr>
          <p:cNvPr id="513089" name="Text Box 65"/>
          <p:cNvSpPr txBox="1">
            <a:spLocks noChangeArrowheads="1"/>
          </p:cNvSpPr>
          <p:nvPr/>
        </p:nvSpPr>
        <p:spPr bwMode="auto">
          <a:xfrm>
            <a:off x="3808413" y="2747963"/>
            <a:ext cx="1857375" cy="649287"/>
          </a:xfrm>
          <a:prstGeom prst="rect">
            <a:avLst/>
          </a:prstGeom>
          <a:noFill/>
          <a:ln w="9525">
            <a:solidFill>
              <a:schemeClr val="tx1"/>
            </a:solidFill>
            <a:miter lim="800000"/>
            <a:headEnd/>
            <a:tailEnd/>
          </a:ln>
          <a:effectLst/>
        </p:spPr>
        <p:txBody>
          <a:bodyPr wrap="none">
            <a:spAutoFit/>
          </a:bodyPr>
          <a:lstStyle/>
          <a:p>
            <a:pPr algn="ctr"/>
            <a:r>
              <a:rPr lang="es-ES" sz="1200" b="1"/>
              <a:t>Todos los paquete que</a:t>
            </a:r>
          </a:p>
          <a:p>
            <a:pPr algn="ctr"/>
            <a:r>
              <a:rPr lang="es-ES" sz="1200" b="1"/>
              <a:t>van por un mismo VC</a:t>
            </a:r>
          </a:p>
          <a:p>
            <a:pPr algn="ctr"/>
            <a:r>
              <a:rPr lang="es-ES" sz="1200" b="1"/>
              <a:t>usan la misma ruta</a:t>
            </a:r>
          </a:p>
        </p:txBody>
      </p:sp>
      <p:sp>
        <p:nvSpPr>
          <p:cNvPr id="513090" name="Text Box 66"/>
          <p:cNvSpPr txBox="1">
            <a:spLocks noChangeArrowheads="1"/>
          </p:cNvSpPr>
          <p:nvPr/>
        </p:nvSpPr>
        <p:spPr bwMode="auto">
          <a:xfrm>
            <a:off x="3921125" y="5756275"/>
            <a:ext cx="1714500" cy="649288"/>
          </a:xfrm>
          <a:prstGeom prst="rect">
            <a:avLst/>
          </a:prstGeom>
          <a:noFill/>
          <a:ln w="9525">
            <a:solidFill>
              <a:schemeClr val="tx1"/>
            </a:solidFill>
            <a:miter lim="800000"/>
            <a:headEnd/>
            <a:tailEnd/>
          </a:ln>
          <a:effectLst/>
        </p:spPr>
        <p:txBody>
          <a:bodyPr wrap="none">
            <a:spAutoFit/>
          </a:bodyPr>
          <a:lstStyle/>
          <a:p>
            <a:pPr algn="ctr"/>
            <a:r>
              <a:rPr lang="es-ES" sz="1200" b="1"/>
              <a:t>La ruta se elige de</a:t>
            </a:r>
          </a:p>
          <a:p>
            <a:pPr algn="ctr"/>
            <a:r>
              <a:rPr lang="es-ES" sz="1200" b="1"/>
              <a:t>forma independiente</a:t>
            </a:r>
          </a:p>
          <a:p>
            <a:pPr algn="ctr"/>
            <a:r>
              <a:rPr lang="es-ES" sz="1200" b="1"/>
              <a:t>para cada datagrama</a:t>
            </a:r>
          </a:p>
        </p:txBody>
      </p:sp>
      <p:sp>
        <p:nvSpPr>
          <p:cNvPr id="513091" name="Text Box 67"/>
          <p:cNvSpPr txBox="1">
            <a:spLocks noChangeArrowheads="1"/>
          </p:cNvSpPr>
          <p:nvPr/>
        </p:nvSpPr>
        <p:spPr bwMode="auto">
          <a:xfrm>
            <a:off x="1979613" y="123825"/>
            <a:ext cx="4819650" cy="641350"/>
          </a:xfrm>
          <a:prstGeom prst="rect">
            <a:avLst/>
          </a:prstGeom>
          <a:noFill/>
          <a:ln w="9525">
            <a:noFill/>
            <a:miter lim="800000"/>
            <a:headEnd/>
            <a:tailEnd/>
          </a:ln>
          <a:effectLst/>
        </p:spPr>
        <p:txBody>
          <a:bodyPr wrap="none">
            <a:spAutoFit/>
          </a:bodyPr>
          <a:lstStyle/>
          <a:p>
            <a:r>
              <a:rPr lang="es-ES" sz="3600">
                <a:latin typeface="Times New Roman" pitchFamily="18" charset="0"/>
              </a:rPr>
              <a:t>Servicio CONS </a:t>
            </a:r>
            <a:r>
              <a:rPr lang="es-ES" sz="3600" i="1">
                <a:latin typeface="Times New Roman" pitchFamily="18" charset="0"/>
              </a:rPr>
              <a:t>vs</a:t>
            </a:r>
            <a:r>
              <a:rPr lang="es-ES" sz="3600">
                <a:latin typeface="Times New Roman" pitchFamily="18" charset="0"/>
              </a:rPr>
              <a:t> CLNS</a:t>
            </a:r>
          </a:p>
        </p:txBody>
      </p:sp>
      <p:sp>
        <p:nvSpPr>
          <p:cNvPr id="513093" name="Line 69"/>
          <p:cNvSpPr>
            <a:spLocks noChangeShapeType="1"/>
          </p:cNvSpPr>
          <p:nvPr/>
        </p:nvSpPr>
        <p:spPr bwMode="auto">
          <a:xfrm>
            <a:off x="3505200" y="4957763"/>
            <a:ext cx="152400" cy="0"/>
          </a:xfrm>
          <a:prstGeom prst="line">
            <a:avLst/>
          </a:prstGeom>
          <a:noFill/>
          <a:ln w="25400">
            <a:solidFill>
              <a:schemeClr val="tx1"/>
            </a:solidFill>
            <a:round/>
            <a:headEnd/>
            <a:tailEnd/>
          </a:ln>
          <a:effectLst/>
        </p:spPr>
        <p:txBody>
          <a:bodyPr/>
          <a:lstStyle/>
          <a:p>
            <a:endParaRPr lang="es-ES"/>
          </a:p>
        </p:txBody>
      </p:sp>
      <p:sp>
        <p:nvSpPr>
          <p:cNvPr id="513094" name="Line 70"/>
          <p:cNvSpPr>
            <a:spLocks noChangeShapeType="1"/>
          </p:cNvSpPr>
          <p:nvPr/>
        </p:nvSpPr>
        <p:spPr bwMode="auto">
          <a:xfrm>
            <a:off x="4495800" y="4729163"/>
            <a:ext cx="152400" cy="0"/>
          </a:xfrm>
          <a:prstGeom prst="line">
            <a:avLst/>
          </a:prstGeom>
          <a:noFill/>
          <a:ln w="25400">
            <a:solidFill>
              <a:schemeClr val="tx1"/>
            </a:solidFill>
            <a:round/>
            <a:headEnd/>
            <a:tailEnd/>
          </a:ln>
          <a:effectLst/>
        </p:spPr>
        <p:txBody>
          <a:bodyPr/>
          <a:lstStyle/>
          <a:p>
            <a:endParaRPr lang="es-ES"/>
          </a:p>
        </p:txBody>
      </p:sp>
      <p:sp>
        <p:nvSpPr>
          <p:cNvPr id="513095" name="Line 71"/>
          <p:cNvSpPr>
            <a:spLocks noChangeShapeType="1"/>
          </p:cNvSpPr>
          <p:nvPr/>
        </p:nvSpPr>
        <p:spPr bwMode="auto">
          <a:xfrm>
            <a:off x="4953000" y="4729163"/>
            <a:ext cx="152400" cy="0"/>
          </a:xfrm>
          <a:prstGeom prst="line">
            <a:avLst/>
          </a:prstGeom>
          <a:noFill/>
          <a:ln w="25400">
            <a:solidFill>
              <a:schemeClr val="tx1"/>
            </a:solidFill>
            <a:round/>
            <a:headEnd/>
            <a:tailEnd/>
          </a:ln>
          <a:effectLst/>
        </p:spPr>
        <p:txBody>
          <a:bodyPr/>
          <a:lstStyle/>
          <a:p>
            <a:endParaRPr lang="es-ES"/>
          </a:p>
        </p:txBody>
      </p:sp>
      <p:sp>
        <p:nvSpPr>
          <p:cNvPr id="513096" name="Line 72"/>
          <p:cNvSpPr>
            <a:spLocks noChangeShapeType="1"/>
          </p:cNvSpPr>
          <p:nvPr/>
        </p:nvSpPr>
        <p:spPr bwMode="auto">
          <a:xfrm>
            <a:off x="5410200" y="4729163"/>
            <a:ext cx="152400" cy="0"/>
          </a:xfrm>
          <a:prstGeom prst="line">
            <a:avLst/>
          </a:prstGeom>
          <a:noFill/>
          <a:ln w="25400">
            <a:solidFill>
              <a:schemeClr val="tx1"/>
            </a:solidFill>
            <a:round/>
            <a:headEnd/>
            <a:tailEnd/>
          </a:ln>
          <a:effectLst/>
        </p:spPr>
        <p:txBody>
          <a:bodyPr/>
          <a:lstStyle/>
          <a:p>
            <a:endParaRPr lang="es-ES"/>
          </a:p>
        </p:txBody>
      </p:sp>
      <p:sp>
        <p:nvSpPr>
          <p:cNvPr id="513097" name="Line 73"/>
          <p:cNvSpPr>
            <a:spLocks noChangeShapeType="1"/>
          </p:cNvSpPr>
          <p:nvPr/>
        </p:nvSpPr>
        <p:spPr bwMode="auto">
          <a:xfrm>
            <a:off x="5562600" y="5033963"/>
            <a:ext cx="152400" cy="0"/>
          </a:xfrm>
          <a:prstGeom prst="line">
            <a:avLst/>
          </a:prstGeom>
          <a:noFill/>
          <a:ln w="25400">
            <a:solidFill>
              <a:schemeClr val="tx1"/>
            </a:solidFill>
            <a:round/>
            <a:headEnd/>
            <a:tailEnd/>
          </a:ln>
          <a:effectLst/>
        </p:spPr>
        <p:txBody>
          <a:bodyPr/>
          <a:lstStyle/>
          <a:p>
            <a:endParaRPr lang="es-ES"/>
          </a:p>
        </p:txBody>
      </p:sp>
      <p:sp>
        <p:nvSpPr>
          <p:cNvPr id="513098" name="Line 74"/>
          <p:cNvSpPr>
            <a:spLocks noChangeShapeType="1"/>
          </p:cNvSpPr>
          <p:nvPr/>
        </p:nvSpPr>
        <p:spPr bwMode="auto">
          <a:xfrm>
            <a:off x="4114800" y="4729163"/>
            <a:ext cx="152400" cy="0"/>
          </a:xfrm>
          <a:prstGeom prst="line">
            <a:avLst/>
          </a:prstGeom>
          <a:noFill/>
          <a:ln w="25400">
            <a:solidFill>
              <a:schemeClr val="tx1"/>
            </a:solidFill>
            <a:round/>
            <a:headEnd/>
            <a:tailEnd/>
          </a:ln>
          <a:effectLst/>
        </p:spPr>
        <p:txBody>
          <a:bodyPr/>
          <a:lstStyle/>
          <a:p>
            <a:endParaRPr lang="es-ES"/>
          </a:p>
        </p:txBody>
      </p:sp>
      <p:sp>
        <p:nvSpPr>
          <p:cNvPr id="513099" name="Line 75"/>
          <p:cNvSpPr>
            <a:spLocks noChangeShapeType="1"/>
          </p:cNvSpPr>
          <p:nvPr/>
        </p:nvSpPr>
        <p:spPr bwMode="auto">
          <a:xfrm>
            <a:off x="4114800" y="5186363"/>
            <a:ext cx="152400" cy="0"/>
          </a:xfrm>
          <a:prstGeom prst="line">
            <a:avLst/>
          </a:prstGeom>
          <a:noFill/>
          <a:ln w="25400">
            <a:solidFill>
              <a:schemeClr val="tx1"/>
            </a:solidFill>
            <a:round/>
            <a:headEnd/>
            <a:tailEnd/>
          </a:ln>
          <a:effectLst/>
        </p:spPr>
        <p:txBody>
          <a:bodyPr/>
          <a:lstStyle/>
          <a:p>
            <a:endParaRPr lang="es-ES"/>
          </a:p>
        </p:txBody>
      </p:sp>
      <p:sp>
        <p:nvSpPr>
          <p:cNvPr id="513100" name="Line 76"/>
          <p:cNvSpPr>
            <a:spLocks noChangeShapeType="1"/>
          </p:cNvSpPr>
          <p:nvPr/>
        </p:nvSpPr>
        <p:spPr bwMode="auto">
          <a:xfrm>
            <a:off x="4953000" y="5186363"/>
            <a:ext cx="152400" cy="0"/>
          </a:xfrm>
          <a:prstGeom prst="line">
            <a:avLst/>
          </a:prstGeom>
          <a:noFill/>
          <a:ln w="25400">
            <a:solidFill>
              <a:schemeClr val="tx1"/>
            </a:solidFill>
            <a:round/>
            <a:headEnd/>
            <a:tailEnd/>
          </a:ln>
          <a:effectLst/>
        </p:spPr>
        <p:txBody>
          <a:bodyPr/>
          <a:lstStyle/>
          <a:p>
            <a:endParaRPr lang="es-ES"/>
          </a:p>
        </p:txBody>
      </p:sp>
      <p:sp>
        <p:nvSpPr>
          <p:cNvPr id="513101" name="Line 77"/>
          <p:cNvSpPr>
            <a:spLocks noChangeShapeType="1"/>
          </p:cNvSpPr>
          <p:nvPr/>
        </p:nvSpPr>
        <p:spPr bwMode="auto">
          <a:xfrm>
            <a:off x="3733800" y="5186363"/>
            <a:ext cx="152400" cy="0"/>
          </a:xfrm>
          <a:prstGeom prst="line">
            <a:avLst/>
          </a:prstGeom>
          <a:noFill/>
          <a:ln w="25400">
            <a:solidFill>
              <a:schemeClr val="tx1"/>
            </a:solidFill>
            <a:round/>
            <a:headEnd/>
            <a:tailEnd/>
          </a:ln>
          <a:effectLst/>
        </p:spPr>
        <p:txBody>
          <a:bodyPr/>
          <a:lstStyle/>
          <a:p>
            <a:endParaRPr lang="es-ES"/>
          </a:p>
        </p:txBody>
      </p:sp>
      <p:sp>
        <p:nvSpPr>
          <p:cNvPr id="513102" name="Line 78"/>
          <p:cNvSpPr>
            <a:spLocks noChangeShapeType="1"/>
          </p:cNvSpPr>
          <p:nvPr/>
        </p:nvSpPr>
        <p:spPr bwMode="auto">
          <a:xfrm>
            <a:off x="4495800" y="5186363"/>
            <a:ext cx="152400" cy="0"/>
          </a:xfrm>
          <a:prstGeom prst="line">
            <a:avLst/>
          </a:prstGeom>
          <a:noFill/>
          <a:ln w="25400">
            <a:solidFill>
              <a:schemeClr val="tx1"/>
            </a:solidFill>
            <a:round/>
            <a:headEnd/>
            <a:tailEnd/>
          </a:ln>
          <a:effectLst/>
        </p:spPr>
        <p:txBody>
          <a:bodyPr/>
          <a:lstStyle/>
          <a:p>
            <a:endParaRPr lang="es-ES"/>
          </a:p>
        </p:txBody>
      </p:sp>
      <p:sp>
        <p:nvSpPr>
          <p:cNvPr id="513103" name="Line 79"/>
          <p:cNvSpPr>
            <a:spLocks noChangeShapeType="1"/>
          </p:cNvSpPr>
          <p:nvPr/>
        </p:nvSpPr>
        <p:spPr bwMode="auto">
          <a:xfrm>
            <a:off x="5334000" y="5186363"/>
            <a:ext cx="152400" cy="0"/>
          </a:xfrm>
          <a:prstGeom prst="line">
            <a:avLst/>
          </a:prstGeom>
          <a:noFill/>
          <a:ln w="25400">
            <a:solidFill>
              <a:schemeClr val="tx1"/>
            </a:solidFill>
            <a:round/>
            <a:headEnd/>
            <a:tailEnd/>
          </a:ln>
          <a:effectLst/>
        </p:spPr>
        <p:txBody>
          <a:bodyPr/>
          <a:lstStyle/>
          <a:p>
            <a:endParaRPr lang="es-ES"/>
          </a:p>
        </p:txBody>
      </p:sp>
      <p:sp>
        <p:nvSpPr>
          <p:cNvPr id="513104" name="Line 80"/>
          <p:cNvSpPr>
            <a:spLocks noChangeShapeType="1"/>
          </p:cNvSpPr>
          <p:nvPr/>
        </p:nvSpPr>
        <p:spPr bwMode="auto">
          <a:xfrm>
            <a:off x="3733800" y="4805363"/>
            <a:ext cx="152400" cy="0"/>
          </a:xfrm>
          <a:prstGeom prst="line">
            <a:avLst/>
          </a:prstGeom>
          <a:noFill/>
          <a:ln w="25400">
            <a:solidFill>
              <a:schemeClr val="tx1"/>
            </a:solidFill>
            <a:round/>
            <a:headEnd/>
            <a:tailEnd/>
          </a:ln>
          <a:effectLst/>
        </p:spPr>
        <p:txBody>
          <a:bodyPr/>
          <a:lstStyle/>
          <a:p>
            <a:endParaRPr lang="es-ES"/>
          </a:p>
        </p:txBody>
      </p:sp>
      <p:sp>
        <p:nvSpPr>
          <p:cNvPr id="513105" name="Line 81"/>
          <p:cNvSpPr>
            <a:spLocks noChangeShapeType="1"/>
          </p:cNvSpPr>
          <p:nvPr/>
        </p:nvSpPr>
        <p:spPr bwMode="auto">
          <a:xfrm>
            <a:off x="5105400" y="5414963"/>
            <a:ext cx="152400" cy="0"/>
          </a:xfrm>
          <a:prstGeom prst="line">
            <a:avLst/>
          </a:prstGeom>
          <a:noFill/>
          <a:ln w="25400">
            <a:solidFill>
              <a:schemeClr val="tx1"/>
            </a:solidFill>
            <a:round/>
            <a:headEnd/>
            <a:tailEnd/>
          </a:ln>
          <a:effectLst/>
        </p:spPr>
        <p:txBody>
          <a:bodyPr/>
          <a:lstStyle/>
          <a:p>
            <a:endParaRPr lang="es-ES"/>
          </a:p>
        </p:txBody>
      </p:sp>
      <p:sp>
        <p:nvSpPr>
          <p:cNvPr id="513106" name="Line 82"/>
          <p:cNvSpPr>
            <a:spLocks noChangeShapeType="1"/>
          </p:cNvSpPr>
          <p:nvPr/>
        </p:nvSpPr>
        <p:spPr bwMode="auto">
          <a:xfrm>
            <a:off x="4724400" y="5414963"/>
            <a:ext cx="152400" cy="0"/>
          </a:xfrm>
          <a:prstGeom prst="line">
            <a:avLst/>
          </a:prstGeom>
          <a:noFill/>
          <a:ln w="25400">
            <a:solidFill>
              <a:schemeClr val="tx1"/>
            </a:solidFill>
            <a:round/>
            <a:headEnd/>
            <a:tailEnd/>
          </a:ln>
          <a:effectLst/>
        </p:spPr>
        <p:txBody>
          <a:bodyPr/>
          <a:lstStyle/>
          <a:p>
            <a:endParaRPr lang="es-ES"/>
          </a:p>
        </p:txBody>
      </p:sp>
      <p:sp>
        <p:nvSpPr>
          <p:cNvPr id="513107" name="Line 83"/>
          <p:cNvSpPr>
            <a:spLocks noChangeShapeType="1"/>
          </p:cNvSpPr>
          <p:nvPr/>
        </p:nvSpPr>
        <p:spPr bwMode="auto">
          <a:xfrm>
            <a:off x="4343400" y="5414963"/>
            <a:ext cx="152400" cy="0"/>
          </a:xfrm>
          <a:prstGeom prst="line">
            <a:avLst/>
          </a:prstGeom>
          <a:noFill/>
          <a:ln w="25400">
            <a:solidFill>
              <a:schemeClr val="tx1"/>
            </a:solidFill>
            <a:round/>
            <a:headEnd/>
            <a:tailEnd/>
          </a:ln>
          <a:effectLst/>
        </p:spPr>
        <p:txBody>
          <a:bodyPr/>
          <a:lstStyle/>
          <a:p>
            <a:endParaRPr lang="es-ES"/>
          </a:p>
        </p:txBody>
      </p:sp>
      <p:sp>
        <p:nvSpPr>
          <p:cNvPr id="513108" name="Line 84"/>
          <p:cNvSpPr>
            <a:spLocks noChangeShapeType="1"/>
          </p:cNvSpPr>
          <p:nvPr/>
        </p:nvSpPr>
        <p:spPr bwMode="auto">
          <a:xfrm>
            <a:off x="5181600" y="4500563"/>
            <a:ext cx="152400" cy="0"/>
          </a:xfrm>
          <a:prstGeom prst="line">
            <a:avLst/>
          </a:prstGeom>
          <a:noFill/>
          <a:ln w="25400">
            <a:solidFill>
              <a:schemeClr val="tx1"/>
            </a:solidFill>
            <a:round/>
            <a:headEnd/>
            <a:tailEnd/>
          </a:ln>
          <a:effectLst/>
        </p:spPr>
        <p:txBody>
          <a:bodyPr/>
          <a:lstStyle/>
          <a:p>
            <a:endParaRPr lang="es-ES"/>
          </a:p>
        </p:txBody>
      </p:sp>
      <p:sp>
        <p:nvSpPr>
          <p:cNvPr id="513109" name="Line 85"/>
          <p:cNvSpPr>
            <a:spLocks noChangeShapeType="1"/>
          </p:cNvSpPr>
          <p:nvPr/>
        </p:nvSpPr>
        <p:spPr bwMode="auto">
          <a:xfrm>
            <a:off x="4800600" y="4500563"/>
            <a:ext cx="152400" cy="0"/>
          </a:xfrm>
          <a:prstGeom prst="line">
            <a:avLst/>
          </a:prstGeom>
          <a:noFill/>
          <a:ln w="25400">
            <a:solidFill>
              <a:schemeClr val="tx1"/>
            </a:solidFill>
            <a:round/>
            <a:headEnd/>
            <a:tailEnd/>
          </a:ln>
          <a:effectLst/>
        </p:spPr>
        <p:txBody>
          <a:bodyPr/>
          <a:lstStyle/>
          <a:p>
            <a:endParaRPr lang="es-ES"/>
          </a:p>
        </p:txBody>
      </p:sp>
      <p:sp>
        <p:nvSpPr>
          <p:cNvPr id="513110" name="Line 86"/>
          <p:cNvSpPr>
            <a:spLocks noChangeShapeType="1"/>
          </p:cNvSpPr>
          <p:nvPr/>
        </p:nvSpPr>
        <p:spPr bwMode="auto">
          <a:xfrm>
            <a:off x="4419600" y="4500563"/>
            <a:ext cx="152400" cy="0"/>
          </a:xfrm>
          <a:prstGeom prst="line">
            <a:avLst/>
          </a:prstGeom>
          <a:noFill/>
          <a:ln w="25400">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2"/>
          <p:cNvSpPr>
            <a:spLocks noGrp="1" noChangeArrowheads="1"/>
          </p:cNvSpPr>
          <p:nvPr>
            <p:ph type="title"/>
          </p:nvPr>
        </p:nvSpPr>
        <p:spPr/>
        <p:txBody>
          <a:bodyPr/>
          <a:lstStyle/>
          <a:p>
            <a:r>
              <a:rPr lang="es-ES" sz="4000"/>
              <a:t>Redes en estrella y redes malladas</a:t>
            </a:r>
          </a:p>
        </p:txBody>
      </p:sp>
      <p:sp>
        <p:nvSpPr>
          <p:cNvPr id="734211" name="Rectangle 3"/>
          <p:cNvSpPr>
            <a:spLocks noGrp="1" noChangeArrowheads="1"/>
          </p:cNvSpPr>
          <p:nvPr>
            <p:ph type="body" idx="1"/>
          </p:nvPr>
        </p:nvSpPr>
        <p:spPr/>
        <p:txBody>
          <a:bodyPr/>
          <a:lstStyle/>
          <a:p>
            <a:pPr>
              <a:lnSpc>
                <a:spcPct val="90000"/>
              </a:lnSpc>
            </a:pPr>
            <a:r>
              <a:rPr lang="es-ES" sz="2800"/>
              <a:t>La topología en estrella es la más simple:</a:t>
            </a:r>
          </a:p>
          <a:p>
            <a:pPr lvl="1">
              <a:lnSpc>
                <a:spcPct val="90000"/>
              </a:lnSpc>
            </a:pPr>
            <a:r>
              <a:rPr lang="es-ES" sz="2400"/>
              <a:t>Necesita n-1 enlaces para unir n nodos. </a:t>
            </a:r>
          </a:p>
          <a:p>
            <a:pPr lvl="1">
              <a:lnSpc>
                <a:spcPct val="90000"/>
              </a:lnSpc>
            </a:pPr>
            <a:r>
              <a:rPr lang="es-ES" sz="2400"/>
              <a:t>Si falla algún enlace algún nodo queda inaccesible</a:t>
            </a:r>
          </a:p>
          <a:p>
            <a:pPr lvl="1">
              <a:lnSpc>
                <a:spcPct val="90000"/>
              </a:lnSpc>
            </a:pPr>
            <a:r>
              <a:rPr lang="es-ES" sz="2400"/>
              <a:t>Solo hay una ruta posible para ir de un nodo a otro</a:t>
            </a:r>
          </a:p>
          <a:p>
            <a:pPr>
              <a:lnSpc>
                <a:spcPct val="90000"/>
              </a:lnSpc>
            </a:pPr>
            <a:r>
              <a:rPr lang="es-ES" sz="2800"/>
              <a:t>Las topologías malladas:</a:t>
            </a:r>
          </a:p>
          <a:p>
            <a:pPr lvl="1">
              <a:lnSpc>
                <a:spcPct val="90000"/>
              </a:lnSpc>
            </a:pPr>
            <a:r>
              <a:rPr lang="es-ES" sz="2400"/>
              <a:t>Tienen más enlaces que los estrictamente necesarios</a:t>
            </a:r>
          </a:p>
          <a:p>
            <a:pPr lvl="1">
              <a:lnSpc>
                <a:spcPct val="90000"/>
              </a:lnSpc>
            </a:pPr>
            <a:r>
              <a:rPr lang="es-ES" sz="2400"/>
              <a:t>Si falla algún enlace es posible que no se pierda conectividad</a:t>
            </a:r>
          </a:p>
          <a:p>
            <a:pPr lvl="1">
              <a:lnSpc>
                <a:spcPct val="90000"/>
              </a:lnSpc>
            </a:pPr>
            <a:r>
              <a:rPr lang="es-ES" sz="2400"/>
              <a:t>Puede haber más de una ruta de un nodo a otro; en estos casos interesa elegir la mejor (algoritmos de routing)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0834" name="Text Box 2"/>
          <p:cNvSpPr txBox="1">
            <a:spLocks noChangeArrowheads="1"/>
          </p:cNvSpPr>
          <p:nvPr/>
        </p:nvSpPr>
        <p:spPr bwMode="auto">
          <a:xfrm>
            <a:off x="1768475" y="411163"/>
            <a:ext cx="5035550" cy="641350"/>
          </a:xfrm>
          <a:prstGeom prst="rect">
            <a:avLst/>
          </a:prstGeom>
          <a:noFill/>
          <a:ln w="12700">
            <a:noFill/>
            <a:miter lim="800000"/>
            <a:headEnd/>
            <a:tailEnd/>
          </a:ln>
          <a:effectLst/>
        </p:spPr>
        <p:txBody>
          <a:bodyPr wrap="none">
            <a:spAutoFit/>
          </a:bodyPr>
          <a:lstStyle/>
          <a:p>
            <a:pPr eaLnBrk="0" hangingPunct="0"/>
            <a:r>
              <a:rPr lang="es-ES_tradnl" sz="3600">
                <a:latin typeface="Times New Roman" pitchFamily="18" charset="0"/>
              </a:rPr>
              <a:t>Algunas topologías típicas</a:t>
            </a:r>
            <a:endParaRPr lang="es-ES" sz="3600">
              <a:latin typeface="Times New Roman" pitchFamily="18" charset="0"/>
            </a:endParaRPr>
          </a:p>
        </p:txBody>
      </p:sp>
      <p:sp>
        <p:nvSpPr>
          <p:cNvPr id="760835" name="Text Box 3"/>
          <p:cNvSpPr txBox="1">
            <a:spLocks noChangeArrowheads="1"/>
          </p:cNvSpPr>
          <p:nvPr/>
        </p:nvSpPr>
        <p:spPr bwMode="auto">
          <a:xfrm>
            <a:off x="1371600" y="3200400"/>
            <a:ext cx="957263" cy="396875"/>
          </a:xfrm>
          <a:prstGeom prst="rect">
            <a:avLst/>
          </a:prstGeom>
          <a:noFill/>
          <a:ln w="12700">
            <a:noFill/>
            <a:miter lim="800000"/>
            <a:headEnd/>
            <a:tailEnd/>
          </a:ln>
          <a:effectLst/>
        </p:spPr>
        <p:txBody>
          <a:bodyPr wrap="none">
            <a:spAutoFit/>
          </a:bodyPr>
          <a:lstStyle/>
          <a:p>
            <a:pPr eaLnBrk="0" hangingPunct="0"/>
            <a:r>
              <a:rPr lang="es-ES_tradnl" sz="2000">
                <a:latin typeface="Times New Roman" pitchFamily="18" charset="0"/>
              </a:rPr>
              <a:t>Estrella</a:t>
            </a:r>
            <a:endParaRPr lang="es-ES" sz="2000">
              <a:latin typeface="Times New Roman" pitchFamily="18" charset="0"/>
            </a:endParaRPr>
          </a:p>
        </p:txBody>
      </p:sp>
      <p:sp>
        <p:nvSpPr>
          <p:cNvPr id="760836" name="Text Box 4"/>
          <p:cNvSpPr txBox="1">
            <a:spLocks noChangeArrowheads="1"/>
          </p:cNvSpPr>
          <p:nvPr/>
        </p:nvSpPr>
        <p:spPr bwMode="auto">
          <a:xfrm>
            <a:off x="3397250" y="3184525"/>
            <a:ext cx="831850" cy="396875"/>
          </a:xfrm>
          <a:prstGeom prst="rect">
            <a:avLst/>
          </a:prstGeom>
          <a:noFill/>
          <a:ln w="12700">
            <a:noFill/>
            <a:miter lim="800000"/>
            <a:headEnd/>
            <a:tailEnd/>
          </a:ln>
          <a:effectLst/>
        </p:spPr>
        <p:txBody>
          <a:bodyPr wrap="none">
            <a:spAutoFit/>
          </a:bodyPr>
          <a:lstStyle/>
          <a:p>
            <a:pPr eaLnBrk="0" hangingPunct="0"/>
            <a:r>
              <a:rPr lang="es-ES_tradnl" sz="2000">
                <a:latin typeface="Times New Roman" pitchFamily="18" charset="0"/>
              </a:rPr>
              <a:t>Anillo</a:t>
            </a:r>
            <a:endParaRPr lang="es-ES" sz="2000">
              <a:latin typeface="Times New Roman" pitchFamily="18" charset="0"/>
            </a:endParaRPr>
          </a:p>
        </p:txBody>
      </p:sp>
      <p:sp>
        <p:nvSpPr>
          <p:cNvPr id="760837" name="Text Box 5"/>
          <p:cNvSpPr txBox="1">
            <a:spLocks noChangeArrowheads="1"/>
          </p:cNvSpPr>
          <p:nvPr/>
        </p:nvSpPr>
        <p:spPr bwMode="auto">
          <a:xfrm>
            <a:off x="5097463" y="3124200"/>
            <a:ext cx="3040062" cy="609600"/>
          </a:xfrm>
          <a:prstGeom prst="rect">
            <a:avLst/>
          </a:prstGeom>
          <a:noFill/>
          <a:ln w="12700">
            <a:noFill/>
            <a:miter lim="800000"/>
            <a:headEnd/>
            <a:tailEnd/>
          </a:ln>
          <a:effectLst/>
        </p:spPr>
        <p:txBody>
          <a:bodyPr wrap="none">
            <a:spAutoFit/>
          </a:bodyPr>
          <a:lstStyle/>
          <a:p>
            <a:pPr algn="ctr" eaLnBrk="0" hangingPunct="0">
              <a:lnSpc>
                <a:spcPct val="85000"/>
              </a:lnSpc>
            </a:pPr>
            <a:r>
              <a:rPr lang="es-ES_tradnl" sz="2000">
                <a:latin typeface="Times New Roman" pitchFamily="18" charset="0"/>
              </a:rPr>
              <a:t>Estrella jerárquica, árbol sin</a:t>
            </a:r>
          </a:p>
          <a:p>
            <a:pPr algn="ctr" eaLnBrk="0" hangingPunct="0">
              <a:lnSpc>
                <a:spcPct val="85000"/>
              </a:lnSpc>
            </a:pPr>
            <a:r>
              <a:rPr lang="es-ES_tradnl" sz="2000">
                <a:latin typeface="Times New Roman" pitchFamily="18" charset="0"/>
              </a:rPr>
              <a:t>bucles o ‘spanning tree’</a:t>
            </a:r>
            <a:endParaRPr lang="es-ES" sz="2000">
              <a:latin typeface="Times New Roman" pitchFamily="18" charset="0"/>
            </a:endParaRPr>
          </a:p>
        </p:txBody>
      </p:sp>
      <p:sp>
        <p:nvSpPr>
          <p:cNvPr id="760838" name="Text Box 6"/>
          <p:cNvSpPr txBox="1">
            <a:spLocks noChangeArrowheads="1"/>
          </p:cNvSpPr>
          <p:nvPr/>
        </p:nvSpPr>
        <p:spPr bwMode="auto">
          <a:xfrm>
            <a:off x="1052513" y="5638800"/>
            <a:ext cx="1766887" cy="396875"/>
          </a:xfrm>
          <a:prstGeom prst="rect">
            <a:avLst/>
          </a:prstGeom>
          <a:noFill/>
          <a:ln w="12700">
            <a:noFill/>
            <a:miter lim="800000"/>
            <a:headEnd/>
            <a:tailEnd/>
          </a:ln>
          <a:effectLst/>
        </p:spPr>
        <p:txBody>
          <a:bodyPr wrap="none">
            <a:spAutoFit/>
          </a:bodyPr>
          <a:lstStyle/>
          <a:p>
            <a:pPr eaLnBrk="0" hangingPunct="0"/>
            <a:r>
              <a:rPr lang="es-ES_tradnl" sz="2000">
                <a:latin typeface="Times New Roman" pitchFamily="18" charset="0"/>
              </a:rPr>
              <a:t>Malla completa</a:t>
            </a:r>
            <a:endParaRPr lang="es-ES" sz="2000">
              <a:latin typeface="Times New Roman" pitchFamily="18" charset="0"/>
            </a:endParaRPr>
          </a:p>
        </p:txBody>
      </p:sp>
      <p:sp>
        <p:nvSpPr>
          <p:cNvPr id="760839" name="Text Box 7"/>
          <p:cNvSpPr txBox="1">
            <a:spLocks noChangeArrowheads="1"/>
          </p:cNvSpPr>
          <p:nvPr/>
        </p:nvSpPr>
        <p:spPr bwMode="auto">
          <a:xfrm>
            <a:off x="3276600" y="5638800"/>
            <a:ext cx="2584450" cy="396875"/>
          </a:xfrm>
          <a:prstGeom prst="rect">
            <a:avLst/>
          </a:prstGeom>
          <a:noFill/>
          <a:ln w="12700">
            <a:noFill/>
            <a:miter lim="800000"/>
            <a:headEnd/>
            <a:tailEnd/>
          </a:ln>
          <a:effectLst/>
        </p:spPr>
        <p:txBody>
          <a:bodyPr wrap="none">
            <a:spAutoFit/>
          </a:bodyPr>
          <a:lstStyle/>
          <a:p>
            <a:pPr eaLnBrk="0" hangingPunct="0"/>
            <a:r>
              <a:rPr lang="es-ES_tradnl" sz="2000">
                <a:latin typeface="Times New Roman" pitchFamily="18" charset="0"/>
              </a:rPr>
              <a:t>Anillos interconectados</a:t>
            </a:r>
            <a:endParaRPr lang="es-ES" sz="2000">
              <a:latin typeface="Times New Roman" pitchFamily="18" charset="0"/>
            </a:endParaRPr>
          </a:p>
        </p:txBody>
      </p:sp>
      <p:sp>
        <p:nvSpPr>
          <p:cNvPr id="760840" name="Text Box 8"/>
          <p:cNvSpPr txBox="1">
            <a:spLocks noChangeArrowheads="1"/>
          </p:cNvSpPr>
          <p:nvPr/>
        </p:nvSpPr>
        <p:spPr bwMode="auto">
          <a:xfrm>
            <a:off x="6372225" y="5470525"/>
            <a:ext cx="2162175" cy="701675"/>
          </a:xfrm>
          <a:prstGeom prst="rect">
            <a:avLst/>
          </a:prstGeom>
          <a:noFill/>
          <a:ln w="12700">
            <a:noFill/>
            <a:miter lim="800000"/>
            <a:headEnd/>
            <a:tailEnd/>
          </a:ln>
          <a:effectLst/>
        </p:spPr>
        <p:txBody>
          <a:bodyPr wrap="none">
            <a:spAutoFit/>
          </a:bodyPr>
          <a:lstStyle/>
          <a:p>
            <a:pPr algn="ctr" eaLnBrk="0" hangingPunct="0"/>
            <a:r>
              <a:rPr lang="es-ES_tradnl" sz="2000">
                <a:latin typeface="Times New Roman" pitchFamily="18" charset="0"/>
              </a:rPr>
              <a:t>Topología irregular</a:t>
            </a:r>
          </a:p>
          <a:p>
            <a:pPr algn="ctr" eaLnBrk="0" hangingPunct="0"/>
            <a:r>
              <a:rPr lang="es-ES_tradnl" sz="2000">
                <a:latin typeface="Times New Roman" pitchFamily="18" charset="0"/>
              </a:rPr>
              <a:t>(malla parcial)</a:t>
            </a:r>
            <a:endParaRPr lang="es-ES" sz="2000">
              <a:latin typeface="Times New Roman" pitchFamily="18" charset="0"/>
            </a:endParaRPr>
          </a:p>
        </p:txBody>
      </p:sp>
      <p:grpSp>
        <p:nvGrpSpPr>
          <p:cNvPr id="760841" name="Group 9"/>
          <p:cNvGrpSpPr>
            <a:grpSpLocks/>
          </p:cNvGrpSpPr>
          <p:nvPr/>
        </p:nvGrpSpPr>
        <p:grpSpPr bwMode="auto">
          <a:xfrm>
            <a:off x="1143000" y="1524000"/>
            <a:ext cx="1447800" cy="1447800"/>
            <a:chOff x="1008" y="960"/>
            <a:chExt cx="912" cy="912"/>
          </a:xfrm>
        </p:grpSpPr>
        <p:sp>
          <p:nvSpPr>
            <p:cNvPr id="760842" name="Line 10"/>
            <p:cNvSpPr>
              <a:spLocks noChangeShapeType="1"/>
            </p:cNvSpPr>
            <p:nvPr/>
          </p:nvSpPr>
          <p:spPr bwMode="auto">
            <a:xfrm>
              <a:off x="1462" y="960"/>
              <a:ext cx="0" cy="432"/>
            </a:xfrm>
            <a:prstGeom prst="line">
              <a:avLst/>
            </a:prstGeom>
            <a:noFill/>
            <a:ln w="19050">
              <a:solidFill>
                <a:schemeClr val="tx1"/>
              </a:solidFill>
              <a:round/>
              <a:headEnd/>
              <a:tailEnd/>
            </a:ln>
            <a:effectLst/>
          </p:spPr>
          <p:txBody>
            <a:bodyPr/>
            <a:lstStyle/>
            <a:p>
              <a:endParaRPr lang="es-ES"/>
            </a:p>
          </p:txBody>
        </p:sp>
        <p:sp>
          <p:nvSpPr>
            <p:cNvPr id="760843" name="Line 11"/>
            <p:cNvSpPr>
              <a:spLocks noChangeShapeType="1"/>
            </p:cNvSpPr>
            <p:nvPr/>
          </p:nvSpPr>
          <p:spPr bwMode="auto">
            <a:xfrm>
              <a:off x="1462" y="1440"/>
              <a:ext cx="0" cy="432"/>
            </a:xfrm>
            <a:prstGeom prst="line">
              <a:avLst/>
            </a:prstGeom>
            <a:noFill/>
            <a:ln w="19050">
              <a:solidFill>
                <a:schemeClr val="tx1"/>
              </a:solidFill>
              <a:round/>
              <a:headEnd/>
              <a:tailEnd/>
            </a:ln>
            <a:effectLst/>
          </p:spPr>
          <p:txBody>
            <a:bodyPr/>
            <a:lstStyle/>
            <a:p>
              <a:endParaRPr lang="es-ES"/>
            </a:p>
          </p:txBody>
        </p:sp>
        <p:sp>
          <p:nvSpPr>
            <p:cNvPr id="760844" name="Line 12"/>
            <p:cNvSpPr>
              <a:spLocks noChangeShapeType="1"/>
            </p:cNvSpPr>
            <p:nvPr/>
          </p:nvSpPr>
          <p:spPr bwMode="auto">
            <a:xfrm flipV="1">
              <a:off x="1033" y="1416"/>
              <a:ext cx="864" cy="0"/>
            </a:xfrm>
            <a:prstGeom prst="line">
              <a:avLst/>
            </a:prstGeom>
            <a:noFill/>
            <a:ln w="19050">
              <a:solidFill>
                <a:schemeClr val="tx1"/>
              </a:solidFill>
              <a:round/>
              <a:headEnd/>
              <a:tailEnd/>
            </a:ln>
            <a:effectLst/>
          </p:spPr>
          <p:txBody>
            <a:bodyPr/>
            <a:lstStyle/>
            <a:p>
              <a:endParaRPr lang="es-ES"/>
            </a:p>
          </p:txBody>
        </p:sp>
        <p:sp>
          <p:nvSpPr>
            <p:cNvPr id="760845" name="Line 13"/>
            <p:cNvSpPr>
              <a:spLocks noChangeShapeType="1"/>
            </p:cNvSpPr>
            <p:nvPr/>
          </p:nvSpPr>
          <p:spPr bwMode="auto">
            <a:xfrm>
              <a:off x="1128" y="1078"/>
              <a:ext cx="672" cy="672"/>
            </a:xfrm>
            <a:prstGeom prst="line">
              <a:avLst/>
            </a:prstGeom>
            <a:noFill/>
            <a:ln w="19050">
              <a:solidFill>
                <a:schemeClr val="tx1"/>
              </a:solidFill>
              <a:round/>
              <a:headEnd/>
              <a:tailEnd/>
            </a:ln>
            <a:effectLst/>
          </p:spPr>
          <p:txBody>
            <a:bodyPr/>
            <a:lstStyle/>
            <a:p>
              <a:endParaRPr lang="es-ES"/>
            </a:p>
          </p:txBody>
        </p:sp>
        <p:sp>
          <p:nvSpPr>
            <p:cNvPr id="760846" name="Line 14"/>
            <p:cNvSpPr>
              <a:spLocks noChangeShapeType="1"/>
            </p:cNvSpPr>
            <p:nvPr/>
          </p:nvSpPr>
          <p:spPr bwMode="auto">
            <a:xfrm flipV="1">
              <a:off x="1134" y="1076"/>
              <a:ext cx="672" cy="672"/>
            </a:xfrm>
            <a:prstGeom prst="line">
              <a:avLst/>
            </a:prstGeom>
            <a:noFill/>
            <a:ln w="19050">
              <a:solidFill>
                <a:schemeClr val="tx1"/>
              </a:solidFill>
              <a:round/>
              <a:headEnd/>
              <a:tailEnd/>
            </a:ln>
            <a:effectLst/>
          </p:spPr>
          <p:txBody>
            <a:bodyPr/>
            <a:lstStyle/>
            <a:p>
              <a:endParaRPr lang="es-ES"/>
            </a:p>
          </p:txBody>
        </p:sp>
        <p:sp>
          <p:nvSpPr>
            <p:cNvPr id="760847" name="Oval 15"/>
            <p:cNvSpPr>
              <a:spLocks noChangeArrowheads="1"/>
            </p:cNvSpPr>
            <p:nvPr/>
          </p:nvSpPr>
          <p:spPr bwMode="auto">
            <a:xfrm>
              <a:off x="1872" y="139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48" name="Oval 16"/>
            <p:cNvSpPr>
              <a:spLocks noChangeArrowheads="1"/>
            </p:cNvSpPr>
            <p:nvPr/>
          </p:nvSpPr>
          <p:spPr bwMode="auto">
            <a:xfrm>
              <a:off x="1440" y="96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49" name="Oval 17"/>
            <p:cNvSpPr>
              <a:spLocks noChangeArrowheads="1"/>
            </p:cNvSpPr>
            <p:nvPr/>
          </p:nvSpPr>
          <p:spPr bwMode="auto">
            <a:xfrm>
              <a:off x="1008" y="139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0" name="Oval 18"/>
            <p:cNvSpPr>
              <a:spLocks noChangeArrowheads="1"/>
            </p:cNvSpPr>
            <p:nvPr/>
          </p:nvSpPr>
          <p:spPr bwMode="auto">
            <a:xfrm>
              <a:off x="1440" y="1824"/>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1" name="Oval 19"/>
            <p:cNvSpPr>
              <a:spLocks noChangeArrowheads="1"/>
            </p:cNvSpPr>
            <p:nvPr/>
          </p:nvSpPr>
          <p:spPr bwMode="auto">
            <a:xfrm>
              <a:off x="1776" y="172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2" name="Oval 20"/>
            <p:cNvSpPr>
              <a:spLocks noChangeArrowheads="1"/>
            </p:cNvSpPr>
            <p:nvPr/>
          </p:nvSpPr>
          <p:spPr bwMode="auto">
            <a:xfrm>
              <a:off x="1104" y="105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3" name="Oval 21"/>
            <p:cNvSpPr>
              <a:spLocks noChangeArrowheads="1"/>
            </p:cNvSpPr>
            <p:nvPr/>
          </p:nvSpPr>
          <p:spPr bwMode="auto">
            <a:xfrm>
              <a:off x="1104" y="172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4" name="Oval 22"/>
            <p:cNvSpPr>
              <a:spLocks noChangeArrowheads="1"/>
            </p:cNvSpPr>
            <p:nvPr/>
          </p:nvSpPr>
          <p:spPr bwMode="auto">
            <a:xfrm>
              <a:off x="1776" y="105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55" name="Oval 23"/>
            <p:cNvSpPr>
              <a:spLocks noChangeArrowheads="1"/>
            </p:cNvSpPr>
            <p:nvPr/>
          </p:nvSpPr>
          <p:spPr bwMode="auto">
            <a:xfrm>
              <a:off x="1440" y="139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grpSp>
        <p:nvGrpSpPr>
          <p:cNvPr id="760856" name="Group 24"/>
          <p:cNvGrpSpPr>
            <a:grpSpLocks/>
          </p:cNvGrpSpPr>
          <p:nvPr/>
        </p:nvGrpSpPr>
        <p:grpSpPr bwMode="auto">
          <a:xfrm>
            <a:off x="5124450" y="1524000"/>
            <a:ext cx="3028950" cy="1428750"/>
            <a:chOff x="2934" y="960"/>
            <a:chExt cx="1908" cy="900"/>
          </a:xfrm>
        </p:grpSpPr>
        <p:sp>
          <p:nvSpPr>
            <p:cNvPr id="760857" name="Line 25"/>
            <p:cNvSpPr>
              <a:spLocks noChangeShapeType="1"/>
            </p:cNvSpPr>
            <p:nvPr/>
          </p:nvSpPr>
          <p:spPr bwMode="auto">
            <a:xfrm flipH="1">
              <a:off x="3243" y="975"/>
              <a:ext cx="339" cy="351"/>
            </a:xfrm>
            <a:prstGeom prst="line">
              <a:avLst/>
            </a:prstGeom>
            <a:noFill/>
            <a:ln w="19050">
              <a:solidFill>
                <a:schemeClr val="tx1"/>
              </a:solidFill>
              <a:round/>
              <a:headEnd/>
              <a:tailEnd/>
            </a:ln>
            <a:effectLst/>
          </p:spPr>
          <p:txBody>
            <a:bodyPr/>
            <a:lstStyle/>
            <a:p>
              <a:endParaRPr lang="es-ES"/>
            </a:p>
          </p:txBody>
        </p:sp>
        <p:sp>
          <p:nvSpPr>
            <p:cNvPr id="760858" name="Line 26"/>
            <p:cNvSpPr>
              <a:spLocks noChangeShapeType="1"/>
            </p:cNvSpPr>
            <p:nvPr/>
          </p:nvSpPr>
          <p:spPr bwMode="auto">
            <a:xfrm>
              <a:off x="3576" y="978"/>
              <a:ext cx="351" cy="351"/>
            </a:xfrm>
            <a:prstGeom prst="line">
              <a:avLst/>
            </a:prstGeom>
            <a:noFill/>
            <a:ln w="19050">
              <a:solidFill>
                <a:schemeClr val="tx1"/>
              </a:solidFill>
              <a:round/>
              <a:headEnd/>
              <a:tailEnd/>
            </a:ln>
            <a:effectLst/>
          </p:spPr>
          <p:txBody>
            <a:bodyPr/>
            <a:lstStyle/>
            <a:p>
              <a:endParaRPr lang="es-ES"/>
            </a:p>
          </p:txBody>
        </p:sp>
        <p:sp>
          <p:nvSpPr>
            <p:cNvPr id="760859" name="Line 27"/>
            <p:cNvSpPr>
              <a:spLocks noChangeShapeType="1"/>
            </p:cNvSpPr>
            <p:nvPr/>
          </p:nvSpPr>
          <p:spPr bwMode="auto">
            <a:xfrm flipH="1">
              <a:off x="3072" y="1323"/>
              <a:ext cx="165" cy="297"/>
            </a:xfrm>
            <a:prstGeom prst="line">
              <a:avLst/>
            </a:prstGeom>
            <a:noFill/>
            <a:ln w="19050">
              <a:solidFill>
                <a:schemeClr val="tx1"/>
              </a:solidFill>
              <a:round/>
              <a:headEnd/>
              <a:tailEnd/>
            </a:ln>
            <a:effectLst/>
          </p:spPr>
          <p:txBody>
            <a:bodyPr/>
            <a:lstStyle/>
            <a:p>
              <a:endParaRPr lang="es-ES"/>
            </a:p>
          </p:txBody>
        </p:sp>
        <p:sp>
          <p:nvSpPr>
            <p:cNvPr id="760860" name="Line 28"/>
            <p:cNvSpPr>
              <a:spLocks noChangeShapeType="1"/>
            </p:cNvSpPr>
            <p:nvPr/>
          </p:nvSpPr>
          <p:spPr bwMode="auto">
            <a:xfrm>
              <a:off x="3246" y="1335"/>
              <a:ext cx="168" cy="279"/>
            </a:xfrm>
            <a:prstGeom prst="line">
              <a:avLst/>
            </a:prstGeom>
            <a:noFill/>
            <a:ln w="19050">
              <a:solidFill>
                <a:schemeClr val="tx1"/>
              </a:solidFill>
              <a:round/>
              <a:headEnd/>
              <a:tailEnd/>
            </a:ln>
            <a:effectLst/>
          </p:spPr>
          <p:txBody>
            <a:bodyPr/>
            <a:lstStyle/>
            <a:p>
              <a:endParaRPr lang="es-ES"/>
            </a:p>
          </p:txBody>
        </p:sp>
        <p:sp>
          <p:nvSpPr>
            <p:cNvPr id="760861" name="Line 29"/>
            <p:cNvSpPr>
              <a:spLocks noChangeShapeType="1"/>
            </p:cNvSpPr>
            <p:nvPr/>
          </p:nvSpPr>
          <p:spPr bwMode="auto">
            <a:xfrm flipH="1">
              <a:off x="2955" y="1623"/>
              <a:ext cx="114" cy="207"/>
            </a:xfrm>
            <a:prstGeom prst="line">
              <a:avLst/>
            </a:prstGeom>
            <a:noFill/>
            <a:ln w="19050">
              <a:solidFill>
                <a:schemeClr val="tx1"/>
              </a:solidFill>
              <a:round/>
              <a:headEnd/>
              <a:tailEnd/>
            </a:ln>
            <a:effectLst/>
          </p:spPr>
          <p:txBody>
            <a:bodyPr/>
            <a:lstStyle/>
            <a:p>
              <a:endParaRPr lang="es-ES"/>
            </a:p>
          </p:txBody>
        </p:sp>
        <p:sp>
          <p:nvSpPr>
            <p:cNvPr id="760862" name="Line 30"/>
            <p:cNvSpPr>
              <a:spLocks noChangeShapeType="1"/>
            </p:cNvSpPr>
            <p:nvPr/>
          </p:nvSpPr>
          <p:spPr bwMode="auto">
            <a:xfrm>
              <a:off x="3078" y="1623"/>
              <a:ext cx="105" cy="204"/>
            </a:xfrm>
            <a:prstGeom prst="line">
              <a:avLst/>
            </a:prstGeom>
            <a:noFill/>
            <a:ln w="19050">
              <a:solidFill>
                <a:schemeClr val="tx1"/>
              </a:solidFill>
              <a:round/>
              <a:headEnd/>
              <a:tailEnd/>
            </a:ln>
            <a:effectLst/>
          </p:spPr>
          <p:txBody>
            <a:bodyPr/>
            <a:lstStyle/>
            <a:p>
              <a:endParaRPr lang="es-ES"/>
            </a:p>
          </p:txBody>
        </p:sp>
        <p:sp>
          <p:nvSpPr>
            <p:cNvPr id="760863" name="Line 31"/>
            <p:cNvSpPr>
              <a:spLocks noChangeShapeType="1"/>
            </p:cNvSpPr>
            <p:nvPr/>
          </p:nvSpPr>
          <p:spPr bwMode="auto">
            <a:xfrm flipH="1">
              <a:off x="3648" y="1632"/>
              <a:ext cx="96" cy="192"/>
            </a:xfrm>
            <a:prstGeom prst="line">
              <a:avLst/>
            </a:prstGeom>
            <a:noFill/>
            <a:ln w="19050">
              <a:solidFill>
                <a:schemeClr val="tx1"/>
              </a:solidFill>
              <a:round/>
              <a:headEnd/>
              <a:tailEnd/>
            </a:ln>
            <a:effectLst/>
          </p:spPr>
          <p:txBody>
            <a:bodyPr/>
            <a:lstStyle/>
            <a:p>
              <a:endParaRPr lang="es-ES"/>
            </a:p>
          </p:txBody>
        </p:sp>
        <p:sp>
          <p:nvSpPr>
            <p:cNvPr id="760864" name="Line 32"/>
            <p:cNvSpPr>
              <a:spLocks noChangeShapeType="1"/>
            </p:cNvSpPr>
            <p:nvPr/>
          </p:nvSpPr>
          <p:spPr bwMode="auto">
            <a:xfrm flipH="1">
              <a:off x="3759" y="1332"/>
              <a:ext cx="168" cy="291"/>
            </a:xfrm>
            <a:prstGeom prst="line">
              <a:avLst/>
            </a:prstGeom>
            <a:noFill/>
            <a:ln w="19050">
              <a:solidFill>
                <a:schemeClr val="tx1"/>
              </a:solidFill>
              <a:round/>
              <a:headEnd/>
              <a:tailEnd/>
            </a:ln>
            <a:effectLst/>
          </p:spPr>
          <p:txBody>
            <a:bodyPr/>
            <a:lstStyle/>
            <a:p>
              <a:endParaRPr lang="es-ES"/>
            </a:p>
          </p:txBody>
        </p:sp>
        <p:sp>
          <p:nvSpPr>
            <p:cNvPr id="760865" name="Line 33"/>
            <p:cNvSpPr>
              <a:spLocks noChangeShapeType="1"/>
            </p:cNvSpPr>
            <p:nvPr/>
          </p:nvSpPr>
          <p:spPr bwMode="auto">
            <a:xfrm flipH="1">
              <a:off x="3294" y="1626"/>
              <a:ext cx="117" cy="207"/>
            </a:xfrm>
            <a:prstGeom prst="line">
              <a:avLst/>
            </a:prstGeom>
            <a:noFill/>
            <a:ln w="19050">
              <a:solidFill>
                <a:schemeClr val="tx1"/>
              </a:solidFill>
              <a:round/>
              <a:headEnd/>
              <a:tailEnd/>
            </a:ln>
            <a:effectLst/>
          </p:spPr>
          <p:txBody>
            <a:bodyPr/>
            <a:lstStyle/>
            <a:p>
              <a:endParaRPr lang="es-ES"/>
            </a:p>
          </p:txBody>
        </p:sp>
        <p:sp>
          <p:nvSpPr>
            <p:cNvPr id="760866" name="Line 34"/>
            <p:cNvSpPr>
              <a:spLocks noChangeShapeType="1"/>
            </p:cNvSpPr>
            <p:nvPr/>
          </p:nvSpPr>
          <p:spPr bwMode="auto">
            <a:xfrm>
              <a:off x="3411" y="1620"/>
              <a:ext cx="117" cy="216"/>
            </a:xfrm>
            <a:prstGeom prst="line">
              <a:avLst/>
            </a:prstGeom>
            <a:noFill/>
            <a:ln w="19050">
              <a:solidFill>
                <a:schemeClr val="tx1"/>
              </a:solidFill>
              <a:round/>
              <a:headEnd/>
              <a:tailEnd/>
            </a:ln>
            <a:effectLst/>
          </p:spPr>
          <p:txBody>
            <a:bodyPr/>
            <a:lstStyle/>
            <a:p>
              <a:endParaRPr lang="es-ES"/>
            </a:p>
          </p:txBody>
        </p:sp>
        <p:sp>
          <p:nvSpPr>
            <p:cNvPr id="760867" name="Line 35"/>
            <p:cNvSpPr>
              <a:spLocks noChangeShapeType="1"/>
            </p:cNvSpPr>
            <p:nvPr/>
          </p:nvSpPr>
          <p:spPr bwMode="auto">
            <a:xfrm>
              <a:off x="3759" y="1620"/>
              <a:ext cx="108" cy="213"/>
            </a:xfrm>
            <a:prstGeom prst="line">
              <a:avLst/>
            </a:prstGeom>
            <a:noFill/>
            <a:ln w="19050">
              <a:solidFill>
                <a:schemeClr val="tx1"/>
              </a:solidFill>
              <a:round/>
              <a:headEnd/>
              <a:tailEnd/>
            </a:ln>
            <a:effectLst/>
          </p:spPr>
          <p:txBody>
            <a:bodyPr/>
            <a:lstStyle/>
            <a:p>
              <a:endParaRPr lang="es-ES"/>
            </a:p>
          </p:txBody>
        </p:sp>
        <p:sp>
          <p:nvSpPr>
            <p:cNvPr id="760868" name="Line 36"/>
            <p:cNvSpPr>
              <a:spLocks noChangeShapeType="1"/>
            </p:cNvSpPr>
            <p:nvPr/>
          </p:nvSpPr>
          <p:spPr bwMode="auto">
            <a:xfrm>
              <a:off x="3921" y="1329"/>
              <a:ext cx="171" cy="288"/>
            </a:xfrm>
            <a:prstGeom prst="line">
              <a:avLst/>
            </a:prstGeom>
            <a:noFill/>
            <a:ln w="19050">
              <a:solidFill>
                <a:schemeClr val="tx1"/>
              </a:solidFill>
              <a:round/>
              <a:headEnd/>
              <a:tailEnd/>
            </a:ln>
            <a:effectLst/>
          </p:spPr>
          <p:txBody>
            <a:bodyPr/>
            <a:lstStyle/>
            <a:p>
              <a:endParaRPr lang="es-ES"/>
            </a:p>
          </p:txBody>
        </p:sp>
        <p:sp>
          <p:nvSpPr>
            <p:cNvPr id="760869" name="Line 37"/>
            <p:cNvSpPr>
              <a:spLocks noChangeShapeType="1"/>
            </p:cNvSpPr>
            <p:nvPr/>
          </p:nvSpPr>
          <p:spPr bwMode="auto">
            <a:xfrm>
              <a:off x="3927" y="1329"/>
              <a:ext cx="522" cy="288"/>
            </a:xfrm>
            <a:prstGeom prst="line">
              <a:avLst/>
            </a:prstGeom>
            <a:noFill/>
            <a:ln w="19050">
              <a:solidFill>
                <a:schemeClr val="tx1"/>
              </a:solidFill>
              <a:round/>
              <a:headEnd/>
              <a:tailEnd/>
            </a:ln>
            <a:effectLst/>
          </p:spPr>
          <p:txBody>
            <a:bodyPr/>
            <a:lstStyle/>
            <a:p>
              <a:endParaRPr lang="es-ES"/>
            </a:p>
          </p:txBody>
        </p:sp>
        <p:sp>
          <p:nvSpPr>
            <p:cNvPr id="760870" name="Line 38"/>
            <p:cNvSpPr>
              <a:spLocks noChangeShapeType="1"/>
            </p:cNvSpPr>
            <p:nvPr/>
          </p:nvSpPr>
          <p:spPr bwMode="auto">
            <a:xfrm flipH="1">
              <a:off x="4329" y="1617"/>
              <a:ext cx="120" cy="210"/>
            </a:xfrm>
            <a:prstGeom prst="line">
              <a:avLst/>
            </a:prstGeom>
            <a:noFill/>
            <a:ln w="19050">
              <a:solidFill>
                <a:schemeClr val="tx1"/>
              </a:solidFill>
              <a:round/>
              <a:headEnd/>
              <a:tailEnd/>
            </a:ln>
            <a:effectLst/>
          </p:spPr>
          <p:txBody>
            <a:bodyPr/>
            <a:lstStyle/>
            <a:p>
              <a:endParaRPr lang="es-ES"/>
            </a:p>
          </p:txBody>
        </p:sp>
        <p:sp>
          <p:nvSpPr>
            <p:cNvPr id="760871" name="Line 39"/>
            <p:cNvSpPr>
              <a:spLocks noChangeShapeType="1"/>
            </p:cNvSpPr>
            <p:nvPr/>
          </p:nvSpPr>
          <p:spPr bwMode="auto">
            <a:xfrm>
              <a:off x="4455" y="1617"/>
              <a:ext cx="114" cy="213"/>
            </a:xfrm>
            <a:prstGeom prst="line">
              <a:avLst/>
            </a:prstGeom>
            <a:noFill/>
            <a:ln w="19050">
              <a:solidFill>
                <a:schemeClr val="tx1"/>
              </a:solidFill>
              <a:round/>
              <a:headEnd/>
              <a:tailEnd/>
            </a:ln>
            <a:effectLst/>
          </p:spPr>
          <p:txBody>
            <a:bodyPr/>
            <a:lstStyle/>
            <a:p>
              <a:endParaRPr lang="es-ES"/>
            </a:p>
          </p:txBody>
        </p:sp>
        <p:sp>
          <p:nvSpPr>
            <p:cNvPr id="760872" name="Line 40"/>
            <p:cNvSpPr>
              <a:spLocks noChangeShapeType="1"/>
            </p:cNvSpPr>
            <p:nvPr/>
          </p:nvSpPr>
          <p:spPr bwMode="auto">
            <a:xfrm>
              <a:off x="4455" y="1617"/>
              <a:ext cx="369" cy="216"/>
            </a:xfrm>
            <a:prstGeom prst="line">
              <a:avLst/>
            </a:prstGeom>
            <a:noFill/>
            <a:ln w="19050">
              <a:solidFill>
                <a:schemeClr val="tx1"/>
              </a:solidFill>
              <a:round/>
              <a:headEnd/>
              <a:tailEnd/>
            </a:ln>
            <a:effectLst/>
          </p:spPr>
          <p:txBody>
            <a:bodyPr/>
            <a:lstStyle/>
            <a:p>
              <a:endParaRPr lang="es-ES"/>
            </a:p>
          </p:txBody>
        </p:sp>
        <p:sp>
          <p:nvSpPr>
            <p:cNvPr id="760873" name="Line 41"/>
            <p:cNvSpPr>
              <a:spLocks noChangeShapeType="1"/>
            </p:cNvSpPr>
            <p:nvPr/>
          </p:nvSpPr>
          <p:spPr bwMode="auto">
            <a:xfrm flipH="1">
              <a:off x="3978" y="1623"/>
              <a:ext cx="117" cy="207"/>
            </a:xfrm>
            <a:prstGeom prst="line">
              <a:avLst/>
            </a:prstGeom>
            <a:noFill/>
            <a:ln w="19050">
              <a:solidFill>
                <a:schemeClr val="tx1"/>
              </a:solidFill>
              <a:round/>
              <a:headEnd/>
              <a:tailEnd/>
            </a:ln>
            <a:effectLst/>
          </p:spPr>
          <p:txBody>
            <a:bodyPr/>
            <a:lstStyle/>
            <a:p>
              <a:endParaRPr lang="es-ES"/>
            </a:p>
          </p:txBody>
        </p:sp>
        <p:sp>
          <p:nvSpPr>
            <p:cNvPr id="760874" name="Line 42"/>
            <p:cNvSpPr>
              <a:spLocks noChangeShapeType="1"/>
            </p:cNvSpPr>
            <p:nvPr/>
          </p:nvSpPr>
          <p:spPr bwMode="auto">
            <a:xfrm>
              <a:off x="4095" y="1620"/>
              <a:ext cx="123" cy="213"/>
            </a:xfrm>
            <a:prstGeom prst="line">
              <a:avLst/>
            </a:prstGeom>
            <a:noFill/>
            <a:ln w="19050">
              <a:solidFill>
                <a:schemeClr val="tx1"/>
              </a:solidFill>
              <a:round/>
              <a:headEnd/>
              <a:tailEnd/>
            </a:ln>
            <a:effectLst/>
          </p:spPr>
          <p:txBody>
            <a:bodyPr/>
            <a:lstStyle/>
            <a:p>
              <a:endParaRPr lang="es-ES"/>
            </a:p>
          </p:txBody>
        </p:sp>
        <p:sp>
          <p:nvSpPr>
            <p:cNvPr id="760875" name="Oval 43"/>
            <p:cNvSpPr>
              <a:spLocks noChangeArrowheads="1"/>
            </p:cNvSpPr>
            <p:nvPr/>
          </p:nvSpPr>
          <p:spPr bwMode="auto">
            <a:xfrm>
              <a:off x="3552" y="96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76" name="Oval 44"/>
            <p:cNvSpPr>
              <a:spLocks noChangeArrowheads="1"/>
            </p:cNvSpPr>
            <p:nvPr/>
          </p:nvSpPr>
          <p:spPr bwMode="auto">
            <a:xfrm>
              <a:off x="3219" y="1305"/>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77" name="Oval 45"/>
            <p:cNvSpPr>
              <a:spLocks noChangeArrowheads="1"/>
            </p:cNvSpPr>
            <p:nvPr/>
          </p:nvSpPr>
          <p:spPr bwMode="auto">
            <a:xfrm>
              <a:off x="3903" y="130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78" name="Oval 46"/>
            <p:cNvSpPr>
              <a:spLocks noChangeArrowheads="1"/>
            </p:cNvSpPr>
            <p:nvPr/>
          </p:nvSpPr>
          <p:spPr bwMode="auto">
            <a:xfrm>
              <a:off x="3048" y="159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79" name="Oval 47"/>
            <p:cNvSpPr>
              <a:spLocks noChangeArrowheads="1"/>
            </p:cNvSpPr>
            <p:nvPr/>
          </p:nvSpPr>
          <p:spPr bwMode="auto">
            <a:xfrm>
              <a:off x="3387" y="159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0" name="Oval 48"/>
            <p:cNvSpPr>
              <a:spLocks noChangeArrowheads="1"/>
            </p:cNvSpPr>
            <p:nvPr/>
          </p:nvSpPr>
          <p:spPr bwMode="auto">
            <a:xfrm>
              <a:off x="3735" y="159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1" name="Oval 49"/>
            <p:cNvSpPr>
              <a:spLocks noChangeArrowheads="1"/>
            </p:cNvSpPr>
            <p:nvPr/>
          </p:nvSpPr>
          <p:spPr bwMode="auto">
            <a:xfrm>
              <a:off x="4305" y="180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2" name="Oval 50"/>
            <p:cNvSpPr>
              <a:spLocks noChangeArrowheads="1"/>
            </p:cNvSpPr>
            <p:nvPr/>
          </p:nvSpPr>
          <p:spPr bwMode="auto">
            <a:xfrm>
              <a:off x="4542"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3" name="Oval 51"/>
            <p:cNvSpPr>
              <a:spLocks noChangeArrowheads="1"/>
            </p:cNvSpPr>
            <p:nvPr/>
          </p:nvSpPr>
          <p:spPr bwMode="auto">
            <a:xfrm>
              <a:off x="4794"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4" name="Oval 52"/>
            <p:cNvSpPr>
              <a:spLocks noChangeArrowheads="1"/>
            </p:cNvSpPr>
            <p:nvPr/>
          </p:nvSpPr>
          <p:spPr bwMode="auto">
            <a:xfrm>
              <a:off x="4425" y="159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5" name="Oval 53"/>
            <p:cNvSpPr>
              <a:spLocks noChangeArrowheads="1"/>
            </p:cNvSpPr>
            <p:nvPr/>
          </p:nvSpPr>
          <p:spPr bwMode="auto">
            <a:xfrm>
              <a:off x="4068" y="159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6" name="Oval 54"/>
            <p:cNvSpPr>
              <a:spLocks noChangeArrowheads="1"/>
            </p:cNvSpPr>
            <p:nvPr/>
          </p:nvSpPr>
          <p:spPr bwMode="auto">
            <a:xfrm>
              <a:off x="3618" y="181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7" name="Oval 55"/>
            <p:cNvSpPr>
              <a:spLocks noChangeArrowheads="1"/>
            </p:cNvSpPr>
            <p:nvPr/>
          </p:nvSpPr>
          <p:spPr bwMode="auto">
            <a:xfrm>
              <a:off x="3843" y="180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8" name="Oval 56"/>
            <p:cNvSpPr>
              <a:spLocks noChangeArrowheads="1"/>
            </p:cNvSpPr>
            <p:nvPr/>
          </p:nvSpPr>
          <p:spPr bwMode="auto">
            <a:xfrm>
              <a:off x="3951"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89" name="Oval 57"/>
            <p:cNvSpPr>
              <a:spLocks noChangeArrowheads="1"/>
            </p:cNvSpPr>
            <p:nvPr/>
          </p:nvSpPr>
          <p:spPr bwMode="auto">
            <a:xfrm>
              <a:off x="4191"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90" name="Oval 58"/>
            <p:cNvSpPr>
              <a:spLocks noChangeArrowheads="1"/>
            </p:cNvSpPr>
            <p:nvPr/>
          </p:nvSpPr>
          <p:spPr bwMode="auto">
            <a:xfrm>
              <a:off x="2934" y="180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91" name="Oval 59"/>
            <p:cNvSpPr>
              <a:spLocks noChangeArrowheads="1"/>
            </p:cNvSpPr>
            <p:nvPr/>
          </p:nvSpPr>
          <p:spPr bwMode="auto">
            <a:xfrm>
              <a:off x="3162"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92" name="Oval 60"/>
            <p:cNvSpPr>
              <a:spLocks noChangeArrowheads="1"/>
            </p:cNvSpPr>
            <p:nvPr/>
          </p:nvSpPr>
          <p:spPr bwMode="auto">
            <a:xfrm>
              <a:off x="3273" y="18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893" name="Oval 61"/>
            <p:cNvSpPr>
              <a:spLocks noChangeArrowheads="1"/>
            </p:cNvSpPr>
            <p:nvPr/>
          </p:nvSpPr>
          <p:spPr bwMode="auto">
            <a:xfrm>
              <a:off x="3504" y="181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grpSp>
        <p:nvGrpSpPr>
          <p:cNvPr id="760894" name="Group 62"/>
          <p:cNvGrpSpPr>
            <a:grpSpLocks/>
          </p:cNvGrpSpPr>
          <p:nvPr/>
        </p:nvGrpSpPr>
        <p:grpSpPr bwMode="auto">
          <a:xfrm>
            <a:off x="3124200" y="1524000"/>
            <a:ext cx="1443038" cy="1447800"/>
            <a:chOff x="2040" y="960"/>
            <a:chExt cx="909" cy="912"/>
          </a:xfrm>
        </p:grpSpPr>
        <p:sp>
          <p:nvSpPr>
            <p:cNvPr id="760895" name="Line 63"/>
            <p:cNvSpPr>
              <a:spLocks noChangeShapeType="1"/>
            </p:cNvSpPr>
            <p:nvPr/>
          </p:nvSpPr>
          <p:spPr bwMode="auto">
            <a:xfrm>
              <a:off x="2061" y="1410"/>
              <a:ext cx="126" cy="300"/>
            </a:xfrm>
            <a:prstGeom prst="line">
              <a:avLst/>
            </a:prstGeom>
            <a:noFill/>
            <a:ln w="19050">
              <a:solidFill>
                <a:schemeClr val="tx1"/>
              </a:solidFill>
              <a:round/>
              <a:headEnd/>
              <a:tailEnd/>
            </a:ln>
            <a:effectLst/>
          </p:spPr>
          <p:txBody>
            <a:bodyPr/>
            <a:lstStyle/>
            <a:p>
              <a:endParaRPr lang="es-ES"/>
            </a:p>
          </p:txBody>
        </p:sp>
        <p:sp>
          <p:nvSpPr>
            <p:cNvPr id="760896" name="Line 64"/>
            <p:cNvSpPr>
              <a:spLocks noChangeShapeType="1"/>
            </p:cNvSpPr>
            <p:nvPr/>
          </p:nvSpPr>
          <p:spPr bwMode="auto">
            <a:xfrm flipV="1">
              <a:off x="2061" y="1110"/>
              <a:ext cx="132" cy="300"/>
            </a:xfrm>
            <a:prstGeom prst="line">
              <a:avLst/>
            </a:prstGeom>
            <a:noFill/>
            <a:ln w="19050">
              <a:solidFill>
                <a:schemeClr val="tx1"/>
              </a:solidFill>
              <a:round/>
              <a:headEnd/>
              <a:tailEnd/>
            </a:ln>
            <a:effectLst/>
          </p:spPr>
          <p:txBody>
            <a:bodyPr/>
            <a:lstStyle/>
            <a:p>
              <a:endParaRPr lang="es-ES"/>
            </a:p>
          </p:txBody>
        </p:sp>
        <p:sp>
          <p:nvSpPr>
            <p:cNvPr id="760897" name="Line 65"/>
            <p:cNvSpPr>
              <a:spLocks noChangeShapeType="1"/>
            </p:cNvSpPr>
            <p:nvPr/>
          </p:nvSpPr>
          <p:spPr bwMode="auto">
            <a:xfrm flipV="1">
              <a:off x="2199" y="981"/>
              <a:ext cx="303" cy="126"/>
            </a:xfrm>
            <a:prstGeom prst="line">
              <a:avLst/>
            </a:prstGeom>
            <a:noFill/>
            <a:ln w="19050">
              <a:solidFill>
                <a:schemeClr val="tx1"/>
              </a:solidFill>
              <a:round/>
              <a:headEnd/>
              <a:tailEnd/>
            </a:ln>
            <a:effectLst/>
          </p:spPr>
          <p:txBody>
            <a:bodyPr/>
            <a:lstStyle/>
            <a:p>
              <a:endParaRPr lang="es-ES"/>
            </a:p>
          </p:txBody>
        </p:sp>
        <p:sp>
          <p:nvSpPr>
            <p:cNvPr id="760898" name="Line 66"/>
            <p:cNvSpPr>
              <a:spLocks noChangeShapeType="1"/>
            </p:cNvSpPr>
            <p:nvPr/>
          </p:nvSpPr>
          <p:spPr bwMode="auto">
            <a:xfrm>
              <a:off x="2502" y="981"/>
              <a:ext cx="300" cy="126"/>
            </a:xfrm>
            <a:prstGeom prst="line">
              <a:avLst/>
            </a:prstGeom>
            <a:noFill/>
            <a:ln w="19050">
              <a:solidFill>
                <a:schemeClr val="tx1"/>
              </a:solidFill>
              <a:round/>
              <a:headEnd/>
              <a:tailEnd/>
            </a:ln>
            <a:effectLst/>
          </p:spPr>
          <p:txBody>
            <a:bodyPr/>
            <a:lstStyle/>
            <a:p>
              <a:endParaRPr lang="es-ES"/>
            </a:p>
          </p:txBody>
        </p:sp>
        <p:sp>
          <p:nvSpPr>
            <p:cNvPr id="760899" name="Line 67"/>
            <p:cNvSpPr>
              <a:spLocks noChangeShapeType="1"/>
            </p:cNvSpPr>
            <p:nvPr/>
          </p:nvSpPr>
          <p:spPr bwMode="auto">
            <a:xfrm>
              <a:off x="2802" y="1101"/>
              <a:ext cx="129" cy="306"/>
            </a:xfrm>
            <a:prstGeom prst="line">
              <a:avLst/>
            </a:prstGeom>
            <a:noFill/>
            <a:ln w="19050">
              <a:solidFill>
                <a:schemeClr val="tx1"/>
              </a:solidFill>
              <a:round/>
              <a:headEnd/>
              <a:tailEnd/>
            </a:ln>
            <a:effectLst/>
          </p:spPr>
          <p:txBody>
            <a:bodyPr/>
            <a:lstStyle/>
            <a:p>
              <a:endParaRPr lang="es-ES"/>
            </a:p>
          </p:txBody>
        </p:sp>
        <p:sp>
          <p:nvSpPr>
            <p:cNvPr id="760900" name="Line 68"/>
            <p:cNvSpPr>
              <a:spLocks noChangeShapeType="1"/>
            </p:cNvSpPr>
            <p:nvPr/>
          </p:nvSpPr>
          <p:spPr bwMode="auto">
            <a:xfrm flipH="1">
              <a:off x="2799" y="1404"/>
              <a:ext cx="132" cy="321"/>
            </a:xfrm>
            <a:prstGeom prst="line">
              <a:avLst/>
            </a:prstGeom>
            <a:noFill/>
            <a:ln w="19050">
              <a:solidFill>
                <a:schemeClr val="tx1"/>
              </a:solidFill>
              <a:round/>
              <a:headEnd/>
              <a:tailEnd/>
            </a:ln>
            <a:effectLst/>
          </p:spPr>
          <p:txBody>
            <a:bodyPr/>
            <a:lstStyle/>
            <a:p>
              <a:endParaRPr lang="es-ES"/>
            </a:p>
          </p:txBody>
        </p:sp>
        <p:sp>
          <p:nvSpPr>
            <p:cNvPr id="760901" name="Line 69"/>
            <p:cNvSpPr>
              <a:spLocks noChangeShapeType="1"/>
            </p:cNvSpPr>
            <p:nvPr/>
          </p:nvSpPr>
          <p:spPr bwMode="auto">
            <a:xfrm flipV="1">
              <a:off x="2505" y="1722"/>
              <a:ext cx="294" cy="126"/>
            </a:xfrm>
            <a:prstGeom prst="line">
              <a:avLst/>
            </a:prstGeom>
            <a:noFill/>
            <a:ln w="19050">
              <a:solidFill>
                <a:schemeClr val="tx1"/>
              </a:solidFill>
              <a:round/>
              <a:headEnd/>
              <a:tailEnd/>
            </a:ln>
            <a:effectLst/>
          </p:spPr>
          <p:txBody>
            <a:bodyPr/>
            <a:lstStyle/>
            <a:p>
              <a:endParaRPr lang="es-ES"/>
            </a:p>
          </p:txBody>
        </p:sp>
        <p:sp>
          <p:nvSpPr>
            <p:cNvPr id="760902" name="Line 70"/>
            <p:cNvSpPr>
              <a:spLocks noChangeShapeType="1"/>
            </p:cNvSpPr>
            <p:nvPr/>
          </p:nvSpPr>
          <p:spPr bwMode="auto">
            <a:xfrm>
              <a:off x="2190" y="1719"/>
              <a:ext cx="318" cy="126"/>
            </a:xfrm>
            <a:prstGeom prst="line">
              <a:avLst/>
            </a:prstGeom>
            <a:noFill/>
            <a:ln w="19050">
              <a:solidFill>
                <a:schemeClr val="tx1"/>
              </a:solidFill>
              <a:round/>
              <a:headEnd/>
              <a:tailEnd/>
            </a:ln>
            <a:effectLst/>
          </p:spPr>
          <p:txBody>
            <a:bodyPr/>
            <a:lstStyle/>
            <a:p>
              <a:endParaRPr lang="es-ES"/>
            </a:p>
          </p:txBody>
        </p:sp>
        <p:sp>
          <p:nvSpPr>
            <p:cNvPr id="760903" name="Oval 71"/>
            <p:cNvSpPr>
              <a:spLocks noChangeArrowheads="1"/>
            </p:cNvSpPr>
            <p:nvPr/>
          </p:nvSpPr>
          <p:spPr bwMode="auto">
            <a:xfrm>
              <a:off x="2478" y="1824"/>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4" name="Oval 72"/>
            <p:cNvSpPr>
              <a:spLocks noChangeArrowheads="1"/>
            </p:cNvSpPr>
            <p:nvPr/>
          </p:nvSpPr>
          <p:spPr bwMode="auto">
            <a:xfrm>
              <a:off x="2172" y="108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5" name="Oval 73"/>
            <p:cNvSpPr>
              <a:spLocks noChangeArrowheads="1"/>
            </p:cNvSpPr>
            <p:nvPr/>
          </p:nvSpPr>
          <p:spPr bwMode="auto">
            <a:xfrm>
              <a:off x="2040" y="138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6" name="Oval 74"/>
            <p:cNvSpPr>
              <a:spLocks noChangeArrowheads="1"/>
            </p:cNvSpPr>
            <p:nvPr/>
          </p:nvSpPr>
          <p:spPr bwMode="auto">
            <a:xfrm>
              <a:off x="2778" y="1701"/>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7" name="Oval 75"/>
            <p:cNvSpPr>
              <a:spLocks noChangeArrowheads="1"/>
            </p:cNvSpPr>
            <p:nvPr/>
          </p:nvSpPr>
          <p:spPr bwMode="auto">
            <a:xfrm>
              <a:off x="2163" y="169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8" name="Oval 76"/>
            <p:cNvSpPr>
              <a:spLocks noChangeArrowheads="1"/>
            </p:cNvSpPr>
            <p:nvPr/>
          </p:nvSpPr>
          <p:spPr bwMode="auto">
            <a:xfrm>
              <a:off x="2901" y="13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09" name="Oval 77"/>
            <p:cNvSpPr>
              <a:spLocks noChangeArrowheads="1"/>
            </p:cNvSpPr>
            <p:nvPr/>
          </p:nvSpPr>
          <p:spPr bwMode="auto">
            <a:xfrm>
              <a:off x="2772" y="10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10" name="Oval 78"/>
            <p:cNvSpPr>
              <a:spLocks noChangeArrowheads="1"/>
            </p:cNvSpPr>
            <p:nvPr/>
          </p:nvSpPr>
          <p:spPr bwMode="auto">
            <a:xfrm>
              <a:off x="2475" y="96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grpSp>
        <p:nvGrpSpPr>
          <p:cNvPr id="760911" name="Group 79"/>
          <p:cNvGrpSpPr>
            <a:grpSpLocks/>
          </p:cNvGrpSpPr>
          <p:nvPr/>
        </p:nvGrpSpPr>
        <p:grpSpPr bwMode="auto">
          <a:xfrm>
            <a:off x="1143000" y="3895725"/>
            <a:ext cx="1443038" cy="1438275"/>
            <a:chOff x="1014" y="2454"/>
            <a:chExt cx="909" cy="906"/>
          </a:xfrm>
        </p:grpSpPr>
        <p:sp>
          <p:nvSpPr>
            <p:cNvPr id="760912" name="Line 80"/>
            <p:cNvSpPr>
              <a:spLocks noChangeShapeType="1"/>
            </p:cNvSpPr>
            <p:nvPr/>
          </p:nvSpPr>
          <p:spPr bwMode="auto">
            <a:xfrm>
              <a:off x="1161" y="3213"/>
              <a:ext cx="309" cy="123"/>
            </a:xfrm>
            <a:prstGeom prst="line">
              <a:avLst/>
            </a:prstGeom>
            <a:noFill/>
            <a:ln w="19050">
              <a:solidFill>
                <a:schemeClr val="tx1"/>
              </a:solidFill>
              <a:round/>
              <a:headEnd/>
              <a:tailEnd/>
            </a:ln>
            <a:effectLst/>
          </p:spPr>
          <p:txBody>
            <a:bodyPr/>
            <a:lstStyle/>
            <a:p>
              <a:endParaRPr lang="es-ES"/>
            </a:p>
          </p:txBody>
        </p:sp>
        <p:sp>
          <p:nvSpPr>
            <p:cNvPr id="760913" name="Line 81"/>
            <p:cNvSpPr>
              <a:spLocks noChangeShapeType="1"/>
            </p:cNvSpPr>
            <p:nvPr/>
          </p:nvSpPr>
          <p:spPr bwMode="auto">
            <a:xfrm flipV="1">
              <a:off x="1467" y="3213"/>
              <a:ext cx="309" cy="126"/>
            </a:xfrm>
            <a:prstGeom prst="line">
              <a:avLst/>
            </a:prstGeom>
            <a:noFill/>
            <a:ln w="19050">
              <a:solidFill>
                <a:schemeClr val="tx1"/>
              </a:solidFill>
              <a:round/>
              <a:headEnd/>
              <a:tailEnd/>
            </a:ln>
            <a:effectLst/>
          </p:spPr>
          <p:txBody>
            <a:bodyPr/>
            <a:lstStyle/>
            <a:p>
              <a:endParaRPr lang="es-ES"/>
            </a:p>
          </p:txBody>
        </p:sp>
        <p:sp>
          <p:nvSpPr>
            <p:cNvPr id="760914" name="Line 82"/>
            <p:cNvSpPr>
              <a:spLocks noChangeShapeType="1"/>
            </p:cNvSpPr>
            <p:nvPr/>
          </p:nvSpPr>
          <p:spPr bwMode="auto">
            <a:xfrm flipV="1">
              <a:off x="1776" y="2910"/>
              <a:ext cx="126" cy="303"/>
            </a:xfrm>
            <a:prstGeom prst="line">
              <a:avLst/>
            </a:prstGeom>
            <a:noFill/>
            <a:ln w="19050">
              <a:solidFill>
                <a:schemeClr val="tx1"/>
              </a:solidFill>
              <a:round/>
              <a:headEnd/>
              <a:tailEnd/>
            </a:ln>
            <a:effectLst/>
          </p:spPr>
          <p:txBody>
            <a:bodyPr/>
            <a:lstStyle/>
            <a:p>
              <a:endParaRPr lang="es-ES"/>
            </a:p>
          </p:txBody>
        </p:sp>
        <p:sp>
          <p:nvSpPr>
            <p:cNvPr id="760915" name="Line 83"/>
            <p:cNvSpPr>
              <a:spLocks noChangeShapeType="1"/>
            </p:cNvSpPr>
            <p:nvPr/>
          </p:nvSpPr>
          <p:spPr bwMode="auto">
            <a:xfrm>
              <a:off x="1764" y="2598"/>
              <a:ext cx="135" cy="303"/>
            </a:xfrm>
            <a:prstGeom prst="line">
              <a:avLst/>
            </a:prstGeom>
            <a:noFill/>
            <a:ln w="19050">
              <a:solidFill>
                <a:schemeClr val="tx1"/>
              </a:solidFill>
              <a:round/>
              <a:headEnd/>
              <a:tailEnd/>
            </a:ln>
            <a:effectLst/>
          </p:spPr>
          <p:txBody>
            <a:bodyPr/>
            <a:lstStyle/>
            <a:p>
              <a:endParaRPr lang="es-ES"/>
            </a:p>
          </p:txBody>
        </p:sp>
        <p:sp>
          <p:nvSpPr>
            <p:cNvPr id="760916" name="Line 84"/>
            <p:cNvSpPr>
              <a:spLocks noChangeShapeType="1"/>
            </p:cNvSpPr>
            <p:nvPr/>
          </p:nvSpPr>
          <p:spPr bwMode="auto">
            <a:xfrm flipH="1" flipV="1">
              <a:off x="1470" y="2475"/>
              <a:ext cx="303" cy="123"/>
            </a:xfrm>
            <a:prstGeom prst="line">
              <a:avLst/>
            </a:prstGeom>
            <a:noFill/>
            <a:ln w="19050">
              <a:solidFill>
                <a:schemeClr val="tx1"/>
              </a:solidFill>
              <a:round/>
              <a:headEnd/>
              <a:tailEnd/>
            </a:ln>
            <a:effectLst/>
          </p:spPr>
          <p:txBody>
            <a:bodyPr/>
            <a:lstStyle/>
            <a:p>
              <a:endParaRPr lang="es-ES"/>
            </a:p>
          </p:txBody>
        </p:sp>
        <p:sp>
          <p:nvSpPr>
            <p:cNvPr id="760917" name="Line 85"/>
            <p:cNvSpPr>
              <a:spLocks noChangeShapeType="1"/>
            </p:cNvSpPr>
            <p:nvPr/>
          </p:nvSpPr>
          <p:spPr bwMode="auto">
            <a:xfrm flipH="1">
              <a:off x="1164" y="2472"/>
              <a:ext cx="306" cy="129"/>
            </a:xfrm>
            <a:prstGeom prst="line">
              <a:avLst/>
            </a:prstGeom>
            <a:noFill/>
            <a:ln w="19050">
              <a:solidFill>
                <a:schemeClr val="tx1"/>
              </a:solidFill>
              <a:round/>
              <a:headEnd/>
              <a:tailEnd/>
            </a:ln>
            <a:effectLst/>
          </p:spPr>
          <p:txBody>
            <a:bodyPr/>
            <a:lstStyle/>
            <a:p>
              <a:endParaRPr lang="es-ES"/>
            </a:p>
          </p:txBody>
        </p:sp>
        <p:sp>
          <p:nvSpPr>
            <p:cNvPr id="760918" name="Line 86"/>
            <p:cNvSpPr>
              <a:spLocks noChangeShapeType="1"/>
            </p:cNvSpPr>
            <p:nvPr/>
          </p:nvSpPr>
          <p:spPr bwMode="auto">
            <a:xfrm flipH="1">
              <a:off x="1038" y="2604"/>
              <a:ext cx="123" cy="303"/>
            </a:xfrm>
            <a:prstGeom prst="line">
              <a:avLst/>
            </a:prstGeom>
            <a:noFill/>
            <a:ln w="19050">
              <a:solidFill>
                <a:schemeClr val="tx1"/>
              </a:solidFill>
              <a:round/>
              <a:headEnd/>
              <a:tailEnd/>
            </a:ln>
            <a:effectLst/>
          </p:spPr>
          <p:txBody>
            <a:bodyPr/>
            <a:lstStyle/>
            <a:p>
              <a:endParaRPr lang="es-ES"/>
            </a:p>
          </p:txBody>
        </p:sp>
        <p:sp>
          <p:nvSpPr>
            <p:cNvPr id="760919" name="Line 87"/>
            <p:cNvSpPr>
              <a:spLocks noChangeShapeType="1"/>
            </p:cNvSpPr>
            <p:nvPr/>
          </p:nvSpPr>
          <p:spPr bwMode="auto">
            <a:xfrm>
              <a:off x="1035" y="2904"/>
              <a:ext cx="129" cy="315"/>
            </a:xfrm>
            <a:prstGeom prst="line">
              <a:avLst/>
            </a:prstGeom>
            <a:noFill/>
            <a:ln w="19050">
              <a:solidFill>
                <a:schemeClr val="tx1"/>
              </a:solidFill>
              <a:round/>
              <a:headEnd/>
              <a:tailEnd/>
            </a:ln>
            <a:effectLst/>
          </p:spPr>
          <p:txBody>
            <a:bodyPr/>
            <a:lstStyle/>
            <a:p>
              <a:endParaRPr lang="es-ES"/>
            </a:p>
          </p:txBody>
        </p:sp>
        <p:sp>
          <p:nvSpPr>
            <p:cNvPr id="760920" name="Line 88"/>
            <p:cNvSpPr>
              <a:spLocks noChangeShapeType="1"/>
            </p:cNvSpPr>
            <p:nvPr/>
          </p:nvSpPr>
          <p:spPr bwMode="auto">
            <a:xfrm>
              <a:off x="1170" y="2598"/>
              <a:ext cx="600" cy="0"/>
            </a:xfrm>
            <a:prstGeom prst="line">
              <a:avLst/>
            </a:prstGeom>
            <a:noFill/>
            <a:ln w="19050">
              <a:solidFill>
                <a:schemeClr val="tx1"/>
              </a:solidFill>
              <a:round/>
              <a:headEnd/>
              <a:tailEnd/>
            </a:ln>
            <a:effectLst/>
          </p:spPr>
          <p:txBody>
            <a:bodyPr/>
            <a:lstStyle/>
            <a:p>
              <a:endParaRPr lang="es-ES"/>
            </a:p>
          </p:txBody>
        </p:sp>
        <p:sp>
          <p:nvSpPr>
            <p:cNvPr id="760921" name="Line 89"/>
            <p:cNvSpPr>
              <a:spLocks noChangeShapeType="1"/>
            </p:cNvSpPr>
            <p:nvPr/>
          </p:nvSpPr>
          <p:spPr bwMode="auto">
            <a:xfrm>
              <a:off x="1038" y="2907"/>
              <a:ext cx="855" cy="0"/>
            </a:xfrm>
            <a:prstGeom prst="line">
              <a:avLst/>
            </a:prstGeom>
            <a:noFill/>
            <a:ln w="19050">
              <a:solidFill>
                <a:schemeClr val="tx1"/>
              </a:solidFill>
              <a:round/>
              <a:headEnd/>
              <a:tailEnd/>
            </a:ln>
            <a:effectLst/>
          </p:spPr>
          <p:txBody>
            <a:bodyPr/>
            <a:lstStyle/>
            <a:p>
              <a:endParaRPr lang="es-ES"/>
            </a:p>
          </p:txBody>
        </p:sp>
        <p:sp>
          <p:nvSpPr>
            <p:cNvPr id="760922" name="Line 90"/>
            <p:cNvSpPr>
              <a:spLocks noChangeShapeType="1"/>
            </p:cNvSpPr>
            <p:nvPr/>
          </p:nvSpPr>
          <p:spPr bwMode="auto">
            <a:xfrm flipV="1">
              <a:off x="1164" y="3210"/>
              <a:ext cx="612" cy="9"/>
            </a:xfrm>
            <a:prstGeom prst="line">
              <a:avLst/>
            </a:prstGeom>
            <a:noFill/>
            <a:ln w="19050">
              <a:solidFill>
                <a:schemeClr val="tx1"/>
              </a:solidFill>
              <a:round/>
              <a:headEnd/>
              <a:tailEnd/>
            </a:ln>
            <a:effectLst/>
          </p:spPr>
          <p:txBody>
            <a:bodyPr/>
            <a:lstStyle/>
            <a:p>
              <a:endParaRPr lang="es-ES"/>
            </a:p>
          </p:txBody>
        </p:sp>
        <p:sp>
          <p:nvSpPr>
            <p:cNvPr id="760923" name="Line 91"/>
            <p:cNvSpPr>
              <a:spLocks noChangeShapeType="1"/>
            </p:cNvSpPr>
            <p:nvPr/>
          </p:nvSpPr>
          <p:spPr bwMode="auto">
            <a:xfrm>
              <a:off x="1164" y="2601"/>
              <a:ext cx="3" cy="615"/>
            </a:xfrm>
            <a:prstGeom prst="line">
              <a:avLst/>
            </a:prstGeom>
            <a:noFill/>
            <a:ln w="19050">
              <a:solidFill>
                <a:schemeClr val="tx1"/>
              </a:solidFill>
              <a:round/>
              <a:headEnd/>
              <a:tailEnd/>
            </a:ln>
            <a:effectLst/>
          </p:spPr>
          <p:txBody>
            <a:bodyPr/>
            <a:lstStyle/>
            <a:p>
              <a:endParaRPr lang="es-ES"/>
            </a:p>
          </p:txBody>
        </p:sp>
        <p:sp>
          <p:nvSpPr>
            <p:cNvPr id="760924" name="Line 92"/>
            <p:cNvSpPr>
              <a:spLocks noChangeShapeType="1"/>
            </p:cNvSpPr>
            <p:nvPr/>
          </p:nvSpPr>
          <p:spPr bwMode="auto">
            <a:xfrm>
              <a:off x="1767" y="2601"/>
              <a:ext cx="6" cy="609"/>
            </a:xfrm>
            <a:prstGeom prst="line">
              <a:avLst/>
            </a:prstGeom>
            <a:noFill/>
            <a:ln w="19050">
              <a:solidFill>
                <a:schemeClr val="tx1"/>
              </a:solidFill>
              <a:round/>
              <a:headEnd/>
              <a:tailEnd/>
            </a:ln>
            <a:effectLst/>
          </p:spPr>
          <p:txBody>
            <a:bodyPr/>
            <a:lstStyle/>
            <a:p>
              <a:endParaRPr lang="es-ES"/>
            </a:p>
          </p:txBody>
        </p:sp>
        <p:sp>
          <p:nvSpPr>
            <p:cNvPr id="760925" name="Line 93"/>
            <p:cNvSpPr>
              <a:spLocks noChangeShapeType="1"/>
            </p:cNvSpPr>
            <p:nvPr/>
          </p:nvSpPr>
          <p:spPr bwMode="auto">
            <a:xfrm>
              <a:off x="1164" y="2601"/>
              <a:ext cx="606" cy="606"/>
            </a:xfrm>
            <a:prstGeom prst="line">
              <a:avLst/>
            </a:prstGeom>
            <a:noFill/>
            <a:ln w="19050">
              <a:solidFill>
                <a:schemeClr val="tx1"/>
              </a:solidFill>
              <a:round/>
              <a:headEnd/>
              <a:tailEnd/>
            </a:ln>
            <a:effectLst/>
          </p:spPr>
          <p:txBody>
            <a:bodyPr/>
            <a:lstStyle/>
            <a:p>
              <a:endParaRPr lang="es-ES"/>
            </a:p>
          </p:txBody>
        </p:sp>
        <p:sp>
          <p:nvSpPr>
            <p:cNvPr id="760926" name="Line 94"/>
            <p:cNvSpPr>
              <a:spLocks noChangeShapeType="1"/>
            </p:cNvSpPr>
            <p:nvPr/>
          </p:nvSpPr>
          <p:spPr bwMode="auto">
            <a:xfrm flipV="1">
              <a:off x="1164" y="2601"/>
              <a:ext cx="603" cy="615"/>
            </a:xfrm>
            <a:prstGeom prst="line">
              <a:avLst/>
            </a:prstGeom>
            <a:noFill/>
            <a:ln w="19050">
              <a:solidFill>
                <a:schemeClr val="tx1"/>
              </a:solidFill>
              <a:round/>
              <a:headEnd/>
              <a:tailEnd/>
            </a:ln>
            <a:effectLst/>
          </p:spPr>
          <p:txBody>
            <a:bodyPr/>
            <a:lstStyle/>
            <a:p>
              <a:endParaRPr lang="es-ES"/>
            </a:p>
          </p:txBody>
        </p:sp>
        <p:sp>
          <p:nvSpPr>
            <p:cNvPr id="760927" name="Line 95"/>
            <p:cNvSpPr>
              <a:spLocks noChangeShapeType="1"/>
            </p:cNvSpPr>
            <p:nvPr/>
          </p:nvSpPr>
          <p:spPr bwMode="auto">
            <a:xfrm>
              <a:off x="1170" y="2607"/>
              <a:ext cx="729" cy="297"/>
            </a:xfrm>
            <a:prstGeom prst="line">
              <a:avLst/>
            </a:prstGeom>
            <a:noFill/>
            <a:ln w="19050">
              <a:solidFill>
                <a:schemeClr val="tx1"/>
              </a:solidFill>
              <a:round/>
              <a:headEnd/>
              <a:tailEnd/>
            </a:ln>
            <a:effectLst/>
          </p:spPr>
          <p:txBody>
            <a:bodyPr/>
            <a:lstStyle/>
            <a:p>
              <a:endParaRPr lang="es-ES"/>
            </a:p>
          </p:txBody>
        </p:sp>
        <p:sp>
          <p:nvSpPr>
            <p:cNvPr id="760928" name="Line 96"/>
            <p:cNvSpPr>
              <a:spLocks noChangeShapeType="1"/>
            </p:cNvSpPr>
            <p:nvPr/>
          </p:nvSpPr>
          <p:spPr bwMode="auto">
            <a:xfrm flipV="1">
              <a:off x="1164" y="2901"/>
              <a:ext cx="735" cy="315"/>
            </a:xfrm>
            <a:prstGeom prst="line">
              <a:avLst/>
            </a:prstGeom>
            <a:noFill/>
            <a:ln w="19050">
              <a:solidFill>
                <a:schemeClr val="tx1"/>
              </a:solidFill>
              <a:round/>
              <a:headEnd/>
              <a:tailEnd/>
            </a:ln>
            <a:effectLst/>
          </p:spPr>
          <p:txBody>
            <a:bodyPr/>
            <a:lstStyle/>
            <a:p>
              <a:endParaRPr lang="es-ES"/>
            </a:p>
          </p:txBody>
        </p:sp>
        <p:sp>
          <p:nvSpPr>
            <p:cNvPr id="760929" name="Line 97"/>
            <p:cNvSpPr>
              <a:spLocks noChangeShapeType="1"/>
            </p:cNvSpPr>
            <p:nvPr/>
          </p:nvSpPr>
          <p:spPr bwMode="auto">
            <a:xfrm flipV="1">
              <a:off x="1038" y="2595"/>
              <a:ext cx="729" cy="309"/>
            </a:xfrm>
            <a:prstGeom prst="line">
              <a:avLst/>
            </a:prstGeom>
            <a:noFill/>
            <a:ln w="19050">
              <a:solidFill>
                <a:schemeClr val="tx1"/>
              </a:solidFill>
              <a:round/>
              <a:headEnd/>
              <a:tailEnd/>
            </a:ln>
            <a:effectLst/>
          </p:spPr>
          <p:txBody>
            <a:bodyPr/>
            <a:lstStyle/>
            <a:p>
              <a:endParaRPr lang="es-ES"/>
            </a:p>
          </p:txBody>
        </p:sp>
        <p:sp>
          <p:nvSpPr>
            <p:cNvPr id="760930" name="Line 98"/>
            <p:cNvSpPr>
              <a:spLocks noChangeShapeType="1"/>
            </p:cNvSpPr>
            <p:nvPr/>
          </p:nvSpPr>
          <p:spPr bwMode="auto">
            <a:xfrm>
              <a:off x="1038" y="2904"/>
              <a:ext cx="735" cy="303"/>
            </a:xfrm>
            <a:prstGeom prst="line">
              <a:avLst/>
            </a:prstGeom>
            <a:noFill/>
            <a:ln w="19050">
              <a:solidFill>
                <a:schemeClr val="tx1"/>
              </a:solidFill>
              <a:round/>
              <a:headEnd/>
              <a:tailEnd/>
            </a:ln>
            <a:effectLst/>
          </p:spPr>
          <p:txBody>
            <a:bodyPr/>
            <a:lstStyle/>
            <a:p>
              <a:endParaRPr lang="es-ES"/>
            </a:p>
          </p:txBody>
        </p:sp>
        <p:sp>
          <p:nvSpPr>
            <p:cNvPr id="760931" name="Line 99"/>
            <p:cNvSpPr>
              <a:spLocks noChangeShapeType="1"/>
            </p:cNvSpPr>
            <p:nvPr/>
          </p:nvSpPr>
          <p:spPr bwMode="auto">
            <a:xfrm flipV="1">
              <a:off x="1170" y="2475"/>
              <a:ext cx="300" cy="732"/>
            </a:xfrm>
            <a:prstGeom prst="line">
              <a:avLst/>
            </a:prstGeom>
            <a:noFill/>
            <a:ln w="19050">
              <a:solidFill>
                <a:schemeClr val="tx1"/>
              </a:solidFill>
              <a:round/>
              <a:headEnd/>
              <a:tailEnd/>
            </a:ln>
            <a:effectLst/>
          </p:spPr>
          <p:txBody>
            <a:bodyPr/>
            <a:lstStyle/>
            <a:p>
              <a:endParaRPr lang="es-ES"/>
            </a:p>
          </p:txBody>
        </p:sp>
        <p:sp>
          <p:nvSpPr>
            <p:cNvPr id="760932" name="Line 100"/>
            <p:cNvSpPr>
              <a:spLocks noChangeShapeType="1"/>
            </p:cNvSpPr>
            <p:nvPr/>
          </p:nvSpPr>
          <p:spPr bwMode="auto">
            <a:xfrm>
              <a:off x="1470" y="2475"/>
              <a:ext cx="300" cy="735"/>
            </a:xfrm>
            <a:prstGeom prst="line">
              <a:avLst/>
            </a:prstGeom>
            <a:noFill/>
            <a:ln w="19050">
              <a:solidFill>
                <a:schemeClr val="tx1"/>
              </a:solidFill>
              <a:round/>
              <a:headEnd/>
              <a:tailEnd/>
            </a:ln>
            <a:effectLst/>
          </p:spPr>
          <p:txBody>
            <a:bodyPr/>
            <a:lstStyle/>
            <a:p>
              <a:endParaRPr lang="es-ES"/>
            </a:p>
          </p:txBody>
        </p:sp>
        <p:sp>
          <p:nvSpPr>
            <p:cNvPr id="760933" name="Line 101"/>
            <p:cNvSpPr>
              <a:spLocks noChangeShapeType="1"/>
            </p:cNvSpPr>
            <p:nvPr/>
          </p:nvSpPr>
          <p:spPr bwMode="auto">
            <a:xfrm flipH="1">
              <a:off x="1467" y="2469"/>
              <a:ext cx="3" cy="861"/>
            </a:xfrm>
            <a:prstGeom prst="line">
              <a:avLst/>
            </a:prstGeom>
            <a:noFill/>
            <a:ln w="19050">
              <a:solidFill>
                <a:schemeClr val="tx1"/>
              </a:solidFill>
              <a:round/>
              <a:headEnd/>
              <a:tailEnd/>
            </a:ln>
            <a:effectLst/>
          </p:spPr>
          <p:txBody>
            <a:bodyPr/>
            <a:lstStyle/>
            <a:p>
              <a:endParaRPr lang="es-ES"/>
            </a:p>
          </p:txBody>
        </p:sp>
        <p:sp>
          <p:nvSpPr>
            <p:cNvPr id="760934" name="Line 102"/>
            <p:cNvSpPr>
              <a:spLocks noChangeShapeType="1"/>
            </p:cNvSpPr>
            <p:nvPr/>
          </p:nvSpPr>
          <p:spPr bwMode="auto">
            <a:xfrm flipV="1">
              <a:off x="1041" y="2469"/>
              <a:ext cx="429" cy="435"/>
            </a:xfrm>
            <a:prstGeom prst="line">
              <a:avLst/>
            </a:prstGeom>
            <a:noFill/>
            <a:ln w="19050">
              <a:solidFill>
                <a:schemeClr val="tx1"/>
              </a:solidFill>
              <a:round/>
              <a:headEnd/>
              <a:tailEnd/>
            </a:ln>
            <a:effectLst/>
          </p:spPr>
          <p:txBody>
            <a:bodyPr/>
            <a:lstStyle/>
            <a:p>
              <a:endParaRPr lang="es-ES"/>
            </a:p>
          </p:txBody>
        </p:sp>
        <p:sp>
          <p:nvSpPr>
            <p:cNvPr id="760935" name="Line 103"/>
            <p:cNvSpPr>
              <a:spLocks noChangeShapeType="1"/>
            </p:cNvSpPr>
            <p:nvPr/>
          </p:nvSpPr>
          <p:spPr bwMode="auto">
            <a:xfrm flipV="1">
              <a:off x="1464" y="2901"/>
              <a:ext cx="438" cy="441"/>
            </a:xfrm>
            <a:prstGeom prst="line">
              <a:avLst/>
            </a:prstGeom>
            <a:noFill/>
            <a:ln w="19050">
              <a:solidFill>
                <a:schemeClr val="tx1"/>
              </a:solidFill>
              <a:round/>
              <a:headEnd/>
              <a:tailEnd/>
            </a:ln>
            <a:effectLst/>
          </p:spPr>
          <p:txBody>
            <a:bodyPr/>
            <a:lstStyle/>
            <a:p>
              <a:endParaRPr lang="es-ES"/>
            </a:p>
          </p:txBody>
        </p:sp>
        <p:sp>
          <p:nvSpPr>
            <p:cNvPr id="760936" name="Line 104"/>
            <p:cNvSpPr>
              <a:spLocks noChangeShapeType="1"/>
            </p:cNvSpPr>
            <p:nvPr/>
          </p:nvSpPr>
          <p:spPr bwMode="auto">
            <a:xfrm>
              <a:off x="1035" y="2907"/>
              <a:ext cx="429" cy="429"/>
            </a:xfrm>
            <a:prstGeom prst="line">
              <a:avLst/>
            </a:prstGeom>
            <a:noFill/>
            <a:ln w="19050">
              <a:solidFill>
                <a:schemeClr val="tx1"/>
              </a:solidFill>
              <a:round/>
              <a:headEnd/>
              <a:tailEnd/>
            </a:ln>
            <a:effectLst/>
          </p:spPr>
          <p:txBody>
            <a:bodyPr/>
            <a:lstStyle/>
            <a:p>
              <a:endParaRPr lang="es-ES"/>
            </a:p>
          </p:txBody>
        </p:sp>
        <p:sp>
          <p:nvSpPr>
            <p:cNvPr id="760937" name="Line 105"/>
            <p:cNvSpPr>
              <a:spLocks noChangeShapeType="1"/>
            </p:cNvSpPr>
            <p:nvPr/>
          </p:nvSpPr>
          <p:spPr bwMode="auto">
            <a:xfrm>
              <a:off x="1164" y="2601"/>
              <a:ext cx="303" cy="735"/>
            </a:xfrm>
            <a:prstGeom prst="line">
              <a:avLst/>
            </a:prstGeom>
            <a:noFill/>
            <a:ln w="19050">
              <a:solidFill>
                <a:schemeClr val="tx1"/>
              </a:solidFill>
              <a:round/>
              <a:headEnd/>
              <a:tailEnd/>
            </a:ln>
            <a:effectLst/>
          </p:spPr>
          <p:txBody>
            <a:bodyPr/>
            <a:lstStyle/>
            <a:p>
              <a:endParaRPr lang="es-ES"/>
            </a:p>
          </p:txBody>
        </p:sp>
        <p:sp>
          <p:nvSpPr>
            <p:cNvPr id="760938" name="Line 106"/>
            <p:cNvSpPr>
              <a:spLocks noChangeShapeType="1"/>
            </p:cNvSpPr>
            <p:nvPr/>
          </p:nvSpPr>
          <p:spPr bwMode="auto">
            <a:xfrm flipV="1">
              <a:off x="1467" y="2598"/>
              <a:ext cx="297" cy="732"/>
            </a:xfrm>
            <a:prstGeom prst="line">
              <a:avLst/>
            </a:prstGeom>
            <a:noFill/>
            <a:ln w="19050">
              <a:solidFill>
                <a:schemeClr val="tx1"/>
              </a:solidFill>
              <a:round/>
              <a:headEnd/>
              <a:tailEnd/>
            </a:ln>
            <a:effectLst/>
          </p:spPr>
          <p:txBody>
            <a:bodyPr/>
            <a:lstStyle/>
            <a:p>
              <a:endParaRPr lang="es-ES"/>
            </a:p>
          </p:txBody>
        </p:sp>
        <p:sp>
          <p:nvSpPr>
            <p:cNvPr id="760939" name="Line 107"/>
            <p:cNvSpPr>
              <a:spLocks noChangeShapeType="1"/>
            </p:cNvSpPr>
            <p:nvPr/>
          </p:nvSpPr>
          <p:spPr bwMode="auto">
            <a:xfrm>
              <a:off x="1476" y="2478"/>
              <a:ext cx="420" cy="423"/>
            </a:xfrm>
            <a:prstGeom prst="line">
              <a:avLst/>
            </a:prstGeom>
            <a:noFill/>
            <a:ln w="19050">
              <a:solidFill>
                <a:schemeClr val="tx1"/>
              </a:solidFill>
              <a:round/>
              <a:headEnd/>
              <a:tailEnd/>
            </a:ln>
            <a:effectLst/>
          </p:spPr>
          <p:txBody>
            <a:bodyPr/>
            <a:lstStyle/>
            <a:p>
              <a:endParaRPr lang="es-ES"/>
            </a:p>
          </p:txBody>
        </p:sp>
        <p:sp>
          <p:nvSpPr>
            <p:cNvPr id="760940" name="Oval 108"/>
            <p:cNvSpPr>
              <a:spLocks noChangeArrowheads="1"/>
            </p:cNvSpPr>
            <p:nvPr/>
          </p:nvSpPr>
          <p:spPr bwMode="auto">
            <a:xfrm>
              <a:off x="1440" y="331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1" name="Oval 109"/>
            <p:cNvSpPr>
              <a:spLocks noChangeArrowheads="1"/>
            </p:cNvSpPr>
            <p:nvPr/>
          </p:nvSpPr>
          <p:spPr bwMode="auto">
            <a:xfrm>
              <a:off x="1749" y="318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2" name="Oval 110"/>
            <p:cNvSpPr>
              <a:spLocks noChangeArrowheads="1"/>
            </p:cNvSpPr>
            <p:nvPr/>
          </p:nvSpPr>
          <p:spPr bwMode="auto">
            <a:xfrm>
              <a:off x="1140" y="319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3" name="Oval 111"/>
            <p:cNvSpPr>
              <a:spLocks noChangeArrowheads="1"/>
            </p:cNvSpPr>
            <p:nvPr/>
          </p:nvSpPr>
          <p:spPr bwMode="auto">
            <a:xfrm>
              <a:off x="1875" y="28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4" name="Oval 112"/>
            <p:cNvSpPr>
              <a:spLocks noChangeArrowheads="1"/>
            </p:cNvSpPr>
            <p:nvPr/>
          </p:nvSpPr>
          <p:spPr bwMode="auto">
            <a:xfrm>
              <a:off x="1014" y="28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5" name="Oval 113"/>
            <p:cNvSpPr>
              <a:spLocks noChangeArrowheads="1"/>
            </p:cNvSpPr>
            <p:nvPr/>
          </p:nvSpPr>
          <p:spPr bwMode="auto">
            <a:xfrm>
              <a:off x="1740" y="258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6" name="Oval 114"/>
            <p:cNvSpPr>
              <a:spLocks noChangeArrowheads="1"/>
            </p:cNvSpPr>
            <p:nvPr/>
          </p:nvSpPr>
          <p:spPr bwMode="auto">
            <a:xfrm>
              <a:off x="1140" y="258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47" name="Oval 115"/>
            <p:cNvSpPr>
              <a:spLocks noChangeArrowheads="1"/>
            </p:cNvSpPr>
            <p:nvPr/>
          </p:nvSpPr>
          <p:spPr bwMode="auto">
            <a:xfrm>
              <a:off x="1449" y="2454"/>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grpSp>
        <p:nvGrpSpPr>
          <p:cNvPr id="760948" name="Group 116"/>
          <p:cNvGrpSpPr>
            <a:grpSpLocks/>
          </p:cNvGrpSpPr>
          <p:nvPr/>
        </p:nvGrpSpPr>
        <p:grpSpPr bwMode="auto">
          <a:xfrm>
            <a:off x="3200400" y="3890963"/>
            <a:ext cx="2705100" cy="1433512"/>
            <a:chOff x="2139" y="2451"/>
            <a:chExt cx="1704" cy="903"/>
          </a:xfrm>
        </p:grpSpPr>
        <p:sp>
          <p:nvSpPr>
            <p:cNvPr id="760949" name="Oval 117"/>
            <p:cNvSpPr>
              <a:spLocks noChangeArrowheads="1"/>
            </p:cNvSpPr>
            <p:nvPr/>
          </p:nvSpPr>
          <p:spPr bwMode="auto">
            <a:xfrm>
              <a:off x="3030" y="2508"/>
              <a:ext cx="774" cy="801"/>
            </a:xfrm>
            <a:prstGeom prst="ellipse">
              <a:avLst/>
            </a:prstGeom>
            <a:noFill/>
            <a:ln w="19050">
              <a:solidFill>
                <a:schemeClr val="tx1"/>
              </a:solidFill>
              <a:round/>
              <a:headEnd/>
              <a:tailEnd/>
            </a:ln>
            <a:effectLst/>
          </p:spPr>
          <p:txBody>
            <a:bodyPr wrap="none" anchor="ctr"/>
            <a:lstStyle/>
            <a:p>
              <a:endParaRPr lang="es-ES"/>
            </a:p>
          </p:txBody>
        </p:sp>
        <p:sp>
          <p:nvSpPr>
            <p:cNvPr id="760950" name="Oval 118"/>
            <p:cNvSpPr>
              <a:spLocks noChangeArrowheads="1"/>
            </p:cNvSpPr>
            <p:nvPr/>
          </p:nvSpPr>
          <p:spPr bwMode="auto">
            <a:xfrm>
              <a:off x="2160" y="2475"/>
              <a:ext cx="864" cy="855"/>
            </a:xfrm>
            <a:prstGeom prst="ellipse">
              <a:avLst/>
            </a:prstGeom>
            <a:noFill/>
            <a:ln w="19050">
              <a:solidFill>
                <a:schemeClr val="tx1"/>
              </a:solidFill>
              <a:round/>
              <a:headEnd/>
              <a:tailEnd/>
            </a:ln>
            <a:effectLst/>
          </p:spPr>
          <p:txBody>
            <a:bodyPr wrap="none" anchor="ctr"/>
            <a:lstStyle/>
            <a:p>
              <a:endParaRPr lang="es-ES"/>
            </a:p>
          </p:txBody>
        </p:sp>
        <p:sp>
          <p:nvSpPr>
            <p:cNvPr id="760951" name="Oval 119"/>
            <p:cNvSpPr>
              <a:spLocks noChangeArrowheads="1"/>
            </p:cNvSpPr>
            <p:nvPr/>
          </p:nvSpPr>
          <p:spPr bwMode="auto">
            <a:xfrm>
              <a:off x="2262" y="2574"/>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2" name="Oval 120"/>
            <p:cNvSpPr>
              <a:spLocks noChangeArrowheads="1"/>
            </p:cNvSpPr>
            <p:nvPr/>
          </p:nvSpPr>
          <p:spPr bwMode="auto">
            <a:xfrm>
              <a:off x="2139" y="28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3" name="Oval 121"/>
            <p:cNvSpPr>
              <a:spLocks noChangeArrowheads="1"/>
            </p:cNvSpPr>
            <p:nvPr/>
          </p:nvSpPr>
          <p:spPr bwMode="auto">
            <a:xfrm>
              <a:off x="2259" y="318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4" name="Oval 122"/>
            <p:cNvSpPr>
              <a:spLocks noChangeArrowheads="1"/>
            </p:cNvSpPr>
            <p:nvPr/>
          </p:nvSpPr>
          <p:spPr bwMode="auto">
            <a:xfrm>
              <a:off x="2568" y="2451"/>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5" name="Oval 123"/>
            <p:cNvSpPr>
              <a:spLocks noChangeArrowheads="1"/>
            </p:cNvSpPr>
            <p:nvPr/>
          </p:nvSpPr>
          <p:spPr bwMode="auto">
            <a:xfrm>
              <a:off x="2571" y="330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6" name="Oval 124"/>
            <p:cNvSpPr>
              <a:spLocks noChangeArrowheads="1"/>
            </p:cNvSpPr>
            <p:nvPr/>
          </p:nvSpPr>
          <p:spPr bwMode="auto">
            <a:xfrm>
              <a:off x="2874" y="258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7" name="Oval 125"/>
            <p:cNvSpPr>
              <a:spLocks noChangeArrowheads="1"/>
            </p:cNvSpPr>
            <p:nvPr/>
          </p:nvSpPr>
          <p:spPr bwMode="auto">
            <a:xfrm>
              <a:off x="2997" y="2889"/>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8" name="Oval 126"/>
            <p:cNvSpPr>
              <a:spLocks noChangeArrowheads="1"/>
            </p:cNvSpPr>
            <p:nvPr/>
          </p:nvSpPr>
          <p:spPr bwMode="auto">
            <a:xfrm>
              <a:off x="2880" y="316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59" name="Oval 127"/>
            <p:cNvSpPr>
              <a:spLocks noChangeArrowheads="1"/>
            </p:cNvSpPr>
            <p:nvPr/>
          </p:nvSpPr>
          <p:spPr bwMode="auto">
            <a:xfrm>
              <a:off x="3030" y="303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0" name="Oval 128"/>
            <p:cNvSpPr>
              <a:spLocks noChangeArrowheads="1"/>
            </p:cNvSpPr>
            <p:nvPr/>
          </p:nvSpPr>
          <p:spPr bwMode="auto">
            <a:xfrm>
              <a:off x="3111" y="316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1" name="Oval 129"/>
            <p:cNvSpPr>
              <a:spLocks noChangeArrowheads="1"/>
            </p:cNvSpPr>
            <p:nvPr/>
          </p:nvSpPr>
          <p:spPr bwMode="auto">
            <a:xfrm>
              <a:off x="3240" y="324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2" name="Oval 130"/>
            <p:cNvSpPr>
              <a:spLocks noChangeArrowheads="1"/>
            </p:cNvSpPr>
            <p:nvPr/>
          </p:nvSpPr>
          <p:spPr bwMode="auto">
            <a:xfrm>
              <a:off x="3393" y="327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3" name="Oval 131"/>
            <p:cNvSpPr>
              <a:spLocks noChangeArrowheads="1"/>
            </p:cNvSpPr>
            <p:nvPr/>
          </p:nvSpPr>
          <p:spPr bwMode="auto">
            <a:xfrm>
              <a:off x="3549" y="3252"/>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4" name="Oval 132"/>
            <p:cNvSpPr>
              <a:spLocks noChangeArrowheads="1"/>
            </p:cNvSpPr>
            <p:nvPr/>
          </p:nvSpPr>
          <p:spPr bwMode="auto">
            <a:xfrm>
              <a:off x="3114" y="259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5" name="Oval 133"/>
            <p:cNvSpPr>
              <a:spLocks noChangeArrowheads="1"/>
            </p:cNvSpPr>
            <p:nvPr/>
          </p:nvSpPr>
          <p:spPr bwMode="auto">
            <a:xfrm>
              <a:off x="3243" y="2511"/>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6" name="Oval 134"/>
            <p:cNvSpPr>
              <a:spLocks noChangeArrowheads="1"/>
            </p:cNvSpPr>
            <p:nvPr/>
          </p:nvSpPr>
          <p:spPr bwMode="auto">
            <a:xfrm>
              <a:off x="3396" y="2481"/>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7" name="Oval 135"/>
            <p:cNvSpPr>
              <a:spLocks noChangeArrowheads="1"/>
            </p:cNvSpPr>
            <p:nvPr/>
          </p:nvSpPr>
          <p:spPr bwMode="auto">
            <a:xfrm>
              <a:off x="3549" y="2517"/>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8" name="Oval 136"/>
            <p:cNvSpPr>
              <a:spLocks noChangeArrowheads="1"/>
            </p:cNvSpPr>
            <p:nvPr/>
          </p:nvSpPr>
          <p:spPr bwMode="auto">
            <a:xfrm>
              <a:off x="3681" y="315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69" name="Oval 137"/>
            <p:cNvSpPr>
              <a:spLocks noChangeArrowheads="1"/>
            </p:cNvSpPr>
            <p:nvPr/>
          </p:nvSpPr>
          <p:spPr bwMode="auto">
            <a:xfrm>
              <a:off x="3030" y="273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70" name="Oval 138"/>
            <p:cNvSpPr>
              <a:spLocks noChangeArrowheads="1"/>
            </p:cNvSpPr>
            <p:nvPr/>
          </p:nvSpPr>
          <p:spPr bwMode="auto">
            <a:xfrm>
              <a:off x="3681" y="2595"/>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71" name="Oval 139"/>
            <p:cNvSpPr>
              <a:spLocks noChangeArrowheads="1"/>
            </p:cNvSpPr>
            <p:nvPr/>
          </p:nvSpPr>
          <p:spPr bwMode="auto">
            <a:xfrm>
              <a:off x="3768" y="273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72" name="Oval 140"/>
            <p:cNvSpPr>
              <a:spLocks noChangeArrowheads="1"/>
            </p:cNvSpPr>
            <p:nvPr/>
          </p:nvSpPr>
          <p:spPr bwMode="auto">
            <a:xfrm>
              <a:off x="3795" y="288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73" name="Oval 141"/>
            <p:cNvSpPr>
              <a:spLocks noChangeArrowheads="1"/>
            </p:cNvSpPr>
            <p:nvPr/>
          </p:nvSpPr>
          <p:spPr bwMode="auto">
            <a:xfrm>
              <a:off x="3765" y="3033"/>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sp>
        <p:nvSpPr>
          <p:cNvPr id="760974" name="Line 142"/>
          <p:cNvSpPr>
            <a:spLocks noChangeShapeType="1"/>
          </p:cNvSpPr>
          <p:nvPr/>
        </p:nvSpPr>
        <p:spPr bwMode="auto">
          <a:xfrm>
            <a:off x="6642100" y="4908550"/>
            <a:ext cx="228600" cy="276225"/>
          </a:xfrm>
          <a:prstGeom prst="line">
            <a:avLst/>
          </a:prstGeom>
          <a:noFill/>
          <a:ln w="12700">
            <a:solidFill>
              <a:schemeClr val="tx1"/>
            </a:solidFill>
            <a:round/>
            <a:headEnd/>
            <a:tailEnd/>
          </a:ln>
          <a:effectLst/>
        </p:spPr>
        <p:txBody>
          <a:bodyPr/>
          <a:lstStyle/>
          <a:p>
            <a:endParaRPr lang="es-ES"/>
          </a:p>
        </p:txBody>
      </p:sp>
      <p:grpSp>
        <p:nvGrpSpPr>
          <p:cNvPr id="760975" name="Group 143"/>
          <p:cNvGrpSpPr>
            <a:grpSpLocks/>
          </p:cNvGrpSpPr>
          <p:nvPr/>
        </p:nvGrpSpPr>
        <p:grpSpPr bwMode="auto">
          <a:xfrm>
            <a:off x="6596063" y="4238625"/>
            <a:ext cx="1200150" cy="1119188"/>
            <a:chOff x="4059" y="2670"/>
            <a:chExt cx="756" cy="705"/>
          </a:xfrm>
        </p:grpSpPr>
        <p:sp>
          <p:nvSpPr>
            <p:cNvPr id="760976" name="Line 144"/>
            <p:cNvSpPr>
              <a:spLocks noChangeShapeType="1"/>
            </p:cNvSpPr>
            <p:nvPr/>
          </p:nvSpPr>
          <p:spPr bwMode="auto">
            <a:xfrm flipV="1">
              <a:off x="4131" y="2694"/>
              <a:ext cx="366" cy="141"/>
            </a:xfrm>
            <a:prstGeom prst="line">
              <a:avLst/>
            </a:prstGeom>
            <a:noFill/>
            <a:ln w="19050">
              <a:solidFill>
                <a:schemeClr val="tx1"/>
              </a:solidFill>
              <a:round/>
              <a:headEnd/>
              <a:tailEnd/>
            </a:ln>
            <a:effectLst/>
          </p:spPr>
          <p:txBody>
            <a:bodyPr/>
            <a:lstStyle/>
            <a:p>
              <a:endParaRPr lang="es-ES"/>
            </a:p>
          </p:txBody>
        </p:sp>
        <p:sp>
          <p:nvSpPr>
            <p:cNvPr id="760977" name="Line 145"/>
            <p:cNvSpPr>
              <a:spLocks noChangeShapeType="1"/>
            </p:cNvSpPr>
            <p:nvPr/>
          </p:nvSpPr>
          <p:spPr bwMode="auto">
            <a:xfrm flipH="1">
              <a:off x="4086" y="2832"/>
              <a:ext cx="42" cy="255"/>
            </a:xfrm>
            <a:prstGeom prst="line">
              <a:avLst/>
            </a:prstGeom>
            <a:noFill/>
            <a:ln w="19050">
              <a:solidFill>
                <a:schemeClr val="tx1"/>
              </a:solidFill>
              <a:round/>
              <a:headEnd/>
              <a:tailEnd/>
            </a:ln>
            <a:effectLst/>
          </p:spPr>
          <p:txBody>
            <a:bodyPr/>
            <a:lstStyle/>
            <a:p>
              <a:endParaRPr lang="es-ES"/>
            </a:p>
          </p:txBody>
        </p:sp>
        <p:sp>
          <p:nvSpPr>
            <p:cNvPr id="760978" name="Line 146"/>
            <p:cNvSpPr>
              <a:spLocks noChangeShapeType="1"/>
            </p:cNvSpPr>
            <p:nvPr/>
          </p:nvSpPr>
          <p:spPr bwMode="auto">
            <a:xfrm>
              <a:off x="4491" y="2691"/>
              <a:ext cx="213" cy="138"/>
            </a:xfrm>
            <a:prstGeom prst="line">
              <a:avLst/>
            </a:prstGeom>
            <a:noFill/>
            <a:ln w="19050">
              <a:solidFill>
                <a:schemeClr val="tx1"/>
              </a:solidFill>
              <a:round/>
              <a:headEnd/>
              <a:tailEnd/>
            </a:ln>
            <a:effectLst/>
          </p:spPr>
          <p:txBody>
            <a:bodyPr/>
            <a:lstStyle/>
            <a:p>
              <a:endParaRPr lang="es-ES"/>
            </a:p>
          </p:txBody>
        </p:sp>
        <p:sp>
          <p:nvSpPr>
            <p:cNvPr id="760979" name="Line 147"/>
            <p:cNvSpPr>
              <a:spLocks noChangeShapeType="1"/>
            </p:cNvSpPr>
            <p:nvPr/>
          </p:nvSpPr>
          <p:spPr bwMode="auto">
            <a:xfrm>
              <a:off x="4710" y="2832"/>
              <a:ext cx="84" cy="255"/>
            </a:xfrm>
            <a:prstGeom prst="line">
              <a:avLst/>
            </a:prstGeom>
            <a:noFill/>
            <a:ln w="19050">
              <a:solidFill>
                <a:schemeClr val="tx1"/>
              </a:solidFill>
              <a:round/>
              <a:headEnd/>
              <a:tailEnd/>
            </a:ln>
            <a:effectLst/>
          </p:spPr>
          <p:txBody>
            <a:bodyPr/>
            <a:lstStyle/>
            <a:p>
              <a:endParaRPr lang="es-ES"/>
            </a:p>
          </p:txBody>
        </p:sp>
        <p:sp>
          <p:nvSpPr>
            <p:cNvPr id="760980" name="Line 148"/>
            <p:cNvSpPr>
              <a:spLocks noChangeShapeType="1"/>
            </p:cNvSpPr>
            <p:nvPr/>
          </p:nvSpPr>
          <p:spPr bwMode="auto">
            <a:xfrm flipH="1">
              <a:off x="4719" y="3087"/>
              <a:ext cx="72" cy="132"/>
            </a:xfrm>
            <a:prstGeom prst="line">
              <a:avLst/>
            </a:prstGeom>
            <a:noFill/>
            <a:ln w="19050">
              <a:solidFill>
                <a:schemeClr val="tx1"/>
              </a:solidFill>
              <a:round/>
              <a:headEnd/>
              <a:tailEnd/>
            </a:ln>
            <a:effectLst/>
          </p:spPr>
          <p:txBody>
            <a:bodyPr/>
            <a:lstStyle/>
            <a:p>
              <a:endParaRPr lang="es-ES"/>
            </a:p>
          </p:txBody>
        </p:sp>
        <p:sp>
          <p:nvSpPr>
            <p:cNvPr id="760981" name="Line 149"/>
            <p:cNvSpPr>
              <a:spLocks noChangeShapeType="1"/>
            </p:cNvSpPr>
            <p:nvPr/>
          </p:nvSpPr>
          <p:spPr bwMode="auto">
            <a:xfrm flipH="1">
              <a:off x="4494" y="3219"/>
              <a:ext cx="228" cy="126"/>
            </a:xfrm>
            <a:prstGeom prst="line">
              <a:avLst/>
            </a:prstGeom>
            <a:noFill/>
            <a:ln w="19050">
              <a:solidFill>
                <a:schemeClr val="tx1"/>
              </a:solidFill>
              <a:round/>
              <a:headEnd/>
              <a:tailEnd/>
            </a:ln>
            <a:effectLst/>
          </p:spPr>
          <p:txBody>
            <a:bodyPr/>
            <a:lstStyle/>
            <a:p>
              <a:endParaRPr lang="es-ES"/>
            </a:p>
          </p:txBody>
        </p:sp>
        <p:sp>
          <p:nvSpPr>
            <p:cNvPr id="760982" name="Line 150"/>
            <p:cNvSpPr>
              <a:spLocks noChangeShapeType="1"/>
            </p:cNvSpPr>
            <p:nvPr/>
          </p:nvSpPr>
          <p:spPr bwMode="auto">
            <a:xfrm flipV="1">
              <a:off x="4095" y="3090"/>
              <a:ext cx="693" cy="0"/>
            </a:xfrm>
            <a:prstGeom prst="line">
              <a:avLst/>
            </a:prstGeom>
            <a:noFill/>
            <a:ln w="19050">
              <a:solidFill>
                <a:schemeClr val="tx1"/>
              </a:solidFill>
              <a:round/>
              <a:headEnd/>
              <a:tailEnd/>
            </a:ln>
            <a:effectLst/>
          </p:spPr>
          <p:txBody>
            <a:bodyPr/>
            <a:lstStyle/>
            <a:p>
              <a:endParaRPr lang="es-ES"/>
            </a:p>
          </p:txBody>
        </p:sp>
        <p:sp>
          <p:nvSpPr>
            <p:cNvPr id="760983" name="Line 151"/>
            <p:cNvSpPr>
              <a:spLocks noChangeShapeType="1"/>
            </p:cNvSpPr>
            <p:nvPr/>
          </p:nvSpPr>
          <p:spPr bwMode="auto">
            <a:xfrm>
              <a:off x="4491" y="2697"/>
              <a:ext cx="0" cy="648"/>
            </a:xfrm>
            <a:prstGeom prst="line">
              <a:avLst/>
            </a:prstGeom>
            <a:noFill/>
            <a:ln w="19050">
              <a:solidFill>
                <a:schemeClr val="tx1"/>
              </a:solidFill>
              <a:round/>
              <a:headEnd/>
              <a:tailEnd/>
            </a:ln>
            <a:effectLst/>
          </p:spPr>
          <p:txBody>
            <a:bodyPr/>
            <a:lstStyle/>
            <a:p>
              <a:endParaRPr lang="es-ES"/>
            </a:p>
          </p:txBody>
        </p:sp>
        <p:sp>
          <p:nvSpPr>
            <p:cNvPr id="760984" name="Line 152"/>
            <p:cNvSpPr>
              <a:spLocks noChangeShapeType="1"/>
            </p:cNvSpPr>
            <p:nvPr/>
          </p:nvSpPr>
          <p:spPr bwMode="auto">
            <a:xfrm flipV="1">
              <a:off x="4233" y="3219"/>
              <a:ext cx="486" cy="39"/>
            </a:xfrm>
            <a:prstGeom prst="line">
              <a:avLst/>
            </a:prstGeom>
            <a:noFill/>
            <a:ln w="19050">
              <a:solidFill>
                <a:schemeClr val="tx1"/>
              </a:solidFill>
              <a:round/>
              <a:headEnd/>
              <a:tailEnd/>
            </a:ln>
            <a:effectLst/>
          </p:spPr>
          <p:txBody>
            <a:bodyPr/>
            <a:lstStyle/>
            <a:p>
              <a:endParaRPr lang="es-ES"/>
            </a:p>
          </p:txBody>
        </p:sp>
        <p:sp>
          <p:nvSpPr>
            <p:cNvPr id="760985" name="Oval 153"/>
            <p:cNvSpPr>
              <a:spLocks noChangeArrowheads="1"/>
            </p:cNvSpPr>
            <p:nvPr/>
          </p:nvSpPr>
          <p:spPr bwMode="auto">
            <a:xfrm>
              <a:off x="4107" y="280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86" name="Oval 154"/>
            <p:cNvSpPr>
              <a:spLocks noChangeArrowheads="1"/>
            </p:cNvSpPr>
            <p:nvPr/>
          </p:nvSpPr>
          <p:spPr bwMode="auto">
            <a:xfrm>
              <a:off x="4059" y="306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87" name="Oval 155"/>
            <p:cNvSpPr>
              <a:spLocks noChangeArrowheads="1"/>
            </p:cNvSpPr>
            <p:nvPr/>
          </p:nvSpPr>
          <p:spPr bwMode="auto">
            <a:xfrm>
              <a:off x="4677" y="280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88" name="Oval 156"/>
            <p:cNvSpPr>
              <a:spLocks noChangeArrowheads="1"/>
            </p:cNvSpPr>
            <p:nvPr/>
          </p:nvSpPr>
          <p:spPr bwMode="auto">
            <a:xfrm>
              <a:off x="4206" y="3237"/>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89" name="Oval 157"/>
            <p:cNvSpPr>
              <a:spLocks noChangeArrowheads="1"/>
            </p:cNvSpPr>
            <p:nvPr/>
          </p:nvSpPr>
          <p:spPr bwMode="auto">
            <a:xfrm>
              <a:off x="4467" y="2670"/>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90" name="Oval 158"/>
            <p:cNvSpPr>
              <a:spLocks noChangeArrowheads="1"/>
            </p:cNvSpPr>
            <p:nvPr/>
          </p:nvSpPr>
          <p:spPr bwMode="auto">
            <a:xfrm>
              <a:off x="4695" y="3198"/>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91" name="Oval 159"/>
            <p:cNvSpPr>
              <a:spLocks noChangeArrowheads="1"/>
            </p:cNvSpPr>
            <p:nvPr/>
          </p:nvSpPr>
          <p:spPr bwMode="auto">
            <a:xfrm>
              <a:off x="4767" y="3066"/>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sp>
          <p:nvSpPr>
            <p:cNvPr id="760992" name="Oval 160"/>
            <p:cNvSpPr>
              <a:spLocks noChangeArrowheads="1"/>
            </p:cNvSpPr>
            <p:nvPr/>
          </p:nvSpPr>
          <p:spPr bwMode="auto">
            <a:xfrm>
              <a:off x="4470" y="3327"/>
              <a:ext cx="48" cy="48"/>
            </a:xfrm>
            <a:prstGeom prst="ellipse">
              <a:avLst/>
            </a:prstGeom>
            <a:solidFill>
              <a:schemeClr val="accent1"/>
            </a:solidFill>
            <a:ln w="19050">
              <a:solidFill>
                <a:schemeClr val="tx1"/>
              </a:solidFill>
              <a:round/>
              <a:headEnd/>
              <a:tailEnd/>
            </a:ln>
            <a:effectLst/>
          </p:spPr>
          <p:txBody>
            <a:bodyPr wrap="none" anchor="ctr"/>
            <a:lstStyle/>
            <a:p>
              <a:endParaRPr lang="es-ES"/>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16906</TotalTime>
  <Words>6680</Words>
  <Application>Microsoft Office PowerPoint</Application>
  <PresentationFormat>Presentación en pantalla (4:3)</PresentationFormat>
  <Paragraphs>1124</Paragraphs>
  <Slides>41</Slides>
  <Notes>41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3</vt:i4>
      </vt:variant>
      <vt:variant>
        <vt:lpstr>Títulos de diapositiva</vt:lpstr>
      </vt:variant>
      <vt:variant>
        <vt:i4>41</vt:i4>
      </vt:variant>
    </vt:vector>
  </HeadingPairs>
  <TitlesOfParts>
    <vt:vector size="48" baseType="lpstr">
      <vt:lpstr>Arial</vt:lpstr>
      <vt:lpstr>Symbol</vt:lpstr>
      <vt:lpstr>Times New Roman</vt:lpstr>
      <vt:lpstr>Diseño predeterminado</vt:lpstr>
      <vt:lpstr>ClipArt</vt:lpstr>
      <vt:lpstr>VISIO</vt:lpstr>
      <vt:lpstr>Gráfico</vt:lpstr>
      <vt:lpstr>Tema 2  El Nivel de Red: Generalidades</vt:lpstr>
      <vt:lpstr>Sumario</vt:lpstr>
      <vt:lpstr>Presentación de PowerPoint</vt:lpstr>
      <vt:lpstr>El nivel de Red</vt:lpstr>
      <vt:lpstr>Presentación de PowerPoint</vt:lpstr>
      <vt:lpstr>Funciones del nivel de Red</vt:lpstr>
      <vt:lpstr>Presentación de PowerPoint</vt:lpstr>
      <vt:lpstr>Redes en estrella y redes malladas</vt:lpstr>
      <vt:lpstr>Presentación de PowerPoint</vt:lpstr>
      <vt:lpstr>Sumario</vt:lpstr>
      <vt:lpstr>Principio de optimalidad</vt:lpstr>
      <vt:lpstr>Presentación de PowerPoint</vt:lpstr>
      <vt:lpstr>Concepto de ruta óptima en carreteras</vt:lpstr>
      <vt:lpstr>Concepto de ruta óptima en telemática</vt:lpstr>
      <vt:lpstr>Algoritmos de routing</vt:lpstr>
      <vt:lpstr>Routing estático basado en el flujo</vt:lpstr>
      <vt:lpstr>Tiempo de servicio (I)</vt:lpstr>
      <vt:lpstr>Tiempo de servicio (II)</vt:lpstr>
      <vt:lpstr>Presentación de PowerPoint</vt:lpstr>
      <vt:lpstr>Presentación de PowerPoint</vt:lpstr>
      <vt:lpstr>Ejemplo de routing estático basado en el flujo</vt:lpstr>
      <vt:lpstr>Presentación de PowerPoint</vt:lpstr>
      <vt:lpstr>Presentación de PowerPoint</vt:lpstr>
      <vt:lpstr>Encaminamiento dinámico</vt:lpstr>
      <vt:lpstr>Algoritmo del vector distancia  o de Bellman-Ford</vt:lpstr>
      <vt:lpstr>Presentación de PowerPoint</vt:lpstr>
      <vt:lpstr>Presentación de PowerPoint</vt:lpstr>
      <vt:lpstr>Routing por vector distancia</vt:lpstr>
      <vt:lpstr>Algoritmo del estado del enlace</vt:lpstr>
      <vt:lpstr>Presentación de PowerPoint</vt:lpstr>
      <vt:lpstr>Presentación de PowerPoint</vt:lpstr>
      <vt:lpstr>Árbol de rutas óptimas desde C para la red ejemplo</vt:lpstr>
      <vt:lpstr>Algoritmo de estado del enlace</vt:lpstr>
      <vt:lpstr>Routing por estado del enlace</vt:lpstr>
      <vt:lpstr>Routing jerárquico</vt:lpstr>
      <vt:lpstr>Presentación de PowerPoint</vt:lpstr>
      <vt:lpstr>Ejercicios</vt:lpstr>
      <vt:lpstr>Presentación de PowerPoint</vt:lpstr>
      <vt:lpstr>Presentación de PowerPoint</vt:lpstr>
      <vt:lpstr>Presentación de PowerPoint</vt:lpstr>
      <vt:lpstr>Presentación de PowerPoint</vt:lpstr>
    </vt:vector>
  </TitlesOfParts>
  <Company>Universidad de Valencia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Nivel de Red: Generalidades</dc:title>
  <dc:creator>Rogelio Montañana</dc:creator>
  <cp:lastModifiedBy>montanan</cp:lastModifiedBy>
  <cp:revision>257</cp:revision>
  <dcterms:created xsi:type="dcterms:W3CDTF">2000-03-19T22:09:03Z</dcterms:created>
  <dcterms:modified xsi:type="dcterms:W3CDTF">2016-01-18T18:48:07Z</dcterms:modified>
</cp:coreProperties>
</file>